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wav" ContentType="audio/x-wav"/>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1.svg" ContentType="image/svg+xml"/>
  <Override PartName="/ppt/media/image2.svg" ContentType="image/svg+xml"/>
  <Override PartName="/ppt/media/image3.svg" ContentType="image/svg+xml"/>
  <Override PartName="/ppt/media/image4.svg" ContentType="image/svg+xml"/>
  <Override PartName="/ppt/media/image8.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3"/>
  </p:notesMasterIdLst>
  <p:handoutMasterIdLst>
    <p:handoutMasterId r:id="rId34"/>
  </p:handoutMasterIdLst>
  <p:sldIdLst>
    <p:sldId id="288" r:id="rId3"/>
    <p:sldId id="289" r:id="rId4"/>
    <p:sldId id="315" r:id="rId5"/>
    <p:sldId id="299" r:id="rId6"/>
    <p:sldId id="353" r:id="rId7"/>
    <p:sldId id="317" r:id="rId8"/>
    <p:sldId id="318" r:id="rId9"/>
    <p:sldId id="312" r:id="rId10"/>
    <p:sldId id="300" r:id="rId11"/>
    <p:sldId id="354" r:id="rId12"/>
    <p:sldId id="355" r:id="rId13"/>
    <p:sldId id="356" r:id="rId14"/>
    <p:sldId id="357" r:id="rId15"/>
    <p:sldId id="361" r:id="rId16"/>
    <p:sldId id="362" r:id="rId17"/>
    <p:sldId id="363" r:id="rId18"/>
    <p:sldId id="364" r:id="rId19"/>
    <p:sldId id="365" r:id="rId20"/>
    <p:sldId id="366" r:id="rId21"/>
    <p:sldId id="367" r:id="rId22"/>
    <p:sldId id="368" r:id="rId23"/>
    <p:sldId id="369" r:id="rId24"/>
    <p:sldId id="370" r:id="rId25"/>
    <p:sldId id="371" r:id="rId26"/>
    <p:sldId id="372" r:id="rId27"/>
    <p:sldId id="305" r:id="rId28"/>
    <p:sldId id="313" r:id="rId29"/>
    <p:sldId id="358" r:id="rId30"/>
    <p:sldId id="359" r:id="rId31"/>
    <p:sldId id="360" r:id="rId3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281C4"/>
    <a:srgbClr val="FFDDDD"/>
    <a:srgbClr val="4747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560" autoAdjust="0"/>
    <p:restoredTop sz="94660"/>
  </p:normalViewPr>
  <p:slideViewPr>
    <p:cSldViewPr snapToGrid="0" showGuides="1">
      <p:cViewPr varScale="1">
        <p:scale>
          <a:sx n="104" d="100"/>
          <a:sy n="104" d="100"/>
        </p:scale>
        <p:origin x="72" y="72"/>
      </p:cViewPr>
      <p:guideLst>
        <p:guide pos="2849"/>
        <p:guide pos="2200"/>
        <p:guide orient="horz" pos="212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handoutMaster" Target="handoutMasters/handoutMaster1.xml"/><Relationship Id="rId33" Type="http://schemas.openxmlformats.org/officeDocument/2006/relationships/notesMaster" Target="notesMasters/notesMaster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宋体" panose="02010600030101010101" pitchFamily="2" charset="-122"/>
                <a:ea typeface="宋体" panose="02010600030101010101" pitchFamily="2"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宋体" panose="02010600030101010101" pitchFamily="2" charset="-122"/>
                <a:ea typeface="宋体" panose="02010600030101010101" pitchFamily="2" charset="-122"/>
              </a:defRPr>
            </a:lvl1pPr>
          </a:lstStyle>
          <a:p>
            <a:fld id="{2678B8AF-B0E6-44E4-BA59-035E030CBB1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宋体" panose="02010600030101010101" pitchFamily="2" charset="-122"/>
                <a:ea typeface="宋体" panose="02010600030101010101" pitchFamily="2"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宋体" panose="02010600030101010101" pitchFamily="2" charset="-122"/>
                <a:ea typeface="宋体" panose="02010600030101010101" pitchFamily="2" charset="-122"/>
              </a:defRPr>
            </a:lvl1pPr>
          </a:lstStyle>
          <a:p>
            <a:fld id="{713951FB-FC33-454D-96F9-3C4F9B46618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mn-cs"/>
      </a:defRPr>
    </a:lvl1pPr>
    <a:lvl2pPr marL="4572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mn-cs"/>
      </a:defRPr>
    </a:lvl2pPr>
    <a:lvl3pPr marL="9144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mn-cs"/>
      </a:defRPr>
    </a:lvl3pPr>
    <a:lvl4pPr marL="13716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mn-cs"/>
      </a:defRPr>
    </a:lvl4pPr>
    <a:lvl5pPr marL="18288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a:prstGeom prst="rect">
            <a:avLst/>
          </a:prstGeo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Tree>
  </p:cSld>
  <p:clrMapOvr>
    <a:masterClrMapping/>
  </p:clrMapOvr>
  <p:transition advTm="8000"/>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showMasterSp="0">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28650" y="365125"/>
            <a:ext cx="5800725" cy="5811838"/>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showMasterSp="0"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showMasterSp="0"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showMasterSp="0"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showMasterSp="0"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showMasterSp="0"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showMasterSp="0"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showMasterSp="0"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57200" y="1600200"/>
            <a:ext cx="8229600" cy="4526280"/>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showMasterSp="0"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showMasterSp="0"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showMasterSp="0"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showMasterSp="0"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showMasterSp="0"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showMasterSp="0"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showMasterSp="0"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showMasterSp="0"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showMasterSp="0"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showMasterSp="0"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a:prstGeom prst="rect">
            <a:avLst/>
          </a:prstGeo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advTm="8000"/>
  <p:hf sldNum="0"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showMasterSp="0"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showMasterSp="0"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showMasterSp="0"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showMasterSp="0"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showMasterSp="0"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showMasterSp="0"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showMasterSp="0"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showMasterSp="0"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showMasterSp="0"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showMasterSp="0"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28650" y="1825625"/>
            <a:ext cx="38862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29150" y="1825625"/>
            <a:ext cx="38862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showMasterSp="0"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showMasterSp="0"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showMasterSp="0"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showMasterSp="0" userDrawn="1">
  <p:cSld name="3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showMasterSp="0" userDrawn="1">
  <p:cSld name="3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showMasterSp="0" userDrawn="1">
  <p:cSld name="3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showMasterSp="0" userDrawn="1">
  <p:cSld name="3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showMasterSp="0" userDrawn="1">
  <p:cSld name="3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showMasterSp="0" userDrawn="1">
  <p:cSld name="3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showMasterSp="0" userDrawn="1">
  <p:cSld name="3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showMasterSp="0" userDrawn="1">
  <p:cSld name="3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transition advTm="8000"/>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Tree>
  </p:cSld>
  <p:clrMapOvr>
    <a:masterClrMapping/>
  </p:clrMapOvr>
  <p:transition advTm="8000"/>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advTm="8000"/>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a:prstGeom prst="rect">
            <a:avLst/>
          </a:prstGeo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advTm="8000"/>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3" Type="http://schemas.openxmlformats.org/officeDocument/2006/relationships/theme" Target="../theme/theme1.xml"/><Relationship Id="rId52" Type="http://schemas.openxmlformats.org/officeDocument/2006/relationships/image" Target="../media/image2.png"/><Relationship Id="rId51" Type="http://schemas.openxmlformats.org/officeDocument/2006/relationships/image" Target="../media/image1.png"/><Relationship Id="rId50" Type="http://schemas.openxmlformats.org/officeDocument/2006/relationships/slideLayout" Target="../slideLayouts/slideLayout50.xml"/><Relationship Id="rId5" Type="http://schemas.openxmlformats.org/officeDocument/2006/relationships/slideLayout" Target="../slideLayouts/slideLayout5.xml"/><Relationship Id="rId49" Type="http://schemas.openxmlformats.org/officeDocument/2006/relationships/slideLayout" Target="../slideLayouts/slideLayout4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51"/>
          <a:stretch>
            <a:fillRect/>
          </a:stretch>
        </a:blipFill>
        <a:effectLst/>
      </p:bgPr>
    </p:bg>
    <p:spTree>
      <p:nvGrpSpPr>
        <p:cNvPr id="1" name=""/>
        <p:cNvGrpSpPr/>
        <p:nvPr/>
      </p:nvGrpSpPr>
      <p:grpSpPr/>
      <p:pic>
        <p:nvPicPr>
          <p:cNvPr id="1026" name="图片 1025"/>
          <p:cNvPicPr>
            <a:picLocks noChangeAspect="1"/>
          </p:cNvPicPr>
          <p:nvPr/>
        </p:nvPicPr>
        <p:blipFill>
          <a:blip r:embed="rId52"/>
          <a:stretch>
            <a:fillRect/>
          </a:stretch>
        </p:blipFill>
        <p:spPr>
          <a:xfrm>
            <a:off x="6981825" y="0"/>
            <a:ext cx="2162175" cy="9715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Lst>
  <p:transition advTm="8000"/>
  <p:hf sldNum="0" hdr="0" ftr="0" dt="0"/>
  <p:txStyles>
    <p:titleStyle>
      <a:lvl1pPr marL="0" lvl="0" indent="0" algn="l" defTabSz="914400" rtl="0" eaLnBrk="1" fontAlgn="base" latinLnBrk="0" hangingPunct="1">
        <a:lnSpc>
          <a:spcPct val="100000"/>
        </a:lnSpc>
        <a:spcBef>
          <a:spcPct val="0"/>
        </a:spcBef>
        <a:spcAft>
          <a:spcPct val="0"/>
        </a:spcAft>
        <a:buNone/>
        <a:defRPr sz="38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l"/>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7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l"/>
        <a:defRPr sz="23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charset="-122"/>
          <a:cs typeface="+mn-cs"/>
        </a:defRPr>
      </a:lvl2pPr>
      <a:lvl3pPr marL="914400" lvl="2"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charset="-122"/>
          <a:cs typeface="+mn-cs"/>
        </a:defRPr>
      </a:lvl3pPr>
      <a:lvl4pPr marL="1371600" lvl="3"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charset="-122"/>
          <a:cs typeface="+mn-cs"/>
        </a:defRPr>
      </a:lvl4pPr>
      <a:lvl5pPr marL="1828800" lvl="4"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charset="-122"/>
          <a:cs typeface="+mn-cs"/>
        </a:defRPr>
      </a:lvl5pPr>
      <a:lvl6pPr marL="2286000" lvl="5"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charset="-122"/>
          <a:cs typeface="+mn-cs"/>
        </a:defRPr>
      </a:lvl6pPr>
      <a:lvl7pPr marL="2743200" lvl="6"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charset="-122"/>
          <a:cs typeface="+mn-cs"/>
        </a:defRPr>
      </a:lvl7pPr>
      <a:lvl8pPr marL="3200400" lvl="7"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charset="-122"/>
          <a:cs typeface="+mn-cs"/>
        </a:defRPr>
      </a:lvl8pPr>
      <a:lvl9pPr marL="3657600" lvl="8"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3.png"/></Relationships>
</file>

<file path=ppt/slides/_rels/slide11.xml.rels><?xml version="1.0" encoding="UTF-8" standalone="yes"?>
<Relationships xmlns="http://schemas.openxmlformats.org/package/2006/relationships"><Relationship Id="rId8" Type="http://schemas.openxmlformats.org/officeDocument/2006/relationships/slideLayout" Target="../slideLayouts/slideLayout25.xml"/><Relationship Id="rId7" Type="http://schemas.openxmlformats.org/officeDocument/2006/relationships/image" Target="../media/image22.jpeg"/><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tags" Target="../tags/tag1.xml"/><Relationship Id="rId1" Type="http://schemas.openxmlformats.org/officeDocument/2006/relationships/image" Target="../media/image13.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7.xml"/><Relationship Id="rId1" Type="http://schemas.openxmlformats.org/officeDocument/2006/relationships/image" Target="../media/image13.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13.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13.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0.xml"/><Relationship Id="rId1" Type="http://schemas.openxmlformats.org/officeDocument/2006/relationships/image" Target="../media/image13.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audio" Target="../media/audio6.wav"/><Relationship Id="rId1"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tags" Target="../tags/tag2.xml"/><Relationship Id="rId1" Type="http://schemas.openxmlformats.org/officeDocument/2006/relationships/image" Target="../media/image13.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34.xml"/><Relationship Id="rId1" Type="http://schemas.openxmlformats.org/officeDocument/2006/relationships/image" Target="../media/image13.png"/></Relationships>
</file>

<file path=ppt/slides/_rels/slide21.xml.rels><?xml version="1.0" encoding="UTF-8" standalone="yes"?>
<Relationships xmlns="http://schemas.openxmlformats.org/package/2006/relationships"><Relationship Id="rId6" Type="http://schemas.openxmlformats.org/officeDocument/2006/relationships/vmlDrawing" Target="../drawings/vmlDrawing1.vml"/><Relationship Id="rId5" Type="http://schemas.openxmlformats.org/officeDocument/2006/relationships/slideLayout" Target="../slideLayouts/slideLayout35.xml"/><Relationship Id="rId4" Type="http://schemas.openxmlformats.org/officeDocument/2006/relationships/image" Target="../media/image23.wmf"/><Relationship Id="rId3" Type="http://schemas.openxmlformats.org/officeDocument/2006/relationships/oleObject" Target="../embeddings/oleObject1.bin"/><Relationship Id="rId2" Type="http://schemas.openxmlformats.org/officeDocument/2006/relationships/image" Target="../media/image14.png"/><Relationship Id="rId1" Type="http://schemas.openxmlformats.org/officeDocument/2006/relationships/image" Target="../media/image13.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6.xml"/><Relationship Id="rId1" Type="http://schemas.openxmlformats.org/officeDocument/2006/relationships/image" Target="../media/image13.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37.xml"/><Relationship Id="rId1" Type="http://schemas.openxmlformats.org/officeDocument/2006/relationships/image" Target="../media/image13.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38.xml"/><Relationship Id="rId2" Type="http://schemas.openxmlformats.org/officeDocument/2006/relationships/audio" Target="../media/audio7.wav"/><Relationship Id="rId1" Type="http://schemas.openxmlformats.org/officeDocument/2006/relationships/image" Target="../media/image13.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39.xml"/><Relationship Id="rId1" Type="http://schemas.openxmlformats.org/officeDocument/2006/relationships/image" Target="../media/image13.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41.xml"/><Relationship Id="rId1" Type="http://schemas.openxmlformats.org/officeDocument/2006/relationships/image" Target="../media/image6.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image" Target="../media/image8.svg"/><Relationship Id="rId1" Type="http://schemas.openxmlformats.org/officeDocument/2006/relationships/image" Target="../media/image24.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44.xml"/><Relationship Id="rId2" Type="http://schemas.openxmlformats.org/officeDocument/2006/relationships/image" Target="../media/image8.svg"/><Relationship Id="rId1" Type="http://schemas.openxmlformats.org/officeDocument/2006/relationships/image" Target="../media/image24.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45.xml"/><Relationship Id="rId2" Type="http://schemas.openxmlformats.org/officeDocument/2006/relationships/image" Target="../media/image8.svg"/><Relationship Id="rId1" Type="http://schemas.openxmlformats.org/officeDocument/2006/relationships/image" Target="../media/image24.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image" Target="../media/image5.png"/><Relationship Id="rId2" Type="http://schemas.openxmlformats.org/officeDocument/2006/relationships/image" Target="../media/image1.svg"/><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46.xml"/><Relationship Id="rId4" Type="http://schemas.openxmlformats.org/officeDocument/2006/relationships/slide" Target="slide12.xml"/><Relationship Id="rId3" Type="http://schemas.openxmlformats.org/officeDocument/2006/relationships/image" Target="../media/image25.png"/><Relationship Id="rId2" Type="http://schemas.openxmlformats.org/officeDocument/2006/relationships/image" Target="../media/image8.svg"/><Relationship Id="rId1" Type="http://schemas.openxmlformats.org/officeDocument/2006/relationships/image" Target="../media/image24.png"/></Relationships>
</file>

<file path=ppt/slides/_rels/slide4.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12.png"/><Relationship Id="rId7" Type="http://schemas.openxmlformats.org/officeDocument/2006/relationships/image" Target="../media/image11.png"/><Relationship Id="rId6" Type="http://schemas.openxmlformats.org/officeDocument/2006/relationships/image" Target="../media/image10.png"/><Relationship Id="rId5" Type="http://schemas.openxmlformats.org/officeDocument/2006/relationships/image" Target="../media/image9.jpe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2.svg"/><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2.svg"/><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20.xml"/><Relationship Id="rId4" Type="http://schemas.openxmlformats.org/officeDocument/2006/relationships/image" Target="../media/image4.svg"/><Relationship Id="rId3" Type="http://schemas.openxmlformats.org/officeDocument/2006/relationships/image" Target="../media/image14.png"/><Relationship Id="rId2" Type="http://schemas.openxmlformats.org/officeDocument/2006/relationships/image" Target="../media/image3.svg"/><Relationship Id="rId1" Type="http://schemas.openxmlformats.org/officeDocument/2006/relationships/image" Target="../media/image13.png"/></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21.xml"/><Relationship Id="rId5" Type="http://schemas.openxmlformats.org/officeDocument/2006/relationships/audio" Target="../media/audio6.wav"/><Relationship Id="rId4" Type="http://schemas.openxmlformats.org/officeDocument/2006/relationships/audio" Target="../media/audio5.wav"/><Relationship Id="rId3" Type="http://schemas.openxmlformats.org/officeDocument/2006/relationships/image" Target="../media/image15.jpeg"/><Relationship Id="rId2" Type="http://schemas.openxmlformats.org/officeDocument/2006/relationships/image" Target="../media/image3.svg"/><Relationship Id="rId1"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image" Target="../media/image16.wmf"/><Relationship Id="rId1" Type="http://schemas.openxmlformats.org/officeDocument/2006/relationships/image" Target="../media/image13.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3.xml"/><Relationship Id="rId1"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占位符 1"/>
          <p:cNvSpPr>
            <a:spLocks noGrp="1"/>
          </p:cNvSpPr>
          <p:nvPr>
            <p:ph type="body" sz="quarter" idx="4294967295"/>
          </p:nvPr>
        </p:nvSpPr>
        <p:spPr>
          <a:xfrm>
            <a:off x="0" y="1580515"/>
            <a:ext cx="9144000" cy="922020"/>
          </a:xfrm>
        </p:spPr>
        <p:txBody>
          <a:bodyPr wrap="square"/>
          <a:lstStyle/>
          <a:p>
            <a:pPr marL="0" indent="0" algn="ctr" fontAlgn="auto">
              <a:lnSpc>
                <a:spcPct val="100000"/>
              </a:lnSpc>
              <a:buNone/>
            </a:pPr>
            <a:r>
              <a:rPr sz="5400">
                <a:solidFill>
                  <a:srgbClr val="070707"/>
                </a:solidFill>
                <a:latin typeface="微软雅黑" panose="020B0503020204020204" charset="-122"/>
                <a:ea typeface="微软雅黑" panose="020B0503020204020204" charset="-122"/>
                <a:sym typeface="+mn-ea"/>
              </a:rPr>
              <a:t>第十五章 探究电路</a:t>
            </a:r>
            <a:endParaRPr sz="5400">
              <a:solidFill>
                <a:srgbClr val="070707"/>
              </a:solidFill>
              <a:latin typeface="微软雅黑" panose="020B0503020204020204" charset="-122"/>
              <a:ea typeface="微软雅黑" panose="020B0503020204020204" charset="-122"/>
              <a:sym typeface="+mn-ea"/>
            </a:endParaRPr>
          </a:p>
          <a:p>
            <a:pPr marL="0" indent="0" algn="ctr" fontAlgn="auto">
              <a:lnSpc>
                <a:spcPct val="100000"/>
              </a:lnSpc>
              <a:buNone/>
            </a:pPr>
            <a:endParaRPr lang="zh-CN" altLang="en-US" sz="5400" dirty="0">
              <a:solidFill>
                <a:srgbClr val="070707"/>
              </a:solidFill>
              <a:latin typeface="黑体" panose="02010609060101010101" charset="-122"/>
              <a:ea typeface="黑体" panose="02010609060101010101" charset="-122"/>
              <a:sym typeface="+mn-ea"/>
            </a:endParaRPr>
          </a:p>
          <a:p>
            <a:pPr marL="0" indent="0" algn="ctr" fontAlgn="auto">
              <a:lnSpc>
                <a:spcPct val="100000"/>
              </a:lnSpc>
              <a:buNone/>
            </a:pPr>
            <a:r>
              <a:rPr sz="4400" b="1">
                <a:latin typeface="Times New Roman" panose="02020603050405020304" pitchFamily="18" charset="0"/>
                <a:ea typeface="黑体" panose="02010609060101010101" charset="-122"/>
                <a:cs typeface="Times New Roman" panose="02020603050405020304" pitchFamily="18" charset="0"/>
                <a:sym typeface="+mn-ea"/>
              </a:rPr>
              <a:t>第</a:t>
            </a:r>
            <a:r>
              <a:rPr lang="en-US" sz="4400" b="1">
                <a:latin typeface="Times New Roman" panose="02020603050405020304" pitchFamily="18" charset="0"/>
                <a:ea typeface="黑体" panose="02010609060101010101" charset="-122"/>
                <a:cs typeface="Times New Roman" panose="02020603050405020304" pitchFamily="18" charset="0"/>
                <a:sym typeface="+mn-ea"/>
              </a:rPr>
              <a:t>2</a:t>
            </a:r>
            <a:r>
              <a:rPr sz="4400" b="1">
                <a:latin typeface="Times New Roman" panose="02020603050405020304" pitchFamily="18" charset="0"/>
                <a:ea typeface="黑体" panose="02010609060101010101" charset="-122"/>
                <a:cs typeface="Times New Roman" panose="02020603050405020304" pitchFamily="18" charset="0"/>
                <a:sym typeface="+mn-ea"/>
              </a:rPr>
              <a:t>节 科学探究：欧姆定律</a:t>
            </a:r>
            <a:endParaRPr sz="4400" b="1">
              <a:latin typeface="Times New Roman" panose="02020603050405020304" pitchFamily="18" charset="0"/>
              <a:ea typeface="黑体" panose="02010609060101010101" charset="-122"/>
              <a:cs typeface="Times New Roman" panose="02020603050405020304" pitchFamily="18" charset="0"/>
              <a:sym typeface="+mn-ea"/>
            </a:endParaRPr>
          </a:p>
          <a:p>
            <a:pPr marL="0" indent="0" algn="ctr" fontAlgn="auto">
              <a:lnSpc>
                <a:spcPct val="100000"/>
              </a:lnSpc>
              <a:buNone/>
            </a:pPr>
            <a:endParaRPr lang="zh-CN" altLang="en-US" sz="4400" b="1" dirty="0">
              <a:solidFill>
                <a:srgbClr val="070707"/>
              </a:solidFill>
              <a:latin typeface="Times New Roman" panose="02020603050405020304" pitchFamily="18" charset="0"/>
              <a:ea typeface="黑体" panose="02010609060101010101" charset="-122"/>
              <a:cs typeface="Times New Roman" panose="02020603050405020304" pitchFamily="18" charset="0"/>
              <a:sym typeface="+mn-ea"/>
            </a:endParaRPr>
          </a:p>
        </p:txBody>
      </p:sp>
      <p:sp>
        <p:nvSpPr>
          <p:cNvPr id="6" name="矩形 5"/>
          <p:cNvSpPr/>
          <p:nvPr/>
        </p:nvSpPr>
        <p:spPr>
          <a:xfrm>
            <a:off x="58975" y="150019"/>
            <a:ext cx="3855720" cy="460375"/>
          </a:xfrm>
          <a:prstGeom prst="rect">
            <a:avLst/>
          </a:prstGeom>
        </p:spPr>
        <p:txBody>
          <a:bodyPr wrap="none">
            <a:spAutoFit/>
          </a:bodyPr>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2400" b="1" i="0" u="none" strike="noStrike" kern="1200" cap="none" spc="0" normalizeH="0" baseline="0" noProof="0" dirty="0">
                <a:ln>
                  <a:noFill/>
                </a:ln>
                <a:solidFill>
                  <a:prstClr val="black"/>
                </a:solidFill>
                <a:effectLst>
                  <a:glow rad="215900">
                    <a:prstClr val="white"/>
                  </a:glow>
                  <a:outerShdw blurRad="50800" dist="50800" dir="5400000" algn="ctr" rotWithShape="0">
                    <a:prstClr val="black">
                      <a:alpha val="60000"/>
                    </a:prstClr>
                  </a:outerShdw>
                </a:effectLst>
                <a:uLnTx/>
                <a:uFillTx/>
                <a:latin typeface="楷体" panose="02010609060101010101" pitchFamily="49" charset="-122"/>
                <a:ea typeface="楷体" panose="02010609060101010101" pitchFamily="49" charset="-122"/>
                <a:cs typeface="+mn-cs"/>
              </a:rPr>
              <a:t>沪科版九年级上册物理课件</a:t>
            </a:r>
            <a:endParaRPr kumimoji="0" lang="zh-CN" altLang="en-US" sz="2400" b="1" i="0" u="none" strike="noStrike" kern="1200" cap="none" spc="0" normalizeH="0" baseline="0" noProof="0" dirty="0">
              <a:ln>
                <a:noFill/>
              </a:ln>
              <a:solidFill>
                <a:prstClr val="black"/>
              </a:solidFill>
              <a:effectLst>
                <a:glow rad="215900">
                  <a:prstClr val="white"/>
                </a:glow>
                <a:outerShdw blurRad="50800" dist="50800" dir="5400000" algn="ctr" rotWithShape="0">
                  <a:prstClr val="black">
                    <a:alpha val="60000"/>
                  </a:prstClr>
                </a:outerShdw>
              </a:effectLst>
              <a:uLnTx/>
              <a:uFillTx/>
              <a:latin typeface="楷体" panose="02010609060101010101" pitchFamily="49" charset="-122"/>
              <a:ea typeface="楷体" panose="02010609060101010101" pitchFamily="49" charset="-122"/>
              <a:cs typeface="+mn-cs"/>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p:tgtEl>
                                          <p:spTgt spid="2">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32771" name="Rectangle 3"/>
          <p:cNvSpPr>
            <a:spLocks noChangeArrowheads="1"/>
          </p:cNvSpPr>
          <p:nvPr/>
        </p:nvSpPr>
        <p:spPr bwMode="auto">
          <a:xfrm>
            <a:off x="758190" y="2451100"/>
            <a:ext cx="7824470" cy="310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nSpc>
                <a:spcPct val="140000"/>
              </a:lnSpc>
            </a:pPr>
            <a:r>
              <a:rPr lang="zh-CN" altLang="en-US" sz="2800" b="1" dirty="0" smtClean="0">
                <a:solidFill>
                  <a:srgbClr val="0066CC"/>
                </a:solidFill>
                <a:latin typeface="Times New Roman" panose="02020603050405020304" pitchFamily="18" charset="0"/>
                <a:ea typeface="黑体" panose="02010609060101010101" charset="-122"/>
              </a:rPr>
              <a:t>测</a:t>
            </a:r>
            <a:r>
              <a:rPr lang="zh-CN" altLang="en-US" sz="2800" b="1" dirty="0">
                <a:solidFill>
                  <a:srgbClr val="0066CC"/>
                </a:solidFill>
                <a:latin typeface="Times New Roman" panose="02020603050405020304" pitchFamily="18" charset="0"/>
                <a:ea typeface="黑体" panose="02010609060101010101" charset="-122"/>
              </a:rPr>
              <a:t>电阻两端电压，选择什么器材</a:t>
            </a:r>
            <a:r>
              <a:rPr lang="en-US" altLang="zh-CN" sz="2800" b="1" dirty="0">
                <a:solidFill>
                  <a:srgbClr val="0066CC"/>
                </a:solidFill>
                <a:latin typeface="Times New Roman" panose="02020603050405020304" pitchFamily="18" charset="0"/>
                <a:ea typeface="黑体" panose="02010609060101010101" charset="-122"/>
              </a:rPr>
              <a:t>?</a:t>
            </a:r>
            <a:endParaRPr lang="zh-CN" altLang="en-US" sz="2800" b="1" dirty="0">
              <a:solidFill>
                <a:srgbClr val="0066CC"/>
              </a:solidFill>
              <a:latin typeface="Times New Roman" panose="02020603050405020304" pitchFamily="18" charset="0"/>
              <a:ea typeface="黑体" panose="02010609060101010101" charset="-122"/>
            </a:endParaRPr>
          </a:p>
          <a:p>
            <a:pPr>
              <a:lnSpc>
                <a:spcPct val="140000"/>
              </a:lnSpc>
            </a:pPr>
            <a:r>
              <a:rPr lang="zh-CN" altLang="en-US" sz="2800" b="1" dirty="0" smtClean="0">
                <a:solidFill>
                  <a:srgbClr val="0066CC"/>
                </a:solidFill>
                <a:latin typeface="Times New Roman" panose="02020603050405020304" pitchFamily="18" charset="0"/>
                <a:ea typeface="黑体" panose="02010609060101010101" charset="-122"/>
              </a:rPr>
              <a:t>如</a:t>
            </a:r>
            <a:r>
              <a:rPr lang="zh-CN" altLang="en-US" sz="2800" b="1" dirty="0">
                <a:solidFill>
                  <a:srgbClr val="0066CC"/>
                </a:solidFill>
                <a:latin typeface="Times New Roman" panose="02020603050405020304" pitchFamily="18" charset="0"/>
                <a:ea typeface="黑体" panose="02010609060101010101" charset="-122"/>
              </a:rPr>
              <a:t>何改变电阻两端电压</a:t>
            </a:r>
            <a:r>
              <a:rPr lang="en-US" altLang="zh-CN" sz="2800" b="1" dirty="0">
                <a:solidFill>
                  <a:srgbClr val="0066CC"/>
                </a:solidFill>
                <a:latin typeface="Times New Roman" panose="02020603050405020304" pitchFamily="18" charset="0"/>
                <a:ea typeface="黑体" panose="02010609060101010101" charset="-122"/>
              </a:rPr>
              <a:t>?</a:t>
            </a:r>
            <a:r>
              <a:rPr lang="zh-CN" altLang="en-US" sz="2800" b="1" dirty="0">
                <a:solidFill>
                  <a:srgbClr val="0066CC"/>
                </a:solidFill>
                <a:latin typeface="Times New Roman" panose="02020603050405020304" pitchFamily="18" charset="0"/>
                <a:ea typeface="黑体" panose="02010609060101010101" charset="-122"/>
              </a:rPr>
              <a:t>怎么操作</a:t>
            </a:r>
            <a:r>
              <a:rPr lang="en-US" altLang="zh-CN" sz="2800" b="1" dirty="0">
                <a:solidFill>
                  <a:srgbClr val="0066CC"/>
                </a:solidFill>
                <a:latin typeface="Times New Roman" panose="02020603050405020304" pitchFamily="18" charset="0"/>
                <a:ea typeface="黑体" panose="02010609060101010101" charset="-122"/>
              </a:rPr>
              <a:t>?</a:t>
            </a:r>
            <a:endParaRPr lang="zh-CN" altLang="en-US" sz="2800" b="1" dirty="0">
              <a:solidFill>
                <a:srgbClr val="0066CC"/>
              </a:solidFill>
              <a:latin typeface="Times New Roman" panose="02020603050405020304" pitchFamily="18" charset="0"/>
              <a:ea typeface="黑体" panose="02010609060101010101" charset="-122"/>
            </a:endParaRPr>
          </a:p>
          <a:p>
            <a:pPr>
              <a:lnSpc>
                <a:spcPct val="140000"/>
              </a:lnSpc>
            </a:pPr>
            <a:r>
              <a:rPr lang="zh-CN" altLang="en-US" sz="2800" b="1" dirty="0" smtClean="0">
                <a:solidFill>
                  <a:srgbClr val="0066CC"/>
                </a:solidFill>
                <a:latin typeface="Times New Roman" panose="02020603050405020304" pitchFamily="18" charset="0"/>
                <a:ea typeface="黑体" panose="02010609060101010101" charset="-122"/>
              </a:rPr>
              <a:t>测</a:t>
            </a:r>
            <a:r>
              <a:rPr lang="zh-CN" altLang="en-US" sz="2800" b="1" dirty="0">
                <a:solidFill>
                  <a:srgbClr val="0066CC"/>
                </a:solidFill>
                <a:latin typeface="Times New Roman" panose="02020603050405020304" pitchFamily="18" charset="0"/>
                <a:ea typeface="黑体" panose="02010609060101010101" charset="-122"/>
              </a:rPr>
              <a:t>通过电阻的电流，选择什么器材</a:t>
            </a:r>
            <a:r>
              <a:rPr lang="en-US" altLang="zh-CN" sz="2800" b="1" dirty="0">
                <a:solidFill>
                  <a:srgbClr val="0066CC"/>
                </a:solidFill>
                <a:latin typeface="Times New Roman" panose="02020603050405020304" pitchFamily="18" charset="0"/>
                <a:ea typeface="黑体" panose="02010609060101010101" charset="-122"/>
              </a:rPr>
              <a:t>?</a:t>
            </a:r>
            <a:endParaRPr lang="zh-CN" altLang="en-US" sz="2800" b="1" dirty="0">
              <a:solidFill>
                <a:srgbClr val="0066CC"/>
              </a:solidFill>
              <a:latin typeface="Times New Roman" panose="02020603050405020304" pitchFamily="18" charset="0"/>
              <a:ea typeface="黑体" panose="02010609060101010101" charset="-122"/>
            </a:endParaRPr>
          </a:p>
          <a:p>
            <a:pPr>
              <a:lnSpc>
                <a:spcPct val="140000"/>
              </a:lnSpc>
            </a:pPr>
            <a:r>
              <a:rPr lang="zh-CN" altLang="en-US" sz="2800" b="1" dirty="0" smtClean="0">
                <a:solidFill>
                  <a:srgbClr val="0066CC"/>
                </a:solidFill>
                <a:latin typeface="Times New Roman" panose="02020603050405020304" pitchFamily="18" charset="0"/>
                <a:ea typeface="黑体" panose="02010609060101010101" charset="-122"/>
              </a:rPr>
              <a:t>实</a:t>
            </a:r>
            <a:r>
              <a:rPr lang="zh-CN" altLang="en-US" sz="2800" b="1" dirty="0">
                <a:solidFill>
                  <a:srgbClr val="0066CC"/>
                </a:solidFill>
                <a:latin typeface="Times New Roman" panose="02020603050405020304" pitchFamily="18" charset="0"/>
                <a:ea typeface="黑体" panose="02010609060101010101" charset="-122"/>
              </a:rPr>
              <a:t>验过程中的不变量是什么，如何控制其不变</a:t>
            </a:r>
            <a:r>
              <a:rPr lang="en-US" altLang="zh-CN" sz="2800" b="1" dirty="0">
                <a:solidFill>
                  <a:srgbClr val="0066CC"/>
                </a:solidFill>
                <a:latin typeface="Times New Roman" panose="02020603050405020304" pitchFamily="18" charset="0"/>
                <a:ea typeface="黑体" panose="02010609060101010101" charset="-122"/>
              </a:rPr>
              <a:t>?</a:t>
            </a:r>
            <a:endParaRPr lang="zh-CN" altLang="en-US" sz="2800" b="1" dirty="0">
              <a:solidFill>
                <a:srgbClr val="0066CC"/>
              </a:solidFill>
              <a:latin typeface="Times New Roman" panose="02020603050405020304" pitchFamily="18" charset="0"/>
              <a:ea typeface="黑体" panose="02010609060101010101" charset="-122"/>
            </a:endParaRPr>
          </a:p>
          <a:p>
            <a:pPr>
              <a:lnSpc>
                <a:spcPct val="140000"/>
              </a:lnSpc>
            </a:pPr>
            <a:r>
              <a:rPr lang="zh-CN" altLang="en-US" sz="2800" b="1" dirty="0" smtClean="0">
                <a:solidFill>
                  <a:srgbClr val="0066CC"/>
                </a:solidFill>
                <a:latin typeface="Times New Roman" panose="02020603050405020304" pitchFamily="18" charset="0"/>
                <a:ea typeface="黑体" panose="02010609060101010101" charset="-122"/>
              </a:rPr>
              <a:t>滑</a:t>
            </a:r>
            <a:r>
              <a:rPr lang="zh-CN" altLang="en-US" sz="2800" b="1" dirty="0">
                <a:solidFill>
                  <a:srgbClr val="0066CC"/>
                </a:solidFill>
                <a:latin typeface="Times New Roman" panose="02020603050405020304" pitchFamily="18" charset="0"/>
                <a:ea typeface="黑体" panose="02010609060101010101" charset="-122"/>
              </a:rPr>
              <a:t>动变阻器在实验中起到什么作用</a:t>
            </a:r>
            <a:r>
              <a:rPr lang="en-US" altLang="zh-CN" sz="2800" b="1" dirty="0">
                <a:solidFill>
                  <a:srgbClr val="0066CC"/>
                </a:solidFill>
                <a:latin typeface="Times New Roman" panose="02020603050405020304" pitchFamily="18" charset="0"/>
                <a:ea typeface="黑体" panose="02010609060101010101" charset="-122"/>
              </a:rPr>
              <a:t>?</a:t>
            </a:r>
            <a:endParaRPr lang="en-US" altLang="zh-CN" sz="2800" b="1" dirty="0">
              <a:solidFill>
                <a:srgbClr val="0066CC"/>
              </a:solidFill>
              <a:latin typeface="Times New Roman" panose="02020603050405020304" pitchFamily="18" charset="0"/>
              <a:ea typeface="黑体" panose="02010609060101010101" charset="-122"/>
            </a:endParaRPr>
          </a:p>
        </p:txBody>
      </p:sp>
      <p:sp>
        <p:nvSpPr>
          <p:cNvPr id="12291" name="Rectangle 4"/>
          <p:cNvSpPr>
            <a:spLocks noChangeArrowheads="1"/>
          </p:cNvSpPr>
          <p:nvPr/>
        </p:nvSpPr>
        <p:spPr bwMode="auto">
          <a:xfrm>
            <a:off x="836295" y="842288"/>
            <a:ext cx="538734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r>
              <a:rPr lang="en-US" altLang="zh-CN" sz="3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1.</a:t>
            </a:r>
            <a:r>
              <a:rPr lang="zh-CN" altLang="en-US" sz="3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实验探究电流与电压的关系</a:t>
            </a:r>
            <a:endParaRPr lang="zh-CN" altLang="en-US" sz="3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12292" name="Rectangle 2"/>
          <p:cNvSpPr>
            <a:spLocks noChangeArrowheads="1"/>
          </p:cNvSpPr>
          <p:nvPr/>
        </p:nvSpPr>
        <p:spPr bwMode="auto">
          <a:xfrm>
            <a:off x="836295" y="1646555"/>
            <a:ext cx="2024380" cy="583565"/>
          </a:xfrm>
          <a:prstGeom prst="rect">
            <a:avLst/>
          </a:prstGeom>
          <a:noFill/>
          <a:ln>
            <a:noFill/>
          </a:ln>
          <a:extLst>
            <a:ext uri="{909E8E84-426E-40DD-AFC4-6F175D3DCCD1}">
              <a14:hiddenFill xmlns:a14="http://schemas.microsoft.com/office/drawing/2010/main">
                <a:gradFill rotWithShape="0">
                  <a:gsLst>
                    <a:gs pos="0">
                      <a:srgbClr val="D1E8FF"/>
                    </a:gs>
                    <a:gs pos="100000">
                      <a:srgbClr val="99CCFF"/>
                    </a:gs>
                  </a:gsLst>
                  <a:lin ang="5400000" scaled="1"/>
                </a:gradFill>
              </a14:hiddenFill>
            </a:ext>
            <a:ext uri="{91240B29-F687-4F45-9708-019B960494DF}">
              <a14:hiddenLine xmlns:a14="http://schemas.microsoft.com/office/drawing/2010/main" w="19050">
                <a:solidFill>
                  <a:schemeClr val="tx2"/>
                </a:solidFill>
                <a:miter lim="800000"/>
                <a:headEnd/>
                <a:tailEnd/>
              </a14:hiddenLine>
            </a:ext>
          </a:extLst>
        </p:spPr>
        <p:txBody>
          <a:bodyPr wrap="square">
            <a:spAutoFit/>
          </a:bodyPr>
          <a:p>
            <a:pPr algn="l"/>
            <a:r>
              <a:rPr lang="zh-CN" altLang="en-US" sz="3200" b="1" dirty="0">
                <a:latin typeface="Times New Roman" panose="02020603050405020304" pitchFamily="18" charset="0"/>
                <a:ea typeface="黑体" panose="02010609060101010101" charset="-122"/>
              </a:rPr>
              <a:t>设计实验</a:t>
            </a:r>
            <a:endParaRPr lang="zh-CN" altLang="en-US" sz="3200" b="1" dirty="0">
              <a:latin typeface="Times New Roman" panose="02020603050405020304" pitchFamily="18" charset="0"/>
              <a:ea typeface="黑体" panose="02010609060101010101"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77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277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277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277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277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13360" name="Rectangle 2"/>
          <p:cNvSpPr>
            <a:spLocks noChangeArrowheads="1"/>
          </p:cNvSpPr>
          <p:nvPr/>
        </p:nvSpPr>
        <p:spPr bwMode="auto">
          <a:xfrm>
            <a:off x="782955" y="922020"/>
            <a:ext cx="1895475" cy="583565"/>
          </a:xfrm>
          <a:prstGeom prst="rect">
            <a:avLst/>
          </a:prstGeom>
          <a:noFill/>
          <a:ln>
            <a:noFill/>
          </a:ln>
          <a:extLst>
            <a:ext uri="{909E8E84-426E-40DD-AFC4-6F175D3DCCD1}">
              <a14:hiddenFill xmlns:a14="http://schemas.microsoft.com/office/drawing/2010/main">
                <a:gradFill rotWithShape="0">
                  <a:gsLst>
                    <a:gs pos="0">
                      <a:srgbClr val="D1E8FF"/>
                    </a:gs>
                    <a:gs pos="100000">
                      <a:srgbClr val="99CCFF"/>
                    </a:gs>
                  </a:gsLst>
                  <a:lin ang="5400000" scaled="1"/>
                </a:gradFill>
              </a14:hiddenFill>
            </a:ext>
            <a:ext uri="{91240B29-F687-4F45-9708-019B960494DF}">
              <a14:hiddenLine xmlns:a14="http://schemas.microsoft.com/office/drawing/2010/main" w="19050">
                <a:solidFill>
                  <a:schemeClr val="tx2"/>
                </a:solidFill>
                <a:miter lim="800000"/>
                <a:headEnd/>
                <a:tailEnd/>
              </a14:hiddenLine>
            </a:ext>
          </a:extLst>
        </p:spPr>
        <p:txBody>
          <a:bodyPr wrap="square">
            <a:spAutoFit/>
          </a:bodyPr>
          <a:p>
            <a:pPr algn="l"/>
            <a:r>
              <a:rPr lang="zh-CN" altLang="en-US" sz="3200" b="1" dirty="0">
                <a:latin typeface="黑体" panose="02010609060101010101" charset="-122"/>
                <a:ea typeface="黑体" panose="02010609060101010101" charset="-122"/>
              </a:rPr>
              <a:t>设计实验</a:t>
            </a:r>
            <a:endParaRPr lang="zh-CN" altLang="en-US" sz="3200" b="1" dirty="0">
              <a:latin typeface="黑体" panose="02010609060101010101" charset="-122"/>
              <a:ea typeface="黑体" panose="02010609060101010101" charset="-122"/>
            </a:endParaRPr>
          </a:p>
        </p:txBody>
      </p:sp>
      <p:grpSp>
        <p:nvGrpSpPr>
          <p:cNvPr id="2" name="Group 3"/>
          <p:cNvGrpSpPr/>
          <p:nvPr/>
        </p:nvGrpSpPr>
        <p:grpSpPr bwMode="auto">
          <a:xfrm>
            <a:off x="484188" y="2916555"/>
            <a:ext cx="2970212" cy="2590800"/>
            <a:chOff x="0" y="0"/>
            <a:chExt cx="1957" cy="1718"/>
          </a:xfrm>
        </p:grpSpPr>
        <p:sp>
          <p:nvSpPr>
            <p:cNvPr id="13315" name="Rectangle 4"/>
            <p:cNvSpPr>
              <a:spLocks noChangeArrowheads="1"/>
            </p:cNvSpPr>
            <p:nvPr/>
          </p:nvSpPr>
          <p:spPr bwMode="auto">
            <a:xfrm>
              <a:off x="158" y="161"/>
              <a:ext cx="1658" cy="858"/>
            </a:xfrm>
            <a:prstGeom prst="rect">
              <a:avLst/>
            </a:prstGeom>
            <a:noFill/>
            <a:ln w="28575">
              <a:solidFill>
                <a:schemeClr val="tx1"/>
              </a:solidFill>
              <a:miter lim="800000"/>
            </a:ln>
            <a:extLst>
              <a:ext uri="{909E8E84-426E-40DD-AFC4-6F175D3DCCD1}">
                <a14:hiddenFill xmlns:a14="http://schemas.microsoft.com/office/drawing/2010/main">
                  <a:solidFill>
                    <a:srgbClr val="FFFFFF"/>
                  </a:solidFill>
                </a14:hiddenFill>
              </a:ext>
            </a:extLst>
          </p:spPr>
          <p:txBody>
            <a:bodyPr wrap="none" anchor="ctr"/>
            <a:lstStyle/>
            <a:p>
              <a:endParaRPr lang="zh-CN" altLang="zh-CN">
                <a:latin typeface="Comic Sans MS" panose="030F0702030302020204" pitchFamily="66" charset="0"/>
              </a:endParaRPr>
            </a:p>
          </p:txBody>
        </p:sp>
        <p:grpSp>
          <p:nvGrpSpPr>
            <p:cNvPr id="13316" name="Group 5"/>
            <p:cNvGrpSpPr/>
            <p:nvPr/>
          </p:nvGrpSpPr>
          <p:grpSpPr bwMode="auto">
            <a:xfrm>
              <a:off x="710" y="0"/>
              <a:ext cx="79" cy="321"/>
              <a:chOff x="0" y="0"/>
              <a:chExt cx="85" cy="340"/>
            </a:xfrm>
          </p:grpSpPr>
          <p:sp>
            <p:nvSpPr>
              <p:cNvPr id="13317" name="Rectangle 19"/>
              <p:cNvSpPr>
                <a:spLocks noChangeArrowheads="1"/>
              </p:cNvSpPr>
              <p:nvPr/>
            </p:nvSpPr>
            <p:spPr bwMode="auto">
              <a:xfrm>
                <a:off x="0" y="113"/>
                <a:ext cx="85" cy="8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Comic Sans MS" panose="030F0702030302020204" pitchFamily="66" charset="0"/>
                </a:endParaRPr>
              </a:p>
            </p:txBody>
          </p:sp>
          <p:sp>
            <p:nvSpPr>
              <p:cNvPr id="13318" name="Line 20"/>
              <p:cNvSpPr>
                <a:spLocks noChangeShapeType="1"/>
              </p:cNvSpPr>
              <p:nvPr/>
            </p:nvSpPr>
            <p:spPr bwMode="auto">
              <a:xfrm>
                <a:off x="0" y="0"/>
                <a:ext cx="0" cy="340"/>
              </a:xfrm>
              <a:prstGeom prst="line">
                <a:avLst/>
              </a:prstGeom>
              <a:noFill/>
              <a:ln w="2857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3319" name="Line 21"/>
              <p:cNvSpPr>
                <a:spLocks noChangeShapeType="1"/>
              </p:cNvSpPr>
              <p:nvPr/>
            </p:nvSpPr>
            <p:spPr bwMode="auto">
              <a:xfrm>
                <a:off x="85" y="85"/>
                <a:ext cx="0" cy="170"/>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grpSp>
        <p:grpSp>
          <p:nvGrpSpPr>
            <p:cNvPr id="13320" name="Group 9"/>
            <p:cNvGrpSpPr/>
            <p:nvPr/>
          </p:nvGrpSpPr>
          <p:grpSpPr bwMode="auto">
            <a:xfrm>
              <a:off x="1316" y="80"/>
              <a:ext cx="263" cy="161"/>
              <a:chOff x="0" y="0"/>
              <a:chExt cx="256" cy="142"/>
            </a:xfrm>
          </p:grpSpPr>
          <p:sp>
            <p:nvSpPr>
              <p:cNvPr id="13321" name="Rectangle 15"/>
              <p:cNvSpPr>
                <a:spLocks noChangeArrowheads="1"/>
              </p:cNvSpPr>
              <p:nvPr/>
            </p:nvSpPr>
            <p:spPr bwMode="auto">
              <a:xfrm>
                <a:off x="29" y="0"/>
                <a:ext cx="226" cy="14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Comic Sans MS" panose="030F0702030302020204" pitchFamily="66" charset="0"/>
                </a:endParaRPr>
              </a:p>
            </p:txBody>
          </p:sp>
          <p:sp>
            <p:nvSpPr>
              <p:cNvPr id="13322" name="Line 16"/>
              <p:cNvSpPr>
                <a:spLocks noChangeShapeType="1"/>
              </p:cNvSpPr>
              <p:nvPr/>
            </p:nvSpPr>
            <p:spPr bwMode="auto">
              <a:xfrm flipV="1">
                <a:off x="29" y="0"/>
                <a:ext cx="227" cy="86"/>
              </a:xfrm>
              <a:prstGeom prst="line">
                <a:avLst/>
              </a:prstGeom>
              <a:noFill/>
              <a:ln w="2857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3323" name="Oval 17"/>
              <p:cNvSpPr>
                <a:spLocks noChangeArrowheads="1"/>
              </p:cNvSpPr>
              <p:nvPr/>
            </p:nvSpPr>
            <p:spPr bwMode="auto">
              <a:xfrm>
                <a:off x="0" y="57"/>
                <a:ext cx="57" cy="56"/>
              </a:xfrm>
              <a:prstGeom prst="ellipse">
                <a:avLst/>
              </a:prstGeom>
              <a:solidFill>
                <a:srgbClr val="FFFFFF"/>
              </a:solidFill>
              <a:ln w="28575">
                <a:solidFill>
                  <a:schemeClr val="tx1"/>
                </a:solidFill>
                <a:round/>
              </a:ln>
            </p:spPr>
            <p:txBody>
              <a:bodyPr wrap="none" anchor="ctr"/>
              <a:lstStyle/>
              <a:p>
                <a:endParaRPr lang="zh-CN" altLang="zh-CN">
                  <a:latin typeface="Comic Sans MS" panose="030F0702030302020204" pitchFamily="66" charset="0"/>
                </a:endParaRPr>
              </a:p>
            </p:txBody>
          </p:sp>
        </p:grpSp>
        <p:sp>
          <p:nvSpPr>
            <p:cNvPr id="13324" name="Rectangle 178"/>
            <p:cNvSpPr>
              <a:spLocks noChangeArrowheads="1"/>
            </p:cNvSpPr>
            <p:nvPr/>
          </p:nvSpPr>
          <p:spPr bwMode="auto">
            <a:xfrm>
              <a:off x="482" y="964"/>
              <a:ext cx="366" cy="114"/>
            </a:xfrm>
            <a:prstGeom prst="rect">
              <a:avLst/>
            </a:prstGeom>
            <a:solidFill>
              <a:srgbClr val="FFFFFF"/>
            </a:solidFill>
            <a:ln w="28575">
              <a:solidFill>
                <a:schemeClr val="tx1"/>
              </a:solidFill>
              <a:miter lim="800000"/>
            </a:ln>
          </p:spPr>
          <p:txBody>
            <a:bodyPr wrap="none" anchor="ctr"/>
            <a:lstStyle/>
            <a:p>
              <a:endParaRPr lang="zh-CN" altLang="zh-CN">
                <a:latin typeface="Comic Sans MS" panose="030F0702030302020204" pitchFamily="66" charset="0"/>
              </a:endParaRPr>
            </a:p>
          </p:txBody>
        </p:sp>
        <p:grpSp>
          <p:nvGrpSpPr>
            <p:cNvPr id="13325" name="Group 14"/>
            <p:cNvGrpSpPr/>
            <p:nvPr/>
          </p:nvGrpSpPr>
          <p:grpSpPr bwMode="auto">
            <a:xfrm>
              <a:off x="1361" y="766"/>
              <a:ext cx="596" cy="312"/>
              <a:chOff x="0" y="0"/>
              <a:chExt cx="726" cy="363"/>
            </a:xfrm>
          </p:grpSpPr>
          <p:sp>
            <p:nvSpPr>
              <p:cNvPr id="13326" name="Rectangle 181"/>
              <p:cNvSpPr>
                <a:spLocks noChangeArrowheads="1"/>
              </p:cNvSpPr>
              <p:nvPr/>
            </p:nvSpPr>
            <p:spPr bwMode="auto">
              <a:xfrm>
                <a:off x="0" y="0"/>
                <a:ext cx="726" cy="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Comic Sans MS" panose="030F0702030302020204" pitchFamily="66" charset="0"/>
                </a:endParaRPr>
              </a:p>
            </p:txBody>
          </p:sp>
          <p:sp>
            <p:nvSpPr>
              <p:cNvPr id="13327" name="Line 182"/>
              <p:cNvSpPr>
                <a:spLocks noChangeShapeType="1"/>
              </p:cNvSpPr>
              <p:nvPr/>
            </p:nvSpPr>
            <p:spPr bwMode="auto">
              <a:xfrm>
                <a:off x="227" y="0"/>
                <a:ext cx="317" cy="0"/>
              </a:xfrm>
              <a:prstGeom prst="line">
                <a:avLst/>
              </a:prstGeom>
              <a:noFill/>
              <a:ln w="2857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3328" name="Line 183"/>
              <p:cNvSpPr>
                <a:spLocks noChangeShapeType="1"/>
              </p:cNvSpPr>
              <p:nvPr/>
            </p:nvSpPr>
            <p:spPr bwMode="auto">
              <a:xfrm>
                <a:off x="227" y="0"/>
                <a:ext cx="0" cy="227"/>
              </a:xfrm>
              <a:prstGeom prst="line">
                <a:avLst/>
              </a:prstGeom>
              <a:noFill/>
              <a:ln w="28575">
                <a:solidFill>
                  <a:schemeClr val="tx1"/>
                </a:solidFill>
                <a:round/>
                <a:tailEnd type="triangle" w="med" len="lg"/>
              </a:ln>
              <a:extLst>
                <a:ext uri="{909E8E84-426E-40DD-AFC4-6F175D3DCCD1}">
                  <a14:hiddenFill xmlns:a14="http://schemas.microsoft.com/office/drawing/2010/main">
                    <a:noFill/>
                  </a14:hiddenFill>
                </a:ext>
              </a:extLst>
            </p:spPr>
            <p:txBody>
              <a:bodyPr/>
              <a:lstStyle/>
              <a:p>
                <a:endParaRPr lang="zh-CN" altLang="en-US"/>
              </a:p>
            </p:txBody>
          </p:sp>
          <p:sp>
            <p:nvSpPr>
              <p:cNvPr id="13329" name="Rectangle 184"/>
              <p:cNvSpPr>
                <a:spLocks noChangeArrowheads="1"/>
              </p:cNvSpPr>
              <p:nvPr/>
            </p:nvSpPr>
            <p:spPr bwMode="auto">
              <a:xfrm>
                <a:off x="0" y="227"/>
                <a:ext cx="453" cy="136"/>
              </a:xfrm>
              <a:prstGeom prst="rect">
                <a:avLst/>
              </a:prstGeom>
              <a:solidFill>
                <a:srgbClr val="FFFFFF"/>
              </a:solidFill>
              <a:ln w="28575">
                <a:solidFill>
                  <a:schemeClr val="tx1"/>
                </a:solidFill>
                <a:miter lim="800000"/>
              </a:ln>
            </p:spPr>
            <p:txBody>
              <a:bodyPr wrap="none" anchor="ctr"/>
              <a:lstStyle/>
              <a:p>
                <a:endParaRPr lang="zh-CN" altLang="zh-CN">
                  <a:latin typeface="Comic Sans MS" panose="030F0702030302020204" pitchFamily="66" charset="0"/>
                </a:endParaRPr>
              </a:p>
            </p:txBody>
          </p:sp>
        </p:grpSp>
        <p:grpSp>
          <p:nvGrpSpPr>
            <p:cNvPr id="13330" name="Group 19"/>
            <p:cNvGrpSpPr/>
            <p:nvPr/>
          </p:nvGrpSpPr>
          <p:grpSpPr bwMode="auto">
            <a:xfrm>
              <a:off x="0" y="312"/>
              <a:ext cx="284" cy="344"/>
              <a:chOff x="0" y="0"/>
              <a:chExt cx="284" cy="344"/>
            </a:xfrm>
          </p:grpSpPr>
          <p:sp>
            <p:nvSpPr>
              <p:cNvPr id="13331" name="Oval 197"/>
              <p:cNvSpPr>
                <a:spLocks noChangeArrowheads="1"/>
              </p:cNvSpPr>
              <p:nvPr/>
            </p:nvSpPr>
            <p:spPr bwMode="auto">
              <a:xfrm>
                <a:off x="0" y="57"/>
                <a:ext cx="284" cy="283"/>
              </a:xfrm>
              <a:prstGeom prst="ellipse">
                <a:avLst/>
              </a:prstGeom>
              <a:solidFill>
                <a:srgbClr val="FFFFFF"/>
              </a:solidFill>
              <a:ln w="28575">
                <a:solidFill>
                  <a:schemeClr val="tx1"/>
                </a:solidFill>
                <a:round/>
              </a:ln>
            </p:spPr>
            <p:txBody>
              <a:bodyPr wrap="none" anchor="ctr"/>
              <a:lstStyle/>
              <a:p>
                <a:endParaRPr lang="zh-CN" altLang="zh-CN">
                  <a:latin typeface="Comic Sans MS" panose="030F0702030302020204" pitchFamily="66" charset="0"/>
                </a:endParaRPr>
              </a:p>
            </p:txBody>
          </p:sp>
          <p:sp>
            <p:nvSpPr>
              <p:cNvPr id="13332" name="Text Box 198"/>
              <p:cNvSpPr txBox="1">
                <a:spLocks noChangeArrowheads="1"/>
              </p:cNvSpPr>
              <p:nvPr/>
            </p:nvSpPr>
            <p:spPr bwMode="auto">
              <a:xfrm>
                <a:off x="0" y="0"/>
                <a:ext cx="260" cy="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800" b="1">
                    <a:latin typeface="Times New Roman" panose="02020603050405020304" pitchFamily="18" charset="0"/>
                  </a:rPr>
                  <a:t>A</a:t>
                </a:r>
                <a:endParaRPr lang="en-US" altLang="zh-CN" sz="2800" b="1">
                  <a:latin typeface="Times New Roman" panose="02020603050405020304" pitchFamily="18" charset="0"/>
                </a:endParaRPr>
              </a:p>
            </p:txBody>
          </p:sp>
        </p:grpSp>
        <p:grpSp>
          <p:nvGrpSpPr>
            <p:cNvPr id="13333" name="Group 22"/>
            <p:cNvGrpSpPr/>
            <p:nvPr/>
          </p:nvGrpSpPr>
          <p:grpSpPr bwMode="auto">
            <a:xfrm flipV="1">
              <a:off x="158" y="1018"/>
              <a:ext cx="974" cy="508"/>
              <a:chOff x="0" y="0"/>
              <a:chExt cx="1049" cy="538"/>
            </a:xfrm>
          </p:grpSpPr>
          <p:sp>
            <p:nvSpPr>
              <p:cNvPr id="13334" name="Line 7"/>
              <p:cNvSpPr>
                <a:spLocks noChangeShapeType="1"/>
              </p:cNvSpPr>
              <p:nvPr/>
            </p:nvSpPr>
            <p:spPr bwMode="auto">
              <a:xfrm>
                <a:off x="0" y="0"/>
                <a:ext cx="1049" cy="0"/>
              </a:xfrm>
              <a:prstGeom prst="line">
                <a:avLst/>
              </a:prstGeom>
              <a:noFill/>
              <a:ln w="2857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3335" name="Line 8"/>
              <p:cNvSpPr>
                <a:spLocks noChangeShapeType="1"/>
              </p:cNvSpPr>
              <p:nvPr/>
            </p:nvSpPr>
            <p:spPr bwMode="auto">
              <a:xfrm>
                <a:off x="0" y="0"/>
                <a:ext cx="0" cy="538"/>
              </a:xfrm>
              <a:prstGeom prst="line">
                <a:avLst/>
              </a:prstGeom>
              <a:noFill/>
              <a:ln w="28575">
                <a:solidFill>
                  <a:schemeClr val="tx1"/>
                </a:solidFill>
                <a:rou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3336" name="Line 9"/>
              <p:cNvSpPr>
                <a:spLocks noChangeShapeType="1"/>
              </p:cNvSpPr>
              <p:nvPr/>
            </p:nvSpPr>
            <p:spPr bwMode="auto">
              <a:xfrm>
                <a:off x="1049" y="0"/>
                <a:ext cx="0" cy="538"/>
              </a:xfrm>
              <a:prstGeom prst="line">
                <a:avLst/>
              </a:prstGeom>
              <a:noFill/>
              <a:ln w="28575">
                <a:solidFill>
                  <a:schemeClr val="tx1"/>
                </a:solidFill>
                <a:round/>
                <a:tailEnd type="oval" w="med" len="med"/>
              </a:ln>
              <a:extLst>
                <a:ext uri="{909E8E84-426E-40DD-AFC4-6F175D3DCCD1}">
                  <a14:hiddenFill xmlns:a14="http://schemas.microsoft.com/office/drawing/2010/main">
                    <a:noFill/>
                  </a14:hiddenFill>
                </a:ext>
              </a:extLst>
            </p:spPr>
            <p:txBody>
              <a:bodyPr/>
              <a:lstStyle/>
              <a:p>
                <a:endParaRPr lang="zh-CN" altLang="en-US"/>
              </a:p>
            </p:txBody>
          </p:sp>
        </p:grpSp>
        <p:grpSp>
          <p:nvGrpSpPr>
            <p:cNvPr id="13337" name="Group 26"/>
            <p:cNvGrpSpPr/>
            <p:nvPr/>
          </p:nvGrpSpPr>
          <p:grpSpPr bwMode="auto">
            <a:xfrm>
              <a:off x="510" y="1374"/>
              <a:ext cx="284" cy="344"/>
              <a:chOff x="0" y="0"/>
              <a:chExt cx="284" cy="344"/>
            </a:xfrm>
          </p:grpSpPr>
          <p:sp>
            <p:nvSpPr>
              <p:cNvPr id="13338" name="Oval 190"/>
              <p:cNvSpPr>
                <a:spLocks noChangeArrowheads="1"/>
              </p:cNvSpPr>
              <p:nvPr/>
            </p:nvSpPr>
            <p:spPr bwMode="auto">
              <a:xfrm>
                <a:off x="0" y="16"/>
                <a:ext cx="284" cy="283"/>
              </a:xfrm>
              <a:prstGeom prst="ellipse">
                <a:avLst/>
              </a:prstGeom>
              <a:solidFill>
                <a:srgbClr val="FFFFFF"/>
              </a:solidFill>
              <a:ln w="28575">
                <a:solidFill>
                  <a:schemeClr val="tx1"/>
                </a:solidFill>
                <a:round/>
              </a:ln>
            </p:spPr>
            <p:txBody>
              <a:bodyPr wrap="none" anchor="ctr"/>
              <a:lstStyle/>
              <a:p>
                <a:endParaRPr lang="zh-CN" altLang="zh-CN">
                  <a:latin typeface="Comic Sans MS" panose="030F0702030302020204" pitchFamily="66" charset="0"/>
                </a:endParaRPr>
              </a:p>
            </p:txBody>
          </p:sp>
          <p:sp>
            <p:nvSpPr>
              <p:cNvPr id="13339" name="Text Box 191"/>
              <p:cNvSpPr txBox="1">
                <a:spLocks noChangeArrowheads="1"/>
              </p:cNvSpPr>
              <p:nvPr/>
            </p:nvSpPr>
            <p:spPr bwMode="auto">
              <a:xfrm>
                <a:off x="0" y="0"/>
                <a:ext cx="260" cy="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800" b="1">
                    <a:latin typeface="Times New Roman" panose="02020603050405020304" pitchFamily="18" charset="0"/>
                  </a:rPr>
                  <a:t>V</a:t>
                </a:r>
                <a:endParaRPr lang="en-US" altLang="zh-CN" sz="2800" b="1">
                  <a:latin typeface="Times New Roman" panose="02020603050405020304" pitchFamily="18" charset="0"/>
                </a:endParaRPr>
              </a:p>
            </p:txBody>
          </p:sp>
        </p:grpSp>
        <p:sp>
          <p:nvSpPr>
            <p:cNvPr id="13340" name="Text Box 4"/>
            <p:cNvSpPr txBox="1">
              <a:spLocks noChangeArrowheads="1"/>
            </p:cNvSpPr>
            <p:nvPr/>
          </p:nvSpPr>
          <p:spPr bwMode="auto">
            <a:xfrm>
              <a:off x="510" y="681"/>
              <a:ext cx="342" cy="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800" b="1" i="1">
                  <a:latin typeface="Times New Roman" panose="02020603050405020304" pitchFamily="18" charset="0"/>
                </a:rPr>
                <a:t>R</a:t>
              </a:r>
              <a:endParaRPr lang="en-US" altLang="zh-CN" sz="2800" b="1" i="1">
                <a:latin typeface="Times New Roman" panose="02020603050405020304" pitchFamily="18" charset="0"/>
              </a:endParaRPr>
            </a:p>
          </p:txBody>
        </p:sp>
        <p:sp>
          <p:nvSpPr>
            <p:cNvPr id="13341" name="Text Box 4"/>
            <p:cNvSpPr txBox="1">
              <a:spLocks noChangeArrowheads="1"/>
            </p:cNvSpPr>
            <p:nvPr/>
          </p:nvSpPr>
          <p:spPr bwMode="auto">
            <a:xfrm>
              <a:off x="1396" y="1152"/>
              <a:ext cx="505" cy="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800" b="1" i="1">
                  <a:latin typeface="Times New Roman" panose="02020603050405020304" pitchFamily="18" charset="0"/>
                </a:rPr>
                <a:t>R'</a:t>
              </a:r>
              <a:endParaRPr lang="en-US" altLang="zh-CN" sz="2800" b="1" i="1">
                <a:latin typeface="Times New Roman" panose="02020603050405020304" pitchFamily="18" charset="0"/>
              </a:endParaRPr>
            </a:p>
          </p:txBody>
        </p:sp>
        <p:sp>
          <p:nvSpPr>
            <p:cNvPr id="13342" name="Text Box 116"/>
            <p:cNvSpPr txBox="1">
              <a:spLocks noChangeArrowheads="1"/>
            </p:cNvSpPr>
            <p:nvPr/>
          </p:nvSpPr>
          <p:spPr bwMode="auto">
            <a:xfrm>
              <a:off x="1361" y="199"/>
              <a:ext cx="226" cy="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800" b="1">
                  <a:latin typeface="Times New Roman" panose="02020603050405020304" pitchFamily="18" charset="0"/>
                </a:rPr>
                <a:t>S</a:t>
              </a:r>
              <a:endParaRPr lang="en-US" altLang="zh-CN" sz="2800" b="1" baseline="-25000">
                <a:latin typeface="Times New Roman" panose="02020603050405020304" pitchFamily="18" charset="0"/>
              </a:endParaRPr>
            </a:p>
          </p:txBody>
        </p:sp>
      </p:grpSp>
      <p:pic>
        <p:nvPicPr>
          <p:cNvPr id="13343" name="Picture 12" descr="H:\2\人教教参资源\九\图\电阻3.jpg"/>
          <p:cNvPicPr>
            <a:picLocks noChangeAspect="1" noChangeArrowheads="1"/>
          </p:cNvPicPr>
          <p:nvPr/>
        </p:nvPicPr>
        <p:blipFill>
          <a:blip r:embed="rId2" cstate="email"/>
          <a:srcRect/>
          <a:stretch>
            <a:fillRect/>
          </a:stretch>
        </p:blipFill>
        <p:spPr bwMode="auto">
          <a:xfrm>
            <a:off x="5424488" y="4307205"/>
            <a:ext cx="1084262"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344" name="Group 33"/>
          <p:cNvGrpSpPr>
            <a:grpSpLocks noChangeAspect="1"/>
          </p:cNvGrpSpPr>
          <p:nvPr/>
        </p:nvGrpSpPr>
        <p:grpSpPr bwMode="auto">
          <a:xfrm>
            <a:off x="3905250" y="2286318"/>
            <a:ext cx="4811713" cy="4202112"/>
            <a:chOff x="0" y="0"/>
            <a:chExt cx="3031" cy="2647"/>
          </a:xfrm>
        </p:grpSpPr>
        <p:pic>
          <p:nvPicPr>
            <p:cNvPr id="13345" name="Picture 34" descr="无标题"/>
            <p:cNvPicPr>
              <a:picLocks noChangeAspect="1" noChangeArrowheads="1"/>
            </p:cNvPicPr>
            <p:nvPr/>
          </p:nvPicPr>
          <p:blipFill>
            <a:blip r:embed="rId3" cstate="email"/>
            <a:srcRect/>
            <a:stretch>
              <a:fillRect/>
            </a:stretch>
          </p:blipFill>
          <p:spPr bwMode="auto">
            <a:xfrm>
              <a:off x="1870" y="1204"/>
              <a:ext cx="1161" cy="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6" name="Picture 3" descr="H:\2\人教教参资源\九\图\铡刀开关.JPG"/>
            <p:cNvPicPr>
              <a:picLocks noChangeAspect="1" noChangeArrowheads="1"/>
            </p:cNvPicPr>
            <p:nvPr/>
          </p:nvPicPr>
          <p:blipFill>
            <a:blip r:embed="rId4" cstate="email"/>
            <a:srcRect/>
            <a:stretch>
              <a:fillRect/>
            </a:stretch>
          </p:blipFill>
          <p:spPr bwMode="auto">
            <a:xfrm>
              <a:off x="1879" y="183"/>
              <a:ext cx="720" cy="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7" name="Picture 6" descr="H:\2\人教教参资源\九\图\电流表.JPG"/>
            <p:cNvPicPr>
              <a:picLocks noChangeAspect="1" noChangeArrowheads="1"/>
            </p:cNvPicPr>
            <p:nvPr/>
          </p:nvPicPr>
          <p:blipFill>
            <a:blip r:embed="rId5" cstate="email"/>
            <a:srcRect/>
            <a:stretch>
              <a:fillRect/>
            </a:stretch>
          </p:blipFill>
          <p:spPr bwMode="auto">
            <a:xfrm>
              <a:off x="0" y="920"/>
              <a:ext cx="670" cy="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8" name="Picture 7" descr="H:\2\人教教参资源\九\图\电压表.JPG"/>
            <p:cNvPicPr>
              <a:picLocks noChangeAspect="1" noChangeArrowheads="1"/>
            </p:cNvPicPr>
            <p:nvPr/>
          </p:nvPicPr>
          <p:blipFill>
            <a:blip r:embed="rId6" cstate="email"/>
            <a:srcRect/>
            <a:stretch>
              <a:fillRect/>
            </a:stretch>
          </p:blipFill>
          <p:spPr bwMode="auto">
            <a:xfrm>
              <a:off x="905" y="1827"/>
              <a:ext cx="807" cy="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49" name="Picture 14" descr="H:\2\人教教参资源\九\图\蓄电池.jpg"/>
            <p:cNvPicPr>
              <a:picLocks noChangeAspect="1" noChangeArrowheads="1"/>
            </p:cNvPicPr>
            <p:nvPr/>
          </p:nvPicPr>
          <p:blipFill>
            <a:blip r:embed="rId7" cstate="email"/>
            <a:srcRect/>
            <a:stretch>
              <a:fillRect/>
            </a:stretch>
          </p:blipFill>
          <p:spPr bwMode="auto">
            <a:xfrm>
              <a:off x="730" y="0"/>
              <a:ext cx="984" cy="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 name="Group 39"/>
          <p:cNvGrpSpPr/>
          <p:nvPr/>
        </p:nvGrpSpPr>
        <p:grpSpPr bwMode="auto">
          <a:xfrm>
            <a:off x="3768725" y="2514918"/>
            <a:ext cx="4873625" cy="3702050"/>
            <a:chOff x="0" y="0"/>
            <a:chExt cx="3070" cy="2332"/>
          </a:xfrm>
        </p:grpSpPr>
        <p:sp>
          <p:nvSpPr>
            <p:cNvPr id="13351" name="未知"/>
            <p:cNvSpPr/>
            <p:nvPr/>
          </p:nvSpPr>
          <p:spPr bwMode="auto">
            <a:xfrm>
              <a:off x="1446" y="0"/>
              <a:ext cx="684" cy="460"/>
            </a:xfrm>
            <a:custGeom>
              <a:avLst/>
              <a:gdLst>
                <a:gd name="T0" fmla="*/ 0 w 684"/>
                <a:gd name="T1" fmla="*/ 52 h 460"/>
                <a:gd name="T2" fmla="*/ 240 w 684"/>
                <a:gd name="T3" fmla="*/ 34 h 460"/>
                <a:gd name="T4" fmla="*/ 404 w 684"/>
                <a:gd name="T5" fmla="*/ 253 h 460"/>
                <a:gd name="T6" fmla="*/ 595 w 684"/>
                <a:gd name="T7" fmla="*/ 445 h 460"/>
                <a:gd name="T8" fmla="*/ 684 w 684"/>
                <a:gd name="T9" fmla="*/ 345 h 460"/>
                <a:gd name="T10" fmla="*/ 0 60000 65536"/>
                <a:gd name="T11" fmla="*/ 0 60000 65536"/>
                <a:gd name="T12" fmla="*/ 0 60000 65536"/>
                <a:gd name="T13" fmla="*/ 0 60000 65536"/>
                <a:gd name="T14" fmla="*/ 0 60000 65536"/>
                <a:gd name="T15" fmla="*/ 0 w 684"/>
                <a:gd name="T16" fmla="*/ 0 h 460"/>
                <a:gd name="T17" fmla="*/ 684 w 684"/>
                <a:gd name="T18" fmla="*/ 460 h 460"/>
              </a:gdLst>
              <a:ahLst/>
              <a:cxnLst>
                <a:cxn ang="T10">
                  <a:pos x="T0" y="T1"/>
                </a:cxn>
                <a:cxn ang="T11">
                  <a:pos x="T2" y="T3"/>
                </a:cxn>
                <a:cxn ang="T12">
                  <a:pos x="T4" y="T5"/>
                </a:cxn>
                <a:cxn ang="T13">
                  <a:pos x="T6" y="T7"/>
                </a:cxn>
                <a:cxn ang="T14">
                  <a:pos x="T8" y="T9"/>
                </a:cxn>
              </a:cxnLst>
              <a:rect l="T15" t="T16" r="T17" b="T18"/>
              <a:pathLst>
                <a:path w="684" h="460">
                  <a:moveTo>
                    <a:pt x="0" y="52"/>
                  </a:moveTo>
                  <a:cubicBezTo>
                    <a:pt x="39" y="49"/>
                    <a:pt x="173" y="0"/>
                    <a:pt x="240" y="34"/>
                  </a:cubicBezTo>
                  <a:cubicBezTo>
                    <a:pt x="308" y="68"/>
                    <a:pt x="345" y="184"/>
                    <a:pt x="404" y="253"/>
                  </a:cubicBezTo>
                  <a:cubicBezTo>
                    <a:pt x="463" y="321"/>
                    <a:pt x="548" y="430"/>
                    <a:pt x="595" y="445"/>
                  </a:cubicBezTo>
                  <a:cubicBezTo>
                    <a:pt x="642" y="460"/>
                    <a:pt x="666" y="366"/>
                    <a:pt x="684" y="345"/>
                  </a:cubicBezTo>
                </a:path>
              </a:pathLst>
            </a:custGeom>
            <a:noFill/>
            <a:ln w="28575" cmpd="sng">
              <a:solidFill>
                <a:srgbClr val="FF0000"/>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3352" name="未知"/>
            <p:cNvSpPr/>
            <p:nvPr/>
          </p:nvSpPr>
          <p:spPr bwMode="auto">
            <a:xfrm>
              <a:off x="2541" y="339"/>
              <a:ext cx="529" cy="860"/>
            </a:xfrm>
            <a:custGeom>
              <a:avLst/>
              <a:gdLst>
                <a:gd name="T0" fmla="*/ 0 w 529"/>
                <a:gd name="T1" fmla="*/ 26 h 860"/>
                <a:gd name="T2" fmla="*/ 243 w 529"/>
                <a:gd name="T3" fmla="*/ 71 h 860"/>
                <a:gd name="T4" fmla="*/ 487 w 529"/>
                <a:gd name="T5" fmla="*/ 454 h 860"/>
                <a:gd name="T6" fmla="*/ 496 w 529"/>
                <a:gd name="T7" fmla="*/ 860 h 860"/>
                <a:gd name="T8" fmla="*/ 0 60000 65536"/>
                <a:gd name="T9" fmla="*/ 0 60000 65536"/>
                <a:gd name="T10" fmla="*/ 0 60000 65536"/>
                <a:gd name="T11" fmla="*/ 0 60000 65536"/>
                <a:gd name="T12" fmla="*/ 0 w 529"/>
                <a:gd name="T13" fmla="*/ 0 h 860"/>
                <a:gd name="T14" fmla="*/ 529 w 529"/>
                <a:gd name="T15" fmla="*/ 860 h 860"/>
              </a:gdLst>
              <a:ahLst/>
              <a:cxnLst>
                <a:cxn ang="T8">
                  <a:pos x="T0" y="T1"/>
                </a:cxn>
                <a:cxn ang="T9">
                  <a:pos x="T2" y="T3"/>
                </a:cxn>
                <a:cxn ang="T10">
                  <a:pos x="T4" y="T5"/>
                </a:cxn>
                <a:cxn ang="T11">
                  <a:pos x="T6" y="T7"/>
                </a:cxn>
              </a:cxnLst>
              <a:rect l="T12" t="T13" r="T14" b="T15"/>
              <a:pathLst>
                <a:path w="529" h="860">
                  <a:moveTo>
                    <a:pt x="0" y="26"/>
                  </a:moveTo>
                  <a:cubicBezTo>
                    <a:pt x="42" y="33"/>
                    <a:pt x="162" y="0"/>
                    <a:pt x="243" y="71"/>
                  </a:cubicBezTo>
                  <a:cubicBezTo>
                    <a:pt x="324" y="142"/>
                    <a:pt x="445" y="323"/>
                    <a:pt x="487" y="454"/>
                  </a:cubicBezTo>
                  <a:cubicBezTo>
                    <a:pt x="529" y="585"/>
                    <a:pt x="494" y="776"/>
                    <a:pt x="496" y="860"/>
                  </a:cubicBezTo>
                </a:path>
              </a:pathLst>
            </a:custGeom>
            <a:noFill/>
            <a:ln w="28575" cmpd="sng">
              <a:solidFill>
                <a:srgbClr val="FF0000"/>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3353" name="未知"/>
            <p:cNvSpPr/>
            <p:nvPr/>
          </p:nvSpPr>
          <p:spPr bwMode="auto">
            <a:xfrm>
              <a:off x="1660" y="1299"/>
              <a:ext cx="593" cy="403"/>
            </a:xfrm>
            <a:custGeom>
              <a:avLst/>
              <a:gdLst>
                <a:gd name="T0" fmla="*/ 0 w 593"/>
                <a:gd name="T1" fmla="*/ 0 h 403"/>
                <a:gd name="T2" fmla="*/ 200 w 593"/>
                <a:gd name="T3" fmla="*/ 264 h 403"/>
                <a:gd name="T4" fmla="*/ 334 w 593"/>
                <a:gd name="T5" fmla="*/ 354 h 403"/>
                <a:gd name="T6" fmla="*/ 558 w 593"/>
                <a:gd name="T7" fmla="*/ 354 h 403"/>
                <a:gd name="T8" fmla="*/ 545 w 593"/>
                <a:gd name="T9" fmla="*/ 58 h 403"/>
                <a:gd name="T10" fmla="*/ 0 60000 65536"/>
                <a:gd name="T11" fmla="*/ 0 60000 65536"/>
                <a:gd name="T12" fmla="*/ 0 60000 65536"/>
                <a:gd name="T13" fmla="*/ 0 60000 65536"/>
                <a:gd name="T14" fmla="*/ 0 60000 65536"/>
                <a:gd name="T15" fmla="*/ 0 w 593"/>
                <a:gd name="T16" fmla="*/ 0 h 403"/>
                <a:gd name="T17" fmla="*/ 593 w 593"/>
                <a:gd name="T18" fmla="*/ 403 h 403"/>
              </a:gdLst>
              <a:ahLst/>
              <a:cxnLst>
                <a:cxn ang="T10">
                  <a:pos x="T0" y="T1"/>
                </a:cxn>
                <a:cxn ang="T11">
                  <a:pos x="T2" y="T3"/>
                </a:cxn>
                <a:cxn ang="T12">
                  <a:pos x="T4" y="T5"/>
                </a:cxn>
                <a:cxn ang="T13">
                  <a:pos x="T6" y="T7"/>
                </a:cxn>
                <a:cxn ang="T14">
                  <a:pos x="T8" y="T9"/>
                </a:cxn>
              </a:cxnLst>
              <a:rect l="T15" t="T16" r="T17" b="T18"/>
              <a:pathLst>
                <a:path w="593" h="403">
                  <a:moveTo>
                    <a:pt x="0" y="0"/>
                  </a:moveTo>
                  <a:cubicBezTo>
                    <a:pt x="33" y="45"/>
                    <a:pt x="144" y="205"/>
                    <a:pt x="200" y="264"/>
                  </a:cubicBezTo>
                  <a:cubicBezTo>
                    <a:pt x="256" y="323"/>
                    <a:pt x="275" y="339"/>
                    <a:pt x="334" y="354"/>
                  </a:cubicBezTo>
                  <a:cubicBezTo>
                    <a:pt x="394" y="368"/>
                    <a:pt x="524" y="403"/>
                    <a:pt x="558" y="354"/>
                  </a:cubicBezTo>
                  <a:cubicBezTo>
                    <a:pt x="593" y="305"/>
                    <a:pt x="548" y="120"/>
                    <a:pt x="545" y="58"/>
                  </a:cubicBezTo>
                </a:path>
              </a:pathLst>
            </a:custGeom>
            <a:noFill/>
            <a:ln w="28575" cmpd="sng">
              <a:solidFill>
                <a:srgbClr val="FF0000"/>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3354" name="未知"/>
            <p:cNvSpPr/>
            <p:nvPr/>
          </p:nvSpPr>
          <p:spPr bwMode="auto">
            <a:xfrm>
              <a:off x="1534" y="1275"/>
              <a:ext cx="355" cy="1010"/>
            </a:xfrm>
            <a:custGeom>
              <a:avLst/>
              <a:gdLst>
                <a:gd name="T0" fmla="*/ 0 w 355"/>
                <a:gd name="T1" fmla="*/ 1010 h 1010"/>
                <a:gd name="T2" fmla="*/ 213 w 355"/>
                <a:gd name="T3" fmla="*/ 967 h 1010"/>
                <a:gd name="T4" fmla="*/ 315 w 355"/>
                <a:gd name="T5" fmla="*/ 777 h 1010"/>
                <a:gd name="T6" fmla="*/ 322 w 355"/>
                <a:gd name="T7" fmla="*/ 412 h 1010"/>
                <a:gd name="T8" fmla="*/ 118 w 355"/>
                <a:gd name="T9" fmla="*/ 0 h 1010"/>
                <a:gd name="T10" fmla="*/ 0 60000 65536"/>
                <a:gd name="T11" fmla="*/ 0 60000 65536"/>
                <a:gd name="T12" fmla="*/ 0 60000 65536"/>
                <a:gd name="T13" fmla="*/ 0 60000 65536"/>
                <a:gd name="T14" fmla="*/ 0 60000 65536"/>
                <a:gd name="T15" fmla="*/ 0 w 355"/>
                <a:gd name="T16" fmla="*/ 0 h 1010"/>
                <a:gd name="T17" fmla="*/ 355 w 355"/>
                <a:gd name="T18" fmla="*/ 1010 h 1010"/>
              </a:gdLst>
              <a:ahLst/>
              <a:cxnLst>
                <a:cxn ang="T10">
                  <a:pos x="T0" y="T1"/>
                </a:cxn>
                <a:cxn ang="T11">
                  <a:pos x="T2" y="T3"/>
                </a:cxn>
                <a:cxn ang="T12">
                  <a:pos x="T4" y="T5"/>
                </a:cxn>
                <a:cxn ang="T13">
                  <a:pos x="T6" y="T7"/>
                </a:cxn>
                <a:cxn ang="T14">
                  <a:pos x="T8" y="T9"/>
                </a:cxn>
              </a:cxnLst>
              <a:rect l="T15" t="T16" r="T17" b="T18"/>
              <a:pathLst>
                <a:path w="355" h="1010">
                  <a:moveTo>
                    <a:pt x="0" y="1010"/>
                  </a:moveTo>
                  <a:cubicBezTo>
                    <a:pt x="35" y="1004"/>
                    <a:pt x="160" y="1006"/>
                    <a:pt x="213" y="967"/>
                  </a:cubicBezTo>
                  <a:cubicBezTo>
                    <a:pt x="266" y="928"/>
                    <a:pt x="297" y="869"/>
                    <a:pt x="315" y="777"/>
                  </a:cubicBezTo>
                  <a:cubicBezTo>
                    <a:pt x="334" y="684"/>
                    <a:pt x="355" y="542"/>
                    <a:pt x="322" y="412"/>
                  </a:cubicBezTo>
                  <a:cubicBezTo>
                    <a:pt x="289" y="283"/>
                    <a:pt x="160" y="86"/>
                    <a:pt x="118" y="0"/>
                  </a:cubicBezTo>
                </a:path>
              </a:pathLst>
            </a:custGeom>
            <a:noFill/>
            <a:ln w="28575" cmpd="sng">
              <a:solidFill>
                <a:srgbClr val="FF0000"/>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3355" name="未知"/>
            <p:cNvSpPr/>
            <p:nvPr/>
          </p:nvSpPr>
          <p:spPr bwMode="auto">
            <a:xfrm>
              <a:off x="936" y="1304"/>
              <a:ext cx="274" cy="1028"/>
            </a:xfrm>
            <a:custGeom>
              <a:avLst/>
              <a:gdLst>
                <a:gd name="T0" fmla="*/ 198 w 274"/>
                <a:gd name="T1" fmla="*/ 0 h 1028"/>
                <a:gd name="T2" fmla="*/ 58 w 274"/>
                <a:gd name="T3" fmla="*/ 504 h 1028"/>
                <a:gd name="T4" fmla="*/ 4 w 274"/>
                <a:gd name="T5" fmla="*/ 770 h 1028"/>
                <a:gd name="T6" fmla="*/ 80 w 274"/>
                <a:gd name="T7" fmla="*/ 994 h 1028"/>
                <a:gd name="T8" fmla="*/ 274 w 274"/>
                <a:gd name="T9" fmla="*/ 974 h 1028"/>
                <a:gd name="T10" fmla="*/ 0 60000 65536"/>
                <a:gd name="T11" fmla="*/ 0 60000 65536"/>
                <a:gd name="T12" fmla="*/ 0 60000 65536"/>
                <a:gd name="T13" fmla="*/ 0 60000 65536"/>
                <a:gd name="T14" fmla="*/ 0 60000 65536"/>
                <a:gd name="T15" fmla="*/ 0 w 274"/>
                <a:gd name="T16" fmla="*/ 0 h 1028"/>
                <a:gd name="T17" fmla="*/ 274 w 274"/>
                <a:gd name="T18" fmla="*/ 1028 h 1028"/>
              </a:gdLst>
              <a:ahLst/>
              <a:cxnLst>
                <a:cxn ang="T10">
                  <a:pos x="T0" y="T1"/>
                </a:cxn>
                <a:cxn ang="T11">
                  <a:pos x="T2" y="T3"/>
                </a:cxn>
                <a:cxn ang="T12">
                  <a:pos x="T4" y="T5"/>
                </a:cxn>
                <a:cxn ang="T13">
                  <a:pos x="T6" y="T7"/>
                </a:cxn>
                <a:cxn ang="T14">
                  <a:pos x="T8" y="T9"/>
                </a:cxn>
              </a:cxnLst>
              <a:rect l="T15" t="T16" r="T17" b="T18"/>
              <a:pathLst>
                <a:path w="274" h="1028">
                  <a:moveTo>
                    <a:pt x="198" y="0"/>
                  </a:moveTo>
                  <a:cubicBezTo>
                    <a:pt x="175" y="84"/>
                    <a:pt x="90" y="376"/>
                    <a:pt x="58" y="504"/>
                  </a:cubicBezTo>
                  <a:cubicBezTo>
                    <a:pt x="26" y="632"/>
                    <a:pt x="0" y="688"/>
                    <a:pt x="4" y="770"/>
                  </a:cubicBezTo>
                  <a:cubicBezTo>
                    <a:pt x="8" y="852"/>
                    <a:pt x="35" y="960"/>
                    <a:pt x="80" y="994"/>
                  </a:cubicBezTo>
                  <a:cubicBezTo>
                    <a:pt x="125" y="1028"/>
                    <a:pt x="234" y="978"/>
                    <a:pt x="274" y="974"/>
                  </a:cubicBezTo>
                </a:path>
              </a:pathLst>
            </a:custGeom>
            <a:noFill/>
            <a:ln w="28575" cmpd="sng">
              <a:solidFill>
                <a:srgbClr val="FF0000"/>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3356" name="未知"/>
            <p:cNvSpPr/>
            <p:nvPr/>
          </p:nvSpPr>
          <p:spPr bwMode="auto">
            <a:xfrm>
              <a:off x="426" y="1292"/>
              <a:ext cx="718" cy="259"/>
            </a:xfrm>
            <a:custGeom>
              <a:avLst/>
              <a:gdLst>
                <a:gd name="T0" fmla="*/ 0 w 718"/>
                <a:gd name="T1" fmla="*/ 76 h 259"/>
                <a:gd name="T2" fmla="*/ 109 w 718"/>
                <a:gd name="T3" fmla="*/ 229 h 259"/>
                <a:gd name="T4" fmla="*/ 307 w 718"/>
                <a:gd name="T5" fmla="*/ 245 h 259"/>
                <a:gd name="T6" fmla="*/ 467 w 718"/>
                <a:gd name="T7" fmla="*/ 146 h 259"/>
                <a:gd name="T8" fmla="*/ 718 w 718"/>
                <a:gd name="T9" fmla="*/ 0 h 259"/>
                <a:gd name="T10" fmla="*/ 0 60000 65536"/>
                <a:gd name="T11" fmla="*/ 0 60000 65536"/>
                <a:gd name="T12" fmla="*/ 0 60000 65536"/>
                <a:gd name="T13" fmla="*/ 0 60000 65536"/>
                <a:gd name="T14" fmla="*/ 0 60000 65536"/>
                <a:gd name="T15" fmla="*/ 0 w 718"/>
                <a:gd name="T16" fmla="*/ 0 h 259"/>
                <a:gd name="T17" fmla="*/ 718 w 718"/>
                <a:gd name="T18" fmla="*/ 259 h 259"/>
              </a:gdLst>
              <a:ahLst/>
              <a:cxnLst>
                <a:cxn ang="T10">
                  <a:pos x="T0" y="T1"/>
                </a:cxn>
                <a:cxn ang="T11">
                  <a:pos x="T2" y="T3"/>
                </a:cxn>
                <a:cxn ang="T12">
                  <a:pos x="T4" y="T5"/>
                </a:cxn>
                <a:cxn ang="T13">
                  <a:pos x="T6" y="T7"/>
                </a:cxn>
                <a:cxn ang="T14">
                  <a:pos x="T8" y="T9"/>
                </a:cxn>
              </a:cxnLst>
              <a:rect l="T15" t="T16" r="T17" b="T18"/>
              <a:pathLst>
                <a:path w="718" h="259">
                  <a:moveTo>
                    <a:pt x="0" y="76"/>
                  </a:moveTo>
                  <a:cubicBezTo>
                    <a:pt x="19" y="102"/>
                    <a:pt x="58" y="201"/>
                    <a:pt x="109" y="229"/>
                  </a:cubicBezTo>
                  <a:cubicBezTo>
                    <a:pt x="160" y="257"/>
                    <a:pt x="247" y="259"/>
                    <a:pt x="307" y="245"/>
                  </a:cubicBezTo>
                  <a:cubicBezTo>
                    <a:pt x="367" y="232"/>
                    <a:pt x="399" y="187"/>
                    <a:pt x="467" y="146"/>
                  </a:cubicBezTo>
                  <a:cubicBezTo>
                    <a:pt x="535" y="105"/>
                    <a:pt x="666" y="30"/>
                    <a:pt x="718" y="0"/>
                  </a:cubicBezTo>
                </a:path>
              </a:pathLst>
            </a:custGeom>
            <a:noFill/>
            <a:ln w="28575" cmpd="sng">
              <a:solidFill>
                <a:srgbClr val="FF0000"/>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3357" name="未知"/>
            <p:cNvSpPr/>
            <p:nvPr/>
          </p:nvSpPr>
          <p:spPr bwMode="auto">
            <a:xfrm>
              <a:off x="0" y="56"/>
              <a:ext cx="994" cy="1343"/>
            </a:xfrm>
            <a:custGeom>
              <a:avLst/>
              <a:gdLst>
                <a:gd name="T0" fmla="*/ 925 w 1030"/>
                <a:gd name="T1" fmla="*/ 30 h 1394"/>
                <a:gd name="T2" fmla="*/ 801 w 1030"/>
                <a:gd name="T3" fmla="*/ 36 h 1394"/>
                <a:gd name="T4" fmla="*/ 385 w 1030"/>
                <a:gd name="T5" fmla="*/ 237 h 1394"/>
                <a:gd name="T6" fmla="*/ 51 w 1030"/>
                <a:gd name="T7" fmla="*/ 621 h 1394"/>
                <a:gd name="T8" fmla="*/ 76 w 1030"/>
                <a:gd name="T9" fmla="*/ 1146 h 1394"/>
                <a:gd name="T10" fmla="*/ 260 w 1030"/>
                <a:gd name="T11" fmla="*/ 1220 h 1394"/>
                <a:gd name="T12" fmla="*/ 0 60000 65536"/>
                <a:gd name="T13" fmla="*/ 0 60000 65536"/>
                <a:gd name="T14" fmla="*/ 0 60000 65536"/>
                <a:gd name="T15" fmla="*/ 0 60000 65536"/>
                <a:gd name="T16" fmla="*/ 0 60000 65536"/>
                <a:gd name="T17" fmla="*/ 0 60000 65536"/>
                <a:gd name="T18" fmla="*/ 0 w 1030"/>
                <a:gd name="T19" fmla="*/ 0 h 1394"/>
                <a:gd name="T20" fmla="*/ 1030 w 1030"/>
                <a:gd name="T21" fmla="*/ 1394 h 1394"/>
              </a:gdLst>
              <a:ahLst/>
              <a:cxnLst>
                <a:cxn ang="T12">
                  <a:pos x="T0" y="T1"/>
                </a:cxn>
                <a:cxn ang="T13">
                  <a:pos x="T2" y="T3"/>
                </a:cxn>
                <a:cxn ang="T14">
                  <a:pos x="T4" y="T5"/>
                </a:cxn>
                <a:cxn ang="T15">
                  <a:pos x="T6" y="T7"/>
                </a:cxn>
                <a:cxn ang="T16">
                  <a:pos x="T8" y="T9"/>
                </a:cxn>
                <a:cxn ang="T17">
                  <a:pos x="T10" y="T11"/>
                </a:cxn>
              </a:cxnLst>
              <a:rect l="T18" t="T19" r="T20" b="T21"/>
              <a:pathLst>
                <a:path w="1030" h="1394">
                  <a:moveTo>
                    <a:pt x="1030" y="33"/>
                  </a:moveTo>
                  <a:cubicBezTo>
                    <a:pt x="1007" y="34"/>
                    <a:pt x="991" y="0"/>
                    <a:pt x="891" y="39"/>
                  </a:cubicBezTo>
                  <a:cubicBezTo>
                    <a:pt x="791" y="78"/>
                    <a:pt x="567" y="156"/>
                    <a:pt x="428" y="265"/>
                  </a:cubicBezTo>
                  <a:cubicBezTo>
                    <a:pt x="289" y="374"/>
                    <a:pt x="114" y="525"/>
                    <a:pt x="57" y="695"/>
                  </a:cubicBezTo>
                  <a:cubicBezTo>
                    <a:pt x="0" y="865"/>
                    <a:pt x="46" y="1170"/>
                    <a:pt x="85" y="1282"/>
                  </a:cubicBezTo>
                  <a:cubicBezTo>
                    <a:pt x="124" y="1394"/>
                    <a:pt x="247" y="1347"/>
                    <a:pt x="289" y="1364"/>
                  </a:cubicBezTo>
                </a:path>
              </a:pathLst>
            </a:custGeom>
            <a:noFill/>
            <a:ln w="28575" cmpd="sng">
              <a:solidFill>
                <a:srgbClr val="FF0000"/>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31791" name="Text Box 47"/>
          <p:cNvSpPr txBox="1">
            <a:spLocks noChangeArrowheads="1"/>
          </p:cNvSpPr>
          <p:nvPr/>
        </p:nvSpPr>
        <p:spPr bwMode="auto">
          <a:xfrm>
            <a:off x="933450" y="2330768"/>
            <a:ext cx="1576388"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b="1">
                <a:latin typeface="Times New Roman" panose="02020603050405020304" pitchFamily="18" charset="0"/>
              </a:rPr>
              <a:t>电路图</a:t>
            </a:r>
            <a:endParaRPr lang="zh-CN" altLang="en-US" sz="2800" b="1">
              <a:latin typeface="Times New Roman" panose="02020603050405020304" pitchFamily="18" charset="0"/>
            </a:endParaRPr>
          </a:p>
        </p:txBody>
      </p:sp>
      <p:sp>
        <p:nvSpPr>
          <p:cNvPr id="31792" name="Text Box 48"/>
          <p:cNvSpPr txBox="1">
            <a:spLocks noChangeArrowheads="1"/>
          </p:cNvSpPr>
          <p:nvPr/>
        </p:nvSpPr>
        <p:spPr bwMode="auto">
          <a:xfrm>
            <a:off x="933450" y="1514475"/>
            <a:ext cx="6614795"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spcBef>
                <a:spcPct val="20000"/>
              </a:spcBef>
              <a:buClr>
                <a:srgbClr val="990099"/>
              </a:buClr>
              <a:buSzPct val="70000"/>
              <a:buFont typeface="Wingdings" panose="05000000000000000000" pitchFamily="2" charset="2"/>
              <a:buNone/>
            </a:pPr>
            <a:r>
              <a:rPr lang="zh-CN" altLang="en-US" sz="2800" b="1" dirty="0">
                <a:solidFill>
                  <a:srgbClr val="CC0000"/>
                </a:solidFill>
                <a:latin typeface="楷体" panose="02010609060101010101" pitchFamily="49" charset="-122"/>
                <a:ea typeface="楷体" panose="02010609060101010101" pitchFamily="49" charset="-122"/>
              </a:rPr>
              <a:t>电阻一定，研究电流与电压的定量关系。</a:t>
            </a:r>
            <a:endParaRPr lang="zh-CN" altLang="en-US" sz="2800" b="1" dirty="0">
              <a:solidFill>
                <a:srgbClr val="CC0000"/>
              </a:solidFill>
              <a:latin typeface="楷体" panose="02010609060101010101" pitchFamily="49" charset="-122"/>
              <a:ea typeface="楷体" panose="02010609060101010101" pitchFamily="49"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79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179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91" grpId="0"/>
      <p:bldP spid="31792"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graphicFrame>
        <p:nvGraphicFramePr>
          <p:cNvPr id="30872" name="Group 152"/>
          <p:cNvGraphicFramePr>
            <a:graphicFrameLocks noGrp="1"/>
          </p:cNvGraphicFramePr>
          <p:nvPr>
            <p:custDataLst>
              <p:tags r:id="rId2"/>
            </p:custDataLst>
          </p:nvPr>
        </p:nvGraphicFramePr>
        <p:xfrm>
          <a:off x="809943" y="3220403"/>
          <a:ext cx="7640637" cy="1600200"/>
        </p:xfrm>
        <a:graphic>
          <a:graphicData uri="http://schemas.openxmlformats.org/drawingml/2006/table">
            <a:tbl>
              <a:tblPr/>
              <a:tblGrid>
                <a:gridCol w="1673225"/>
                <a:gridCol w="946150"/>
                <a:gridCol w="946150"/>
                <a:gridCol w="1019175"/>
                <a:gridCol w="1019175"/>
                <a:gridCol w="1090612"/>
                <a:gridCol w="946150"/>
              </a:tblGrid>
              <a:tr h="533400">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28575"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28575"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c gridSpan="6">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10 </a:t>
                      </a:r>
                      <a:r>
                        <a:rPr kumimoji="0" lang="el-GR" altLang="en-US"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Arial" panose="020B0604020202020204" pitchFamily="34" charset="0"/>
                        </a:rPr>
                        <a:t>Ω</a:t>
                      </a:r>
                      <a:endPar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Arial" panose="020B0604020202020204" pitchFamily="34" charset="0"/>
                      </a:endParaRPr>
                    </a:p>
                  </a:txBody>
                  <a:tcPr horzOverflow="overflow">
                    <a:lnL w="12700" cap="flat" cmpd="sng" algn="ctr">
                      <a:solidFill>
                        <a:srgbClr val="0066CC"/>
                      </a:solidFill>
                      <a:prstDash val="solid"/>
                      <a:round/>
                      <a:headEnd type="none" w="med" len="med"/>
                      <a:tailEnd type="none" w="med" len="med"/>
                    </a:lnL>
                    <a:lnR w="28575" cap="flat" cmpd="sng" algn="ctr">
                      <a:solidFill>
                        <a:srgbClr val="0066CC"/>
                      </a:solidFill>
                      <a:prstDash val="solid"/>
                      <a:round/>
                      <a:headEnd type="none" w="med" len="med"/>
                      <a:tailEnd type="none" w="med" len="med"/>
                    </a:lnR>
                    <a:lnT w="28575"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c hMerge="1">
                  <a:tcPr/>
                </a:tc>
                <a:tc hMerge="1">
                  <a:tcPr/>
                </a:tc>
                <a:tc hMerge="1">
                  <a:tcPr/>
                </a:tc>
                <a:tc hMerge="1">
                  <a:tcPr/>
                </a:tc>
                <a:tc hMerge="1">
                  <a:tcPr/>
                </a:tc>
              </a:tr>
              <a:tr h="533400">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电压</a:t>
                      </a:r>
                      <a:r>
                        <a:rPr kumimoji="0" lang="en-US" altLang="zh-CN" sz="2800" b="1" i="1"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U</a:t>
                      </a:r>
                      <a:r>
                        <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/V</a:t>
                      </a:r>
                      <a:endPar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28575"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1.0</a:t>
                      </a:r>
                      <a:endPar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2.0</a:t>
                      </a:r>
                      <a:endPar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3.0</a:t>
                      </a:r>
                      <a:endPar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4.0</a:t>
                      </a:r>
                      <a:endPar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5.0</a:t>
                      </a:r>
                      <a:endPar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6.0</a:t>
                      </a:r>
                      <a:endPar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rgbClr val="0066CC"/>
                      </a:solidFill>
                      <a:prstDash val="solid"/>
                      <a:round/>
                      <a:headEnd type="none" w="med" len="med"/>
                      <a:tailEnd type="none" w="med" len="med"/>
                    </a:lnL>
                    <a:lnR w="28575"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r>
              <a:tr h="533400">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电流</a:t>
                      </a:r>
                      <a:r>
                        <a:rPr kumimoji="0" lang="en-US" altLang="zh-CN" sz="2800" b="1" i="1"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I</a:t>
                      </a:r>
                      <a:r>
                        <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/A</a:t>
                      </a:r>
                      <a:endParaRPr kumimoji="0" lang="en-US"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28575"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28575" cap="flat" cmpd="sng" algn="ctr">
                      <a:solidFill>
                        <a:srgbClr val="0066CC"/>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28575" cap="flat" cmpd="sng" algn="ctr">
                      <a:solidFill>
                        <a:srgbClr val="0066CC"/>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28575" cap="flat" cmpd="sng" algn="ctr">
                      <a:solidFill>
                        <a:srgbClr val="0066CC"/>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28575" cap="flat" cmpd="sng" algn="ctr">
                      <a:solidFill>
                        <a:srgbClr val="0066CC"/>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28575" cap="flat" cmpd="sng" algn="ctr">
                      <a:solidFill>
                        <a:srgbClr val="0066CC"/>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28575" cap="flat" cmpd="sng" algn="ctr">
                      <a:solidFill>
                        <a:srgbClr val="0066CC"/>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rgbClr val="0066CC"/>
                      </a:solidFill>
                      <a:prstDash val="solid"/>
                      <a:round/>
                      <a:headEnd type="none" w="med" len="med"/>
                      <a:tailEnd type="none" w="med" len="med"/>
                    </a:lnL>
                    <a:lnR w="28575"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28575" cap="flat" cmpd="sng" algn="ctr">
                      <a:solidFill>
                        <a:srgbClr val="0066CC"/>
                      </a:solidFill>
                      <a:prstDash val="solid"/>
                      <a:round/>
                      <a:headEnd type="none" w="med" len="med"/>
                      <a:tailEnd type="none" w="med" len="med"/>
                    </a:lnB>
                    <a:lnTlToBr>
                      <a:noFill/>
                    </a:lnTlToBr>
                    <a:lnBlToTr>
                      <a:noFill/>
                    </a:lnBlToTr>
                    <a:noFill/>
                  </a:tcPr>
                </a:tc>
              </a:tr>
            </a:tbl>
          </a:graphicData>
        </a:graphic>
      </p:graphicFrame>
      <p:grpSp>
        <p:nvGrpSpPr>
          <p:cNvPr id="2" name="Group 75"/>
          <p:cNvGrpSpPr/>
          <p:nvPr/>
        </p:nvGrpSpPr>
        <p:grpSpPr bwMode="auto">
          <a:xfrm>
            <a:off x="2402205" y="4288790"/>
            <a:ext cx="6075363" cy="533400"/>
            <a:chOff x="0" y="0"/>
            <a:chExt cx="3936" cy="336"/>
          </a:xfrm>
        </p:grpSpPr>
        <p:sp>
          <p:nvSpPr>
            <p:cNvPr id="14368" name="Rectangle 76"/>
            <p:cNvSpPr>
              <a:spLocks noChangeArrowheads="1"/>
            </p:cNvSpPr>
            <p:nvPr/>
          </p:nvSpPr>
          <p:spPr bwMode="auto">
            <a:xfrm>
              <a:off x="3312" y="0"/>
              <a:ext cx="624"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0" hangingPunct="0">
                <a:spcBef>
                  <a:spcPct val="20000"/>
                </a:spcBef>
              </a:pPr>
              <a:r>
                <a:rPr lang="en-US" altLang="zh-CN" sz="2800" b="1">
                  <a:solidFill>
                    <a:srgbClr val="CC0000"/>
                  </a:solidFill>
                  <a:latin typeface="Times New Roman" panose="02020603050405020304" pitchFamily="18" charset="0"/>
                </a:rPr>
                <a:t>0.6</a:t>
              </a:r>
              <a:endParaRPr lang="en-US" altLang="zh-CN" sz="2800" b="1">
                <a:solidFill>
                  <a:srgbClr val="CC0000"/>
                </a:solidFill>
                <a:latin typeface="Times New Roman" panose="02020603050405020304" pitchFamily="18" charset="0"/>
              </a:endParaRPr>
            </a:p>
          </p:txBody>
        </p:sp>
        <p:sp>
          <p:nvSpPr>
            <p:cNvPr id="14369" name="Rectangle 77"/>
            <p:cNvSpPr>
              <a:spLocks noChangeArrowheads="1"/>
            </p:cNvSpPr>
            <p:nvPr/>
          </p:nvSpPr>
          <p:spPr bwMode="auto">
            <a:xfrm>
              <a:off x="2592" y="0"/>
              <a:ext cx="720"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0" hangingPunct="0">
                <a:spcBef>
                  <a:spcPct val="20000"/>
                </a:spcBef>
              </a:pPr>
              <a:r>
                <a:rPr lang="en-US" altLang="zh-CN" sz="2800" b="1">
                  <a:solidFill>
                    <a:srgbClr val="CC0000"/>
                  </a:solidFill>
                  <a:latin typeface="Times New Roman" panose="02020603050405020304" pitchFamily="18" charset="0"/>
                </a:rPr>
                <a:t>0.5</a:t>
              </a:r>
              <a:endParaRPr lang="en-US" altLang="zh-CN" sz="2800" b="1">
                <a:solidFill>
                  <a:srgbClr val="CC0000"/>
                </a:solidFill>
                <a:latin typeface="Times New Roman" panose="02020603050405020304" pitchFamily="18" charset="0"/>
              </a:endParaRPr>
            </a:p>
          </p:txBody>
        </p:sp>
        <p:sp>
          <p:nvSpPr>
            <p:cNvPr id="14370" name="Rectangle 78"/>
            <p:cNvSpPr>
              <a:spLocks noChangeArrowheads="1"/>
            </p:cNvSpPr>
            <p:nvPr/>
          </p:nvSpPr>
          <p:spPr bwMode="auto">
            <a:xfrm>
              <a:off x="1920" y="0"/>
              <a:ext cx="672"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0" hangingPunct="0">
                <a:spcBef>
                  <a:spcPct val="20000"/>
                </a:spcBef>
              </a:pPr>
              <a:r>
                <a:rPr lang="en-US" altLang="zh-CN" sz="2800" b="1">
                  <a:solidFill>
                    <a:srgbClr val="CC0000"/>
                  </a:solidFill>
                  <a:latin typeface="Times New Roman" panose="02020603050405020304" pitchFamily="18" charset="0"/>
                </a:rPr>
                <a:t>0.4</a:t>
              </a:r>
              <a:endParaRPr lang="en-US" altLang="zh-CN" sz="2800" b="1">
                <a:solidFill>
                  <a:srgbClr val="CC0000"/>
                </a:solidFill>
                <a:latin typeface="Times New Roman" panose="02020603050405020304" pitchFamily="18" charset="0"/>
              </a:endParaRPr>
            </a:p>
          </p:txBody>
        </p:sp>
        <p:sp>
          <p:nvSpPr>
            <p:cNvPr id="14371" name="Rectangle 79"/>
            <p:cNvSpPr>
              <a:spLocks noChangeArrowheads="1"/>
            </p:cNvSpPr>
            <p:nvPr/>
          </p:nvSpPr>
          <p:spPr bwMode="auto">
            <a:xfrm>
              <a:off x="1248" y="0"/>
              <a:ext cx="672"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0" hangingPunct="0">
                <a:spcBef>
                  <a:spcPct val="20000"/>
                </a:spcBef>
              </a:pPr>
              <a:r>
                <a:rPr lang="en-US" altLang="zh-CN" sz="2800" b="1">
                  <a:solidFill>
                    <a:srgbClr val="CC0000"/>
                  </a:solidFill>
                  <a:latin typeface="Times New Roman" panose="02020603050405020304" pitchFamily="18" charset="0"/>
                </a:rPr>
                <a:t>0.3</a:t>
              </a:r>
              <a:endParaRPr lang="en-US" altLang="zh-CN" sz="2800" b="1">
                <a:solidFill>
                  <a:srgbClr val="CC0000"/>
                </a:solidFill>
                <a:latin typeface="Times New Roman" panose="02020603050405020304" pitchFamily="18" charset="0"/>
              </a:endParaRPr>
            </a:p>
          </p:txBody>
        </p:sp>
        <p:sp>
          <p:nvSpPr>
            <p:cNvPr id="14372" name="Rectangle 80"/>
            <p:cNvSpPr>
              <a:spLocks noChangeArrowheads="1"/>
            </p:cNvSpPr>
            <p:nvPr/>
          </p:nvSpPr>
          <p:spPr bwMode="auto">
            <a:xfrm>
              <a:off x="624" y="0"/>
              <a:ext cx="624"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0" hangingPunct="0">
                <a:spcBef>
                  <a:spcPct val="20000"/>
                </a:spcBef>
              </a:pPr>
              <a:r>
                <a:rPr lang="en-US" altLang="zh-CN" sz="2800" b="1">
                  <a:solidFill>
                    <a:srgbClr val="CC0000"/>
                  </a:solidFill>
                  <a:latin typeface="Times New Roman" panose="02020603050405020304" pitchFamily="18" charset="0"/>
                </a:rPr>
                <a:t>0.2</a:t>
              </a:r>
              <a:endParaRPr lang="en-US" altLang="zh-CN" sz="2800" b="1">
                <a:solidFill>
                  <a:srgbClr val="CC0000"/>
                </a:solidFill>
                <a:latin typeface="Times New Roman" panose="02020603050405020304" pitchFamily="18" charset="0"/>
              </a:endParaRPr>
            </a:p>
          </p:txBody>
        </p:sp>
        <p:sp>
          <p:nvSpPr>
            <p:cNvPr id="14373" name="Rectangle 81"/>
            <p:cNvSpPr>
              <a:spLocks noChangeArrowheads="1"/>
            </p:cNvSpPr>
            <p:nvPr/>
          </p:nvSpPr>
          <p:spPr bwMode="auto">
            <a:xfrm>
              <a:off x="0" y="0"/>
              <a:ext cx="624"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0" hangingPunct="0">
                <a:spcBef>
                  <a:spcPct val="20000"/>
                </a:spcBef>
              </a:pPr>
              <a:r>
                <a:rPr lang="en-US" altLang="zh-CN" sz="2800" b="1">
                  <a:solidFill>
                    <a:srgbClr val="CC0000"/>
                  </a:solidFill>
                  <a:latin typeface="Times New Roman" panose="02020603050405020304" pitchFamily="18" charset="0"/>
                </a:rPr>
                <a:t>0.1</a:t>
              </a:r>
              <a:endParaRPr lang="en-US" altLang="zh-CN" sz="2800" b="1">
                <a:solidFill>
                  <a:srgbClr val="CC0000"/>
                </a:solidFill>
                <a:latin typeface="Times New Roman" panose="02020603050405020304" pitchFamily="18" charset="0"/>
              </a:endParaRPr>
            </a:p>
          </p:txBody>
        </p:sp>
      </p:grpSp>
      <p:sp>
        <p:nvSpPr>
          <p:cNvPr id="14374" name="Text Box 83"/>
          <p:cNvSpPr txBox="1">
            <a:spLocks noChangeArrowheads="1"/>
          </p:cNvSpPr>
          <p:nvPr/>
        </p:nvSpPr>
        <p:spPr bwMode="auto">
          <a:xfrm>
            <a:off x="990918" y="3266440"/>
            <a:ext cx="1665287"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b="1">
                <a:latin typeface="Times New Roman" panose="02020603050405020304" pitchFamily="18" charset="0"/>
              </a:rPr>
              <a:t>电阻</a:t>
            </a:r>
            <a:r>
              <a:rPr lang="en-US" altLang="zh-CN" sz="2800" b="1" i="1">
                <a:latin typeface="Times New Roman" panose="02020603050405020304" pitchFamily="18" charset="0"/>
              </a:rPr>
              <a:t>R</a:t>
            </a:r>
            <a:endParaRPr lang="el-GR" altLang="en-US" sz="2800" b="1">
              <a:latin typeface="Times New Roman" panose="02020603050405020304" pitchFamily="18" charset="0"/>
              <a:cs typeface="Arial" panose="020B0604020202020204" pitchFamily="34" charset="0"/>
            </a:endParaRPr>
          </a:p>
        </p:txBody>
      </p:sp>
      <p:sp>
        <p:nvSpPr>
          <p:cNvPr id="30804" name="AutoShape 84"/>
          <p:cNvSpPr>
            <a:spLocks noChangeArrowheads="1"/>
          </p:cNvSpPr>
          <p:nvPr/>
        </p:nvSpPr>
        <p:spPr bwMode="auto">
          <a:xfrm flipH="1" flipV="1">
            <a:off x="521335" y="5471795"/>
            <a:ext cx="1463675" cy="495300"/>
          </a:xfrm>
          <a:prstGeom prst="wedgeRoundRectCallout">
            <a:avLst>
              <a:gd name="adj1" fmla="val -36931"/>
              <a:gd name="adj2" fmla="val 310255"/>
              <a:gd name="adj3" fmla="val 16667"/>
            </a:avLst>
          </a:prstGeom>
          <a:solidFill>
            <a:schemeClr val="accent1">
              <a:lumMod val="40000"/>
              <a:lumOff val="60000"/>
            </a:schemeClr>
          </a:solidFill>
          <a:ln w="22225">
            <a:solidFill>
              <a:schemeClr val="accent1">
                <a:lumMod val="75000"/>
              </a:schemeClr>
            </a:solid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rgbClr val="0066CC"/>
                </a:solidFill>
                <a:miter lim="800000"/>
                <a:headEnd/>
                <a:tailEnd/>
              </a14:hiddenLine>
            </a:ext>
          </a:extLst>
        </p:spPr>
        <p:txBody>
          <a:bodyPr rot="10800000"/>
          <a:lstStyle/>
          <a:p>
            <a:pPr algn="ctr"/>
            <a:r>
              <a:rPr lang="zh-CN" altLang="en-US" sz="2800" b="1">
                <a:latin typeface="黑体" panose="02010609060101010101" charset="-122"/>
                <a:ea typeface="黑体" panose="02010609060101010101" charset="-122"/>
              </a:rPr>
              <a:t>自变量</a:t>
            </a:r>
            <a:endParaRPr lang="zh-CN" altLang="en-US" sz="2800" b="1">
              <a:latin typeface="黑体" panose="02010609060101010101" charset="-122"/>
              <a:ea typeface="黑体" panose="02010609060101010101" charset="-122"/>
            </a:endParaRPr>
          </a:p>
        </p:txBody>
      </p:sp>
      <p:sp>
        <p:nvSpPr>
          <p:cNvPr id="30805" name="AutoShape 85"/>
          <p:cNvSpPr>
            <a:spLocks noChangeArrowheads="1"/>
          </p:cNvSpPr>
          <p:nvPr/>
        </p:nvSpPr>
        <p:spPr bwMode="auto">
          <a:xfrm flipH="1" flipV="1">
            <a:off x="2645410" y="5336540"/>
            <a:ext cx="1626870" cy="495300"/>
          </a:xfrm>
          <a:prstGeom prst="wedgeRoundRectCallout">
            <a:avLst>
              <a:gd name="adj1" fmla="val 98588"/>
              <a:gd name="adj2" fmla="val 175000"/>
              <a:gd name="adj3" fmla="val 16667"/>
            </a:avLst>
          </a:prstGeom>
          <a:solidFill>
            <a:schemeClr val="accent1">
              <a:lumMod val="40000"/>
              <a:lumOff val="60000"/>
            </a:schemeClr>
          </a:solidFill>
          <a:ln w="22225">
            <a:solidFill>
              <a:schemeClr val="accent1">
                <a:lumMod val="75000"/>
              </a:schemeClr>
            </a:solid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rgbClr val="0066CC"/>
                </a:solidFill>
                <a:miter lim="800000"/>
                <a:headEnd/>
                <a:tailEnd/>
              </a14:hiddenLine>
            </a:ext>
          </a:extLst>
        </p:spPr>
        <p:txBody>
          <a:bodyPr rot="10800000"/>
          <a:lstStyle/>
          <a:p>
            <a:pPr algn="ctr"/>
            <a:r>
              <a:rPr lang="zh-CN" altLang="en-US" sz="2800" b="1">
                <a:latin typeface="黑体" panose="02010609060101010101" charset="-122"/>
                <a:ea typeface="黑体" panose="02010609060101010101" charset="-122"/>
              </a:rPr>
              <a:t>因变量</a:t>
            </a:r>
            <a:endParaRPr lang="zh-CN" altLang="en-US" sz="2800" b="1">
              <a:latin typeface="黑体" panose="02010609060101010101" charset="-122"/>
              <a:ea typeface="黑体" panose="02010609060101010101" charset="-122"/>
            </a:endParaRPr>
          </a:p>
        </p:txBody>
      </p:sp>
      <p:sp>
        <p:nvSpPr>
          <p:cNvPr id="30806" name="AutoShape 86"/>
          <p:cNvSpPr>
            <a:spLocks noChangeArrowheads="1"/>
          </p:cNvSpPr>
          <p:nvPr/>
        </p:nvSpPr>
        <p:spPr bwMode="auto">
          <a:xfrm flipH="1">
            <a:off x="1249680" y="2411095"/>
            <a:ext cx="1898650" cy="495300"/>
          </a:xfrm>
          <a:prstGeom prst="wedgeRoundRectCallout">
            <a:avLst>
              <a:gd name="adj1" fmla="val 38102"/>
              <a:gd name="adj2" fmla="val 139741"/>
              <a:gd name="adj3" fmla="val 16667"/>
            </a:avLst>
          </a:prstGeom>
          <a:solidFill>
            <a:schemeClr val="accent1">
              <a:lumMod val="40000"/>
              <a:lumOff val="60000"/>
            </a:schemeClr>
          </a:solidFill>
          <a:ln w="22225">
            <a:solidFill>
              <a:schemeClr val="accent1">
                <a:lumMod val="75000"/>
              </a:schemeClr>
            </a:solid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rgbClr val="0066CC"/>
                </a:solidFill>
                <a:miter lim="800000"/>
                <a:headEnd/>
                <a:tailEnd/>
              </a14:hiddenLine>
            </a:ext>
          </a:extLst>
        </p:spPr>
        <p:txBody>
          <a:bodyPr/>
          <a:lstStyle/>
          <a:p>
            <a:pPr algn="ctr"/>
            <a:r>
              <a:rPr lang="zh-CN" altLang="en-US" sz="2800" b="1">
                <a:latin typeface="黑体" panose="02010609060101010101" charset="-122"/>
                <a:ea typeface="黑体" panose="02010609060101010101" charset="-122"/>
              </a:rPr>
              <a:t>控制变量</a:t>
            </a:r>
            <a:endParaRPr lang="zh-CN" altLang="en-US" sz="2800" b="1">
              <a:latin typeface="黑体" panose="02010609060101010101" charset="-122"/>
              <a:ea typeface="黑体" panose="02010609060101010101" charset="-122"/>
            </a:endParaRPr>
          </a:p>
        </p:txBody>
      </p:sp>
      <p:sp>
        <p:nvSpPr>
          <p:cNvPr id="14378" name="Text Box 87"/>
          <p:cNvSpPr txBox="1">
            <a:spLocks noChangeArrowheads="1"/>
          </p:cNvSpPr>
          <p:nvPr/>
        </p:nvSpPr>
        <p:spPr bwMode="auto">
          <a:xfrm>
            <a:off x="982345" y="1572895"/>
            <a:ext cx="243840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a:spcBef>
                <a:spcPct val="50000"/>
              </a:spcBef>
            </a:pPr>
            <a:r>
              <a:rPr lang="zh-CN" altLang="en-US" sz="2800" b="1" dirty="0" smtClean="0">
                <a:latin typeface="Comic Sans MS" panose="030F0702030302020204" pitchFamily="66" charset="0"/>
              </a:rPr>
              <a:t>记</a:t>
            </a:r>
            <a:r>
              <a:rPr lang="zh-CN" altLang="en-US" sz="2800" b="1" dirty="0">
                <a:latin typeface="Comic Sans MS" panose="030F0702030302020204" pitchFamily="66" charset="0"/>
              </a:rPr>
              <a:t>录实验数据</a:t>
            </a:r>
            <a:endParaRPr lang="zh-CN" altLang="en-US" sz="2800" b="1" dirty="0">
              <a:latin typeface="Comic Sans MS" panose="030F0702030302020204" pitchFamily="66" charset="0"/>
            </a:endParaRPr>
          </a:p>
        </p:txBody>
      </p:sp>
      <p:sp>
        <p:nvSpPr>
          <p:cNvPr id="14379" name="Rectangle 2"/>
          <p:cNvSpPr>
            <a:spLocks noChangeArrowheads="1"/>
          </p:cNvSpPr>
          <p:nvPr/>
        </p:nvSpPr>
        <p:spPr bwMode="auto">
          <a:xfrm>
            <a:off x="901065" y="842010"/>
            <a:ext cx="1960245" cy="583565"/>
          </a:xfrm>
          <a:prstGeom prst="rect">
            <a:avLst/>
          </a:prstGeom>
          <a:noFill/>
          <a:ln>
            <a:noFill/>
          </a:ln>
          <a:extLst>
            <a:ext uri="{909E8E84-426E-40DD-AFC4-6F175D3DCCD1}">
              <a14:hiddenFill xmlns:a14="http://schemas.microsoft.com/office/drawing/2010/main">
                <a:gradFill rotWithShape="0">
                  <a:gsLst>
                    <a:gs pos="0">
                      <a:srgbClr val="D1E8FF"/>
                    </a:gs>
                    <a:gs pos="100000">
                      <a:srgbClr val="99CCFF"/>
                    </a:gs>
                  </a:gsLst>
                  <a:lin ang="5400000" scaled="1"/>
                </a:gradFill>
              </a14:hiddenFill>
            </a:ext>
            <a:ext uri="{91240B29-F687-4F45-9708-019B960494DF}">
              <a14:hiddenLine xmlns:a14="http://schemas.microsoft.com/office/drawing/2010/main" w="19050">
                <a:solidFill>
                  <a:schemeClr val="tx2"/>
                </a:solidFill>
                <a:miter lim="800000"/>
                <a:headEnd/>
                <a:tailEnd/>
              </a14:hiddenLine>
            </a:ext>
          </a:extLst>
        </p:spPr>
        <p:txBody>
          <a:bodyPr wrap="square">
            <a:spAutoFit/>
          </a:bodyPr>
          <a:lstStyle/>
          <a:p>
            <a:pPr algn="l"/>
            <a:r>
              <a:rPr lang="zh-CN" altLang="en-US" sz="3200" b="1" dirty="0">
                <a:latin typeface="黑体" panose="02010609060101010101" charset="-122"/>
                <a:ea typeface="黑体" panose="02010609060101010101" charset="-122"/>
              </a:rPr>
              <a:t>进行实验</a:t>
            </a:r>
            <a:endParaRPr lang="zh-CN" altLang="en-US" sz="3200" b="1" dirty="0">
              <a:latin typeface="黑体" panose="02010609060101010101" charset="-122"/>
              <a:ea typeface="黑体" panose="02010609060101010101"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080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3080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3080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499"/>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04" grpId="0" bldLvl="0" animBg="1"/>
      <p:bldP spid="30805" grpId="0" bldLvl="0" animBg="1"/>
      <p:bldP spid="30806"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grpSp>
        <p:nvGrpSpPr>
          <p:cNvPr id="15362" name="Group 60"/>
          <p:cNvGrpSpPr/>
          <p:nvPr/>
        </p:nvGrpSpPr>
        <p:grpSpPr bwMode="auto">
          <a:xfrm>
            <a:off x="179388" y="1268413"/>
            <a:ext cx="8991600" cy="5218112"/>
            <a:chOff x="209" y="935"/>
            <a:chExt cx="5664" cy="3287"/>
          </a:xfrm>
        </p:grpSpPr>
        <p:grpSp>
          <p:nvGrpSpPr>
            <p:cNvPr id="15363" name="Group 59"/>
            <p:cNvGrpSpPr/>
            <p:nvPr/>
          </p:nvGrpSpPr>
          <p:grpSpPr bwMode="auto">
            <a:xfrm>
              <a:off x="776" y="1039"/>
              <a:ext cx="4956" cy="2867"/>
              <a:chOff x="776" y="1039"/>
              <a:chExt cx="4956" cy="2867"/>
            </a:xfrm>
          </p:grpSpPr>
          <p:sp>
            <p:nvSpPr>
              <p:cNvPr id="15364" name="Line 4"/>
              <p:cNvSpPr>
                <a:spLocks noChangeShapeType="1"/>
              </p:cNvSpPr>
              <p:nvPr/>
            </p:nvSpPr>
            <p:spPr bwMode="auto">
              <a:xfrm>
                <a:off x="776" y="3906"/>
                <a:ext cx="4956" cy="0"/>
              </a:xfrm>
              <a:prstGeom prst="line">
                <a:avLst/>
              </a:prstGeom>
              <a:noFill/>
              <a:ln w="28575">
                <a:solidFill>
                  <a:schemeClr val="accent2"/>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5365" name="Line 5"/>
              <p:cNvSpPr>
                <a:spLocks noChangeShapeType="1"/>
              </p:cNvSpPr>
              <p:nvPr/>
            </p:nvSpPr>
            <p:spPr bwMode="auto">
              <a:xfrm flipV="1">
                <a:off x="811" y="1039"/>
                <a:ext cx="0" cy="2867"/>
              </a:xfrm>
              <a:prstGeom prst="line">
                <a:avLst/>
              </a:prstGeom>
              <a:noFill/>
              <a:ln w="28575">
                <a:solidFill>
                  <a:schemeClr val="accent2"/>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5366" name="Line 6"/>
              <p:cNvSpPr>
                <a:spLocks noChangeShapeType="1"/>
              </p:cNvSpPr>
              <p:nvPr/>
            </p:nvSpPr>
            <p:spPr bwMode="auto">
              <a:xfrm>
                <a:off x="811" y="3646"/>
                <a:ext cx="4709" cy="0"/>
              </a:xfrm>
              <a:prstGeom prst="line">
                <a:avLst/>
              </a:prstGeom>
              <a:noFill/>
              <a:ln w="19050">
                <a:solidFill>
                  <a:schemeClr val="accent2"/>
                </a:solidFill>
                <a:round/>
              </a:ln>
              <a:extLst>
                <a:ext uri="{909E8E84-426E-40DD-AFC4-6F175D3DCCD1}">
                  <a14:hiddenFill xmlns:a14="http://schemas.microsoft.com/office/drawing/2010/main">
                    <a:noFill/>
                  </a14:hiddenFill>
                </a:ext>
              </a:extLst>
            </p:spPr>
            <p:txBody>
              <a:bodyPr/>
              <a:lstStyle/>
              <a:p>
                <a:endParaRPr lang="zh-CN" altLang="en-US"/>
              </a:p>
            </p:txBody>
          </p:sp>
          <p:sp>
            <p:nvSpPr>
              <p:cNvPr id="15367" name="Line 7"/>
              <p:cNvSpPr>
                <a:spLocks noChangeShapeType="1"/>
              </p:cNvSpPr>
              <p:nvPr/>
            </p:nvSpPr>
            <p:spPr bwMode="auto">
              <a:xfrm>
                <a:off x="811" y="3385"/>
                <a:ext cx="4709" cy="0"/>
              </a:xfrm>
              <a:prstGeom prst="line">
                <a:avLst/>
              </a:prstGeom>
              <a:noFill/>
              <a:ln w="19050">
                <a:solidFill>
                  <a:schemeClr val="accent2"/>
                </a:solidFill>
                <a:round/>
              </a:ln>
              <a:extLst>
                <a:ext uri="{909E8E84-426E-40DD-AFC4-6F175D3DCCD1}">
                  <a14:hiddenFill xmlns:a14="http://schemas.microsoft.com/office/drawing/2010/main">
                    <a:noFill/>
                  </a14:hiddenFill>
                </a:ext>
              </a:extLst>
            </p:spPr>
            <p:txBody>
              <a:bodyPr/>
              <a:lstStyle/>
              <a:p>
                <a:endParaRPr lang="zh-CN" altLang="en-US"/>
              </a:p>
            </p:txBody>
          </p:sp>
          <p:sp>
            <p:nvSpPr>
              <p:cNvPr id="15368" name="Line 8"/>
              <p:cNvSpPr>
                <a:spLocks noChangeShapeType="1"/>
              </p:cNvSpPr>
              <p:nvPr/>
            </p:nvSpPr>
            <p:spPr bwMode="auto">
              <a:xfrm>
                <a:off x="811" y="3124"/>
                <a:ext cx="4709" cy="0"/>
              </a:xfrm>
              <a:prstGeom prst="line">
                <a:avLst/>
              </a:prstGeom>
              <a:noFill/>
              <a:ln w="19050">
                <a:solidFill>
                  <a:schemeClr val="accent2"/>
                </a:solidFill>
                <a:round/>
              </a:ln>
              <a:extLst>
                <a:ext uri="{909E8E84-426E-40DD-AFC4-6F175D3DCCD1}">
                  <a14:hiddenFill xmlns:a14="http://schemas.microsoft.com/office/drawing/2010/main">
                    <a:noFill/>
                  </a14:hiddenFill>
                </a:ext>
              </a:extLst>
            </p:spPr>
            <p:txBody>
              <a:bodyPr/>
              <a:lstStyle/>
              <a:p>
                <a:endParaRPr lang="zh-CN" altLang="en-US"/>
              </a:p>
            </p:txBody>
          </p:sp>
          <p:sp>
            <p:nvSpPr>
              <p:cNvPr id="15369" name="Line 9"/>
              <p:cNvSpPr>
                <a:spLocks noChangeShapeType="1"/>
              </p:cNvSpPr>
              <p:nvPr/>
            </p:nvSpPr>
            <p:spPr bwMode="auto">
              <a:xfrm>
                <a:off x="811" y="2838"/>
                <a:ext cx="4700" cy="0"/>
              </a:xfrm>
              <a:prstGeom prst="line">
                <a:avLst/>
              </a:prstGeom>
              <a:noFill/>
              <a:ln w="19050">
                <a:solidFill>
                  <a:schemeClr val="accent2"/>
                </a:solidFill>
                <a:round/>
              </a:ln>
              <a:extLst>
                <a:ext uri="{909E8E84-426E-40DD-AFC4-6F175D3DCCD1}">
                  <a14:hiddenFill xmlns:a14="http://schemas.microsoft.com/office/drawing/2010/main">
                    <a:noFill/>
                  </a14:hiddenFill>
                </a:ext>
              </a:extLst>
            </p:spPr>
            <p:txBody>
              <a:bodyPr/>
              <a:lstStyle/>
              <a:p>
                <a:endParaRPr lang="zh-CN" altLang="en-US"/>
              </a:p>
            </p:txBody>
          </p:sp>
          <p:sp>
            <p:nvSpPr>
              <p:cNvPr id="15370" name="Line 10"/>
              <p:cNvSpPr>
                <a:spLocks noChangeShapeType="1"/>
              </p:cNvSpPr>
              <p:nvPr/>
            </p:nvSpPr>
            <p:spPr bwMode="auto">
              <a:xfrm>
                <a:off x="811" y="2577"/>
                <a:ext cx="4700" cy="0"/>
              </a:xfrm>
              <a:prstGeom prst="line">
                <a:avLst/>
              </a:prstGeom>
              <a:noFill/>
              <a:ln w="19050">
                <a:solidFill>
                  <a:schemeClr val="accent2"/>
                </a:solidFill>
                <a:round/>
              </a:ln>
              <a:extLst>
                <a:ext uri="{909E8E84-426E-40DD-AFC4-6F175D3DCCD1}">
                  <a14:hiddenFill xmlns:a14="http://schemas.microsoft.com/office/drawing/2010/main">
                    <a:noFill/>
                  </a14:hiddenFill>
                </a:ext>
              </a:extLst>
            </p:spPr>
            <p:txBody>
              <a:bodyPr/>
              <a:lstStyle/>
              <a:p>
                <a:endParaRPr lang="zh-CN" altLang="en-US"/>
              </a:p>
            </p:txBody>
          </p:sp>
          <p:sp>
            <p:nvSpPr>
              <p:cNvPr id="15371" name="Line 11"/>
              <p:cNvSpPr>
                <a:spLocks noChangeShapeType="1"/>
              </p:cNvSpPr>
              <p:nvPr/>
            </p:nvSpPr>
            <p:spPr bwMode="auto">
              <a:xfrm>
                <a:off x="811" y="2290"/>
                <a:ext cx="4709" cy="0"/>
              </a:xfrm>
              <a:prstGeom prst="line">
                <a:avLst/>
              </a:prstGeom>
              <a:noFill/>
              <a:ln w="19050">
                <a:solidFill>
                  <a:schemeClr val="accent2"/>
                </a:solidFill>
                <a:round/>
              </a:ln>
              <a:extLst>
                <a:ext uri="{909E8E84-426E-40DD-AFC4-6F175D3DCCD1}">
                  <a14:hiddenFill xmlns:a14="http://schemas.microsoft.com/office/drawing/2010/main">
                    <a:noFill/>
                  </a14:hiddenFill>
                </a:ext>
              </a:extLst>
            </p:spPr>
            <p:txBody>
              <a:bodyPr/>
              <a:lstStyle/>
              <a:p>
                <a:endParaRPr lang="zh-CN" altLang="en-US"/>
              </a:p>
            </p:txBody>
          </p:sp>
          <p:sp>
            <p:nvSpPr>
              <p:cNvPr id="15372" name="Line 12"/>
              <p:cNvSpPr>
                <a:spLocks noChangeShapeType="1"/>
              </p:cNvSpPr>
              <p:nvPr/>
            </p:nvSpPr>
            <p:spPr bwMode="auto">
              <a:xfrm>
                <a:off x="811" y="1978"/>
                <a:ext cx="4700" cy="0"/>
              </a:xfrm>
              <a:prstGeom prst="line">
                <a:avLst/>
              </a:prstGeom>
              <a:noFill/>
              <a:ln w="19050">
                <a:solidFill>
                  <a:schemeClr val="accent2"/>
                </a:solidFill>
                <a:round/>
              </a:ln>
              <a:extLst>
                <a:ext uri="{909E8E84-426E-40DD-AFC4-6F175D3DCCD1}">
                  <a14:hiddenFill xmlns:a14="http://schemas.microsoft.com/office/drawing/2010/main">
                    <a:noFill/>
                  </a14:hiddenFill>
                </a:ext>
              </a:extLst>
            </p:spPr>
            <p:txBody>
              <a:bodyPr/>
              <a:lstStyle/>
              <a:p>
                <a:endParaRPr lang="zh-CN" altLang="en-US"/>
              </a:p>
            </p:txBody>
          </p:sp>
          <p:sp>
            <p:nvSpPr>
              <p:cNvPr id="15373" name="Line 13"/>
              <p:cNvSpPr>
                <a:spLocks noChangeShapeType="1"/>
              </p:cNvSpPr>
              <p:nvPr/>
            </p:nvSpPr>
            <p:spPr bwMode="auto">
              <a:xfrm>
                <a:off x="811" y="1691"/>
                <a:ext cx="4709" cy="0"/>
              </a:xfrm>
              <a:prstGeom prst="line">
                <a:avLst/>
              </a:prstGeom>
              <a:noFill/>
              <a:ln w="19050">
                <a:solidFill>
                  <a:schemeClr val="accent2"/>
                </a:solidFill>
                <a:round/>
              </a:ln>
              <a:extLst>
                <a:ext uri="{909E8E84-426E-40DD-AFC4-6F175D3DCCD1}">
                  <a14:hiddenFill xmlns:a14="http://schemas.microsoft.com/office/drawing/2010/main">
                    <a:noFill/>
                  </a14:hiddenFill>
                </a:ext>
              </a:extLst>
            </p:spPr>
            <p:txBody>
              <a:bodyPr/>
              <a:lstStyle/>
              <a:p>
                <a:endParaRPr lang="zh-CN" altLang="en-US"/>
              </a:p>
            </p:txBody>
          </p:sp>
          <p:sp>
            <p:nvSpPr>
              <p:cNvPr id="15374" name="Line 14"/>
              <p:cNvSpPr>
                <a:spLocks noChangeShapeType="1"/>
              </p:cNvSpPr>
              <p:nvPr/>
            </p:nvSpPr>
            <p:spPr bwMode="auto">
              <a:xfrm>
                <a:off x="811" y="1404"/>
                <a:ext cx="4709" cy="0"/>
              </a:xfrm>
              <a:prstGeom prst="line">
                <a:avLst/>
              </a:prstGeom>
              <a:noFill/>
              <a:ln w="19050">
                <a:solidFill>
                  <a:schemeClr val="accent2"/>
                </a:solidFill>
                <a:round/>
              </a:ln>
              <a:extLst>
                <a:ext uri="{909E8E84-426E-40DD-AFC4-6F175D3DCCD1}">
                  <a14:hiddenFill xmlns:a14="http://schemas.microsoft.com/office/drawing/2010/main">
                    <a:noFill/>
                  </a14:hiddenFill>
                </a:ext>
              </a:extLst>
            </p:spPr>
            <p:txBody>
              <a:bodyPr/>
              <a:lstStyle/>
              <a:p>
                <a:endParaRPr lang="zh-CN" altLang="en-US"/>
              </a:p>
            </p:txBody>
          </p:sp>
          <p:sp>
            <p:nvSpPr>
              <p:cNvPr id="15375" name="Line 15"/>
              <p:cNvSpPr>
                <a:spLocks noChangeShapeType="1"/>
              </p:cNvSpPr>
              <p:nvPr/>
            </p:nvSpPr>
            <p:spPr bwMode="auto">
              <a:xfrm flipV="1">
                <a:off x="1236" y="1404"/>
                <a:ext cx="0" cy="2502"/>
              </a:xfrm>
              <a:prstGeom prst="line">
                <a:avLst/>
              </a:prstGeom>
              <a:noFill/>
              <a:ln w="19050">
                <a:solidFill>
                  <a:schemeClr val="accent2"/>
                </a:solidFill>
                <a:round/>
              </a:ln>
              <a:extLst>
                <a:ext uri="{909E8E84-426E-40DD-AFC4-6F175D3DCCD1}">
                  <a14:hiddenFill xmlns:a14="http://schemas.microsoft.com/office/drawing/2010/main">
                    <a:noFill/>
                  </a14:hiddenFill>
                </a:ext>
              </a:extLst>
            </p:spPr>
            <p:txBody>
              <a:bodyPr/>
              <a:lstStyle/>
              <a:p>
                <a:endParaRPr lang="zh-CN" altLang="en-US"/>
              </a:p>
            </p:txBody>
          </p:sp>
          <p:sp>
            <p:nvSpPr>
              <p:cNvPr id="15376" name="Line 16"/>
              <p:cNvSpPr>
                <a:spLocks noChangeShapeType="1"/>
              </p:cNvSpPr>
              <p:nvPr/>
            </p:nvSpPr>
            <p:spPr bwMode="auto">
              <a:xfrm flipV="1">
                <a:off x="1696" y="1404"/>
                <a:ext cx="0" cy="2502"/>
              </a:xfrm>
              <a:prstGeom prst="line">
                <a:avLst/>
              </a:prstGeom>
              <a:noFill/>
              <a:ln w="19050">
                <a:solidFill>
                  <a:schemeClr val="accent2"/>
                </a:solidFill>
                <a:round/>
              </a:ln>
              <a:extLst>
                <a:ext uri="{909E8E84-426E-40DD-AFC4-6F175D3DCCD1}">
                  <a14:hiddenFill xmlns:a14="http://schemas.microsoft.com/office/drawing/2010/main">
                    <a:noFill/>
                  </a14:hiddenFill>
                </a:ext>
              </a:extLst>
            </p:spPr>
            <p:txBody>
              <a:bodyPr/>
              <a:lstStyle/>
              <a:p>
                <a:endParaRPr lang="zh-CN" altLang="en-US"/>
              </a:p>
            </p:txBody>
          </p:sp>
          <p:sp>
            <p:nvSpPr>
              <p:cNvPr id="15377" name="Line 17"/>
              <p:cNvSpPr>
                <a:spLocks noChangeShapeType="1"/>
              </p:cNvSpPr>
              <p:nvPr/>
            </p:nvSpPr>
            <p:spPr bwMode="auto">
              <a:xfrm flipV="1">
                <a:off x="2121" y="1404"/>
                <a:ext cx="0" cy="2476"/>
              </a:xfrm>
              <a:prstGeom prst="line">
                <a:avLst/>
              </a:prstGeom>
              <a:noFill/>
              <a:ln w="19050">
                <a:solidFill>
                  <a:schemeClr val="accent2"/>
                </a:solidFill>
                <a:round/>
              </a:ln>
              <a:extLst>
                <a:ext uri="{909E8E84-426E-40DD-AFC4-6F175D3DCCD1}">
                  <a14:hiddenFill xmlns:a14="http://schemas.microsoft.com/office/drawing/2010/main">
                    <a:noFill/>
                  </a14:hiddenFill>
                </a:ext>
              </a:extLst>
            </p:spPr>
            <p:txBody>
              <a:bodyPr/>
              <a:lstStyle/>
              <a:p>
                <a:endParaRPr lang="zh-CN" altLang="en-US"/>
              </a:p>
            </p:txBody>
          </p:sp>
          <p:sp>
            <p:nvSpPr>
              <p:cNvPr id="15378" name="Line 18"/>
              <p:cNvSpPr>
                <a:spLocks noChangeShapeType="1"/>
              </p:cNvSpPr>
              <p:nvPr/>
            </p:nvSpPr>
            <p:spPr bwMode="auto">
              <a:xfrm flipV="1">
                <a:off x="2545" y="1404"/>
                <a:ext cx="0" cy="2502"/>
              </a:xfrm>
              <a:prstGeom prst="line">
                <a:avLst/>
              </a:prstGeom>
              <a:noFill/>
              <a:ln w="19050">
                <a:solidFill>
                  <a:schemeClr val="accent2"/>
                </a:solidFill>
                <a:round/>
              </a:ln>
              <a:extLst>
                <a:ext uri="{909E8E84-426E-40DD-AFC4-6F175D3DCCD1}">
                  <a14:hiddenFill xmlns:a14="http://schemas.microsoft.com/office/drawing/2010/main">
                    <a:noFill/>
                  </a14:hiddenFill>
                </a:ext>
              </a:extLst>
            </p:spPr>
            <p:txBody>
              <a:bodyPr/>
              <a:lstStyle/>
              <a:p>
                <a:endParaRPr lang="zh-CN" altLang="en-US"/>
              </a:p>
            </p:txBody>
          </p:sp>
          <p:sp>
            <p:nvSpPr>
              <p:cNvPr id="15379" name="Line 19"/>
              <p:cNvSpPr>
                <a:spLocks noChangeShapeType="1"/>
              </p:cNvSpPr>
              <p:nvPr/>
            </p:nvSpPr>
            <p:spPr bwMode="auto">
              <a:xfrm flipV="1">
                <a:off x="2970" y="1404"/>
                <a:ext cx="0" cy="2502"/>
              </a:xfrm>
              <a:prstGeom prst="line">
                <a:avLst/>
              </a:prstGeom>
              <a:noFill/>
              <a:ln w="19050">
                <a:solidFill>
                  <a:schemeClr val="accent2"/>
                </a:solidFill>
                <a:round/>
              </a:ln>
              <a:extLst>
                <a:ext uri="{909E8E84-426E-40DD-AFC4-6F175D3DCCD1}">
                  <a14:hiddenFill xmlns:a14="http://schemas.microsoft.com/office/drawing/2010/main">
                    <a:noFill/>
                  </a14:hiddenFill>
                </a:ext>
              </a:extLst>
            </p:spPr>
            <p:txBody>
              <a:bodyPr/>
              <a:lstStyle/>
              <a:p>
                <a:endParaRPr lang="zh-CN" altLang="en-US"/>
              </a:p>
            </p:txBody>
          </p:sp>
          <p:sp>
            <p:nvSpPr>
              <p:cNvPr id="15380" name="Line 20"/>
              <p:cNvSpPr>
                <a:spLocks noChangeShapeType="1"/>
              </p:cNvSpPr>
              <p:nvPr/>
            </p:nvSpPr>
            <p:spPr bwMode="auto">
              <a:xfrm flipV="1">
                <a:off x="3396" y="1404"/>
                <a:ext cx="0" cy="2502"/>
              </a:xfrm>
              <a:prstGeom prst="line">
                <a:avLst/>
              </a:prstGeom>
              <a:noFill/>
              <a:ln w="19050">
                <a:solidFill>
                  <a:schemeClr val="accent2"/>
                </a:solidFill>
                <a:round/>
              </a:ln>
              <a:extLst>
                <a:ext uri="{909E8E84-426E-40DD-AFC4-6F175D3DCCD1}">
                  <a14:hiddenFill xmlns:a14="http://schemas.microsoft.com/office/drawing/2010/main">
                    <a:noFill/>
                  </a14:hiddenFill>
                </a:ext>
              </a:extLst>
            </p:spPr>
            <p:txBody>
              <a:bodyPr/>
              <a:lstStyle/>
              <a:p>
                <a:endParaRPr lang="zh-CN" altLang="en-US"/>
              </a:p>
            </p:txBody>
          </p:sp>
          <p:sp>
            <p:nvSpPr>
              <p:cNvPr id="15381" name="Line 21"/>
              <p:cNvSpPr>
                <a:spLocks noChangeShapeType="1"/>
              </p:cNvSpPr>
              <p:nvPr/>
            </p:nvSpPr>
            <p:spPr bwMode="auto">
              <a:xfrm flipV="1">
                <a:off x="3820" y="1404"/>
                <a:ext cx="0" cy="2476"/>
              </a:xfrm>
              <a:prstGeom prst="line">
                <a:avLst/>
              </a:prstGeom>
              <a:noFill/>
              <a:ln w="19050">
                <a:solidFill>
                  <a:schemeClr val="accent2"/>
                </a:solidFill>
                <a:round/>
              </a:ln>
              <a:extLst>
                <a:ext uri="{909E8E84-426E-40DD-AFC4-6F175D3DCCD1}">
                  <a14:hiddenFill xmlns:a14="http://schemas.microsoft.com/office/drawing/2010/main">
                    <a:noFill/>
                  </a14:hiddenFill>
                </a:ext>
              </a:extLst>
            </p:spPr>
            <p:txBody>
              <a:bodyPr/>
              <a:lstStyle/>
              <a:p>
                <a:endParaRPr lang="zh-CN" altLang="en-US"/>
              </a:p>
            </p:txBody>
          </p:sp>
          <p:sp>
            <p:nvSpPr>
              <p:cNvPr id="15382" name="Line 22"/>
              <p:cNvSpPr>
                <a:spLocks noChangeShapeType="1"/>
              </p:cNvSpPr>
              <p:nvPr/>
            </p:nvSpPr>
            <p:spPr bwMode="auto">
              <a:xfrm flipV="1">
                <a:off x="4245" y="1404"/>
                <a:ext cx="0" cy="2476"/>
              </a:xfrm>
              <a:prstGeom prst="line">
                <a:avLst/>
              </a:prstGeom>
              <a:noFill/>
              <a:ln w="19050">
                <a:solidFill>
                  <a:schemeClr val="accent2"/>
                </a:solidFill>
                <a:round/>
              </a:ln>
              <a:extLst>
                <a:ext uri="{909E8E84-426E-40DD-AFC4-6F175D3DCCD1}">
                  <a14:hiddenFill xmlns:a14="http://schemas.microsoft.com/office/drawing/2010/main">
                    <a:noFill/>
                  </a14:hiddenFill>
                </a:ext>
              </a:extLst>
            </p:spPr>
            <p:txBody>
              <a:bodyPr/>
              <a:lstStyle/>
              <a:p>
                <a:endParaRPr lang="zh-CN" altLang="en-US"/>
              </a:p>
            </p:txBody>
          </p:sp>
          <p:sp>
            <p:nvSpPr>
              <p:cNvPr id="15383" name="Line 23"/>
              <p:cNvSpPr>
                <a:spLocks noChangeShapeType="1"/>
              </p:cNvSpPr>
              <p:nvPr/>
            </p:nvSpPr>
            <p:spPr bwMode="auto">
              <a:xfrm flipV="1">
                <a:off x="4706" y="1404"/>
                <a:ext cx="0" cy="2476"/>
              </a:xfrm>
              <a:prstGeom prst="line">
                <a:avLst/>
              </a:prstGeom>
              <a:noFill/>
              <a:ln w="19050">
                <a:solidFill>
                  <a:schemeClr val="accent2"/>
                </a:solidFill>
                <a:round/>
              </a:ln>
              <a:extLst>
                <a:ext uri="{909E8E84-426E-40DD-AFC4-6F175D3DCCD1}">
                  <a14:hiddenFill xmlns:a14="http://schemas.microsoft.com/office/drawing/2010/main">
                    <a:noFill/>
                  </a14:hiddenFill>
                </a:ext>
              </a:extLst>
            </p:spPr>
            <p:txBody>
              <a:bodyPr/>
              <a:lstStyle/>
              <a:p>
                <a:endParaRPr lang="zh-CN" altLang="en-US"/>
              </a:p>
            </p:txBody>
          </p:sp>
          <p:sp>
            <p:nvSpPr>
              <p:cNvPr id="15384" name="Line 24"/>
              <p:cNvSpPr>
                <a:spLocks noChangeShapeType="1"/>
              </p:cNvSpPr>
              <p:nvPr/>
            </p:nvSpPr>
            <p:spPr bwMode="auto">
              <a:xfrm flipV="1">
                <a:off x="5130" y="1404"/>
                <a:ext cx="0" cy="2502"/>
              </a:xfrm>
              <a:prstGeom prst="line">
                <a:avLst/>
              </a:prstGeom>
              <a:noFill/>
              <a:ln w="19050">
                <a:solidFill>
                  <a:schemeClr val="accent2"/>
                </a:solidFill>
                <a:round/>
              </a:ln>
              <a:extLst>
                <a:ext uri="{909E8E84-426E-40DD-AFC4-6F175D3DCCD1}">
                  <a14:hiddenFill xmlns:a14="http://schemas.microsoft.com/office/drawing/2010/main">
                    <a:noFill/>
                  </a14:hiddenFill>
                </a:ext>
              </a:extLst>
            </p:spPr>
            <p:txBody>
              <a:bodyPr/>
              <a:lstStyle/>
              <a:p>
                <a:endParaRPr lang="zh-CN" altLang="en-US"/>
              </a:p>
            </p:txBody>
          </p:sp>
          <p:sp>
            <p:nvSpPr>
              <p:cNvPr id="15385" name="Line 25"/>
              <p:cNvSpPr>
                <a:spLocks noChangeShapeType="1"/>
              </p:cNvSpPr>
              <p:nvPr/>
            </p:nvSpPr>
            <p:spPr bwMode="auto">
              <a:xfrm flipV="1">
                <a:off x="5520" y="1404"/>
                <a:ext cx="0" cy="2502"/>
              </a:xfrm>
              <a:prstGeom prst="line">
                <a:avLst/>
              </a:prstGeom>
              <a:noFill/>
              <a:ln w="19050">
                <a:solidFill>
                  <a:schemeClr val="accent2"/>
                </a:solidFill>
                <a:round/>
              </a:ln>
              <a:extLst>
                <a:ext uri="{909E8E84-426E-40DD-AFC4-6F175D3DCCD1}">
                  <a14:hiddenFill xmlns:a14="http://schemas.microsoft.com/office/drawing/2010/main">
                    <a:noFill/>
                  </a14:hiddenFill>
                </a:ext>
              </a:extLst>
            </p:spPr>
            <p:txBody>
              <a:bodyPr/>
              <a:lstStyle/>
              <a:p>
                <a:endParaRPr lang="zh-CN" altLang="en-US"/>
              </a:p>
            </p:txBody>
          </p:sp>
        </p:grpSp>
        <p:sp>
          <p:nvSpPr>
            <p:cNvPr id="15386" name="Text Box 26"/>
            <p:cNvSpPr txBox="1">
              <a:spLocks noChangeArrowheads="1"/>
            </p:cNvSpPr>
            <p:nvPr/>
          </p:nvSpPr>
          <p:spPr bwMode="auto">
            <a:xfrm>
              <a:off x="209" y="935"/>
              <a:ext cx="884" cy="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400" b="1" i="1">
                  <a:latin typeface="Times New Roman" panose="02020603050405020304" pitchFamily="18" charset="0"/>
                  <a:ea typeface="黑体" panose="02010609060101010101" charset="-122"/>
                  <a:cs typeface="Times New Roman" panose="02020603050405020304" pitchFamily="18" charset="0"/>
                </a:rPr>
                <a:t>I/</a:t>
              </a:r>
              <a:r>
                <a:rPr lang="en-US" altLang="zh-CN" sz="2400" b="1">
                  <a:latin typeface="Times New Roman" panose="02020603050405020304" pitchFamily="18" charset="0"/>
                  <a:ea typeface="黑体" panose="02010609060101010101" charset="-122"/>
                  <a:cs typeface="Times New Roman" panose="02020603050405020304" pitchFamily="18" charset="0"/>
                </a:rPr>
                <a:t>A</a:t>
              </a:r>
              <a:endParaRPr lang="en-US" altLang="zh-CN" sz="2400" b="1">
                <a:latin typeface="Times New Roman" panose="02020603050405020304" pitchFamily="18" charset="0"/>
                <a:ea typeface="黑体" panose="02010609060101010101" charset="-122"/>
                <a:cs typeface="Times New Roman" panose="02020603050405020304" pitchFamily="18" charset="0"/>
              </a:endParaRPr>
            </a:p>
          </p:txBody>
        </p:sp>
        <p:sp>
          <p:nvSpPr>
            <p:cNvPr id="15387" name="Text Box 27"/>
            <p:cNvSpPr txBox="1">
              <a:spLocks noChangeArrowheads="1"/>
            </p:cNvSpPr>
            <p:nvPr/>
          </p:nvSpPr>
          <p:spPr bwMode="auto">
            <a:xfrm>
              <a:off x="5377" y="3906"/>
              <a:ext cx="496" cy="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400" b="1" i="1">
                  <a:latin typeface="Times New Roman" panose="02020603050405020304" pitchFamily="18" charset="0"/>
                  <a:ea typeface="黑体" panose="02010609060101010101" charset="-122"/>
                  <a:cs typeface="Times New Roman" panose="02020603050405020304" pitchFamily="18" charset="0"/>
                </a:rPr>
                <a:t>U</a:t>
              </a:r>
              <a:r>
                <a:rPr lang="en-US" altLang="zh-CN" sz="2400" b="1">
                  <a:latin typeface="Times New Roman" panose="02020603050405020304" pitchFamily="18" charset="0"/>
                  <a:ea typeface="黑体" panose="02010609060101010101" charset="-122"/>
                  <a:cs typeface="Times New Roman" panose="02020603050405020304" pitchFamily="18" charset="0"/>
                </a:rPr>
                <a:t>/V</a:t>
              </a:r>
              <a:endParaRPr lang="en-US" altLang="zh-CN" sz="2400" b="1">
                <a:latin typeface="Times New Roman" panose="02020603050405020304" pitchFamily="18" charset="0"/>
                <a:ea typeface="黑体" panose="02010609060101010101" charset="-122"/>
                <a:cs typeface="Times New Roman" panose="02020603050405020304" pitchFamily="18" charset="0"/>
              </a:endParaRPr>
            </a:p>
          </p:txBody>
        </p:sp>
        <p:sp>
          <p:nvSpPr>
            <p:cNvPr id="15388" name="Text Box 28"/>
            <p:cNvSpPr txBox="1">
              <a:spLocks noChangeArrowheads="1"/>
            </p:cNvSpPr>
            <p:nvPr/>
          </p:nvSpPr>
          <p:spPr bwMode="auto">
            <a:xfrm>
              <a:off x="599" y="3932"/>
              <a:ext cx="389" cy="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400" b="1" i="1">
                  <a:latin typeface="Times New Roman" panose="02020603050405020304" pitchFamily="18" charset="0"/>
                  <a:ea typeface="黑体" panose="02010609060101010101" charset="-122"/>
                  <a:cs typeface="Times New Roman" panose="02020603050405020304" pitchFamily="18" charset="0"/>
                </a:rPr>
                <a:t>O</a:t>
              </a:r>
              <a:endParaRPr lang="en-US" altLang="zh-CN" sz="2400" b="1" i="1">
                <a:latin typeface="Times New Roman" panose="02020603050405020304" pitchFamily="18" charset="0"/>
                <a:ea typeface="黑体" panose="02010609060101010101" charset="-122"/>
                <a:cs typeface="Times New Roman" panose="02020603050405020304" pitchFamily="18" charset="0"/>
              </a:endParaRPr>
            </a:p>
          </p:txBody>
        </p:sp>
      </p:grpSp>
      <p:sp>
        <p:nvSpPr>
          <p:cNvPr id="15389" name="Text Box 29"/>
          <p:cNvSpPr txBox="1">
            <a:spLocks noChangeArrowheads="1"/>
          </p:cNvSpPr>
          <p:nvPr/>
        </p:nvSpPr>
        <p:spPr bwMode="auto">
          <a:xfrm>
            <a:off x="3508375" y="5983288"/>
            <a:ext cx="11239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400" b="1">
                <a:latin typeface="Times New Roman" panose="02020603050405020304" pitchFamily="18" charset="0"/>
                <a:ea typeface="黑体" panose="02010609060101010101" charset="-122"/>
                <a:cs typeface="Times New Roman" panose="02020603050405020304" pitchFamily="18" charset="0"/>
              </a:rPr>
              <a:t>4.0</a:t>
            </a:r>
            <a:endParaRPr lang="en-US" altLang="zh-CN" sz="2400" b="1">
              <a:latin typeface="Times New Roman" panose="02020603050405020304" pitchFamily="18" charset="0"/>
              <a:ea typeface="黑体" panose="02010609060101010101" charset="-122"/>
              <a:cs typeface="Times New Roman" panose="02020603050405020304" pitchFamily="18" charset="0"/>
            </a:endParaRPr>
          </a:p>
        </p:txBody>
      </p:sp>
      <p:sp>
        <p:nvSpPr>
          <p:cNvPr id="15390" name="Text Box 30"/>
          <p:cNvSpPr txBox="1">
            <a:spLocks noChangeArrowheads="1"/>
          </p:cNvSpPr>
          <p:nvPr/>
        </p:nvSpPr>
        <p:spPr bwMode="auto">
          <a:xfrm>
            <a:off x="4857750" y="5983288"/>
            <a:ext cx="11239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400" b="1">
                <a:latin typeface="Times New Roman" panose="02020603050405020304" pitchFamily="18" charset="0"/>
                <a:ea typeface="黑体" panose="02010609060101010101" charset="-122"/>
                <a:cs typeface="Times New Roman" panose="02020603050405020304" pitchFamily="18" charset="0"/>
              </a:rPr>
              <a:t>6.0</a:t>
            </a:r>
            <a:endParaRPr lang="en-US" altLang="zh-CN" sz="2400" b="1">
              <a:latin typeface="Times New Roman" panose="02020603050405020304" pitchFamily="18" charset="0"/>
              <a:ea typeface="黑体" panose="02010609060101010101" charset="-122"/>
              <a:cs typeface="Times New Roman" panose="02020603050405020304" pitchFamily="18" charset="0"/>
            </a:endParaRPr>
          </a:p>
        </p:txBody>
      </p:sp>
      <p:sp>
        <p:nvSpPr>
          <p:cNvPr id="15391" name="Text Box 31"/>
          <p:cNvSpPr txBox="1">
            <a:spLocks noChangeArrowheads="1"/>
          </p:cNvSpPr>
          <p:nvPr/>
        </p:nvSpPr>
        <p:spPr bwMode="auto">
          <a:xfrm>
            <a:off x="6205538" y="5983288"/>
            <a:ext cx="11239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400" b="1">
                <a:latin typeface="Times New Roman" panose="02020603050405020304" pitchFamily="18" charset="0"/>
                <a:ea typeface="黑体" panose="02010609060101010101" charset="-122"/>
                <a:cs typeface="Times New Roman" panose="02020603050405020304" pitchFamily="18" charset="0"/>
              </a:rPr>
              <a:t>8.0</a:t>
            </a:r>
            <a:endParaRPr lang="en-US" altLang="zh-CN" sz="2400" b="1">
              <a:latin typeface="Times New Roman" panose="02020603050405020304" pitchFamily="18" charset="0"/>
              <a:ea typeface="黑体" panose="02010609060101010101" charset="-122"/>
              <a:cs typeface="Times New Roman" panose="02020603050405020304" pitchFamily="18" charset="0"/>
            </a:endParaRPr>
          </a:p>
        </p:txBody>
      </p:sp>
      <p:sp>
        <p:nvSpPr>
          <p:cNvPr id="15392" name="Text Box 32"/>
          <p:cNvSpPr txBox="1">
            <a:spLocks noChangeArrowheads="1"/>
          </p:cNvSpPr>
          <p:nvPr/>
        </p:nvSpPr>
        <p:spPr bwMode="auto">
          <a:xfrm>
            <a:off x="7634288" y="5995988"/>
            <a:ext cx="8413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400" b="1">
                <a:latin typeface="Times New Roman" panose="02020603050405020304" pitchFamily="18" charset="0"/>
                <a:ea typeface="黑体" panose="02010609060101010101" charset="-122"/>
                <a:cs typeface="Times New Roman" panose="02020603050405020304" pitchFamily="18" charset="0"/>
              </a:rPr>
              <a:t>10.0</a:t>
            </a:r>
            <a:endParaRPr lang="en-US" altLang="zh-CN" sz="2400" b="1">
              <a:latin typeface="Times New Roman" panose="02020603050405020304" pitchFamily="18" charset="0"/>
              <a:ea typeface="黑体" panose="02010609060101010101" charset="-122"/>
              <a:cs typeface="Times New Roman" panose="02020603050405020304" pitchFamily="18" charset="0"/>
            </a:endParaRPr>
          </a:p>
        </p:txBody>
      </p:sp>
      <p:sp>
        <p:nvSpPr>
          <p:cNvPr id="15393" name="Text Box 33"/>
          <p:cNvSpPr txBox="1">
            <a:spLocks noChangeArrowheads="1"/>
          </p:cNvSpPr>
          <p:nvPr/>
        </p:nvSpPr>
        <p:spPr bwMode="auto">
          <a:xfrm>
            <a:off x="366713" y="5346700"/>
            <a:ext cx="7318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400" b="1">
                <a:latin typeface="Times New Roman" panose="02020603050405020304" pitchFamily="18" charset="0"/>
                <a:ea typeface="黑体" panose="02010609060101010101" charset="-122"/>
                <a:cs typeface="Times New Roman" panose="02020603050405020304" pitchFamily="18" charset="0"/>
              </a:rPr>
              <a:t>0.1</a:t>
            </a:r>
            <a:endParaRPr lang="en-US" altLang="zh-CN" sz="2400" b="1">
              <a:latin typeface="Times New Roman" panose="02020603050405020304" pitchFamily="18" charset="0"/>
              <a:ea typeface="黑体" panose="02010609060101010101" charset="-122"/>
              <a:cs typeface="Times New Roman" panose="02020603050405020304" pitchFamily="18" charset="0"/>
            </a:endParaRPr>
          </a:p>
        </p:txBody>
      </p:sp>
      <p:sp>
        <p:nvSpPr>
          <p:cNvPr id="15394" name="Text Box 34"/>
          <p:cNvSpPr txBox="1">
            <a:spLocks noChangeArrowheads="1"/>
          </p:cNvSpPr>
          <p:nvPr/>
        </p:nvSpPr>
        <p:spPr bwMode="auto">
          <a:xfrm>
            <a:off x="366713" y="4484688"/>
            <a:ext cx="7318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400" b="1">
                <a:latin typeface="Times New Roman" panose="02020603050405020304" pitchFamily="18" charset="0"/>
                <a:ea typeface="黑体" panose="02010609060101010101" charset="-122"/>
                <a:cs typeface="Times New Roman" panose="02020603050405020304" pitchFamily="18" charset="0"/>
              </a:rPr>
              <a:t>0.3</a:t>
            </a:r>
            <a:endParaRPr lang="en-US" altLang="zh-CN" sz="2400" b="1">
              <a:latin typeface="Times New Roman" panose="02020603050405020304" pitchFamily="18" charset="0"/>
              <a:ea typeface="黑体" panose="02010609060101010101" charset="-122"/>
              <a:cs typeface="Times New Roman" panose="02020603050405020304" pitchFamily="18" charset="0"/>
            </a:endParaRPr>
          </a:p>
        </p:txBody>
      </p:sp>
      <p:sp>
        <p:nvSpPr>
          <p:cNvPr id="15395" name="Text Box 35"/>
          <p:cNvSpPr txBox="1">
            <a:spLocks noChangeArrowheads="1"/>
          </p:cNvSpPr>
          <p:nvPr/>
        </p:nvSpPr>
        <p:spPr bwMode="auto">
          <a:xfrm>
            <a:off x="361950" y="3579813"/>
            <a:ext cx="7318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400" b="1">
                <a:latin typeface="Times New Roman" panose="02020603050405020304" pitchFamily="18" charset="0"/>
                <a:ea typeface="黑体" panose="02010609060101010101" charset="-122"/>
                <a:cs typeface="Times New Roman" panose="02020603050405020304" pitchFamily="18" charset="0"/>
              </a:rPr>
              <a:t>0.5</a:t>
            </a:r>
            <a:endParaRPr lang="en-US" altLang="zh-CN" sz="2400" b="1">
              <a:latin typeface="Times New Roman" panose="02020603050405020304" pitchFamily="18" charset="0"/>
              <a:ea typeface="黑体" panose="02010609060101010101" charset="-122"/>
              <a:cs typeface="Times New Roman" panose="02020603050405020304" pitchFamily="18" charset="0"/>
            </a:endParaRPr>
          </a:p>
        </p:txBody>
      </p:sp>
      <p:sp>
        <p:nvSpPr>
          <p:cNvPr id="15396" name="Text Box 36"/>
          <p:cNvSpPr txBox="1">
            <a:spLocks noChangeArrowheads="1"/>
          </p:cNvSpPr>
          <p:nvPr/>
        </p:nvSpPr>
        <p:spPr bwMode="auto">
          <a:xfrm>
            <a:off x="361950" y="3124200"/>
            <a:ext cx="7318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400" b="1">
                <a:latin typeface="Times New Roman" panose="02020603050405020304" pitchFamily="18" charset="0"/>
                <a:ea typeface="黑体" panose="02010609060101010101" charset="-122"/>
                <a:cs typeface="Times New Roman" panose="02020603050405020304" pitchFamily="18" charset="0"/>
              </a:rPr>
              <a:t>0.6</a:t>
            </a:r>
            <a:endParaRPr lang="en-US" altLang="zh-CN" sz="2400" b="1">
              <a:latin typeface="Times New Roman" panose="02020603050405020304" pitchFamily="18" charset="0"/>
              <a:ea typeface="黑体" panose="02010609060101010101" charset="-122"/>
              <a:cs typeface="Times New Roman" panose="02020603050405020304" pitchFamily="18" charset="0"/>
            </a:endParaRPr>
          </a:p>
        </p:txBody>
      </p:sp>
      <p:sp>
        <p:nvSpPr>
          <p:cNvPr id="15397" name="Text Box 37"/>
          <p:cNvSpPr txBox="1">
            <a:spLocks noChangeArrowheads="1"/>
          </p:cNvSpPr>
          <p:nvPr/>
        </p:nvSpPr>
        <p:spPr bwMode="auto">
          <a:xfrm>
            <a:off x="366713" y="4029075"/>
            <a:ext cx="8032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400" b="1">
                <a:latin typeface="Times New Roman" panose="02020603050405020304" pitchFamily="18" charset="0"/>
                <a:ea typeface="黑体" panose="02010609060101010101" charset="-122"/>
                <a:cs typeface="Times New Roman" panose="02020603050405020304" pitchFamily="18" charset="0"/>
              </a:rPr>
              <a:t>0.4</a:t>
            </a:r>
            <a:endParaRPr lang="en-US" altLang="zh-CN" sz="2400" b="1">
              <a:latin typeface="Times New Roman" panose="02020603050405020304" pitchFamily="18" charset="0"/>
              <a:ea typeface="黑体" panose="02010609060101010101" charset="-122"/>
              <a:cs typeface="Times New Roman" panose="02020603050405020304" pitchFamily="18" charset="0"/>
            </a:endParaRPr>
          </a:p>
        </p:txBody>
      </p:sp>
      <p:sp>
        <p:nvSpPr>
          <p:cNvPr id="15398" name="Text Box 38"/>
          <p:cNvSpPr txBox="1">
            <a:spLocks noChangeArrowheads="1"/>
          </p:cNvSpPr>
          <p:nvPr/>
        </p:nvSpPr>
        <p:spPr bwMode="auto">
          <a:xfrm>
            <a:off x="314325" y="4905375"/>
            <a:ext cx="6762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400" b="1">
                <a:latin typeface="Times New Roman" panose="02020603050405020304" pitchFamily="18" charset="0"/>
                <a:ea typeface="黑体" panose="02010609060101010101" charset="-122"/>
                <a:cs typeface="Times New Roman" panose="02020603050405020304" pitchFamily="18" charset="0"/>
              </a:rPr>
              <a:t>0.2</a:t>
            </a:r>
            <a:endParaRPr lang="en-US" altLang="zh-CN" sz="2400" b="1">
              <a:latin typeface="Times New Roman" panose="02020603050405020304" pitchFamily="18" charset="0"/>
              <a:ea typeface="黑体" panose="02010609060101010101" charset="-122"/>
              <a:cs typeface="Times New Roman" panose="02020603050405020304" pitchFamily="18" charset="0"/>
            </a:endParaRPr>
          </a:p>
        </p:txBody>
      </p:sp>
      <p:sp>
        <p:nvSpPr>
          <p:cNvPr id="15399" name="Text Box 39"/>
          <p:cNvSpPr txBox="1">
            <a:spLocks noChangeArrowheads="1"/>
          </p:cNvSpPr>
          <p:nvPr/>
        </p:nvSpPr>
        <p:spPr bwMode="auto">
          <a:xfrm>
            <a:off x="361950" y="2671763"/>
            <a:ext cx="7318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400" b="1">
                <a:latin typeface="Times New Roman" panose="02020603050405020304" pitchFamily="18" charset="0"/>
                <a:ea typeface="黑体" panose="02010609060101010101" charset="-122"/>
                <a:cs typeface="Times New Roman" panose="02020603050405020304" pitchFamily="18" charset="0"/>
              </a:rPr>
              <a:t>0.7</a:t>
            </a:r>
            <a:endParaRPr lang="en-US" altLang="zh-CN" sz="2400" b="1">
              <a:latin typeface="Times New Roman" panose="02020603050405020304" pitchFamily="18" charset="0"/>
              <a:ea typeface="黑体" panose="02010609060101010101" charset="-122"/>
              <a:cs typeface="Times New Roman" panose="02020603050405020304" pitchFamily="18" charset="0"/>
            </a:endParaRPr>
          </a:p>
        </p:txBody>
      </p:sp>
      <p:sp>
        <p:nvSpPr>
          <p:cNvPr id="15400" name="Text Box 40"/>
          <p:cNvSpPr txBox="1">
            <a:spLocks noChangeArrowheads="1"/>
          </p:cNvSpPr>
          <p:nvPr/>
        </p:nvSpPr>
        <p:spPr bwMode="auto">
          <a:xfrm>
            <a:off x="361950" y="2173288"/>
            <a:ext cx="7318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400" b="1">
                <a:latin typeface="Times New Roman" panose="02020603050405020304" pitchFamily="18" charset="0"/>
                <a:ea typeface="黑体" panose="02010609060101010101" charset="-122"/>
                <a:cs typeface="Times New Roman" panose="02020603050405020304" pitchFamily="18" charset="0"/>
              </a:rPr>
              <a:t>0.8</a:t>
            </a:r>
            <a:endParaRPr lang="en-US" altLang="zh-CN" sz="2400" b="1">
              <a:latin typeface="Times New Roman" panose="02020603050405020304" pitchFamily="18" charset="0"/>
              <a:ea typeface="黑体" panose="02010609060101010101" charset="-122"/>
              <a:cs typeface="Times New Roman" panose="02020603050405020304" pitchFamily="18" charset="0"/>
            </a:endParaRPr>
          </a:p>
        </p:txBody>
      </p:sp>
      <p:sp>
        <p:nvSpPr>
          <p:cNvPr id="15401" name="Text Box 41"/>
          <p:cNvSpPr txBox="1">
            <a:spLocks noChangeArrowheads="1"/>
          </p:cNvSpPr>
          <p:nvPr/>
        </p:nvSpPr>
        <p:spPr bwMode="auto">
          <a:xfrm>
            <a:off x="2160588" y="5983288"/>
            <a:ext cx="11239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400" b="1">
                <a:latin typeface="Times New Roman" panose="02020603050405020304" pitchFamily="18" charset="0"/>
                <a:ea typeface="黑体" panose="02010609060101010101" charset="-122"/>
                <a:cs typeface="Times New Roman" panose="02020603050405020304" pitchFamily="18" charset="0"/>
              </a:rPr>
              <a:t>2.0</a:t>
            </a:r>
            <a:endParaRPr lang="en-US" altLang="zh-CN" sz="2400" b="1">
              <a:latin typeface="Times New Roman" panose="02020603050405020304" pitchFamily="18" charset="0"/>
              <a:ea typeface="黑体" panose="02010609060101010101" charset="-122"/>
              <a:cs typeface="Times New Roman" panose="02020603050405020304" pitchFamily="18" charset="0"/>
            </a:endParaRPr>
          </a:p>
        </p:txBody>
      </p:sp>
      <p:sp>
        <p:nvSpPr>
          <p:cNvPr id="29738" name="Text Box 42"/>
          <p:cNvSpPr txBox="1">
            <a:spLocks noChangeArrowheads="1"/>
          </p:cNvSpPr>
          <p:nvPr/>
        </p:nvSpPr>
        <p:spPr bwMode="auto">
          <a:xfrm>
            <a:off x="2346325" y="4640263"/>
            <a:ext cx="450850"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6000" b="1">
                <a:solidFill>
                  <a:schemeClr val="hlink"/>
                </a:solidFill>
                <a:latin typeface="Times New Roman" panose="02020603050405020304" pitchFamily="18" charset="0"/>
                <a:ea typeface="黑体" panose="02010609060101010101" charset="-122"/>
                <a:cs typeface="Times New Roman" panose="02020603050405020304" pitchFamily="18" charset="0"/>
              </a:rPr>
              <a:t>·</a:t>
            </a:r>
            <a:endParaRPr lang="en-US" altLang="zh-CN" sz="6000" b="1">
              <a:solidFill>
                <a:schemeClr val="hlink"/>
              </a:solidFill>
              <a:latin typeface="Times New Roman" panose="02020603050405020304" pitchFamily="18" charset="0"/>
              <a:ea typeface="黑体" panose="02010609060101010101" charset="-122"/>
              <a:cs typeface="Times New Roman" panose="02020603050405020304" pitchFamily="18" charset="0"/>
            </a:endParaRPr>
          </a:p>
        </p:txBody>
      </p:sp>
      <p:sp>
        <p:nvSpPr>
          <p:cNvPr id="29739" name="Text Box 43"/>
          <p:cNvSpPr txBox="1">
            <a:spLocks noChangeArrowheads="1"/>
          </p:cNvSpPr>
          <p:nvPr/>
        </p:nvSpPr>
        <p:spPr bwMode="auto">
          <a:xfrm>
            <a:off x="2998788" y="4214813"/>
            <a:ext cx="450850"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6000" b="1">
                <a:solidFill>
                  <a:schemeClr val="hlink"/>
                </a:solidFill>
                <a:latin typeface="Times New Roman" panose="02020603050405020304" pitchFamily="18" charset="0"/>
                <a:ea typeface="黑体" panose="02010609060101010101" charset="-122"/>
                <a:cs typeface="Times New Roman" panose="02020603050405020304" pitchFamily="18" charset="0"/>
              </a:rPr>
              <a:t>·</a:t>
            </a:r>
            <a:endParaRPr lang="en-US" altLang="zh-CN" sz="6000" b="1">
              <a:solidFill>
                <a:schemeClr val="hlink"/>
              </a:solidFill>
              <a:latin typeface="Times New Roman" panose="02020603050405020304" pitchFamily="18" charset="0"/>
              <a:ea typeface="黑体" panose="02010609060101010101" charset="-122"/>
              <a:cs typeface="Times New Roman" panose="02020603050405020304" pitchFamily="18" charset="0"/>
            </a:endParaRPr>
          </a:p>
        </p:txBody>
      </p:sp>
      <p:sp>
        <p:nvSpPr>
          <p:cNvPr id="29740" name="Text Box 44"/>
          <p:cNvSpPr txBox="1">
            <a:spLocks noChangeArrowheads="1"/>
          </p:cNvSpPr>
          <p:nvPr/>
        </p:nvSpPr>
        <p:spPr bwMode="auto">
          <a:xfrm>
            <a:off x="3684588" y="3757613"/>
            <a:ext cx="450850"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6000" b="1">
                <a:solidFill>
                  <a:schemeClr val="hlink"/>
                </a:solidFill>
                <a:latin typeface="Times New Roman" panose="02020603050405020304" pitchFamily="18" charset="0"/>
                <a:ea typeface="黑体" panose="02010609060101010101" charset="-122"/>
                <a:cs typeface="Times New Roman" panose="02020603050405020304" pitchFamily="18" charset="0"/>
              </a:rPr>
              <a:t>·</a:t>
            </a:r>
            <a:endParaRPr lang="en-US" altLang="zh-CN" sz="6000" b="1">
              <a:solidFill>
                <a:schemeClr val="hlink"/>
              </a:solidFill>
              <a:latin typeface="Times New Roman" panose="02020603050405020304" pitchFamily="18" charset="0"/>
              <a:ea typeface="黑体" panose="02010609060101010101" charset="-122"/>
              <a:cs typeface="Times New Roman" panose="02020603050405020304" pitchFamily="18" charset="0"/>
            </a:endParaRPr>
          </a:p>
        </p:txBody>
      </p:sp>
      <p:sp>
        <p:nvSpPr>
          <p:cNvPr id="29741" name="Text Box 45"/>
          <p:cNvSpPr txBox="1">
            <a:spLocks noChangeArrowheads="1"/>
          </p:cNvSpPr>
          <p:nvPr/>
        </p:nvSpPr>
        <p:spPr bwMode="auto">
          <a:xfrm>
            <a:off x="1612900" y="5053013"/>
            <a:ext cx="450850"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6000" b="1">
                <a:solidFill>
                  <a:schemeClr val="hlink"/>
                </a:solidFill>
                <a:latin typeface="Times New Roman" panose="02020603050405020304" pitchFamily="18" charset="0"/>
                <a:ea typeface="黑体" panose="02010609060101010101" charset="-122"/>
                <a:cs typeface="Times New Roman" panose="02020603050405020304" pitchFamily="18" charset="0"/>
              </a:rPr>
              <a:t>·</a:t>
            </a:r>
            <a:endParaRPr lang="en-US" altLang="zh-CN" sz="6000" b="1">
              <a:solidFill>
                <a:schemeClr val="hlink"/>
              </a:solidFill>
              <a:latin typeface="Times New Roman" panose="02020603050405020304" pitchFamily="18" charset="0"/>
              <a:ea typeface="黑体" panose="02010609060101010101" charset="-122"/>
              <a:cs typeface="Times New Roman" panose="02020603050405020304" pitchFamily="18" charset="0"/>
            </a:endParaRPr>
          </a:p>
        </p:txBody>
      </p:sp>
      <p:sp>
        <p:nvSpPr>
          <p:cNvPr id="29742" name="Line 46"/>
          <p:cNvSpPr>
            <a:spLocks noChangeShapeType="1"/>
          </p:cNvSpPr>
          <p:nvPr/>
        </p:nvSpPr>
        <p:spPr bwMode="auto">
          <a:xfrm flipV="1">
            <a:off x="1093788" y="3436938"/>
            <a:ext cx="4135437" cy="2562225"/>
          </a:xfrm>
          <a:prstGeom prst="line">
            <a:avLst/>
          </a:prstGeom>
          <a:noFill/>
          <a:ln w="41275">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15407" name="Text Box 47"/>
          <p:cNvSpPr txBox="1">
            <a:spLocks noChangeArrowheads="1"/>
          </p:cNvSpPr>
          <p:nvPr/>
        </p:nvSpPr>
        <p:spPr bwMode="auto">
          <a:xfrm>
            <a:off x="2822575" y="5984875"/>
            <a:ext cx="11239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400" b="1">
                <a:latin typeface="Times New Roman" panose="02020603050405020304" pitchFamily="18" charset="0"/>
                <a:ea typeface="黑体" panose="02010609060101010101" charset="-122"/>
                <a:cs typeface="Times New Roman" panose="02020603050405020304" pitchFamily="18" charset="0"/>
              </a:rPr>
              <a:t>3.0</a:t>
            </a:r>
            <a:endParaRPr lang="en-US" altLang="zh-CN" sz="2400" b="1">
              <a:latin typeface="Times New Roman" panose="02020603050405020304" pitchFamily="18" charset="0"/>
              <a:ea typeface="黑体" panose="02010609060101010101" charset="-122"/>
              <a:cs typeface="Times New Roman" panose="02020603050405020304" pitchFamily="18" charset="0"/>
            </a:endParaRPr>
          </a:p>
        </p:txBody>
      </p:sp>
      <p:sp>
        <p:nvSpPr>
          <p:cNvPr id="15408" name="Text Box 48"/>
          <p:cNvSpPr txBox="1">
            <a:spLocks noChangeArrowheads="1"/>
          </p:cNvSpPr>
          <p:nvPr/>
        </p:nvSpPr>
        <p:spPr bwMode="auto">
          <a:xfrm>
            <a:off x="4167188" y="5984875"/>
            <a:ext cx="11239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400" b="1">
                <a:latin typeface="Times New Roman" panose="02020603050405020304" pitchFamily="18" charset="0"/>
                <a:ea typeface="黑体" panose="02010609060101010101" charset="-122"/>
                <a:cs typeface="Times New Roman" panose="02020603050405020304" pitchFamily="18" charset="0"/>
              </a:rPr>
              <a:t>5.0</a:t>
            </a:r>
            <a:endParaRPr lang="en-US" altLang="zh-CN" sz="2400" b="1">
              <a:latin typeface="Times New Roman" panose="02020603050405020304" pitchFamily="18" charset="0"/>
              <a:ea typeface="黑体" panose="02010609060101010101" charset="-122"/>
              <a:cs typeface="Times New Roman" panose="02020603050405020304" pitchFamily="18" charset="0"/>
            </a:endParaRPr>
          </a:p>
        </p:txBody>
      </p:sp>
      <p:sp>
        <p:nvSpPr>
          <p:cNvPr id="15409" name="Text Box 49"/>
          <p:cNvSpPr txBox="1">
            <a:spLocks noChangeArrowheads="1"/>
          </p:cNvSpPr>
          <p:nvPr/>
        </p:nvSpPr>
        <p:spPr bwMode="auto">
          <a:xfrm>
            <a:off x="5519738" y="5984875"/>
            <a:ext cx="11239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400" b="1">
                <a:latin typeface="Times New Roman" panose="02020603050405020304" pitchFamily="18" charset="0"/>
                <a:ea typeface="黑体" panose="02010609060101010101" charset="-122"/>
                <a:cs typeface="Times New Roman" panose="02020603050405020304" pitchFamily="18" charset="0"/>
              </a:rPr>
              <a:t>7.0</a:t>
            </a:r>
            <a:endParaRPr lang="en-US" altLang="zh-CN" sz="2400" b="1">
              <a:latin typeface="Times New Roman" panose="02020603050405020304" pitchFamily="18" charset="0"/>
              <a:ea typeface="黑体" panose="02010609060101010101" charset="-122"/>
              <a:cs typeface="Times New Roman" panose="02020603050405020304" pitchFamily="18" charset="0"/>
            </a:endParaRPr>
          </a:p>
        </p:txBody>
      </p:sp>
      <p:sp>
        <p:nvSpPr>
          <p:cNvPr id="15410" name="Text Box 50"/>
          <p:cNvSpPr txBox="1">
            <a:spLocks noChangeArrowheads="1"/>
          </p:cNvSpPr>
          <p:nvPr/>
        </p:nvSpPr>
        <p:spPr bwMode="auto">
          <a:xfrm>
            <a:off x="1466850" y="5984875"/>
            <a:ext cx="11239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400" b="1">
                <a:latin typeface="Times New Roman" panose="02020603050405020304" pitchFamily="18" charset="0"/>
                <a:ea typeface="黑体" panose="02010609060101010101" charset="-122"/>
                <a:cs typeface="Times New Roman" panose="02020603050405020304" pitchFamily="18" charset="0"/>
              </a:rPr>
              <a:t>1.0</a:t>
            </a:r>
            <a:endParaRPr lang="en-US" altLang="zh-CN" sz="2400" b="1">
              <a:latin typeface="Times New Roman" panose="02020603050405020304" pitchFamily="18" charset="0"/>
              <a:ea typeface="黑体" panose="02010609060101010101" charset="-122"/>
              <a:cs typeface="Times New Roman" panose="02020603050405020304" pitchFamily="18" charset="0"/>
            </a:endParaRPr>
          </a:p>
        </p:txBody>
      </p:sp>
      <p:sp>
        <p:nvSpPr>
          <p:cNvPr id="15411" name="Text Box 51"/>
          <p:cNvSpPr txBox="1">
            <a:spLocks noChangeArrowheads="1"/>
          </p:cNvSpPr>
          <p:nvPr/>
        </p:nvSpPr>
        <p:spPr bwMode="auto">
          <a:xfrm>
            <a:off x="7011988" y="5984875"/>
            <a:ext cx="8413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400" b="1">
                <a:latin typeface="Times New Roman" panose="02020603050405020304" pitchFamily="18" charset="0"/>
                <a:ea typeface="黑体" panose="02010609060101010101" charset="-122"/>
                <a:cs typeface="Times New Roman" panose="02020603050405020304" pitchFamily="18" charset="0"/>
              </a:rPr>
              <a:t>9.0</a:t>
            </a:r>
            <a:endParaRPr lang="en-US" altLang="zh-CN" sz="2400" b="1">
              <a:latin typeface="Times New Roman" panose="02020603050405020304" pitchFamily="18" charset="0"/>
              <a:ea typeface="黑体" panose="02010609060101010101" charset="-122"/>
              <a:cs typeface="Times New Roman" panose="02020603050405020304" pitchFamily="18" charset="0"/>
            </a:endParaRPr>
          </a:p>
        </p:txBody>
      </p:sp>
      <p:sp>
        <p:nvSpPr>
          <p:cNvPr id="29748" name="Text Box 52"/>
          <p:cNvSpPr txBox="1">
            <a:spLocks noChangeArrowheads="1"/>
          </p:cNvSpPr>
          <p:nvPr/>
        </p:nvSpPr>
        <p:spPr bwMode="auto">
          <a:xfrm>
            <a:off x="4371975" y="3354388"/>
            <a:ext cx="450850"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6000" b="1">
                <a:solidFill>
                  <a:schemeClr val="hlink"/>
                </a:solidFill>
                <a:latin typeface="Times New Roman" panose="02020603050405020304" pitchFamily="18" charset="0"/>
                <a:ea typeface="黑体" panose="02010609060101010101" charset="-122"/>
                <a:cs typeface="Times New Roman" panose="02020603050405020304" pitchFamily="18" charset="0"/>
              </a:rPr>
              <a:t>·</a:t>
            </a:r>
            <a:endParaRPr lang="en-US" altLang="zh-CN" sz="6000" b="1">
              <a:solidFill>
                <a:schemeClr val="hlink"/>
              </a:solidFill>
              <a:latin typeface="Times New Roman" panose="02020603050405020304" pitchFamily="18" charset="0"/>
              <a:ea typeface="黑体" panose="02010609060101010101" charset="-122"/>
              <a:cs typeface="Times New Roman" panose="02020603050405020304" pitchFamily="18" charset="0"/>
            </a:endParaRPr>
          </a:p>
        </p:txBody>
      </p:sp>
      <p:sp>
        <p:nvSpPr>
          <p:cNvPr id="29749" name="Text Box 53"/>
          <p:cNvSpPr txBox="1">
            <a:spLocks noChangeArrowheads="1"/>
          </p:cNvSpPr>
          <p:nvPr/>
        </p:nvSpPr>
        <p:spPr bwMode="auto">
          <a:xfrm>
            <a:off x="5046663" y="2892425"/>
            <a:ext cx="450850"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6000" b="1">
                <a:solidFill>
                  <a:schemeClr val="hlink"/>
                </a:solidFill>
                <a:latin typeface="Times New Roman" panose="02020603050405020304" pitchFamily="18" charset="0"/>
                <a:ea typeface="黑体" panose="02010609060101010101" charset="-122"/>
                <a:cs typeface="Times New Roman" panose="02020603050405020304" pitchFamily="18" charset="0"/>
              </a:rPr>
              <a:t>·</a:t>
            </a:r>
            <a:endParaRPr lang="en-US" altLang="zh-CN" sz="6000" b="1">
              <a:solidFill>
                <a:schemeClr val="hlink"/>
              </a:solidFill>
              <a:latin typeface="Times New Roman" panose="02020603050405020304" pitchFamily="18" charset="0"/>
              <a:ea typeface="黑体" panose="02010609060101010101" charset="-122"/>
              <a:cs typeface="Times New Roman" panose="02020603050405020304" pitchFamily="18" charset="0"/>
            </a:endParaRPr>
          </a:p>
        </p:txBody>
      </p:sp>
      <p:sp>
        <p:nvSpPr>
          <p:cNvPr id="29750" name="Text Box 54"/>
          <p:cNvSpPr txBox="1">
            <a:spLocks noChangeArrowheads="1"/>
          </p:cNvSpPr>
          <p:nvPr/>
        </p:nvSpPr>
        <p:spPr bwMode="auto">
          <a:xfrm>
            <a:off x="935038" y="5446713"/>
            <a:ext cx="450850"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6000" b="1">
                <a:solidFill>
                  <a:schemeClr val="hlink"/>
                </a:solidFill>
                <a:latin typeface="Times New Roman" panose="02020603050405020304" pitchFamily="18" charset="0"/>
                <a:ea typeface="黑体" panose="02010609060101010101" charset="-122"/>
                <a:cs typeface="Times New Roman" panose="02020603050405020304" pitchFamily="18" charset="0"/>
              </a:rPr>
              <a:t>·</a:t>
            </a:r>
            <a:endParaRPr lang="en-US" altLang="zh-CN" sz="6000" b="1">
              <a:solidFill>
                <a:schemeClr val="hlink"/>
              </a:solidFill>
              <a:latin typeface="Times New Roman" panose="02020603050405020304" pitchFamily="18" charset="0"/>
              <a:ea typeface="黑体" panose="02010609060101010101" charset="-122"/>
              <a:cs typeface="Times New Roman" panose="02020603050405020304" pitchFamily="18" charset="0"/>
            </a:endParaRPr>
          </a:p>
        </p:txBody>
      </p:sp>
      <p:sp>
        <p:nvSpPr>
          <p:cNvPr id="15415" name="Text Box 55"/>
          <p:cNvSpPr txBox="1">
            <a:spLocks noChangeArrowheads="1"/>
          </p:cNvSpPr>
          <p:nvPr/>
        </p:nvSpPr>
        <p:spPr bwMode="auto">
          <a:xfrm>
            <a:off x="361950" y="1716088"/>
            <a:ext cx="7318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400" b="1">
                <a:latin typeface="Times New Roman" panose="02020603050405020304" pitchFamily="18" charset="0"/>
                <a:ea typeface="黑体" panose="02010609060101010101" charset="-122"/>
                <a:cs typeface="Times New Roman" panose="02020603050405020304" pitchFamily="18" charset="0"/>
              </a:rPr>
              <a:t>0.9</a:t>
            </a:r>
            <a:endParaRPr lang="en-US" altLang="zh-CN" sz="2400" b="1">
              <a:latin typeface="Times New Roman" panose="02020603050405020304" pitchFamily="18" charset="0"/>
              <a:ea typeface="黑体" panose="02010609060101010101" charset="-122"/>
              <a:cs typeface="Times New Roman" panose="02020603050405020304" pitchFamily="18" charset="0"/>
            </a:endParaRPr>
          </a:p>
        </p:txBody>
      </p:sp>
      <p:sp>
        <p:nvSpPr>
          <p:cNvPr id="29752" name="Text Box 56"/>
          <p:cNvSpPr txBox="1">
            <a:spLocks noChangeArrowheads="1"/>
          </p:cNvSpPr>
          <p:nvPr/>
        </p:nvSpPr>
        <p:spPr bwMode="auto">
          <a:xfrm>
            <a:off x="5208588" y="3392488"/>
            <a:ext cx="731837" cy="521970"/>
          </a:xfrm>
          <a:prstGeom prst="rect">
            <a:avLst/>
          </a:prstGeom>
          <a:noFill/>
          <a:ln w="9525">
            <a:noFill/>
            <a:miter lim="800000"/>
          </a:ln>
          <a:effectLst/>
        </p:spPr>
        <p:txBody>
          <a:bodyPr>
            <a:spAutoFit/>
          </a:bodyPr>
          <a:lstStyle/>
          <a:p>
            <a:pPr>
              <a:spcBef>
                <a:spcPct val="50000"/>
              </a:spcBef>
              <a:defRPr/>
            </a:pPr>
            <a:r>
              <a:rPr lang="en-US" sz="2800" b="1" i="1">
                <a:effectLst>
                  <a:outerShdw blurRad="38100" dist="38100" dir="2700000" algn="tl">
                    <a:srgbClr val="C0C0C0"/>
                  </a:outerShdw>
                </a:effectLst>
                <a:latin typeface="Times New Roman" panose="02020603050405020304" pitchFamily="18" charset="0"/>
                <a:ea typeface="黑体" panose="02010609060101010101" charset="-122"/>
                <a:cs typeface="Times New Roman" panose="02020603050405020304" pitchFamily="18" charset="0"/>
              </a:rPr>
              <a:t>R</a:t>
            </a:r>
            <a:endParaRPr lang="en-US" sz="2800" b="1" i="1">
              <a:effectLst>
                <a:outerShdw blurRad="38100" dist="38100" dir="2700000" algn="tl">
                  <a:srgbClr val="C0C0C0"/>
                </a:outerShdw>
              </a:effectLst>
              <a:latin typeface="Times New Roman" panose="02020603050405020304" pitchFamily="18" charset="0"/>
              <a:ea typeface="黑体" panose="02010609060101010101" charset="-122"/>
              <a:cs typeface="Times New Roman" panose="02020603050405020304" pitchFamily="18" charset="0"/>
            </a:endParaRPr>
          </a:p>
        </p:txBody>
      </p:sp>
      <p:sp>
        <p:nvSpPr>
          <p:cNvPr id="15417" name="TextBox 7"/>
          <p:cNvSpPr>
            <a:spLocks noChangeArrowheads="1"/>
          </p:cNvSpPr>
          <p:nvPr/>
        </p:nvSpPr>
        <p:spPr bwMode="auto">
          <a:xfrm>
            <a:off x="3651885" y="586740"/>
            <a:ext cx="1839595" cy="681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wrap="square">
            <a:spAutoFit/>
          </a:bodyPr>
          <a:lstStyle/>
          <a:p>
            <a:pPr>
              <a:lnSpc>
                <a:spcPct val="120000"/>
              </a:lnSpc>
            </a:pPr>
            <a:r>
              <a:rPr lang="zh-CN" altLang="en-US" sz="3200" b="1">
                <a:latin typeface="Times New Roman" panose="02020603050405020304" pitchFamily="18" charset="0"/>
                <a:ea typeface="黑体" panose="02010609060101010101" charset="-122"/>
              </a:rPr>
              <a:t>绘制图象</a:t>
            </a:r>
            <a:endParaRPr lang="zh-CN" altLang="en-US" sz="3200" b="1">
              <a:latin typeface="Times New Roman" panose="02020603050405020304" pitchFamily="18" charset="0"/>
              <a:ea typeface="黑体" panose="02010609060101010101"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75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974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973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973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974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974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974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29742"/>
                                        </p:tgtEl>
                                        <p:attrNameLst>
                                          <p:attrName>style.visibility</p:attrName>
                                        </p:attrNameLst>
                                      </p:cBhvr>
                                      <p:to>
                                        <p:strVal val="visible"/>
                                      </p:to>
                                    </p:set>
                                    <p:animEffect transition="in" filter="wipe(left)">
                                      <p:cBhvr>
                                        <p:cTn id="35" dur="500"/>
                                        <p:tgtEl>
                                          <p:spTgt spid="29742"/>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297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38" grpId="0" autoUpdateAnimBg="0"/>
      <p:bldP spid="29739" grpId="0" autoUpdateAnimBg="0"/>
      <p:bldP spid="29740" grpId="0" autoUpdateAnimBg="0"/>
      <p:bldP spid="29741" grpId="0" autoUpdateAnimBg="0"/>
      <p:bldP spid="29742" grpId="0" bldLvl="0" animBg="1"/>
      <p:bldP spid="29748" grpId="0" autoUpdateAnimBg="0"/>
      <p:bldP spid="29749" grpId="0" autoUpdateAnimBg="0"/>
      <p:bldP spid="29750" grpId="0" autoUpdateAnimBg="0"/>
      <p:bldP spid="29752" grpId="0" bldLvl="0" animBg="1"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16386" name="Rectangle 2"/>
          <p:cNvSpPr>
            <a:spLocks noChangeArrowheads="1"/>
          </p:cNvSpPr>
          <p:nvPr/>
        </p:nvSpPr>
        <p:spPr bwMode="auto">
          <a:xfrm>
            <a:off x="836295" y="922233"/>
            <a:ext cx="2024063" cy="583565"/>
          </a:xfrm>
          <a:prstGeom prst="rect">
            <a:avLst/>
          </a:prstGeom>
          <a:noFill/>
          <a:ln>
            <a:noFill/>
          </a:ln>
          <a:extLst>
            <a:ext uri="{909E8E84-426E-40DD-AFC4-6F175D3DCCD1}">
              <a14:hiddenFill xmlns:a14="http://schemas.microsoft.com/office/drawing/2010/main">
                <a:gradFill rotWithShape="0">
                  <a:gsLst>
                    <a:gs pos="0">
                      <a:srgbClr val="D1E8FF"/>
                    </a:gs>
                    <a:gs pos="100000">
                      <a:srgbClr val="99CCFF"/>
                    </a:gs>
                  </a:gsLst>
                  <a:lin ang="5400000" scaled="1"/>
                </a:gradFill>
              </a14:hiddenFill>
            </a:ext>
            <a:ext uri="{91240B29-F687-4F45-9708-019B960494DF}">
              <a14:hiddenLine xmlns:a14="http://schemas.microsoft.com/office/drawing/2010/main" w="19050">
                <a:solidFill>
                  <a:schemeClr val="tx2"/>
                </a:solidFill>
                <a:miter lim="800000"/>
                <a:headEnd/>
                <a:tailEnd/>
              </a14:hiddenLine>
            </a:ext>
          </a:extLst>
        </p:spPr>
        <p:txBody>
          <a:bodyPr>
            <a:spAutoFit/>
          </a:bodyPr>
          <a:p>
            <a:pPr algn="ctr"/>
            <a:r>
              <a:rPr lang="zh-CN" altLang="en-US" sz="3200" b="1" dirty="0">
                <a:latin typeface="黑体" panose="02010609060101010101" charset="-122"/>
                <a:ea typeface="黑体" panose="02010609060101010101" charset="-122"/>
              </a:rPr>
              <a:t>归纳结论</a:t>
            </a:r>
            <a:endParaRPr lang="zh-CN" altLang="en-US" sz="3200" b="1" dirty="0">
              <a:latin typeface="黑体" panose="02010609060101010101" charset="-122"/>
              <a:ea typeface="黑体" panose="02010609060101010101" charset="-122"/>
            </a:endParaRPr>
          </a:p>
        </p:txBody>
      </p:sp>
      <p:sp>
        <p:nvSpPr>
          <p:cNvPr id="16387" name="TextBox 5"/>
          <p:cNvSpPr>
            <a:spLocks noChangeArrowheads="1"/>
          </p:cNvSpPr>
          <p:nvPr/>
        </p:nvSpPr>
        <p:spPr bwMode="auto">
          <a:xfrm>
            <a:off x="474663" y="2550284"/>
            <a:ext cx="8194675" cy="1191577"/>
          </a:xfrm>
          <a:prstGeom prst="roundRect">
            <a:avLst>
              <a:gd name="adj" fmla="val 16667"/>
            </a:avLst>
          </a:prstGeom>
          <a:noFill/>
          <a:ln w="28575">
            <a:solidFill>
              <a:srgbClr val="C00000"/>
            </a:solidFill>
            <a:round/>
          </a:ln>
          <a:extLst>
            <a:ext uri="{909E8E84-426E-40DD-AFC4-6F175D3DCCD1}">
              <a14:hiddenFill xmlns:a14="http://schemas.microsoft.com/office/drawing/2010/main">
                <a:solidFill>
                  <a:srgbClr val="FFDB93"/>
                </a:solidFill>
              </a14:hiddenFill>
            </a:ext>
          </a:extLst>
        </p:spPr>
        <p:txBody>
          <a:bodyPr>
            <a:spAutoFit/>
          </a:bodyPr>
          <a:p>
            <a:r>
              <a:rPr lang="zh-CN" altLang="en-US" sz="3200" b="1" dirty="0">
                <a:latin typeface="楷体" panose="02010609060101010101" pitchFamily="49" charset="-122"/>
                <a:ea typeface="楷体" panose="02010609060101010101" pitchFamily="49" charset="-122"/>
              </a:rPr>
              <a:t>　　当导体的电阻一定时，通过导体的电流跟导体两端的电压成正比。</a:t>
            </a:r>
            <a:endParaRPr lang="zh-CN" altLang="en-US" sz="3200" b="1" dirty="0">
              <a:solidFill>
                <a:srgbClr val="CC0000"/>
              </a:solidFill>
              <a:latin typeface="楷体" panose="02010609060101010101" pitchFamily="49" charset="-122"/>
              <a:ea typeface="楷体" panose="02010609060101010101" pitchFamily="49" charset="-122"/>
            </a:endParaRPr>
          </a:p>
        </p:txBody>
      </p:sp>
    </p:spTree>
  </p:cSld>
  <p:clrMapOvr>
    <a:masterClrMapping/>
  </p:clrMapOvr>
  <p:transition advTm="8000"/>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178216" name="Text Box 40"/>
          <p:cNvSpPr txBox="1">
            <a:spLocks noChangeArrowheads="1"/>
          </p:cNvSpPr>
          <p:nvPr/>
        </p:nvSpPr>
        <p:spPr bwMode="auto">
          <a:xfrm>
            <a:off x="982980" y="1393190"/>
            <a:ext cx="1795145" cy="521970"/>
          </a:xfrm>
          <a:prstGeom prst="rect">
            <a:avLst/>
          </a:prstGeom>
          <a:noFill/>
          <a:ln>
            <a:noFill/>
          </a:ln>
          <a:extLst>
            <a:ext uri="{909E8E84-426E-40DD-AFC4-6F175D3DCCD1}">
              <a14:hiddenFill xmlns:a14="http://schemas.microsoft.com/office/drawing/2010/main">
                <a:solidFill>
                  <a:srgbClr val="00CC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spcBef>
                <a:spcPct val="50000"/>
              </a:spcBef>
              <a:defRPr/>
            </a:pPr>
            <a:r>
              <a:rPr lang="zh-CN" altLang="en-US" sz="2800" b="1" dirty="0">
                <a:solidFill>
                  <a:schemeClr val="tx1"/>
                </a:solidFill>
                <a:latin typeface="黑体" panose="02010609060101010101" charset="-122"/>
                <a:ea typeface="黑体" panose="02010609060101010101" charset="-122"/>
              </a:rPr>
              <a:t>实验步骤</a:t>
            </a:r>
            <a:endParaRPr lang="zh-CN" altLang="en-US" sz="2800" b="1" dirty="0">
              <a:solidFill>
                <a:schemeClr val="tx1"/>
              </a:solidFill>
              <a:latin typeface="黑体" panose="02010609060101010101" charset="-122"/>
              <a:ea typeface="黑体" panose="02010609060101010101" charset="-122"/>
            </a:endParaRPr>
          </a:p>
        </p:txBody>
      </p:sp>
      <p:sp>
        <p:nvSpPr>
          <p:cNvPr id="178217" name="Rectangle 41"/>
          <p:cNvSpPr>
            <a:spLocks noChangeArrowheads="1"/>
          </p:cNvSpPr>
          <p:nvPr/>
        </p:nvSpPr>
        <p:spPr bwMode="auto">
          <a:xfrm>
            <a:off x="901065" y="2037680"/>
            <a:ext cx="7416800" cy="1814830"/>
          </a:xfrm>
          <a:prstGeom prst="rect">
            <a:avLst/>
          </a:prstGeom>
          <a:noFill/>
          <a:ln w="9525">
            <a:noFill/>
            <a:miter lim="800000"/>
          </a:ln>
        </p:spPr>
        <p:txBody>
          <a:bodyPr>
            <a:spAutoFit/>
          </a:bodyPr>
          <a:p>
            <a:r>
              <a:rPr kumimoji="1" lang="zh-CN" altLang="en-US" sz="2800" b="1" dirty="0" smtClean="0">
                <a:solidFill>
                  <a:srgbClr val="070605"/>
                </a:solidFill>
                <a:latin typeface="Times New Roman" panose="02020603050405020304" pitchFamily="18" charset="0"/>
                <a:ea typeface="黑体" panose="02010609060101010101" charset="-122"/>
                <a:cs typeface="Times New Roman" panose="02020603050405020304" pitchFamily="18" charset="0"/>
              </a:rPr>
              <a:t>（</a:t>
            </a:r>
            <a:r>
              <a:rPr kumimoji="1" lang="en-US" altLang="zh-CN" sz="2800" b="1" dirty="0" smtClean="0">
                <a:solidFill>
                  <a:srgbClr val="070605"/>
                </a:solidFill>
                <a:latin typeface="Times New Roman" panose="02020603050405020304" pitchFamily="18" charset="0"/>
                <a:ea typeface="黑体" panose="02010609060101010101" charset="-122"/>
                <a:cs typeface="Times New Roman" panose="02020603050405020304" pitchFamily="18" charset="0"/>
              </a:rPr>
              <a:t>1</a:t>
            </a:r>
            <a:r>
              <a:rPr kumimoji="1" lang="zh-CN" altLang="en-US" sz="2800" b="1" dirty="0" smtClean="0">
                <a:solidFill>
                  <a:srgbClr val="070605"/>
                </a:solidFill>
                <a:latin typeface="Times New Roman" panose="02020603050405020304" pitchFamily="18" charset="0"/>
                <a:ea typeface="黑体" panose="02010609060101010101" charset="-122"/>
                <a:cs typeface="Times New Roman" panose="02020603050405020304" pitchFamily="18" charset="0"/>
              </a:rPr>
              <a:t>）</a:t>
            </a:r>
            <a:r>
              <a:rPr kumimoji="1" lang="zh-CN" altLang="en-US" sz="2800" b="1" dirty="0">
                <a:solidFill>
                  <a:srgbClr val="070605"/>
                </a:solidFill>
                <a:latin typeface="Times New Roman" panose="02020603050405020304" pitchFamily="18" charset="0"/>
                <a:ea typeface="黑体" panose="02010609060101010101" charset="-122"/>
                <a:cs typeface="Times New Roman" panose="02020603050405020304" pitchFamily="18" charset="0"/>
              </a:rPr>
              <a:t>按电路图连接电路；</a:t>
            </a:r>
            <a:endParaRPr kumimoji="1" lang="zh-CN" altLang="en-US" sz="2800" b="1" dirty="0">
              <a:solidFill>
                <a:srgbClr val="070605"/>
              </a:solidFill>
              <a:latin typeface="Times New Roman" panose="02020603050405020304" pitchFamily="18" charset="0"/>
              <a:ea typeface="黑体" panose="02010609060101010101" charset="-122"/>
              <a:cs typeface="Times New Roman" panose="02020603050405020304" pitchFamily="18" charset="0"/>
            </a:endParaRPr>
          </a:p>
          <a:p>
            <a:r>
              <a:rPr kumimoji="1" lang="zh-CN" altLang="en-US" sz="2800" b="1" dirty="0">
                <a:solidFill>
                  <a:srgbClr val="070605"/>
                </a:solidFill>
                <a:latin typeface="Times New Roman" panose="02020603050405020304" pitchFamily="18" charset="0"/>
                <a:ea typeface="黑体" panose="02010609060101010101" charset="-122"/>
                <a:cs typeface="Times New Roman" panose="02020603050405020304" pitchFamily="18" charset="0"/>
              </a:rPr>
              <a:t>  </a:t>
            </a:r>
            <a:r>
              <a:rPr kumimoji="1" lang="zh-CN" altLang="en-US" sz="2800" b="1" dirty="0">
                <a:solidFill>
                  <a:srgbClr val="FF0000"/>
                </a:solidFill>
                <a:latin typeface="Times New Roman" panose="02020603050405020304" pitchFamily="18" charset="0"/>
                <a:ea typeface="黑体" panose="02010609060101010101" charset="-122"/>
                <a:cs typeface="Times New Roman" panose="02020603050405020304" pitchFamily="18" charset="0"/>
              </a:rPr>
              <a:t>（注意：连接电路前先断开开关，并将滑动变阻器滑片移到最大值处</a:t>
            </a:r>
            <a:r>
              <a:rPr kumimoji="1" lang="en-US" altLang="zh-CN" sz="2800" b="1" dirty="0">
                <a:solidFill>
                  <a:srgbClr val="FF0000"/>
                </a:solidFill>
                <a:latin typeface="Times New Roman" panose="02020603050405020304" pitchFamily="18" charset="0"/>
                <a:ea typeface="黑体" panose="02010609060101010101" charset="-122"/>
                <a:cs typeface="Times New Roman" panose="02020603050405020304" pitchFamily="18" charset="0"/>
              </a:rPr>
              <a:t>,</a:t>
            </a:r>
            <a:r>
              <a:rPr kumimoji="1" lang="zh-CN" altLang="en-US" sz="2800" b="1" dirty="0">
                <a:solidFill>
                  <a:srgbClr val="FF0000"/>
                </a:solidFill>
                <a:latin typeface="Times New Roman" panose="02020603050405020304" pitchFamily="18" charset="0"/>
                <a:ea typeface="黑体" panose="02010609060101010101" charset="-122"/>
                <a:cs typeface="Times New Roman" panose="02020603050405020304" pitchFamily="18" charset="0"/>
              </a:rPr>
              <a:t>电流表和电压表要选择合适的量程和正确的接线柱。）</a:t>
            </a:r>
            <a:endParaRPr kumimoji="1" lang="zh-CN" altLang="en-US" sz="2800" b="1" dirty="0">
              <a:solidFill>
                <a:srgbClr val="FF0000"/>
              </a:solidFill>
              <a:latin typeface="Times New Roman" panose="02020603050405020304" pitchFamily="18" charset="0"/>
              <a:ea typeface="黑体" panose="02010609060101010101" charset="-122"/>
              <a:cs typeface="Times New Roman" panose="02020603050405020304" pitchFamily="18" charset="0"/>
            </a:endParaRPr>
          </a:p>
        </p:txBody>
      </p:sp>
      <p:sp>
        <p:nvSpPr>
          <p:cNvPr id="178218" name="Text Box 42"/>
          <p:cNvSpPr txBox="1">
            <a:spLocks noChangeArrowheads="1"/>
          </p:cNvSpPr>
          <p:nvPr/>
        </p:nvSpPr>
        <p:spPr bwMode="auto">
          <a:xfrm>
            <a:off x="836295" y="4149090"/>
            <a:ext cx="7480935" cy="1814830"/>
          </a:xfrm>
          <a:prstGeom prst="rect">
            <a:avLst/>
          </a:prstGeom>
          <a:noFill/>
          <a:ln w="9525">
            <a:noFill/>
            <a:miter lim="800000"/>
          </a:ln>
        </p:spPr>
        <p:txBody>
          <a:bodyPr wrap="square">
            <a:spAutoFit/>
          </a:bodyPr>
          <a:p>
            <a:pPr>
              <a:spcBef>
                <a:spcPct val="50000"/>
              </a:spcBef>
              <a:defRPr/>
            </a:pPr>
            <a:r>
              <a:rPr lang="zh-CN" altLang="en-US" sz="2800" b="1" dirty="0">
                <a:latin typeface="Times New Roman" panose="02020603050405020304" pitchFamily="18" charset="0"/>
                <a:ea typeface="黑体" panose="02010609060101010101" charset="-122"/>
                <a:cs typeface="Times New Roman" panose="02020603050405020304" pitchFamily="18" charset="0"/>
              </a:rPr>
              <a:t>（</a:t>
            </a:r>
            <a:r>
              <a:rPr lang="en-US" altLang="zh-CN" sz="2800" b="1" dirty="0">
                <a:latin typeface="Times New Roman" panose="02020603050405020304" pitchFamily="18" charset="0"/>
                <a:ea typeface="黑体" panose="02010609060101010101" charset="-122"/>
                <a:cs typeface="Times New Roman" panose="02020603050405020304" pitchFamily="18" charset="0"/>
              </a:rPr>
              <a:t>2</a:t>
            </a:r>
            <a:r>
              <a:rPr lang="zh-CN" altLang="en-US" sz="2800" b="1" dirty="0">
                <a:latin typeface="Times New Roman" panose="02020603050405020304" pitchFamily="18" charset="0"/>
                <a:ea typeface="黑体" panose="02010609060101010101" charset="-122"/>
                <a:cs typeface="Times New Roman" panose="02020603050405020304" pitchFamily="18" charset="0"/>
              </a:rPr>
              <a:t>）记下电阻值（如 </a:t>
            </a:r>
            <a:r>
              <a:rPr lang="en-US" altLang="zh-CN" sz="2800" b="1" dirty="0">
                <a:solidFill>
                  <a:srgbClr val="070605"/>
                </a:solidFill>
                <a:latin typeface="Times New Roman" panose="02020603050405020304" pitchFamily="18" charset="0"/>
                <a:ea typeface="黑体" panose="02010609060101010101" charset="-122"/>
                <a:cs typeface="Times New Roman" panose="02020603050405020304" pitchFamily="18" charset="0"/>
              </a:rPr>
              <a:t>5Ω</a:t>
            </a:r>
            <a:r>
              <a:rPr lang="en-US" altLang="zh-CN" sz="2800" b="1" dirty="0">
                <a:latin typeface="Times New Roman" panose="02020603050405020304" pitchFamily="18" charset="0"/>
                <a:ea typeface="黑体" panose="02010609060101010101" charset="-122"/>
                <a:cs typeface="Times New Roman" panose="02020603050405020304" pitchFamily="18" charset="0"/>
              </a:rPr>
              <a:t> </a:t>
            </a:r>
            <a:r>
              <a:rPr lang="zh-CN" altLang="en-US" sz="2800" b="1" dirty="0">
                <a:latin typeface="Times New Roman" panose="02020603050405020304" pitchFamily="18" charset="0"/>
                <a:ea typeface="黑体" panose="02010609060101010101" charset="-122"/>
                <a:cs typeface="Times New Roman" panose="02020603050405020304" pitchFamily="18" charset="0"/>
              </a:rPr>
              <a:t>），闭合开关，移动滑动变阻器的滑片，使电压表的示数为某一值（如</a:t>
            </a:r>
            <a:r>
              <a:rPr lang="en-US" altLang="zh-CN" sz="2800" b="1" dirty="0">
                <a:latin typeface="Times New Roman" panose="02020603050405020304" pitchFamily="18" charset="0"/>
                <a:ea typeface="黑体" panose="02010609060101010101" charset="-122"/>
                <a:cs typeface="Times New Roman" panose="02020603050405020304" pitchFamily="18" charset="0"/>
              </a:rPr>
              <a:t>2V</a:t>
            </a:r>
            <a:r>
              <a:rPr lang="zh-CN" altLang="en-US" sz="2800" b="1" dirty="0">
                <a:latin typeface="Times New Roman" panose="02020603050405020304" pitchFamily="18" charset="0"/>
                <a:ea typeface="黑体" panose="02010609060101010101" charset="-122"/>
                <a:cs typeface="Times New Roman" panose="02020603050405020304" pitchFamily="18" charset="0"/>
              </a:rPr>
              <a:t>），记下电流表的示数，把数据记录在表格中；</a:t>
            </a:r>
            <a:endParaRPr lang="zh-CN" altLang="en-US" sz="2800" b="1" dirty="0">
              <a:latin typeface="Times New Roman" panose="02020603050405020304" pitchFamily="18" charset="0"/>
              <a:ea typeface="黑体" panose="02010609060101010101" charset="-122"/>
              <a:cs typeface="Times New Roman" panose="02020603050405020304" pitchFamily="18" charset="0"/>
            </a:endParaRPr>
          </a:p>
        </p:txBody>
      </p:sp>
      <p:sp>
        <p:nvSpPr>
          <p:cNvPr id="17414" name="Rectangle 3"/>
          <p:cNvSpPr>
            <a:spLocks noChangeArrowheads="1"/>
          </p:cNvSpPr>
          <p:nvPr/>
        </p:nvSpPr>
        <p:spPr bwMode="auto">
          <a:xfrm>
            <a:off x="982980" y="809625"/>
            <a:ext cx="545592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r>
              <a:rPr lang="en-US" altLang="zh-CN" sz="3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2.实验探究电流与电阻的关系</a:t>
            </a:r>
            <a:endParaRPr lang="en-US" altLang="zh-CN" sz="3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78216"/>
                                        </p:tgtEl>
                                        <p:attrNameLst>
                                          <p:attrName>style.visibility</p:attrName>
                                        </p:attrNameLst>
                                      </p:cBhvr>
                                      <p:to>
                                        <p:strVal val="visible"/>
                                      </p:to>
                                    </p:set>
                                    <p:anim calcmode="lin" valueType="num">
                                      <p:cBhvr>
                                        <p:cTn id="7" dur="1000" fill="hold"/>
                                        <p:tgtEl>
                                          <p:spTgt spid="178216"/>
                                        </p:tgtEl>
                                        <p:attrNameLst>
                                          <p:attrName>ppt_w</p:attrName>
                                        </p:attrNameLst>
                                      </p:cBhvr>
                                      <p:tavLst>
                                        <p:tav tm="0">
                                          <p:val>
                                            <p:strVal val="#ppt_w*0.70"/>
                                          </p:val>
                                        </p:tav>
                                        <p:tav tm="100000">
                                          <p:val>
                                            <p:strVal val="#ppt_w"/>
                                          </p:val>
                                        </p:tav>
                                      </p:tavLst>
                                    </p:anim>
                                    <p:anim calcmode="lin" valueType="num">
                                      <p:cBhvr>
                                        <p:cTn id="8" dur="1000" fill="hold"/>
                                        <p:tgtEl>
                                          <p:spTgt spid="178216"/>
                                        </p:tgtEl>
                                        <p:attrNameLst>
                                          <p:attrName>ppt_h</p:attrName>
                                        </p:attrNameLst>
                                      </p:cBhvr>
                                      <p:tavLst>
                                        <p:tav tm="0">
                                          <p:val>
                                            <p:strVal val="#ppt_h"/>
                                          </p:val>
                                        </p:tav>
                                        <p:tav tm="100000">
                                          <p:val>
                                            <p:strVal val="#ppt_h"/>
                                          </p:val>
                                        </p:tav>
                                      </p:tavLst>
                                    </p:anim>
                                    <p:animEffect transition="in" filter="fade">
                                      <p:cBhvr>
                                        <p:cTn id="9" dur="1000"/>
                                        <p:tgtEl>
                                          <p:spTgt spid="178216"/>
                                        </p:tgtEl>
                                      </p:cBhvr>
                                    </p:animEffect>
                                  </p:childTnLst>
                                </p:cTn>
                              </p:par>
                            </p:childTnLst>
                          </p:cTn>
                        </p:par>
                      </p:childTnLst>
                    </p:cTn>
                  </p:par>
                  <p:par>
                    <p:cTn id="10" fill="hold">
                      <p:stCondLst>
                        <p:cond delay="indefinite"/>
                      </p:stCondLst>
                      <p:childTnLst>
                        <p:par>
                          <p:cTn id="11" fill="hold">
                            <p:stCondLst>
                              <p:cond delay="0"/>
                            </p:stCondLst>
                            <p:childTnLst>
                              <p:par>
                                <p:cTn id="12" presetID="8" presetClass="entr" presetSubtype="32" fill="hold" grpId="0" nodeType="clickEffect">
                                  <p:stCondLst>
                                    <p:cond delay="0"/>
                                  </p:stCondLst>
                                  <p:childTnLst>
                                    <p:set>
                                      <p:cBhvr>
                                        <p:cTn id="13" dur="1" fill="hold">
                                          <p:stCondLst>
                                            <p:cond delay="0"/>
                                          </p:stCondLst>
                                        </p:cTn>
                                        <p:tgtEl>
                                          <p:spTgt spid="178217"/>
                                        </p:tgtEl>
                                        <p:attrNameLst>
                                          <p:attrName>style.visibility</p:attrName>
                                        </p:attrNameLst>
                                      </p:cBhvr>
                                      <p:to>
                                        <p:strVal val="visible"/>
                                      </p:to>
                                    </p:set>
                                    <p:animEffect transition="in" filter="diamond(out)">
                                      <p:cBhvr>
                                        <p:cTn id="14" dur="2000"/>
                                        <p:tgtEl>
                                          <p:spTgt spid="178217"/>
                                        </p:tgtEl>
                                      </p:cBhvr>
                                    </p:animEffect>
                                  </p:childTnLst>
                                </p:cTn>
                              </p:par>
                            </p:childTnLst>
                          </p:cTn>
                        </p:par>
                      </p:childTnLst>
                    </p:cTn>
                  </p:par>
                  <p:par>
                    <p:cTn id="15" fill="hold">
                      <p:stCondLst>
                        <p:cond delay="indefinite"/>
                      </p:stCondLst>
                      <p:childTnLst>
                        <p:par>
                          <p:cTn id="16" fill="hold">
                            <p:stCondLst>
                              <p:cond delay="0"/>
                            </p:stCondLst>
                            <p:childTnLst>
                              <p:par>
                                <p:cTn id="17" presetID="8" presetClass="entr" presetSubtype="32" fill="hold" nodeType="clickEffect">
                                  <p:stCondLst>
                                    <p:cond delay="0"/>
                                  </p:stCondLst>
                                  <p:childTnLst>
                                    <p:set>
                                      <p:cBhvr>
                                        <p:cTn id="18" dur="1" fill="hold">
                                          <p:stCondLst>
                                            <p:cond delay="0"/>
                                          </p:stCondLst>
                                        </p:cTn>
                                        <p:tgtEl>
                                          <p:spTgt spid="178218">
                                            <p:txEl>
                                              <p:pRg st="0" end="0"/>
                                            </p:txEl>
                                          </p:spTgt>
                                        </p:tgtEl>
                                        <p:attrNameLst>
                                          <p:attrName>style.visibility</p:attrName>
                                        </p:attrNameLst>
                                      </p:cBhvr>
                                      <p:to>
                                        <p:strVal val="visible"/>
                                      </p:to>
                                    </p:set>
                                    <p:animEffect transition="in" filter="diamond(out)">
                                      <p:cBhvr>
                                        <p:cTn id="19" dur="1000"/>
                                        <p:tgtEl>
                                          <p:spTgt spid="1782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8216" grpId="0"/>
      <p:bldP spid="178217"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179206" name="Text Box 6"/>
          <p:cNvSpPr>
            <a:spLocks noGrp="1" noChangeArrowheads="1"/>
          </p:cNvSpPr>
          <p:nvPr/>
        </p:nvSpPr>
        <p:spPr>
          <a:xfrm>
            <a:off x="553720" y="1235075"/>
            <a:ext cx="8036560" cy="2068195"/>
          </a:xfrm>
          <a:prstGeom prst="rect">
            <a:avLst/>
          </a:prstGeom>
          <a:noFill/>
          <a:ln>
            <a:noFill/>
          </a:ln>
          <a:effectLst/>
        </p:spPr>
        <p:txBody>
          <a:bodyPr vert="horz" wrap="square" lIns="91440" tIns="45720" rIns="91440" bIns="45720" numCol="1" anchor="t" anchorCtr="0" compatLnSpc="1"/>
          <a:lst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a:lnSpc>
                <a:spcPct val="120000"/>
              </a:lnSpc>
              <a:spcBef>
                <a:spcPts val="0"/>
              </a:spcBef>
              <a:buFontTx/>
              <a:buNone/>
            </a:pPr>
            <a:r>
              <a:rPr kumimoji="1" lang="zh-CN" altLang="en-US" sz="2800" b="1" dirty="0" smtClean="0">
                <a:solidFill>
                  <a:srgbClr val="070605"/>
                </a:solidFill>
                <a:latin typeface="Times New Roman" panose="02020603050405020304" pitchFamily="18" charset="0"/>
                <a:ea typeface="黑体" panose="02010609060101010101" charset="-122"/>
                <a:cs typeface="Times New Roman" panose="02020603050405020304" pitchFamily="18" charset="0"/>
              </a:rPr>
              <a:t>（3）更换一个新的电阻，记下其阻值（ 如10Ω ），</a:t>
            </a:r>
            <a:r>
              <a:rPr lang="zh-CN" altLang="en-US" sz="2800" b="1" dirty="0">
                <a:solidFill>
                  <a:srgbClr val="FF0000"/>
                </a:solidFill>
                <a:latin typeface="黑体" panose="02010609060101010101" charset="-122"/>
                <a:ea typeface="黑体" panose="02010609060101010101" charset="-122"/>
              </a:rPr>
              <a:t>移动滑动变阻器的滑片，使电压表的示数保持不变</a:t>
            </a:r>
            <a:r>
              <a:rPr kumimoji="1" lang="zh-CN" altLang="en-US" sz="2800" b="1" dirty="0" smtClean="0">
                <a:solidFill>
                  <a:srgbClr val="070605"/>
                </a:solidFill>
                <a:latin typeface="Times New Roman" panose="02020603050405020304" pitchFamily="18" charset="0"/>
                <a:ea typeface="黑体" panose="02010609060101010101" charset="-122"/>
                <a:cs typeface="Times New Roman" panose="02020603050405020304" pitchFamily="18" charset="0"/>
              </a:rPr>
              <a:t>（如仍为2V），记下电流表的示数，把数据记录在表格中；</a:t>
            </a:r>
            <a:endParaRPr kumimoji="1" lang="zh-CN" altLang="en-US" sz="2800" b="1" dirty="0" smtClean="0">
              <a:solidFill>
                <a:srgbClr val="070605"/>
              </a:solidFill>
              <a:latin typeface="Times New Roman" panose="02020603050405020304" pitchFamily="18" charset="0"/>
              <a:ea typeface="黑体" panose="02010609060101010101" charset="-122"/>
              <a:cs typeface="Times New Roman" panose="02020603050405020304" pitchFamily="18" charset="0"/>
            </a:endParaRPr>
          </a:p>
        </p:txBody>
      </p:sp>
      <p:sp>
        <p:nvSpPr>
          <p:cNvPr id="179207" name="Text Box 7"/>
          <p:cNvSpPr txBox="1">
            <a:spLocks noChangeArrowheads="1"/>
          </p:cNvSpPr>
          <p:nvPr/>
        </p:nvSpPr>
        <p:spPr bwMode="auto">
          <a:xfrm>
            <a:off x="554355" y="3972560"/>
            <a:ext cx="8035925" cy="1029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fontAlgn="auto">
              <a:spcBef>
                <a:spcPts val="0"/>
              </a:spcBef>
            </a:pPr>
            <a:r>
              <a:rPr kumimoji="1" lang="zh-CN" altLang="en-US" sz="2800" b="1" dirty="0" smtClean="0">
                <a:solidFill>
                  <a:srgbClr val="070605"/>
                </a:solidFill>
                <a:latin typeface="Times New Roman" panose="02020603050405020304" pitchFamily="18" charset="0"/>
                <a:ea typeface="黑体" panose="02010609060101010101" charset="-122"/>
                <a:cs typeface="Times New Roman" panose="02020603050405020304" pitchFamily="18" charset="0"/>
              </a:rPr>
              <a:t>（4）再更换一个新的电阻，记下其阻值（ 如15Ω ），重复上次实验。</a:t>
            </a:r>
            <a:endParaRPr kumimoji="1" lang="zh-CN" altLang="en-US" sz="2800" b="1" dirty="0" smtClean="0">
              <a:solidFill>
                <a:srgbClr val="070605"/>
              </a:solidFill>
              <a:latin typeface="Times New Roman" panose="02020603050405020304" pitchFamily="18" charset="0"/>
              <a:ea typeface="黑体" panose="02010609060101010101"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79206">
                                            <p:txEl>
                                              <p:pRg st="0" end="0"/>
                                            </p:txEl>
                                          </p:spTgt>
                                        </p:tgtEl>
                                        <p:attrNameLst>
                                          <p:attrName>style.visibility</p:attrName>
                                        </p:attrNameLst>
                                      </p:cBhvr>
                                      <p:to>
                                        <p:strVal val="visible"/>
                                      </p:to>
                                    </p:set>
                                    <p:animEffect transition="in" filter="diamond(in)">
                                      <p:cBhvr>
                                        <p:cTn id="7" dur="1000"/>
                                        <p:tgtEl>
                                          <p:spTgt spid="17920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79207">
                                            <p:txEl>
                                              <p:pRg st="0" end="0"/>
                                            </p:txEl>
                                          </p:spTgt>
                                        </p:tgtEl>
                                        <p:attrNameLst>
                                          <p:attrName>style.visibility</p:attrName>
                                        </p:attrNameLst>
                                      </p:cBhvr>
                                      <p:to>
                                        <p:strVal val="visible"/>
                                      </p:to>
                                    </p:set>
                                    <p:animEffect transition="in" filter="diamond(in)">
                                      <p:cBhvr>
                                        <p:cTn id="12" dur="1000"/>
                                        <p:tgtEl>
                                          <p:spTgt spid="17920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181289" name="Rectangle 41"/>
          <p:cNvSpPr>
            <a:spLocks noChangeArrowheads="1"/>
          </p:cNvSpPr>
          <p:nvPr/>
        </p:nvSpPr>
        <p:spPr bwMode="auto">
          <a:xfrm>
            <a:off x="826994" y="1266825"/>
            <a:ext cx="7489825"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spcBef>
                <a:spcPts val="0"/>
              </a:spcBef>
              <a:buClrTx/>
              <a:buSzTx/>
              <a:buFontTx/>
            </a:pPr>
            <a:r>
              <a:rPr kumimoji="1" lang="zh-CN" altLang="en-US" sz="3200" b="1" dirty="0" smtClean="0">
                <a:solidFill>
                  <a:srgbClr val="070605"/>
                </a:solidFill>
                <a:latin typeface="Times New Roman" panose="02020603050405020304" pitchFamily="18" charset="0"/>
                <a:ea typeface="黑体" panose="02010609060101010101" charset="-122"/>
                <a:cs typeface="Times New Roman" panose="02020603050405020304" pitchFamily="18" charset="0"/>
              </a:rPr>
              <a:t>（5）分析数据，得出结论</a:t>
            </a:r>
            <a:endParaRPr lang="zh-CN" altLang="en-US" sz="3200" b="1" dirty="0">
              <a:solidFill>
                <a:srgbClr val="FF0000"/>
              </a:solidFill>
              <a:latin typeface="Comic Sans MS" panose="030F0702030302020204" pitchFamily="66" charset="0"/>
            </a:endParaRPr>
          </a:p>
          <a:p>
            <a:r>
              <a:rPr lang="zh-CN" altLang="en-US" sz="3200" b="1" dirty="0">
                <a:solidFill>
                  <a:srgbClr val="FF0000"/>
                </a:solidFill>
                <a:latin typeface="Comic Sans MS" panose="030F0702030302020204" pitchFamily="66" charset="0"/>
              </a:rPr>
              <a:t>     </a:t>
            </a:r>
            <a:r>
              <a:rPr lang="zh-CN" altLang="en-US" sz="3200" b="1" dirty="0">
                <a:solidFill>
                  <a:srgbClr val="FF0000"/>
                </a:solidFill>
                <a:latin typeface="楷体" panose="02010609060101010101" pitchFamily="49" charset="-122"/>
                <a:ea typeface="楷体" panose="02010609060101010101" pitchFamily="49" charset="-122"/>
              </a:rPr>
              <a:t>当电压一定时，通过导体的电流跟它的电阻成反比</a:t>
            </a:r>
            <a:r>
              <a:rPr lang="zh-CN" altLang="en-US" sz="3200" b="1" dirty="0" smtClean="0">
                <a:solidFill>
                  <a:srgbClr val="FF0000"/>
                </a:solidFill>
                <a:latin typeface="楷体" panose="02010609060101010101" pitchFamily="49" charset="-122"/>
                <a:ea typeface="楷体" panose="02010609060101010101" pitchFamily="49" charset="-122"/>
              </a:rPr>
              <a:t>。</a:t>
            </a:r>
            <a:endParaRPr lang="zh-CN" altLang="en-US" sz="3200" b="1" dirty="0" smtClean="0">
              <a:solidFill>
                <a:srgbClr val="FF0000"/>
              </a:solidFill>
              <a:latin typeface="楷体" panose="02010609060101010101" pitchFamily="49" charset="-122"/>
              <a:ea typeface="楷体" panose="02010609060101010101" pitchFamily="49" charset="-122"/>
            </a:endParaRPr>
          </a:p>
        </p:txBody>
      </p:sp>
      <p:sp>
        <p:nvSpPr>
          <p:cNvPr id="181305" name="Text Box 57"/>
          <p:cNvSpPr txBox="1">
            <a:spLocks noChangeArrowheads="1"/>
          </p:cNvSpPr>
          <p:nvPr/>
        </p:nvSpPr>
        <p:spPr bwMode="auto">
          <a:xfrm>
            <a:off x="901065" y="3592195"/>
            <a:ext cx="6994525" cy="1322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a:spcBef>
                <a:spcPts val="0"/>
              </a:spcBef>
              <a:buClrTx/>
              <a:buSzTx/>
              <a:buFontTx/>
            </a:pPr>
            <a:r>
              <a:rPr kumimoji="1" lang="zh-CN" altLang="en-US" sz="3200" b="1" dirty="0" smtClean="0">
                <a:solidFill>
                  <a:srgbClr val="070605"/>
                </a:solidFill>
                <a:latin typeface="Times New Roman" panose="02020603050405020304" pitchFamily="18" charset="0"/>
                <a:ea typeface="黑体" panose="02010609060101010101" charset="-122"/>
                <a:cs typeface="Times New Roman" panose="02020603050405020304" pitchFamily="18" charset="0"/>
              </a:rPr>
              <a:t>（6）本实验中滑动变阻器的作用是：</a:t>
            </a:r>
            <a:endParaRPr kumimoji="1" lang="zh-CN" altLang="en-US" sz="3200" b="1" dirty="0" smtClean="0">
              <a:solidFill>
                <a:srgbClr val="070605"/>
              </a:solidFill>
              <a:latin typeface="Times New Roman" panose="02020603050405020304" pitchFamily="18" charset="0"/>
              <a:ea typeface="黑体" panose="02010609060101010101" charset="-122"/>
              <a:cs typeface="Times New Roman" panose="02020603050405020304" pitchFamily="18" charset="0"/>
            </a:endParaRPr>
          </a:p>
          <a:p>
            <a:pPr>
              <a:spcBef>
                <a:spcPct val="50000"/>
              </a:spcBef>
            </a:pPr>
            <a:r>
              <a:rPr lang="zh-CN" altLang="en-US" sz="3200" b="1" dirty="0">
                <a:solidFill>
                  <a:srgbClr val="FF0000"/>
                </a:solidFill>
                <a:latin typeface="楷体" panose="02010609060101010101" pitchFamily="49" charset="-122"/>
                <a:ea typeface="楷体" panose="02010609060101010101" pitchFamily="49" charset="-122"/>
              </a:rPr>
              <a:t>控制导体两端的电压保持不变。</a:t>
            </a:r>
            <a:endParaRPr lang="zh-CN" altLang="en-US" sz="32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181289">
                                            <p:txEl>
                                              <p:pRg st="0" end="0"/>
                                            </p:txEl>
                                          </p:spTgt>
                                        </p:tgtEl>
                                        <p:attrNameLst>
                                          <p:attrName>style.visibility</p:attrName>
                                        </p:attrNameLst>
                                      </p:cBhvr>
                                      <p:to>
                                        <p:strVal val="visible"/>
                                      </p:to>
                                    </p:set>
                                    <p:anim calcmode="lin" valueType="num">
                                      <p:cBhvr>
                                        <p:cTn id="7" dur="1000" fill="hold"/>
                                        <p:tgtEl>
                                          <p:spTgt spid="181289">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181289">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181289">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181289">
                                            <p:txEl>
                                              <p:pRg st="1" end="1"/>
                                            </p:txEl>
                                          </p:spTgt>
                                        </p:tgtEl>
                                        <p:attrNameLst>
                                          <p:attrName>style.visibility</p:attrName>
                                        </p:attrNameLst>
                                      </p:cBhvr>
                                      <p:to>
                                        <p:strVal val="visible"/>
                                      </p:to>
                                    </p:set>
                                    <p:anim calcmode="lin" valueType="num">
                                      <p:cBhvr>
                                        <p:cTn id="14" dur="1000" fill="hold"/>
                                        <p:tgtEl>
                                          <p:spTgt spid="181289">
                                            <p:txEl>
                                              <p:pRg st="1" end="1"/>
                                            </p:txEl>
                                          </p:spTgt>
                                        </p:tgtEl>
                                        <p:attrNameLst>
                                          <p:attrName>ppt_w</p:attrName>
                                        </p:attrNameLst>
                                      </p:cBhvr>
                                      <p:tavLst>
                                        <p:tav tm="0">
                                          <p:val>
                                            <p:strVal val="#ppt_w*0.70"/>
                                          </p:val>
                                        </p:tav>
                                        <p:tav tm="100000">
                                          <p:val>
                                            <p:strVal val="#ppt_w"/>
                                          </p:val>
                                        </p:tav>
                                      </p:tavLst>
                                    </p:anim>
                                    <p:anim calcmode="lin" valueType="num">
                                      <p:cBhvr>
                                        <p:cTn id="15" dur="1000" fill="hold"/>
                                        <p:tgtEl>
                                          <p:spTgt spid="181289">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181289">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181305"/>
                                        </p:tgtEl>
                                        <p:attrNameLst>
                                          <p:attrName>style.visibility</p:attrName>
                                        </p:attrNameLst>
                                      </p:cBhvr>
                                      <p:to>
                                        <p:strVal val="visible"/>
                                      </p:to>
                                    </p:set>
                                    <p:anim calcmode="lin" valueType="num">
                                      <p:cBhvr>
                                        <p:cTn id="21" dur="1000" fill="hold"/>
                                        <p:tgtEl>
                                          <p:spTgt spid="181305"/>
                                        </p:tgtEl>
                                        <p:attrNameLst>
                                          <p:attrName>ppt_w</p:attrName>
                                        </p:attrNameLst>
                                      </p:cBhvr>
                                      <p:tavLst>
                                        <p:tav tm="0">
                                          <p:val>
                                            <p:strVal val="#ppt_w*0.70"/>
                                          </p:val>
                                        </p:tav>
                                        <p:tav tm="100000">
                                          <p:val>
                                            <p:strVal val="#ppt_w"/>
                                          </p:val>
                                        </p:tav>
                                      </p:tavLst>
                                    </p:anim>
                                    <p:anim calcmode="lin" valueType="num">
                                      <p:cBhvr>
                                        <p:cTn id="22" dur="1000" fill="hold"/>
                                        <p:tgtEl>
                                          <p:spTgt spid="181305"/>
                                        </p:tgtEl>
                                        <p:attrNameLst>
                                          <p:attrName>ppt_h</p:attrName>
                                        </p:attrNameLst>
                                      </p:cBhvr>
                                      <p:tavLst>
                                        <p:tav tm="0">
                                          <p:val>
                                            <p:strVal val="#ppt_h"/>
                                          </p:val>
                                        </p:tav>
                                        <p:tav tm="100000">
                                          <p:val>
                                            <p:strVal val="#ppt_h"/>
                                          </p:val>
                                        </p:tav>
                                      </p:tavLst>
                                    </p:anim>
                                    <p:animEffect transition="in" filter="fade">
                                      <p:cBhvr>
                                        <p:cTn id="23" dur="1000"/>
                                        <p:tgtEl>
                                          <p:spTgt spid="1813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1305"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grpSp>
        <p:nvGrpSpPr>
          <p:cNvPr id="20482" name="Group 2"/>
          <p:cNvGrpSpPr/>
          <p:nvPr/>
        </p:nvGrpSpPr>
        <p:grpSpPr bwMode="auto">
          <a:xfrm>
            <a:off x="3276600" y="727193"/>
            <a:ext cx="5257800" cy="3558791"/>
            <a:chOff x="720" y="820"/>
            <a:chExt cx="3936" cy="2920"/>
          </a:xfrm>
        </p:grpSpPr>
        <p:grpSp>
          <p:nvGrpSpPr>
            <p:cNvPr id="20483" name="Group 3"/>
            <p:cNvGrpSpPr/>
            <p:nvPr/>
          </p:nvGrpSpPr>
          <p:grpSpPr bwMode="auto">
            <a:xfrm>
              <a:off x="720" y="1296"/>
              <a:ext cx="3936" cy="2304"/>
              <a:chOff x="720" y="1296"/>
              <a:chExt cx="3936" cy="2304"/>
            </a:xfrm>
          </p:grpSpPr>
          <p:grpSp>
            <p:nvGrpSpPr>
              <p:cNvPr id="20484" name="Group 4"/>
              <p:cNvGrpSpPr/>
              <p:nvPr/>
            </p:nvGrpSpPr>
            <p:grpSpPr bwMode="auto">
              <a:xfrm>
                <a:off x="720" y="1344"/>
                <a:ext cx="3840" cy="2256"/>
                <a:chOff x="720" y="1344"/>
                <a:chExt cx="3840" cy="2256"/>
              </a:xfrm>
            </p:grpSpPr>
            <p:sp>
              <p:nvSpPr>
                <p:cNvPr id="25619" name="Line 5"/>
                <p:cNvSpPr>
                  <a:spLocks noChangeShapeType="1"/>
                </p:cNvSpPr>
                <p:nvPr/>
              </p:nvSpPr>
              <p:spPr bwMode="auto">
                <a:xfrm>
                  <a:off x="720" y="1394"/>
                  <a:ext cx="3840" cy="0"/>
                </a:xfrm>
                <a:prstGeom prst="line">
                  <a:avLst/>
                </a:prstGeom>
                <a:noFill/>
                <a:ln w="76200">
                  <a:solidFill>
                    <a:schemeClr val="tx1"/>
                  </a:solidFill>
                  <a:round/>
                </a:ln>
              </p:spPr>
              <p:txBody>
                <a:bodyPr/>
                <a:lstStyle/>
                <a:p>
                  <a:pPr>
                    <a:defRPr/>
                  </a:pPr>
                  <a:endParaRPr lang="zh-CN" altLang="en-US" sz="2800">
                    <a:latin typeface="+mn-ea"/>
                    <a:ea typeface="+mn-ea"/>
                  </a:endParaRPr>
                </a:p>
              </p:txBody>
            </p:sp>
            <p:sp>
              <p:nvSpPr>
                <p:cNvPr id="25620" name="Line 6"/>
                <p:cNvSpPr>
                  <a:spLocks noChangeShapeType="1"/>
                </p:cNvSpPr>
                <p:nvPr/>
              </p:nvSpPr>
              <p:spPr bwMode="auto">
                <a:xfrm>
                  <a:off x="4560" y="1394"/>
                  <a:ext cx="0" cy="1296"/>
                </a:xfrm>
                <a:prstGeom prst="line">
                  <a:avLst/>
                </a:prstGeom>
                <a:noFill/>
                <a:ln w="76200">
                  <a:solidFill>
                    <a:schemeClr val="tx1"/>
                  </a:solidFill>
                  <a:round/>
                </a:ln>
              </p:spPr>
              <p:txBody>
                <a:bodyPr/>
                <a:lstStyle/>
                <a:p>
                  <a:pPr>
                    <a:defRPr/>
                  </a:pPr>
                  <a:endParaRPr lang="zh-CN" altLang="en-US" sz="2800">
                    <a:latin typeface="+mn-ea"/>
                    <a:ea typeface="+mn-ea"/>
                  </a:endParaRPr>
                </a:p>
              </p:txBody>
            </p:sp>
            <p:sp>
              <p:nvSpPr>
                <p:cNvPr id="25621" name="Line 7"/>
                <p:cNvSpPr>
                  <a:spLocks noChangeShapeType="1"/>
                </p:cNvSpPr>
                <p:nvPr/>
              </p:nvSpPr>
              <p:spPr bwMode="auto">
                <a:xfrm>
                  <a:off x="3600" y="2690"/>
                  <a:ext cx="960" cy="0"/>
                </a:xfrm>
                <a:prstGeom prst="line">
                  <a:avLst/>
                </a:prstGeom>
                <a:noFill/>
                <a:ln w="76200">
                  <a:solidFill>
                    <a:schemeClr val="tx1"/>
                  </a:solidFill>
                  <a:round/>
                </a:ln>
              </p:spPr>
              <p:txBody>
                <a:bodyPr/>
                <a:lstStyle/>
                <a:p>
                  <a:pPr>
                    <a:defRPr/>
                  </a:pPr>
                  <a:endParaRPr lang="zh-CN" altLang="en-US" sz="2800">
                    <a:latin typeface="+mn-ea"/>
                    <a:ea typeface="+mn-ea"/>
                  </a:endParaRPr>
                </a:p>
              </p:txBody>
            </p:sp>
            <p:sp>
              <p:nvSpPr>
                <p:cNvPr id="25622" name="Line 8"/>
                <p:cNvSpPr>
                  <a:spLocks noChangeShapeType="1"/>
                </p:cNvSpPr>
                <p:nvPr/>
              </p:nvSpPr>
              <p:spPr bwMode="auto">
                <a:xfrm>
                  <a:off x="3600" y="2690"/>
                  <a:ext cx="0" cy="336"/>
                </a:xfrm>
                <a:prstGeom prst="line">
                  <a:avLst/>
                </a:prstGeom>
                <a:noFill/>
                <a:ln w="76200">
                  <a:solidFill>
                    <a:schemeClr val="tx1"/>
                  </a:solidFill>
                  <a:round/>
                  <a:tailEnd type="triangle" w="med" len="med"/>
                </a:ln>
              </p:spPr>
              <p:txBody>
                <a:bodyPr/>
                <a:lstStyle/>
                <a:p>
                  <a:pPr>
                    <a:defRPr/>
                  </a:pPr>
                  <a:endParaRPr lang="zh-CN" altLang="en-US" sz="2800">
                    <a:latin typeface="+mn-ea"/>
                    <a:ea typeface="+mn-ea"/>
                  </a:endParaRPr>
                </a:p>
              </p:txBody>
            </p:sp>
            <p:sp>
              <p:nvSpPr>
                <p:cNvPr id="25623" name="Line 9"/>
                <p:cNvSpPr>
                  <a:spLocks noChangeShapeType="1"/>
                </p:cNvSpPr>
                <p:nvPr/>
              </p:nvSpPr>
              <p:spPr bwMode="auto">
                <a:xfrm>
                  <a:off x="720" y="1344"/>
                  <a:ext cx="0" cy="1824"/>
                </a:xfrm>
                <a:prstGeom prst="line">
                  <a:avLst/>
                </a:prstGeom>
                <a:noFill/>
                <a:ln w="76200">
                  <a:solidFill>
                    <a:schemeClr val="tx1"/>
                  </a:solidFill>
                  <a:round/>
                </a:ln>
              </p:spPr>
              <p:txBody>
                <a:bodyPr/>
                <a:lstStyle/>
                <a:p>
                  <a:pPr>
                    <a:defRPr/>
                  </a:pPr>
                  <a:endParaRPr lang="zh-CN" altLang="en-US" sz="2800">
                    <a:latin typeface="+mn-ea"/>
                    <a:ea typeface="+mn-ea"/>
                  </a:endParaRPr>
                </a:p>
              </p:txBody>
            </p:sp>
            <p:sp>
              <p:nvSpPr>
                <p:cNvPr id="25624" name="Line 10"/>
                <p:cNvSpPr>
                  <a:spLocks noChangeShapeType="1"/>
                </p:cNvSpPr>
                <p:nvPr/>
              </p:nvSpPr>
              <p:spPr bwMode="auto">
                <a:xfrm>
                  <a:off x="720" y="3168"/>
                  <a:ext cx="431" cy="0"/>
                </a:xfrm>
                <a:prstGeom prst="line">
                  <a:avLst/>
                </a:prstGeom>
                <a:noFill/>
                <a:ln w="76200">
                  <a:solidFill>
                    <a:schemeClr val="tx1"/>
                  </a:solidFill>
                  <a:round/>
                </a:ln>
              </p:spPr>
              <p:txBody>
                <a:bodyPr/>
                <a:lstStyle/>
                <a:p>
                  <a:pPr>
                    <a:defRPr/>
                  </a:pPr>
                  <a:endParaRPr lang="zh-CN" altLang="en-US" sz="2800">
                    <a:latin typeface="+mn-ea"/>
                    <a:ea typeface="+mn-ea"/>
                  </a:endParaRPr>
                </a:p>
              </p:txBody>
            </p:sp>
            <p:sp>
              <p:nvSpPr>
                <p:cNvPr id="25625" name="Line 11"/>
                <p:cNvSpPr>
                  <a:spLocks noChangeShapeType="1"/>
                </p:cNvSpPr>
                <p:nvPr/>
              </p:nvSpPr>
              <p:spPr bwMode="auto">
                <a:xfrm>
                  <a:off x="1151" y="2976"/>
                  <a:ext cx="0" cy="384"/>
                </a:xfrm>
                <a:prstGeom prst="line">
                  <a:avLst/>
                </a:prstGeom>
                <a:noFill/>
                <a:ln w="101600">
                  <a:solidFill>
                    <a:schemeClr val="tx1"/>
                  </a:solidFill>
                  <a:round/>
                </a:ln>
              </p:spPr>
              <p:txBody>
                <a:bodyPr/>
                <a:lstStyle/>
                <a:p>
                  <a:pPr>
                    <a:defRPr/>
                  </a:pPr>
                  <a:endParaRPr lang="zh-CN" altLang="en-US" sz="2800">
                    <a:latin typeface="+mn-ea"/>
                    <a:ea typeface="+mn-ea"/>
                  </a:endParaRPr>
                </a:p>
              </p:txBody>
            </p:sp>
            <p:sp>
              <p:nvSpPr>
                <p:cNvPr id="25626" name="Line 12"/>
                <p:cNvSpPr>
                  <a:spLocks noChangeShapeType="1"/>
                </p:cNvSpPr>
                <p:nvPr/>
              </p:nvSpPr>
              <p:spPr bwMode="auto">
                <a:xfrm>
                  <a:off x="1344" y="2785"/>
                  <a:ext cx="0" cy="815"/>
                </a:xfrm>
                <a:prstGeom prst="line">
                  <a:avLst/>
                </a:prstGeom>
                <a:noFill/>
                <a:ln w="76200">
                  <a:solidFill>
                    <a:schemeClr val="tx1"/>
                  </a:solidFill>
                  <a:round/>
                </a:ln>
              </p:spPr>
              <p:txBody>
                <a:bodyPr/>
                <a:lstStyle/>
                <a:p>
                  <a:pPr>
                    <a:defRPr/>
                  </a:pPr>
                  <a:endParaRPr lang="zh-CN" altLang="en-US" sz="2800">
                    <a:latin typeface="+mn-ea"/>
                    <a:ea typeface="+mn-ea"/>
                  </a:endParaRPr>
                </a:p>
              </p:txBody>
            </p:sp>
            <p:sp>
              <p:nvSpPr>
                <p:cNvPr id="25627" name="Line 13"/>
                <p:cNvSpPr>
                  <a:spLocks noChangeShapeType="1"/>
                </p:cNvSpPr>
                <p:nvPr/>
              </p:nvSpPr>
              <p:spPr bwMode="auto">
                <a:xfrm>
                  <a:off x="1344" y="3168"/>
                  <a:ext cx="1535" cy="0"/>
                </a:xfrm>
                <a:prstGeom prst="line">
                  <a:avLst/>
                </a:prstGeom>
                <a:noFill/>
                <a:ln w="76200">
                  <a:solidFill>
                    <a:schemeClr val="tx1"/>
                  </a:solidFill>
                  <a:round/>
                </a:ln>
              </p:spPr>
              <p:txBody>
                <a:bodyPr/>
                <a:lstStyle/>
                <a:p>
                  <a:pPr>
                    <a:defRPr/>
                  </a:pPr>
                  <a:endParaRPr lang="zh-CN" altLang="en-US" sz="2800">
                    <a:latin typeface="+mn-ea"/>
                    <a:ea typeface="+mn-ea"/>
                  </a:endParaRPr>
                </a:p>
              </p:txBody>
            </p:sp>
            <p:sp>
              <p:nvSpPr>
                <p:cNvPr id="25628" name="Line 14"/>
                <p:cNvSpPr>
                  <a:spLocks noChangeShapeType="1"/>
                </p:cNvSpPr>
                <p:nvPr/>
              </p:nvSpPr>
              <p:spPr bwMode="auto">
                <a:xfrm>
                  <a:off x="2304" y="1394"/>
                  <a:ext cx="0" cy="766"/>
                </a:xfrm>
                <a:prstGeom prst="line">
                  <a:avLst/>
                </a:prstGeom>
                <a:noFill/>
                <a:ln w="76200">
                  <a:solidFill>
                    <a:schemeClr val="tx1"/>
                  </a:solidFill>
                  <a:round/>
                </a:ln>
              </p:spPr>
              <p:txBody>
                <a:bodyPr/>
                <a:lstStyle/>
                <a:p>
                  <a:pPr>
                    <a:defRPr/>
                  </a:pPr>
                  <a:endParaRPr lang="zh-CN" altLang="en-US" sz="2800">
                    <a:latin typeface="+mn-ea"/>
                    <a:ea typeface="+mn-ea"/>
                  </a:endParaRPr>
                </a:p>
              </p:txBody>
            </p:sp>
            <p:sp>
              <p:nvSpPr>
                <p:cNvPr id="25629" name="Line 15"/>
                <p:cNvSpPr>
                  <a:spLocks noChangeShapeType="1"/>
                </p:cNvSpPr>
                <p:nvPr/>
              </p:nvSpPr>
              <p:spPr bwMode="auto">
                <a:xfrm>
                  <a:off x="2304" y="2160"/>
                  <a:ext cx="2256" cy="0"/>
                </a:xfrm>
                <a:prstGeom prst="line">
                  <a:avLst/>
                </a:prstGeom>
                <a:noFill/>
                <a:ln w="76200">
                  <a:solidFill>
                    <a:schemeClr val="tx1"/>
                  </a:solidFill>
                  <a:round/>
                </a:ln>
              </p:spPr>
              <p:txBody>
                <a:bodyPr/>
                <a:lstStyle/>
                <a:p>
                  <a:pPr>
                    <a:defRPr/>
                  </a:pPr>
                  <a:endParaRPr lang="zh-CN" altLang="en-US" sz="2800">
                    <a:latin typeface="+mn-ea"/>
                    <a:ea typeface="+mn-ea"/>
                  </a:endParaRPr>
                </a:p>
              </p:txBody>
            </p:sp>
          </p:grpSp>
          <p:sp>
            <p:nvSpPr>
              <p:cNvPr id="25617" name="Oval 16"/>
              <p:cNvSpPr>
                <a:spLocks noChangeArrowheads="1"/>
              </p:cNvSpPr>
              <p:nvPr/>
            </p:nvSpPr>
            <p:spPr bwMode="auto">
              <a:xfrm>
                <a:off x="2208" y="1296"/>
                <a:ext cx="194" cy="191"/>
              </a:xfrm>
              <a:prstGeom prst="ellipse">
                <a:avLst/>
              </a:prstGeom>
              <a:solidFill>
                <a:schemeClr val="tx1"/>
              </a:solidFill>
              <a:ln w="9525">
                <a:solidFill>
                  <a:schemeClr val="tx1"/>
                </a:solidFill>
                <a:round/>
              </a:ln>
            </p:spPr>
            <p:txBody>
              <a:bodyPr wrap="none" anchor="ctr"/>
              <a:lstStyl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25618" name="Oval 17"/>
              <p:cNvSpPr>
                <a:spLocks noChangeArrowheads="1"/>
              </p:cNvSpPr>
              <p:nvPr/>
            </p:nvSpPr>
            <p:spPr bwMode="auto">
              <a:xfrm>
                <a:off x="4463" y="2065"/>
                <a:ext cx="193" cy="191"/>
              </a:xfrm>
              <a:prstGeom prst="ellipse">
                <a:avLst/>
              </a:prstGeom>
              <a:solidFill>
                <a:schemeClr val="tx1"/>
              </a:solidFill>
              <a:ln w="9525">
                <a:solidFill>
                  <a:schemeClr val="tx1"/>
                </a:solidFill>
                <a:round/>
              </a:ln>
            </p:spPr>
            <p:txBody>
              <a:bodyPr wrap="none" anchor="ctr"/>
              <a:lstStyl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grpSp>
        <p:sp>
          <p:nvSpPr>
            <p:cNvPr id="210962" name="Rectangle 18"/>
            <p:cNvSpPr>
              <a:spLocks noChangeArrowheads="1"/>
            </p:cNvSpPr>
            <p:nvPr/>
          </p:nvSpPr>
          <p:spPr bwMode="auto">
            <a:xfrm>
              <a:off x="2784" y="1248"/>
              <a:ext cx="1294" cy="288"/>
            </a:xfrm>
            <a:prstGeom prst="rect">
              <a:avLst/>
            </a:prstGeom>
            <a:gradFill rotWithShape="1">
              <a:gsLst>
                <a:gs pos="0">
                  <a:schemeClr val="tx1"/>
                </a:gs>
                <a:gs pos="50000">
                  <a:schemeClr val="tx1">
                    <a:gamma/>
                    <a:tint val="0"/>
                    <a:invGamma/>
                  </a:schemeClr>
                </a:gs>
                <a:gs pos="100000">
                  <a:schemeClr val="tx1"/>
                </a:gs>
              </a:gsLst>
              <a:lin ang="5400000" scaled="1"/>
            </a:gradFill>
            <a:ln w="57150">
              <a:solidFill>
                <a:schemeClr val="tx1"/>
              </a:solidFill>
              <a:miter lim="800000"/>
            </a:ln>
            <a:effectLst/>
          </p:spPr>
          <p:txBody>
            <a:bodyPr wrap="none" anchor="ctr"/>
            <a:lstStyl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210963" name="Rectangle 19"/>
            <p:cNvSpPr>
              <a:spLocks noChangeArrowheads="1"/>
            </p:cNvSpPr>
            <p:nvPr/>
          </p:nvSpPr>
          <p:spPr bwMode="auto">
            <a:xfrm>
              <a:off x="2881" y="2976"/>
              <a:ext cx="1295" cy="288"/>
            </a:xfrm>
            <a:prstGeom prst="rect">
              <a:avLst/>
            </a:prstGeom>
            <a:gradFill rotWithShape="1">
              <a:gsLst>
                <a:gs pos="0">
                  <a:schemeClr val="tx1"/>
                </a:gs>
                <a:gs pos="50000">
                  <a:schemeClr val="tx1">
                    <a:gamma/>
                    <a:tint val="0"/>
                    <a:invGamma/>
                  </a:schemeClr>
                </a:gs>
                <a:gs pos="100000">
                  <a:schemeClr val="tx1"/>
                </a:gs>
              </a:gsLst>
              <a:lin ang="5400000" scaled="1"/>
            </a:gradFill>
            <a:ln w="57150">
              <a:solidFill>
                <a:schemeClr val="tx1"/>
              </a:solidFill>
              <a:miter lim="800000"/>
            </a:ln>
            <a:effectLst/>
          </p:spPr>
          <p:txBody>
            <a:bodyPr wrap="none" anchor="ctr"/>
            <a:lstStyle/>
            <a:p>
              <a:pPr>
                <a:defRPr/>
              </a:pPr>
              <a:endParaRPr lang="zh-CN" altLang="en-US" sz="2800" b="1">
                <a:latin typeface="Times New Roman" panose="02020603050405020304" pitchFamily="18" charset="0"/>
                <a:ea typeface="黑体" panose="02010609060101010101" charset="-122"/>
                <a:cs typeface="Times New Roman" panose="02020603050405020304" pitchFamily="18" charset="0"/>
              </a:endParaRPr>
            </a:p>
          </p:txBody>
        </p:sp>
        <p:sp>
          <p:nvSpPr>
            <p:cNvPr id="25611" name="Oval 20"/>
            <p:cNvSpPr>
              <a:spLocks noChangeArrowheads="1"/>
            </p:cNvSpPr>
            <p:nvPr/>
          </p:nvSpPr>
          <p:spPr bwMode="auto">
            <a:xfrm>
              <a:off x="1153" y="1008"/>
              <a:ext cx="719" cy="767"/>
            </a:xfrm>
            <a:prstGeom prst="ellipse">
              <a:avLst/>
            </a:prstGeom>
            <a:solidFill>
              <a:schemeClr val="accent2">
                <a:lumMod val="60000"/>
                <a:lumOff val="40000"/>
              </a:schemeClr>
            </a:solidFill>
            <a:ln w="57150">
              <a:solidFill>
                <a:schemeClr val="tx1"/>
              </a:solidFill>
              <a:round/>
            </a:ln>
          </p:spPr>
          <p:txBody>
            <a:bodyPr wrap="none" anchor="ctr"/>
            <a:lstStyle/>
            <a:p>
              <a:pPr algn="ctr"/>
              <a:r>
                <a:rPr lang="en-US" altLang="zh-CN" sz="2800" b="1">
                  <a:latin typeface="Times New Roman" panose="02020603050405020304" pitchFamily="18" charset="0"/>
                  <a:ea typeface="黑体" panose="02010609060101010101" charset="-122"/>
                  <a:cs typeface="Times New Roman" panose="02020603050405020304" pitchFamily="18" charset="0"/>
                </a:rPr>
                <a:t>A</a:t>
              </a:r>
              <a:endParaRPr lang="en-US" altLang="zh-CN" sz="2800" b="1">
                <a:latin typeface="Times New Roman" panose="02020603050405020304" pitchFamily="18" charset="0"/>
                <a:ea typeface="黑体" panose="02010609060101010101" charset="-122"/>
                <a:cs typeface="Times New Roman" panose="02020603050405020304" pitchFamily="18" charset="0"/>
              </a:endParaRPr>
            </a:p>
          </p:txBody>
        </p:sp>
        <p:sp>
          <p:nvSpPr>
            <p:cNvPr id="25612" name="Oval 21"/>
            <p:cNvSpPr>
              <a:spLocks noChangeArrowheads="1"/>
            </p:cNvSpPr>
            <p:nvPr/>
          </p:nvSpPr>
          <p:spPr bwMode="auto">
            <a:xfrm>
              <a:off x="2976" y="1729"/>
              <a:ext cx="720" cy="767"/>
            </a:xfrm>
            <a:prstGeom prst="ellipse">
              <a:avLst/>
            </a:prstGeom>
            <a:solidFill>
              <a:schemeClr val="accent2">
                <a:lumMod val="60000"/>
                <a:lumOff val="40000"/>
              </a:schemeClr>
            </a:solidFill>
            <a:ln w="57150">
              <a:solidFill>
                <a:schemeClr val="tx1"/>
              </a:solidFill>
              <a:round/>
            </a:ln>
          </p:spPr>
          <p:txBody>
            <a:bodyPr wrap="none" anchor="ctr"/>
            <a:lstStyle/>
            <a:p>
              <a:pPr algn="ctr"/>
              <a:r>
                <a:rPr lang="en-US" altLang="zh-CN" sz="2800" b="1">
                  <a:latin typeface="Times New Roman" panose="02020603050405020304" pitchFamily="18" charset="0"/>
                  <a:ea typeface="黑体" panose="02010609060101010101" charset="-122"/>
                  <a:cs typeface="Times New Roman" panose="02020603050405020304" pitchFamily="18" charset="0"/>
                </a:rPr>
                <a:t>V</a:t>
              </a:r>
              <a:endParaRPr lang="en-US" altLang="zh-CN" sz="2800" b="1">
                <a:latin typeface="Times New Roman" panose="02020603050405020304" pitchFamily="18" charset="0"/>
                <a:ea typeface="黑体" panose="02010609060101010101" charset="-122"/>
                <a:cs typeface="Times New Roman" panose="02020603050405020304" pitchFamily="18" charset="0"/>
              </a:endParaRPr>
            </a:p>
          </p:txBody>
        </p:sp>
        <p:sp>
          <p:nvSpPr>
            <p:cNvPr id="25613" name="Line 22"/>
            <p:cNvSpPr>
              <a:spLocks noChangeShapeType="1"/>
            </p:cNvSpPr>
            <p:nvPr/>
          </p:nvSpPr>
          <p:spPr bwMode="auto">
            <a:xfrm>
              <a:off x="2064" y="1393"/>
              <a:ext cx="0" cy="0"/>
            </a:xfrm>
            <a:prstGeom prst="line">
              <a:avLst/>
            </a:prstGeom>
            <a:noFill/>
            <a:ln w="9525">
              <a:solidFill>
                <a:schemeClr val="tx1"/>
              </a:solidFill>
              <a:round/>
            </a:ln>
          </p:spPr>
          <p:txBody>
            <a:bodyPr/>
            <a:lstStyle/>
            <a:p>
              <a:pPr>
                <a:defRPr/>
              </a:pPr>
              <a:endParaRPr lang="zh-CN" altLang="en-US" sz="2800">
                <a:latin typeface="+mn-ea"/>
                <a:ea typeface="+mn-ea"/>
              </a:endParaRPr>
            </a:p>
          </p:txBody>
        </p:sp>
        <p:sp>
          <p:nvSpPr>
            <p:cNvPr id="25614" name="Text Box 23"/>
            <p:cNvSpPr txBox="1">
              <a:spLocks noChangeArrowheads="1"/>
            </p:cNvSpPr>
            <p:nvPr/>
          </p:nvSpPr>
          <p:spPr bwMode="auto">
            <a:xfrm>
              <a:off x="3223" y="820"/>
              <a:ext cx="384" cy="428"/>
            </a:xfrm>
            <a:prstGeom prst="rect">
              <a:avLst/>
            </a:prstGeom>
            <a:noFill/>
            <a:ln w="9525">
              <a:noFill/>
              <a:miter lim="800000"/>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800" b="1">
                  <a:latin typeface="Times New Roman" panose="02020603050405020304" pitchFamily="18" charset="0"/>
                  <a:ea typeface="黑体" panose="02010609060101010101" charset="-122"/>
                  <a:cs typeface="Times New Roman" panose="02020603050405020304" pitchFamily="18" charset="0"/>
                </a:rPr>
                <a:t>R</a:t>
              </a:r>
              <a:endParaRPr lang="en-US" altLang="zh-CN" sz="2800" b="1">
                <a:latin typeface="Times New Roman" panose="02020603050405020304" pitchFamily="18" charset="0"/>
                <a:ea typeface="黑体" panose="02010609060101010101" charset="-122"/>
                <a:cs typeface="Times New Roman" panose="02020603050405020304" pitchFamily="18" charset="0"/>
              </a:endParaRPr>
            </a:p>
          </p:txBody>
        </p:sp>
        <p:sp>
          <p:nvSpPr>
            <p:cNvPr id="25615" name="Text Box 24"/>
            <p:cNvSpPr txBox="1">
              <a:spLocks noChangeArrowheads="1"/>
            </p:cNvSpPr>
            <p:nvPr/>
          </p:nvSpPr>
          <p:spPr bwMode="auto">
            <a:xfrm>
              <a:off x="3264" y="3312"/>
              <a:ext cx="1152" cy="428"/>
            </a:xfrm>
            <a:prstGeom prst="rect">
              <a:avLst/>
            </a:prstGeom>
            <a:noFill/>
            <a:ln w="9525">
              <a:noFill/>
              <a:miter lim="800000"/>
            </a:ln>
          </p:spPr>
          <p:txBody>
            <a:bodyPr>
              <a:spAutoFit/>
            </a:bodyPr>
            <a:lstStyle/>
            <a:p>
              <a:pPr>
                <a:spcBef>
                  <a:spcPct val="50000"/>
                </a:spcBef>
                <a:defRPr/>
              </a:pPr>
              <a:r>
                <a:rPr lang="en-US" altLang="zh-CN" sz="2800" b="1">
                  <a:latin typeface="Times New Roman" panose="02020603050405020304" pitchFamily="18" charset="0"/>
                  <a:ea typeface="黑体" panose="02010609060101010101" charset="-122"/>
                  <a:cs typeface="Times New Roman" panose="02020603050405020304" pitchFamily="18" charset="0"/>
                </a:rPr>
                <a:t>R′</a:t>
              </a:r>
              <a:endParaRPr lang="en-US" altLang="zh-CN" sz="2800" b="1">
                <a:latin typeface="Times New Roman" panose="02020603050405020304" pitchFamily="18" charset="0"/>
                <a:ea typeface="黑体" panose="02010609060101010101" charset="-122"/>
                <a:cs typeface="Times New Roman" panose="02020603050405020304" pitchFamily="18" charset="0"/>
              </a:endParaRPr>
            </a:p>
          </p:txBody>
        </p:sp>
      </p:grpSp>
      <p:sp>
        <p:nvSpPr>
          <p:cNvPr id="25603" name="Text Box 25"/>
          <p:cNvSpPr txBox="1">
            <a:spLocks noChangeArrowheads="1"/>
          </p:cNvSpPr>
          <p:nvPr/>
        </p:nvSpPr>
        <p:spPr bwMode="auto">
          <a:xfrm>
            <a:off x="261938" y="1692648"/>
            <a:ext cx="2336800" cy="5219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defRPr/>
            </a:pPr>
            <a:r>
              <a:rPr lang="zh-CN" altLang="en-US" sz="2800" b="1" dirty="0">
                <a:latin typeface="Times New Roman" panose="02020603050405020304" pitchFamily="18" charset="0"/>
                <a:ea typeface="黑体" panose="02010609060101010101" charset="-122"/>
              </a:rPr>
              <a:t>实验的电路图</a:t>
            </a:r>
            <a:endParaRPr lang="zh-CN" altLang="en-US" sz="2800" b="1" dirty="0">
              <a:latin typeface="Times New Roman" panose="02020603050405020304" pitchFamily="18" charset="0"/>
              <a:ea typeface="黑体" panose="02010609060101010101" charset="-122"/>
            </a:endParaRPr>
          </a:p>
        </p:txBody>
      </p:sp>
      <p:sp>
        <p:nvSpPr>
          <p:cNvPr id="210971" name="Text Box 27"/>
          <p:cNvSpPr txBox="1">
            <a:spLocks noChangeArrowheads="1"/>
          </p:cNvSpPr>
          <p:nvPr/>
        </p:nvSpPr>
        <p:spPr bwMode="auto">
          <a:xfrm>
            <a:off x="237490" y="4160520"/>
            <a:ext cx="4843145" cy="1322070"/>
          </a:xfrm>
          <a:prstGeom prst="rect">
            <a:avLst/>
          </a:prstGeom>
          <a:noFill/>
          <a:ln w="9525">
            <a:noFill/>
            <a:miter lim="800000"/>
          </a:ln>
        </p:spPr>
        <p:txBody>
          <a:bodyPr wrap="square">
            <a:spAutoFit/>
          </a:bodyPr>
          <a:lstStyle/>
          <a:p>
            <a:pPr>
              <a:spcBef>
                <a:spcPct val="50000"/>
              </a:spcBef>
              <a:defRPr/>
            </a:pPr>
            <a:r>
              <a:rPr lang="en-US" altLang="zh-CN" sz="3200" b="1" dirty="0">
                <a:latin typeface="Times New Roman" panose="02020603050405020304" pitchFamily="18" charset="0"/>
                <a:ea typeface="黑体" panose="02010609060101010101" charset="-122"/>
                <a:cs typeface="Times New Roman" panose="02020603050405020304" pitchFamily="18" charset="0"/>
              </a:rPr>
              <a:t>1.</a:t>
            </a:r>
            <a:r>
              <a:rPr lang="zh-CN" altLang="en-US" sz="3200" b="1" dirty="0">
                <a:latin typeface="Times New Roman" panose="02020603050405020304" pitchFamily="18" charset="0"/>
                <a:ea typeface="黑体" panose="02010609060101010101" charset="-122"/>
                <a:cs typeface="Times New Roman" panose="02020603050405020304" pitchFamily="18" charset="0"/>
              </a:rPr>
              <a:t>滑动变阻器的作用：</a:t>
            </a:r>
            <a:endParaRPr lang="zh-CN" altLang="en-US" sz="3200" b="1" dirty="0">
              <a:latin typeface="Times New Roman" panose="02020603050405020304" pitchFamily="18" charset="0"/>
              <a:ea typeface="黑体" panose="02010609060101010101" charset="-122"/>
              <a:cs typeface="Times New Roman" panose="02020603050405020304" pitchFamily="18" charset="0"/>
            </a:endParaRPr>
          </a:p>
          <a:p>
            <a:pPr>
              <a:spcBef>
                <a:spcPct val="50000"/>
              </a:spcBef>
              <a:defRPr/>
            </a:pPr>
            <a:r>
              <a:rPr lang="zh-CN" altLang="en-US" sz="3200" b="1" dirty="0">
                <a:solidFill>
                  <a:srgbClr val="FF0000"/>
                </a:solidFill>
                <a:latin typeface="Times New Roman" panose="02020603050405020304" pitchFamily="18" charset="0"/>
                <a:ea typeface="黑体" panose="02010609060101010101" charset="-122"/>
                <a:cs typeface="Times New Roman" panose="02020603050405020304" pitchFamily="18" charset="0"/>
              </a:rPr>
              <a:t>使</a:t>
            </a:r>
            <a:r>
              <a:rPr lang="en-US" altLang="zh-CN" sz="3200" b="1" dirty="0">
                <a:solidFill>
                  <a:srgbClr val="FF0000"/>
                </a:solidFill>
                <a:latin typeface="Times New Roman" panose="02020603050405020304" pitchFamily="18" charset="0"/>
                <a:ea typeface="黑体" panose="02010609060101010101" charset="-122"/>
                <a:cs typeface="Times New Roman" panose="02020603050405020304" pitchFamily="18" charset="0"/>
              </a:rPr>
              <a:t>R</a:t>
            </a:r>
            <a:r>
              <a:rPr lang="zh-CN" altLang="en-US" sz="3200" b="1" dirty="0">
                <a:solidFill>
                  <a:srgbClr val="FF0000"/>
                </a:solidFill>
                <a:latin typeface="Times New Roman" panose="02020603050405020304" pitchFamily="18" charset="0"/>
                <a:ea typeface="黑体" panose="02010609060101010101" charset="-122"/>
                <a:cs typeface="Times New Roman" panose="02020603050405020304" pitchFamily="18" charset="0"/>
              </a:rPr>
              <a:t>两端的电压保持不变</a:t>
            </a:r>
            <a:endParaRPr lang="zh-CN" altLang="en-US" sz="3200" b="1" dirty="0">
              <a:solidFill>
                <a:srgbClr val="FF0000"/>
              </a:solidFill>
              <a:latin typeface="Times New Roman" panose="02020603050405020304" pitchFamily="18" charset="0"/>
              <a:ea typeface="黑体" panose="02010609060101010101" charset="-122"/>
              <a:cs typeface="Times New Roman" panose="02020603050405020304" pitchFamily="18" charset="0"/>
            </a:endParaRPr>
          </a:p>
        </p:txBody>
      </p:sp>
      <p:sp>
        <p:nvSpPr>
          <p:cNvPr id="210972" name="Text Box 28"/>
          <p:cNvSpPr txBox="1">
            <a:spLocks noChangeArrowheads="1"/>
          </p:cNvSpPr>
          <p:nvPr/>
        </p:nvSpPr>
        <p:spPr bwMode="auto">
          <a:xfrm>
            <a:off x="271145" y="5573395"/>
            <a:ext cx="5901690" cy="583565"/>
          </a:xfrm>
          <a:prstGeom prst="rect">
            <a:avLst/>
          </a:prstGeom>
          <a:noFill/>
          <a:ln w="9525">
            <a:noFill/>
            <a:miter lim="800000"/>
          </a:ln>
        </p:spPr>
        <p:txBody>
          <a:bodyPr wrap="square">
            <a:spAutoFit/>
          </a:bodyPr>
          <a:lstStyle/>
          <a:p>
            <a:pPr>
              <a:spcBef>
                <a:spcPct val="50000"/>
              </a:spcBef>
              <a:defRPr/>
            </a:pPr>
            <a:r>
              <a:rPr lang="en-US" altLang="zh-CN" sz="3200" b="1" dirty="0">
                <a:latin typeface="Times New Roman" panose="02020603050405020304" pitchFamily="18" charset="0"/>
                <a:ea typeface="黑体" panose="02010609060101010101" charset="-122"/>
                <a:cs typeface="Times New Roman" panose="02020603050405020304" pitchFamily="18" charset="0"/>
              </a:rPr>
              <a:t>2.</a:t>
            </a:r>
            <a:r>
              <a:rPr lang="zh-CN" altLang="en-US" sz="3200" b="1" dirty="0">
                <a:latin typeface="Times New Roman" panose="02020603050405020304" pitchFamily="18" charset="0"/>
                <a:ea typeface="黑体" panose="02010609060101010101" charset="-122"/>
                <a:cs typeface="Times New Roman" panose="02020603050405020304" pitchFamily="18" charset="0"/>
              </a:rPr>
              <a:t>实验时，电路中要更换的器材</a:t>
            </a:r>
            <a:endParaRPr lang="zh-CN" altLang="en-US" sz="3200" b="1" dirty="0">
              <a:latin typeface="Times New Roman" panose="02020603050405020304" pitchFamily="18" charset="0"/>
              <a:ea typeface="黑体" panose="02010609060101010101" charset="-122"/>
              <a:cs typeface="Times New Roman" panose="02020603050405020304" pitchFamily="18" charset="0"/>
            </a:endParaRPr>
          </a:p>
        </p:txBody>
      </p:sp>
      <p:sp>
        <p:nvSpPr>
          <p:cNvPr id="210973" name="Text Box 29"/>
          <p:cNvSpPr txBox="1">
            <a:spLocks noChangeArrowheads="1"/>
          </p:cNvSpPr>
          <p:nvPr/>
        </p:nvSpPr>
        <p:spPr bwMode="auto">
          <a:xfrm>
            <a:off x="6353175" y="5573395"/>
            <a:ext cx="1932305" cy="583565"/>
          </a:xfrm>
          <a:prstGeom prst="rect">
            <a:avLst/>
          </a:prstGeom>
          <a:noFill/>
          <a:ln w="9525">
            <a:noFill/>
            <a:miter lim="800000"/>
          </a:ln>
        </p:spPr>
        <p:txBody>
          <a:bodyPr wrap="square">
            <a:spAutoFit/>
          </a:bodyPr>
          <a:lstStyle/>
          <a:p>
            <a:pPr algn="l">
              <a:spcBef>
                <a:spcPct val="50000"/>
              </a:spcBef>
              <a:defRPr/>
            </a:pPr>
            <a:r>
              <a:rPr lang="en-US" altLang="zh-CN" sz="3200" b="1" dirty="0">
                <a:solidFill>
                  <a:srgbClr val="FF0000"/>
                </a:solidFill>
                <a:latin typeface="Times New Roman" panose="02020603050405020304" pitchFamily="18" charset="0"/>
                <a:ea typeface="黑体" panose="02010609060101010101" charset="-122"/>
                <a:cs typeface="Times New Roman" panose="02020603050405020304" pitchFamily="18" charset="0"/>
              </a:rPr>
              <a:t>R</a:t>
            </a:r>
            <a:r>
              <a:rPr lang="zh-CN" altLang="en-US" sz="3200" b="1" dirty="0">
                <a:solidFill>
                  <a:srgbClr val="FF0000"/>
                </a:solidFill>
                <a:latin typeface="Times New Roman" panose="02020603050405020304" pitchFamily="18" charset="0"/>
                <a:ea typeface="黑体" panose="02010609060101010101" charset="-122"/>
                <a:cs typeface="Times New Roman" panose="02020603050405020304" pitchFamily="18" charset="0"/>
              </a:rPr>
              <a:t>的大小</a:t>
            </a:r>
            <a:endParaRPr lang="zh-CN" altLang="en-US" sz="3200" b="1" dirty="0">
              <a:solidFill>
                <a:srgbClr val="FF0000"/>
              </a:solidFill>
              <a:latin typeface="Times New Roman" panose="02020603050405020304" pitchFamily="18" charset="0"/>
              <a:ea typeface="黑体" panose="02010609060101010101"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10972"/>
                                        </p:tgtEl>
                                        <p:attrNameLst>
                                          <p:attrName>style.visibility</p:attrName>
                                        </p:attrNameLst>
                                      </p:cBhvr>
                                      <p:to>
                                        <p:strVal val="visible"/>
                                      </p:to>
                                    </p:set>
                                    <p:animEffect transition="in" filter="wedge">
                                      <p:cBhvr>
                                        <p:cTn id="7" dur="2000"/>
                                        <p:tgtEl>
                                          <p:spTgt spid="21097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10973"/>
                                        </p:tgtEl>
                                        <p:attrNameLst>
                                          <p:attrName>style.visibility</p:attrName>
                                        </p:attrNameLst>
                                      </p:cBhvr>
                                      <p:to>
                                        <p:strVal val="visible"/>
                                      </p:to>
                                    </p:set>
                                    <p:anim calcmode="lin" valueType="num">
                                      <p:cBhvr additive="base">
                                        <p:cTn id="12" dur="500" fill="hold"/>
                                        <p:tgtEl>
                                          <p:spTgt spid="210973"/>
                                        </p:tgtEl>
                                        <p:attrNameLst>
                                          <p:attrName>ppt_x</p:attrName>
                                        </p:attrNameLst>
                                      </p:cBhvr>
                                      <p:tavLst>
                                        <p:tav tm="0">
                                          <p:val>
                                            <p:strVal val="#ppt_x"/>
                                          </p:val>
                                        </p:tav>
                                        <p:tav tm="100000">
                                          <p:val>
                                            <p:strVal val="#ppt_x"/>
                                          </p:val>
                                        </p:tav>
                                      </p:tavLst>
                                    </p:anim>
                                    <p:anim calcmode="lin" valueType="num">
                                      <p:cBhvr additive="base">
                                        <p:cTn id="13" dur="500" fill="hold"/>
                                        <p:tgtEl>
                                          <p:spTgt spid="21097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10971"/>
                                        </p:tgtEl>
                                        <p:attrNameLst>
                                          <p:attrName>style.visibility</p:attrName>
                                        </p:attrNameLst>
                                      </p:cBhvr>
                                      <p:to>
                                        <p:strVal val="visible"/>
                                      </p:to>
                                    </p:set>
                                    <p:anim calcmode="lin" valueType="num">
                                      <p:cBhvr additive="base">
                                        <p:cTn id="18" dur="500" fill="hold"/>
                                        <p:tgtEl>
                                          <p:spTgt spid="210971"/>
                                        </p:tgtEl>
                                        <p:attrNameLst>
                                          <p:attrName>ppt_x</p:attrName>
                                        </p:attrNameLst>
                                      </p:cBhvr>
                                      <p:tavLst>
                                        <p:tav tm="0">
                                          <p:val>
                                            <p:strVal val="#ppt_x"/>
                                          </p:val>
                                        </p:tav>
                                        <p:tav tm="100000">
                                          <p:val>
                                            <p:strVal val="#ppt_x"/>
                                          </p:val>
                                        </p:tav>
                                      </p:tavLst>
                                    </p:anim>
                                    <p:anim calcmode="lin" valueType="num">
                                      <p:cBhvr additive="base">
                                        <p:cTn id="19" dur="500" fill="hold"/>
                                        <p:tgtEl>
                                          <p:spTgt spid="210971"/>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6"/>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0971" grpId="0"/>
      <p:bldP spid="210972" grpId="0"/>
      <p:bldP spid="210973"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p>
            <a:endParaRPr lang="zh-CN" altLang="en-US"/>
          </a:p>
        </p:txBody>
      </p:sp>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26626" name="Text Box 2"/>
          <p:cNvSpPr txBox="1">
            <a:spLocks noChangeArrowheads="1"/>
          </p:cNvSpPr>
          <p:nvPr/>
        </p:nvSpPr>
        <p:spPr bwMode="auto">
          <a:xfrm>
            <a:off x="901065" y="1597660"/>
            <a:ext cx="6772910" cy="521970"/>
          </a:xfrm>
          <a:prstGeom prst="rect">
            <a:avLst/>
          </a:prstGeom>
          <a:noFill/>
          <a:ln w="9525">
            <a:noFill/>
            <a:miter lim="800000"/>
          </a:ln>
        </p:spPr>
        <p:txBody>
          <a:bodyPr wrap="square">
            <a:spAutoFit/>
          </a:bodyPr>
          <a:lstStyle/>
          <a:p>
            <a:pPr>
              <a:spcBef>
                <a:spcPct val="50000"/>
              </a:spcBef>
              <a:defRPr/>
            </a:pPr>
            <a:r>
              <a:rPr lang="zh-CN" altLang="en-US" sz="2800" b="1" dirty="0">
                <a:latin typeface="黑体" panose="02010609060101010101" charset="-122"/>
                <a:ea typeface="黑体" panose="02010609060101010101" charset="-122"/>
                <a:cs typeface="黑体" panose="02010609060101010101" charset="-122"/>
              </a:rPr>
              <a:t>保持</a:t>
            </a:r>
            <a:r>
              <a:rPr lang="en-US" altLang="zh-CN" sz="2800" b="1" dirty="0">
                <a:latin typeface="黑体" panose="02010609060101010101" charset="-122"/>
                <a:ea typeface="黑体" panose="02010609060101010101" charset="-122"/>
                <a:cs typeface="黑体" panose="02010609060101010101" charset="-122"/>
              </a:rPr>
              <a:t>_____</a:t>
            </a:r>
            <a:r>
              <a:rPr lang="zh-CN" altLang="en-US" sz="2800" b="1" dirty="0">
                <a:latin typeface="黑体" panose="02010609060101010101" charset="-122"/>
                <a:ea typeface="黑体" panose="02010609060101010101" charset="-122"/>
                <a:cs typeface="黑体" panose="02010609060101010101" charset="-122"/>
              </a:rPr>
              <a:t>不变，研究电流随电阻的变化。</a:t>
            </a:r>
            <a:endParaRPr lang="zh-CN" altLang="en-US" sz="2800" b="1" dirty="0">
              <a:latin typeface="黑体" panose="02010609060101010101" charset="-122"/>
              <a:ea typeface="黑体" panose="02010609060101010101" charset="-122"/>
              <a:cs typeface="黑体" panose="02010609060101010101" charset="-122"/>
            </a:endParaRPr>
          </a:p>
        </p:txBody>
      </p:sp>
      <p:graphicFrame>
        <p:nvGraphicFramePr>
          <p:cNvPr id="211971" name="Group 3"/>
          <p:cNvGraphicFramePr>
            <a:graphicFrameLocks noGrp="1"/>
          </p:cNvGraphicFramePr>
          <p:nvPr>
            <p:custDataLst>
              <p:tags r:id="rId2"/>
            </p:custDataLst>
          </p:nvPr>
        </p:nvGraphicFramePr>
        <p:xfrm>
          <a:off x="372110" y="2680335"/>
          <a:ext cx="8390890" cy="3502660"/>
        </p:xfrm>
        <a:graphic>
          <a:graphicData uri="http://schemas.openxmlformats.org/drawingml/2006/table">
            <a:tbl>
              <a:tblPr/>
              <a:tblGrid>
                <a:gridCol w="1449070"/>
                <a:gridCol w="2593975"/>
                <a:gridCol w="2288540"/>
                <a:gridCol w="2059305"/>
              </a:tblGrid>
              <a:tr h="1252855">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pPr>
                      <a:r>
                        <a:rPr kumimoji="0" lang="zh-CN" altLang="en-US" sz="3600" b="1" i="0" u="none" strike="noStrike" cap="none" normalizeH="0" baseline="0" smtClean="0">
                          <a:ln>
                            <a:noFill/>
                          </a:ln>
                          <a:solidFill>
                            <a:schemeClr val="tx1"/>
                          </a:solidFill>
                          <a:effectLst/>
                          <a:latin typeface="Times New Roman" panose="02020603050405020304" pitchFamily="18" charset="0"/>
                          <a:ea typeface="黑体" panose="02010609060101010101" charset="-122"/>
                        </a:rPr>
                        <a:t>实验次序</a:t>
                      </a:r>
                      <a:endParaRPr kumimoji="0" lang="zh-CN" altLang="en-US" sz="3600" b="1" i="0" u="none" strike="noStrike" cap="none" normalizeH="0" baseline="0" smtClean="0">
                        <a:ln>
                          <a:noFill/>
                        </a:ln>
                        <a:solidFill>
                          <a:schemeClr val="tx1"/>
                        </a:solidFill>
                        <a:effectLst/>
                        <a:latin typeface="Times New Roman" panose="02020603050405020304" pitchFamily="18" charset="0"/>
                        <a:ea typeface="黑体" panose="02010609060101010101"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pPr>
                      <a:r>
                        <a:rPr kumimoji="0" lang="zh-CN" altLang="en-US" sz="3600" b="1" i="0" u="none" strike="noStrike" cap="none" normalizeH="0" baseline="0" smtClean="0">
                          <a:ln>
                            <a:noFill/>
                          </a:ln>
                          <a:solidFill>
                            <a:schemeClr val="tx1"/>
                          </a:solidFill>
                          <a:effectLst/>
                          <a:latin typeface="Times New Roman" panose="02020603050405020304" pitchFamily="18" charset="0"/>
                          <a:ea typeface="黑体" panose="02010609060101010101" charset="-122"/>
                        </a:rPr>
                        <a:t>电压</a:t>
                      </a:r>
                      <a:endParaRPr kumimoji="0" lang="zh-CN" altLang="en-US" sz="3600" b="1" i="0" u="none" strike="noStrike" cap="none" normalizeH="0" baseline="0" smtClean="0">
                        <a:ln>
                          <a:noFill/>
                        </a:ln>
                        <a:solidFill>
                          <a:schemeClr val="tx1"/>
                        </a:solidFill>
                        <a:effectLst/>
                        <a:latin typeface="Times New Roman" panose="02020603050405020304" pitchFamily="18" charset="0"/>
                        <a:ea typeface="黑体" panose="02010609060101010101"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pPr>
                      <a:r>
                        <a:rPr kumimoji="0" lang="zh-CN" altLang="en-US" sz="3600" b="1" i="0" u="none" strike="noStrike" cap="none" normalizeH="0" baseline="0" smtClean="0">
                          <a:ln>
                            <a:noFill/>
                          </a:ln>
                          <a:solidFill>
                            <a:schemeClr val="tx1"/>
                          </a:solidFill>
                          <a:effectLst/>
                          <a:latin typeface="Times New Roman" panose="02020603050405020304" pitchFamily="18" charset="0"/>
                          <a:ea typeface="黑体" panose="02010609060101010101" charset="-122"/>
                          <a:cs typeface="Times New Roman" panose="02020603050405020304" pitchFamily="18" charset="0"/>
                        </a:rPr>
                        <a:t>电阻</a:t>
                      </a:r>
                      <a:r>
                        <a:rPr kumimoji="0" lang="en-US" altLang="zh-CN" sz="3600" b="1" i="0" u="none" strike="noStrike" cap="none" normalizeH="0" baseline="0" smtClean="0">
                          <a:ln>
                            <a:noFill/>
                          </a:ln>
                          <a:solidFill>
                            <a:schemeClr val="tx1"/>
                          </a:solidFill>
                          <a:effectLst/>
                          <a:latin typeface="Times New Roman" panose="02020603050405020304" pitchFamily="18" charset="0"/>
                          <a:ea typeface="黑体" panose="02010609060101010101" charset="-122"/>
                          <a:cs typeface="Times New Roman" panose="02020603050405020304" pitchFamily="18" charset="0"/>
                        </a:rPr>
                        <a:t>R/</a:t>
                      </a:r>
                      <a:r>
                        <a:rPr kumimoji="0" lang="el-GR" altLang="zh-CN" sz="3600" b="1" i="0" u="none" strike="noStrike" cap="none" normalizeH="0" baseline="0" smtClean="0">
                          <a:ln>
                            <a:noFill/>
                          </a:ln>
                          <a:solidFill>
                            <a:schemeClr val="tx1"/>
                          </a:solidFill>
                          <a:effectLst/>
                          <a:latin typeface="Times New Roman" panose="02020603050405020304" pitchFamily="18" charset="0"/>
                          <a:ea typeface="黑体" panose="02010609060101010101" charset="-122"/>
                          <a:cs typeface="Times New Roman" panose="02020603050405020304" pitchFamily="18" charset="0"/>
                        </a:rPr>
                        <a:t>Ω</a:t>
                      </a:r>
                      <a:endParaRPr kumimoji="0" lang="el-GR" altLang="zh-CN" sz="3600" b="1" i="0" u="none" strike="noStrike" cap="none" normalizeH="0" baseline="0" smtClean="0">
                        <a:ln>
                          <a:noFill/>
                        </a:ln>
                        <a:solidFill>
                          <a:schemeClr val="tx1"/>
                        </a:solidFill>
                        <a:effectLst/>
                        <a:latin typeface="Times New Roman" panose="02020603050405020304" pitchFamily="18" charset="0"/>
                        <a:ea typeface="黑体" panose="02010609060101010101" charset="-122"/>
                        <a:cs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pPr>
                      <a:r>
                        <a:rPr kumimoji="0" lang="zh-CN" altLang="en-US" sz="3600" b="1" i="0" u="none" strike="noStrike" cap="none" normalizeH="0" baseline="0" smtClean="0">
                          <a:ln>
                            <a:noFill/>
                          </a:ln>
                          <a:solidFill>
                            <a:schemeClr val="tx1"/>
                          </a:solidFill>
                          <a:effectLst/>
                          <a:latin typeface="Times New Roman" panose="02020603050405020304" pitchFamily="18" charset="0"/>
                          <a:ea typeface="黑体" panose="02010609060101010101" charset="-122"/>
                          <a:cs typeface="Times New Roman" panose="02020603050405020304" pitchFamily="18" charset="0"/>
                        </a:rPr>
                        <a:t>电流</a:t>
                      </a:r>
                      <a:r>
                        <a:rPr kumimoji="0" lang="en-US" altLang="zh-CN" sz="3600" b="1" i="0" u="none" strike="noStrike" cap="none" normalizeH="0" baseline="0" smtClean="0">
                          <a:ln>
                            <a:noFill/>
                          </a:ln>
                          <a:solidFill>
                            <a:schemeClr val="tx1"/>
                          </a:solidFill>
                          <a:effectLst/>
                          <a:latin typeface="Times New Roman" panose="02020603050405020304" pitchFamily="18" charset="0"/>
                          <a:ea typeface="黑体" panose="02010609060101010101" charset="-122"/>
                          <a:cs typeface="Times New Roman" panose="02020603050405020304" pitchFamily="18" charset="0"/>
                        </a:rPr>
                        <a:t>I/A</a:t>
                      </a:r>
                      <a:endParaRPr kumimoji="0" lang="en-US" altLang="zh-CN" sz="3600" b="1" i="0" u="none" strike="noStrike" cap="none" normalizeH="0" baseline="0" smtClean="0">
                        <a:ln>
                          <a:noFill/>
                        </a:ln>
                        <a:solidFill>
                          <a:schemeClr val="tx1"/>
                        </a:solidFill>
                        <a:effectLst/>
                        <a:latin typeface="Times New Roman" panose="02020603050405020304" pitchFamily="18" charset="0"/>
                        <a:ea typeface="黑体" panose="02010609060101010101" charset="-122"/>
                        <a:cs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19455">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pPr>
                      <a:r>
                        <a:rPr kumimoji="0" lang="en-US" altLang="zh-CN" sz="3600" b="1" i="0" u="none" strike="noStrike" cap="none" normalizeH="0" baseline="0" smtClean="0">
                          <a:ln>
                            <a:noFill/>
                          </a:ln>
                          <a:solidFill>
                            <a:schemeClr val="tx1"/>
                          </a:solidFill>
                          <a:effectLst/>
                          <a:latin typeface="Times New Roman" panose="02020603050405020304" pitchFamily="18" charset="0"/>
                          <a:ea typeface="黑体" panose="02010609060101010101" charset="-122"/>
                          <a:cs typeface="Times New Roman" panose="02020603050405020304" pitchFamily="18" charset="0"/>
                        </a:rPr>
                        <a:t>1</a:t>
                      </a:r>
                      <a:endParaRPr kumimoji="0" lang="en-US" altLang="zh-CN" sz="3600" b="1" i="0" u="none" strike="noStrike" cap="none" normalizeH="0" baseline="0" smtClean="0">
                        <a:ln>
                          <a:noFill/>
                        </a:ln>
                        <a:solidFill>
                          <a:schemeClr val="tx1"/>
                        </a:solidFill>
                        <a:effectLst/>
                        <a:latin typeface="Times New Roman" panose="02020603050405020304" pitchFamily="18" charset="0"/>
                        <a:ea typeface="黑体" panose="02010609060101010101" charset="-122"/>
                        <a:cs typeface="Times New Roman" panose="02020603050405020304"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3">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pPr>
                      <a:r>
                        <a:rPr kumimoji="0" lang="en-US" altLang="zh-CN" sz="3600" b="1" i="0" u="none" strike="noStrike" cap="none" normalizeH="0" baseline="0" smtClean="0">
                          <a:ln>
                            <a:noFill/>
                          </a:ln>
                          <a:solidFill>
                            <a:schemeClr val="tx1"/>
                          </a:solidFill>
                          <a:effectLst/>
                          <a:latin typeface="Times New Roman" panose="02020603050405020304" pitchFamily="18" charset="0"/>
                          <a:ea typeface="黑体" panose="02010609060101010101" charset="-122"/>
                          <a:cs typeface="Times New Roman" panose="02020603050405020304" pitchFamily="18" charset="0"/>
                        </a:rPr>
                        <a:t>U=__V</a:t>
                      </a:r>
                      <a:endParaRPr kumimoji="0" lang="en-US" altLang="zh-CN" sz="3600" b="1" i="0" u="none" strike="noStrike" cap="none" normalizeH="0" baseline="0" smtClean="0">
                        <a:ln>
                          <a:noFill/>
                        </a:ln>
                        <a:solidFill>
                          <a:schemeClr val="tx1"/>
                        </a:solidFill>
                        <a:effectLst/>
                        <a:latin typeface="Times New Roman" panose="02020603050405020304" pitchFamily="18" charset="0"/>
                        <a:ea typeface="黑体" panose="02010609060101010101" charset="-122"/>
                        <a:cs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pPr>
                      <a:r>
                        <a:rPr kumimoji="0" lang="en-US" altLang="zh-CN" sz="3600" b="1" i="0" u="none" strike="noStrike" cap="none" normalizeH="0" baseline="0" smtClean="0">
                          <a:ln>
                            <a:noFill/>
                          </a:ln>
                          <a:solidFill>
                            <a:schemeClr val="tx1"/>
                          </a:solidFill>
                          <a:effectLst/>
                          <a:latin typeface="Times New Roman" panose="02020603050405020304" pitchFamily="18" charset="0"/>
                          <a:ea typeface="黑体" panose="02010609060101010101" charset="-122"/>
                          <a:cs typeface="Times New Roman" panose="02020603050405020304" pitchFamily="18" charset="0"/>
                        </a:rPr>
                        <a:t>2</a:t>
                      </a:r>
                      <a:endParaRPr kumimoji="0" lang="en-US" altLang="zh-CN" sz="3600" b="1" i="0" u="none" strike="noStrike" cap="none" normalizeH="0" baseline="0" smtClean="0">
                        <a:ln>
                          <a:noFill/>
                        </a:ln>
                        <a:solidFill>
                          <a:schemeClr val="tx1"/>
                        </a:solidFill>
                        <a:effectLst/>
                        <a:latin typeface="Times New Roman" panose="02020603050405020304" pitchFamily="18" charset="0"/>
                        <a:ea typeface="黑体" panose="02010609060101010101" charset="-122"/>
                        <a:cs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pPr>
                      <a:endParaRPr kumimoji="0" lang="zh-CN" altLang="zh-CN" sz="3600" b="1" i="0" u="none" strike="noStrike" cap="none" normalizeH="0" baseline="0" smtClean="0">
                        <a:ln>
                          <a:noFill/>
                        </a:ln>
                        <a:solidFill>
                          <a:schemeClr val="tx1"/>
                        </a:solidFill>
                        <a:effectLst/>
                        <a:latin typeface="Times New Roman" panose="02020603050405020304" pitchFamily="18" charset="0"/>
                        <a:ea typeface="黑体" panose="02010609060101010101" charset="-122"/>
                        <a:cs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7405">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pPr>
                      <a:r>
                        <a:rPr kumimoji="0" lang="en-US" altLang="zh-CN" sz="3600" b="1" i="0" u="none" strike="noStrike" cap="none" normalizeH="0" baseline="0" smtClean="0">
                          <a:ln>
                            <a:noFill/>
                          </a:ln>
                          <a:solidFill>
                            <a:schemeClr val="tx1"/>
                          </a:solidFill>
                          <a:effectLst/>
                          <a:latin typeface="Times New Roman" panose="02020603050405020304" pitchFamily="18" charset="0"/>
                          <a:ea typeface="黑体" panose="02010609060101010101" charset="-122"/>
                          <a:cs typeface="Times New Roman" panose="02020603050405020304" pitchFamily="18" charset="0"/>
                        </a:rPr>
                        <a:t>2</a:t>
                      </a:r>
                      <a:endParaRPr kumimoji="0" lang="en-US" altLang="zh-CN" sz="3600" b="1" i="0" u="none" strike="noStrike" cap="none" normalizeH="0" baseline="0" smtClean="0">
                        <a:ln>
                          <a:noFill/>
                        </a:ln>
                        <a:solidFill>
                          <a:schemeClr val="tx1"/>
                        </a:solidFill>
                        <a:effectLst/>
                        <a:latin typeface="Times New Roman" panose="02020603050405020304" pitchFamily="18" charset="0"/>
                        <a:ea typeface="黑体" panose="02010609060101010101" charset="-122"/>
                        <a:cs typeface="Times New Roman" panose="02020603050405020304"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pPr>
                      <a:r>
                        <a:rPr kumimoji="0" lang="en-US" altLang="zh-CN" sz="3600" b="1" i="0" u="none" strike="noStrike" cap="none" normalizeH="0" baseline="0" smtClean="0">
                          <a:ln>
                            <a:noFill/>
                          </a:ln>
                          <a:solidFill>
                            <a:schemeClr val="tx1"/>
                          </a:solidFill>
                          <a:effectLst/>
                          <a:latin typeface="Times New Roman" panose="02020603050405020304" pitchFamily="18" charset="0"/>
                          <a:ea typeface="黑体" panose="02010609060101010101" charset="-122"/>
                          <a:cs typeface="Times New Roman" panose="02020603050405020304" pitchFamily="18" charset="0"/>
                        </a:rPr>
                        <a:t>4</a:t>
                      </a:r>
                      <a:endParaRPr kumimoji="0" lang="en-US" altLang="zh-CN" sz="3600" b="1" i="0" u="none" strike="noStrike" cap="none" normalizeH="0" baseline="0" smtClean="0">
                        <a:ln>
                          <a:noFill/>
                        </a:ln>
                        <a:solidFill>
                          <a:schemeClr val="tx1"/>
                        </a:solidFill>
                        <a:effectLst/>
                        <a:latin typeface="Times New Roman" panose="02020603050405020304" pitchFamily="18" charset="0"/>
                        <a:ea typeface="黑体" panose="02010609060101010101" charset="-122"/>
                        <a:cs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pPr>
                      <a:endParaRPr kumimoji="0" lang="zh-CN" altLang="zh-CN" sz="3600" b="1" i="0" u="none" strike="noStrike" cap="none" normalizeH="0" baseline="0" smtClean="0">
                        <a:ln>
                          <a:noFill/>
                        </a:ln>
                        <a:solidFill>
                          <a:schemeClr val="tx1"/>
                        </a:solidFill>
                        <a:effectLst/>
                        <a:latin typeface="Times New Roman" panose="02020603050405020304" pitchFamily="18" charset="0"/>
                        <a:ea typeface="黑体" panose="02010609060101010101" charset="-122"/>
                        <a:cs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02945">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pPr>
                      <a:r>
                        <a:rPr kumimoji="0" lang="en-US" altLang="zh-CN" sz="3600" b="1" i="0" u="none" strike="noStrike" cap="none" normalizeH="0" baseline="0" smtClean="0">
                          <a:ln>
                            <a:noFill/>
                          </a:ln>
                          <a:solidFill>
                            <a:schemeClr val="tx1"/>
                          </a:solidFill>
                          <a:effectLst/>
                          <a:latin typeface="Times New Roman" panose="02020603050405020304" pitchFamily="18" charset="0"/>
                          <a:ea typeface="黑体" panose="02010609060101010101" charset="-122"/>
                          <a:cs typeface="Times New Roman" panose="02020603050405020304" pitchFamily="18" charset="0"/>
                        </a:rPr>
                        <a:t>3</a:t>
                      </a:r>
                      <a:endParaRPr kumimoji="0" lang="en-US" altLang="zh-CN" sz="3600" b="1" i="0" u="none" strike="noStrike" cap="none" normalizeH="0" baseline="0" smtClean="0">
                        <a:ln>
                          <a:noFill/>
                        </a:ln>
                        <a:solidFill>
                          <a:schemeClr val="tx1"/>
                        </a:solidFill>
                        <a:effectLst/>
                        <a:latin typeface="Times New Roman" panose="02020603050405020304" pitchFamily="18" charset="0"/>
                        <a:ea typeface="黑体" panose="02010609060101010101" charset="-122"/>
                        <a:cs typeface="Times New Roman" panose="02020603050405020304"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vMerge="1">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pPr>
                      <a:r>
                        <a:rPr kumimoji="0" lang="en-US" altLang="zh-CN" sz="3600" b="1" i="0" u="none" strike="noStrike" cap="none" normalizeH="0" baseline="0" smtClean="0">
                          <a:ln>
                            <a:noFill/>
                          </a:ln>
                          <a:solidFill>
                            <a:schemeClr val="tx1"/>
                          </a:solidFill>
                          <a:effectLst/>
                          <a:latin typeface="Times New Roman" panose="02020603050405020304" pitchFamily="18" charset="0"/>
                          <a:ea typeface="黑体" panose="02010609060101010101" charset="-122"/>
                          <a:cs typeface="Times New Roman" panose="02020603050405020304" pitchFamily="18" charset="0"/>
                        </a:rPr>
                        <a:t>8</a:t>
                      </a:r>
                      <a:endParaRPr kumimoji="0" lang="en-US" altLang="zh-CN" sz="3600" b="1" i="0" u="none" strike="noStrike" cap="none" normalizeH="0" baseline="0" smtClean="0">
                        <a:ln>
                          <a:noFill/>
                        </a:ln>
                        <a:solidFill>
                          <a:schemeClr val="tx1"/>
                        </a:solidFill>
                        <a:effectLst/>
                        <a:latin typeface="Times New Roman" panose="02020603050405020304" pitchFamily="18" charset="0"/>
                        <a:ea typeface="黑体" panose="02010609060101010101" charset="-122"/>
                        <a:cs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pPr>
                      <a:endParaRPr kumimoji="0" lang="zh-CN" altLang="zh-CN" sz="3600" b="1" i="0" u="none" strike="noStrike" cap="none" normalizeH="0" baseline="0" smtClean="0">
                        <a:ln>
                          <a:noFill/>
                        </a:ln>
                        <a:solidFill>
                          <a:schemeClr val="tx1"/>
                        </a:solidFill>
                        <a:effectLst/>
                        <a:latin typeface="Times New Roman" panose="02020603050405020304" pitchFamily="18" charset="0"/>
                        <a:ea typeface="黑体" panose="02010609060101010101" charset="-122"/>
                        <a:cs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11998" name="Text Box 30"/>
          <p:cNvSpPr txBox="1">
            <a:spLocks noChangeArrowheads="1"/>
          </p:cNvSpPr>
          <p:nvPr/>
        </p:nvSpPr>
        <p:spPr bwMode="auto">
          <a:xfrm>
            <a:off x="1690370" y="1564005"/>
            <a:ext cx="926465" cy="521970"/>
          </a:xfrm>
          <a:prstGeom prst="rect">
            <a:avLst/>
          </a:prstGeom>
          <a:noFill/>
          <a:ln w="9525">
            <a:noFill/>
            <a:miter lim="800000"/>
          </a:ln>
        </p:spPr>
        <p:txBody>
          <a:bodyPr wrap="square">
            <a:spAutoFit/>
          </a:bodyPr>
          <a:lstStyle/>
          <a:p>
            <a:pPr>
              <a:spcBef>
                <a:spcPct val="50000"/>
              </a:spcBef>
              <a:defRPr/>
            </a:pPr>
            <a:r>
              <a:rPr lang="zh-CN" altLang="en-US" sz="2800" b="1" dirty="0">
                <a:solidFill>
                  <a:srgbClr val="FF0000"/>
                </a:solidFill>
                <a:latin typeface="黑体" panose="02010609060101010101" charset="-122"/>
                <a:ea typeface="黑体" panose="02010609060101010101" charset="-122"/>
              </a:rPr>
              <a:t>电压</a:t>
            </a:r>
            <a:endParaRPr lang="zh-CN" altLang="en-US" sz="2800" b="1" dirty="0">
              <a:solidFill>
                <a:srgbClr val="FF0000"/>
              </a:solidFill>
              <a:latin typeface="黑体" panose="02010609060101010101" charset="-122"/>
              <a:ea typeface="黑体" panose="02010609060101010101" charset="-122"/>
            </a:endParaRPr>
          </a:p>
        </p:txBody>
      </p:sp>
      <p:sp>
        <p:nvSpPr>
          <p:cNvPr id="26655" name="Rectangle 31"/>
          <p:cNvSpPr>
            <a:spLocks noChangeArrowheads="1"/>
          </p:cNvSpPr>
          <p:nvPr/>
        </p:nvSpPr>
        <p:spPr bwMode="auto">
          <a:xfrm>
            <a:off x="900748" y="841693"/>
            <a:ext cx="3468687" cy="50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defRPr/>
            </a:pPr>
            <a:r>
              <a:rPr lang="zh-CN" altLang="en-US" sz="2800" b="1" dirty="0">
                <a:latin typeface="黑体" panose="02010609060101010101" charset="-122"/>
                <a:ea typeface="黑体" panose="02010609060101010101" charset="-122"/>
              </a:rPr>
              <a:t>进行实验与收集证据</a:t>
            </a:r>
            <a:endParaRPr lang="zh-CN" altLang="en-US" sz="2800" b="1" dirty="0">
              <a:latin typeface="黑体" panose="02010609060101010101" charset="-122"/>
              <a:ea typeface="黑体" panose="02010609060101010101" charset="-122"/>
            </a:endParaRPr>
          </a:p>
        </p:txBody>
      </p:sp>
      <p:sp>
        <p:nvSpPr>
          <p:cNvPr id="212000" name="Text Box 32"/>
          <p:cNvSpPr txBox="1">
            <a:spLocks noChangeArrowheads="1"/>
          </p:cNvSpPr>
          <p:nvPr/>
        </p:nvSpPr>
        <p:spPr bwMode="auto">
          <a:xfrm>
            <a:off x="2511425" y="4679950"/>
            <a:ext cx="487045" cy="645160"/>
          </a:xfrm>
          <a:prstGeom prst="rect">
            <a:avLst/>
          </a:prstGeom>
          <a:noFill/>
          <a:ln w="9525">
            <a:noFill/>
            <a:miter lim="800000"/>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3600" b="1">
                <a:solidFill>
                  <a:srgbClr val="FF0000"/>
                </a:solidFill>
                <a:latin typeface="Times New Roman" panose="02020603050405020304" pitchFamily="18" charset="0"/>
                <a:ea typeface="黑体" panose="02010609060101010101" charset="-122"/>
                <a:cs typeface="Times New Roman" panose="02020603050405020304" pitchFamily="18" charset="0"/>
              </a:rPr>
              <a:t>2</a:t>
            </a:r>
            <a:endParaRPr lang="en-US" altLang="zh-CN" sz="3600" b="1">
              <a:solidFill>
                <a:srgbClr val="FF0000"/>
              </a:solidFill>
              <a:latin typeface="Times New Roman" panose="02020603050405020304" pitchFamily="18" charset="0"/>
              <a:ea typeface="黑体" panose="02010609060101010101" charset="-122"/>
              <a:cs typeface="Times New Roman" panose="02020603050405020304" pitchFamily="18" charset="0"/>
            </a:endParaRPr>
          </a:p>
        </p:txBody>
      </p:sp>
      <p:sp>
        <p:nvSpPr>
          <p:cNvPr id="2" name="文本框 1"/>
          <p:cNvSpPr txBox="1"/>
          <p:nvPr/>
        </p:nvSpPr>
        <p:spPr>
          <a:xfrm>
            <a:off x="7428230" y="3984625"/>
            <a:ext cx="472440" cy="583565"/>
          </a:xfrm>
          <a:prstGeom prst="rect">
            <a:avLst/>
          </a:prstGeom>
          <a:noFill/>
        </p:spPr>
        <p:txBody>
          <a:bodyPr wrap="square" rtlCol="0">
            <a:spAutoFit/>
          </a:bodyPr>
          <a:p>
            <a:pPr algn="ctr"/>
            <a:r>
              <a:rPr lang="en-US" altLang="zh-CN" sz="3200" b="1">
                <a:latin typeface="Times New Roman" panose="02020603050405020304" pitchFamily="18" charset="0"/>
                <a:cs typeface="Times New Roman" panose="02020603050405020304" pitchFamily="18" charset="0"/>
              </a:rPr>
              <a:t>1</a:t>
            </a:r>
            <a:endParaRPr lang="en-US" altLang="zh-CN" sz="3200" b="1">
              <a:latin typeface="Times New Roman" panose="02020603050405020304" pitchFamily="18" charset="0"/>
              <a:cs typeface="Times New Roman" panose="02020603050405020304" pitchFamily="18" charset="0"/>
            </a:endParaRPr>
          </a:p>
        </p:txBody>
      </p:sp>
      <p:sp>
        <p:nvSpPr>
          <p:cNvPr id="3" name="文本框 2"/>
          <p:cNvSpPr txBox="1"/>
          <p:nvPr/>
        </p:nvSpPr>
        <p:spPr>
          <a:xfrm>
            <a:off x="7206615" y="4759325"/>
            <a:ext cx="916305" cy="583565"/>
          </a:xfrm>
          <a:prstGeom prst="rect">
            <a:avLst/>
          </a:prstGeom>
          <a:noFill/>
        </p:spPr>
        <p:txBody>
          <a:bodyPr wrap="square" rtlCol="0">
            <a:spAutoFit/>
          </a:bodyPr>
          <a:p>
            <a:pPr algn="ctr"/>
            <a:r>
              <a:rPr lang="en-US" altLang="zh-CN" sz="3200" b="1">
                <a:latin typeface="Times New Roman" panose="02020603050405020304" pitchFamily="18" charset="0"/>
                <a:cs typeface="Times New Roman" panose="02020603050405020304" pitchFamily="18" charset="0"/>
              </a:rPr>
              <a:t>0.5</a:t>
            </a:r>
            <a:endParaRPr lang="en-US" altLang="zh-CN" sz="3200" b="1">
              <a:latin typeface="Times New Roman" panose="02020603050405020304" pitchFamily="18" charset="0"/>
              <a:cs typeface="Times New Roman" panose="02020603050405020304" pitchFamily="18" charset="0"/>
            </a:endParaRPr>
          </a:p>
        </p:txBody>
      </p:sp>
      <p:sp>
        <p:nvSpPr>
          <p:cNvPr id="6" name="文本框 5"/>
          <p:cNvSpPr txBox="1"/>
          <p:nvPr/>
        </p:nvSpPr>
        <p:spPr>
          <a:xfrm>
            <a:off x="7112635" y="5537200"/>
            <a:ext cx="1138555" cy="583565"/>
          </a:xfrm>
          <a:prstGeom prst="rect">
            <a:avLst/>
          </a:prstGeom>
          <a:noFill/>
        </p:spPr>
        <p:txBody>
          <a:bodyPr wrap="square" rtlCol="0">
            <a:spAutoFit/>
          </a:bodyPr>
          <a:p>
            <a:pPr algn="ctr"/>
            <a:r>
              <a:rPr lang="en-US" altLang="zh-CN" sz="3200" b="1">
                <a:latin typeface="Times New Roman" panose="02020603050405020304" pitchFamily="18" charset="0"/>
                <a:cs typeface="Times New Roman" panose="02020603050405020304" pitchFamily="18" charset="0"/>
              </a:rPr>
              <a:t>0.25</a:t>
            </a:r>
            <a:endParaRPr lang="en-US" altLang="zh-CN" sz="3200" b="1">
              <a:latin typeface="Times New Roman" panose="02020603050405020304" pitchFamily="18" charset="0"/>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11998"/>
                                        </p:tgtEl>
                                        <p:attrNameLst>
                                          <p:attrName>style.visibility</p:attrName>
                                        </p:attrNameLst>
                                      </p:cBhvr>
                                      <p:to>
                                        <p:strVal val="visible"/>
                                      </p:to>
                                    </p:set>
                                    <p:animEffect transition="in" filter="wipe(down)">
                                      <p:cBhvr>
                                        <p:cTn id="7" dur="580">
                                          <p:stCondLst>
                                            <p:cond delay="0"/>
                                          </p:stCondLst>
                                        </p:cTn>
                                        <p:tgtEl>
                                          <p:spTgt spid="211998"/>
                                        </p:tgtEl>
                                      </p:cBhvr>
                                    </p:animEffect>
                                    <p:anim calcmode="lin" valueType="num">
                                      <p:cBhvr>
                                        <p:cTn id="8" dur="1822" tmFilter="0,0; 0.14,0.36; 0.43,0.73; 0.71,0.91; 1.0,1.0">
                                          <p:stCondLst>
                                            <p:cond delay="0"/>
                                          </p:stCondLst>
                                        </p:cTn>
                                        <p:tgtEl>
                                          <p:spTgt spid="21199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1199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1199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1199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11998"/>
                                        </p:tgtEl>
                                        <p:attrNameLst>
                                          <p:attrName>ppt_y</p:attrName>
                                        </p:attrNameLst>
                                      </p:cBhvr>
                                      <p:tavLst>
                                        <p:tav tm="0" fmla="#ppt_y-sin(pi*$)/81">
                                          <p:val>
                                            <p:fltVal val="0"/>
                                          </p:val>
                                        </p:tav>
                                        <p:tav tm="100000">
                                          <p:val>
                                            <p:fltVal val="1"/>
                                          </p:val>
                                        </p:tav>
                                      </p:tavLst>
                                    </p:anim>
                                    <p:animScale>
                                      <p:cBhvr>
                                        <p:cTn id="13" dur="26">
                                          <p:stCondLst>
                                            <p:cond delay="650"/>
                                          </p:stCondLst>
                                        </p:cTn>
                                        <p:tgtEl>
                                          <p:spTgt spid="211998"/>
                                        </p:tgtEl>
                                      </p:cBhvr>
                                      <p:to x="100000" y="60000"/>
                                    </p:animScale>
                                    <p:animScale>
                                      <p:cBhvr>
                                        <p:cTn id="14" dur="166" decel="50000">
                                          <p:stCondLst>
                                            <p:cond delay="676"/>
                                          </p:stCondLst>
                                        </p:cTn>
                                        <p:tgtEl>
                                          <p:spTgt spid="211998"/>
                                        </p:tgtEl>
                                      </p:cBhvr>
                                      <p:to x="100000" y="100000"/>
                                    </p:animScale>
                                    <p:animScale>
                                      <p:cBhvr>
                                        <p:cTn id="15" dur="26">
                                          <p:stCondLst>
                                            <p:cond delay="1312"/>
                                          </p:stCondLst>
                                        </p:cTn>
                                        <p:tgtEl>
                                          <p:spTgt spid="211998"/>
                                        </p:tgtEl>
                                      </p:cBhvr>
                                      <p:to x="100000" y="80000"/>
                                    </p:animScale>
                                    <p:animScale>
                                      <p:cBhvr>
                                        <p:cTn id="16" dur="166" decel="50000">
                                          <p:stCondLst>
                                            <p:cond delay="1338"/>
                                          </p:stCondLst>
                                        </p:cTn>
                                        <p:tgtEl>
                                          <p:spTgt spid="211998"/>
                                        </p:tgtEl>
                                      </p:cBhvr>
                                      <p:to x="100000" y="100000"/>
                                    </p:animScale>
                                    <p:animScale>
                                      <p:cBhvr>
                                        <p:cTn id="17" dur="26">
                                          <p:stCondLst>
                                            <p:cond delay="1642"/>
                                          </p:stCondLst>
                                        </p:cTn>
                                        <p:tgtEl>
                                          <p:spTgt spid="211998"/>
                                        </p:tgtEl>
                                      </p:cBhvr>
                                      <p:to x="100000" y="90000"/>
                                    </p:animScale>
                                    <p:animScale>
                                      <p:cBhvr>
                                        <p:cTn id="18" dur="166" decel="50000">
                                          <p:stCondLst>
                                            <p:cond delay="1668"/>
                                          </p:stCondLst>
                                        </p:cTn>
                                        <p:tgtEl>
                                          <p:spTgt spid="211998"/>
                                        </p:tgtEl>
                                      </p:cBhvr>
                                      <p:to x="100000" y="100000"/>
                                    </p:animScale>
                                    <p:animScale>
                                      <p:cBhvr>
                                        <p:cTn id="19" dur="26">
                                          <p:stCondLst>
                                            <p:cond delay="1808"/>
                                          </p:stCondLst>
                                        </p:cTn>
                                        <p:tgtEl>
                                          <p:spTgt spid="211998"/>
                                        </p:tgtEl>
                                      </p:cBhvr>
                                      <p:to x="100000" y="95000"/>
                                    </p:animScale>
                                    <p:animScale>
                                      <p:cBhvr>
                                        <p:cTn id="20" dur="166" decel="50000">
                                          <p:stCondLst>
                                            <p:cond delay="1834"/>
                                          </p:stCondLst>
                                        </p:cTn>
                                        <p:tgtEl>
                                          <p:spTgt spid="211998"/>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7" presetClass="entr" presetSubtype="0" fill="hold" grpId="0" nodeType="clickEffect">
                                  <p:stCondLst>
                                    <p:cond delay="0"/>
                                  </p:stCondLst>
                                  <p:childTnLst>
                                    <p:set>
                                      <p:cBhvr>
                                        <p:cTn id="24" dur="1" fill="hold">
                                          <p:stCondLst>
                                            <p:cond delay="0"/>
                                          </p:stCondLst>
                                        </p:cTn>
                                        <p:tgtEl>
                                          <p:spTgt spid="212000"/>
                                        </p:tgtEl>
                                        <p:attrNameLst>
                                          <p:attrName>style.visibility</p:attrName>
                                        </p:attrNameLst>
                                      </p:cBhvr>
                                      <p:to>
                                        <p:strVal val="visible"/>
                                      </p:to>
                                    </p:set>
                                    <p:animEffect transition="in" filter="fade">
                                      <p:cBhvr>
                                        <p:cTn id="25" dur="1000"/>
                                        <p:tgtEl>
                                          <p:spTgt spid="212000"/>
                                        </p:tgtEl>
                                      </p:cBhvr>
                                    </p:animEffect>
                                    <p:anim calcmode="lin" valueType="num">
                                      <p:cBhvr>
                                        <p:cTn id="26" dur="1000" fill="hold"/>
                                        <p:tgtEl>
                                          <p:spTgt spid="212000"/>
                                        </p:tgtEl>
                                        <p:attrNameLst>
                                          <p:attrName>ppt_x</p:attrName>
                                        </p:attrNameLst>
                                      </p:cBhvr>
                                      <p:tavLst>
                                        <p:tav tm="0">
                                          <p:val>
                                            <p:strVal val="#ppt_x"/>
                                          </p:val>
                                        </p:tav>
                                        <p:tav tm="100000">
                                          <p:val>
                                            <p:strVal val="#ppt_x"/>
                                          </p:val>
                                        </p:tav>
                                      </p:tavLst>
                                    </p:anim>
                                    <p:anim calcmode="lin" valueType="num">
                                      <p:cBhvr>
                                        <p:cTn id="27" dur="1000" fill="hold"/>
                                        <p:tgtEl>
                                          <p:spTgt spid="212000"/>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blinds(horizontal)">
                                      <p:cBhvr>
                                        <p:cTn id="32" dur="500"/>
                                        <p:tgtEl>
                                          <p:spTgt spid="2"/>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blinds(horizontal)">
                                      <p:cBhvr>
                                        <p:cTn id="37" dur="500"/>
                                        <p:tgtEl>
                                          <p:spTgt spid="3"/>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blinds(horizontal)">
                                      <p:cBhvr>
                                        <p:cTn id="4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998" grpId="0"/>
      <p:bldP spid="212000" grpId="0"/>
      <p:bldP spid="2" grpId="0"/>
      <p:bldP spid="3"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31709" y="1841162"/>
            <a:ext cx="3901778" cy="3901778"/>
          </a:xfrm>
          <a:prstGeom prst="rect">
            <a:avLst/>
          </a:prstGeom>
        </p:spPr>
      </p:pic>
      <p:sp>
        <p:nvSpPr>
          <p:cNvPr id="28" name="TextBox 19"/>
          <p:cNvSpPr txBox="1"/>
          <p:nvPr/>
        </p:nvSpPr>
        <p:spPr>
          <a:xfrm>
            <a:off x="4699000" y="4611370"/>
            <a:ext cx="2510155" cy="640080"/>
          </a:xfrm>
          <a:prstGeom prst="rect">
            <a:avLst/>
          </a:prstGeom>
          <a:noFill/>
        </p:spPr>
        <p:txBody>
          <a:bodyPr wrap="none" lIns="270000" tIns="0" rIns="0" bIns="0" anchor="b" anchorCtr="0">
            <a:noAutofit/>
          </a:bodyPr>
          <a:p>
            <a:pPr algn="l" fontAlgn="auto">
              <a:lnSpc>
                <a:spcPct val="100000"/>
              </a:lnSpc>
              <a:defRPr/>
            </a:pPr>
            <a:r>
              <a:rPr lang="zh-CN" altLang="en-US" sz="4000" b="1" dirty="0">
                <a:latin typeface="楷体" panose="02010609060101010101" pitchFamily="49" charset="-122"/>
                <a:ea typeface="楷体" panose="02010609060101010101" pitchFamily="49" charset="-122"/>
              </a:rPr>
              <a:t>五、随堂演练</a:t>
            </a:r>
            <a:endParaRPr lang="zh-CN" altLang="en-US" sz="4000" b="1" dirty="0">
              <a:latin typeface="楷体" panose="02010609060101010101" pitchFamily="49" charset="-122"/>
              <a:ea typeface="楷体" panose="02010609060101010101" pitchFamily="49" charset="-122"/>
            </a:endParaRPr>
          </a:p>
        </p:txBody>
      </p:sp>
      <p:sp>
        <p:nvSpPr>
          <p:cNvPr id="30" name="TextBox 21"/>
          <p:cNvSpPr txBox="1"/>
          <p:nvPr/>
        </p:nvSpPr>
        <p:spPr>
          <a:xfrm>
            <a:off x="4699000" y="3076575"/>
            <a:ext cx="3556635" cy="728980"/>
          </a:xfrm>
          <a:prstGeom prst="rect">
            <a:avLst/>
          </a:prstGeom>
          <a:noFill/>
        </p:spPr>
        <p:txBody>
          <a:bodyPr wrap="none" lIns="270000" tIns="0" rIns="0" bIns="0" anchor="b" anchorCtr="0">
            <a:noAutofit/>
          </a:bodyPr>
          <a:p>
            <a:pPr algn="l" fontAlgn="auto">
              <a:lnSpc>
                <a:spcPct val="100000"/>
              </a:lnSpc>
              <a:defRPr/>
            </a:pPr>
            <a:r>
              <a:rPr lang="zh-CN" altLang="en-US" sz="4000" b="1" dirty="0">
                <a:latin typeface="楷体" panose="02010609060101010101" pitchFamily="49" charset="-122"/>
                <a:ea typeface="楷体" panose="02010609060101010101" pitchFamily="49" charset="-122"/>
              </a:rPr>
              <a:t>三、新课讲解</a:t>
            </a:r>
            <a:endParaRPr lang="zh-CN" altLang="en-US" sz="4000" b="1" dirty="0">
              <a:latin typeface="楷体" panose="02010609060101010101" pitchFamily="49" charset="-122"/>
              <a:ea typeface="楷体" panose="02010609060101010101" pitchFamily="49" charset="-122"/>
            </a:endParaRPr>
          </a:p>
        </p:txBody>
      </p:sp>
      <p:sp>
        <p:nvSpPr>
          <p:cNvPr id="32" name="TextBox 23"/>
          <p:cNvSpPr txBox="1"/>
          <p:nvPr/>
        </p:nvSpPr>
        <p:spPr>
          <a:xfrm>
            <a:off x="4699000" y="2371090"/>
            <a:ext cx="3556000" cy="661035"/>
          </a:xfrm>
          <a:prstGeom prst="rect">
            <a:avLst/>
          </a:prstGeom>
          <a:noFill/>
        </p:spPr>
        <p:txBody>
          <a:bodyPr wrap="none" lIns="270000" tIns="0" rIns="0" bIns="0" anchor="b" anchorCtr="0">
            <a:noAutofit/>
          </a:bodyPr>
          <a:p>
            <a:pPr algn="l" fontAlgn="auto">
              <a:lnSpc>
                <a:spcPct val="100000"/>
              </a:lnSpc>
              <a:defRPr/>
            </a:pPr>
            <a:r>
              <a:rPr lang="zh-CN" altLang="en-US" sz="4000" b="1" dirty="0">
                <a:latin typeface="楷体" panose="02010609060101010101" pitchFamily="49" charset="-122"/>
                <a:ea typeface="楷体" panose="02010609060101010101" pitchFamily="49" charset="-122"/>
              </a:rPr>
              <a:t>二、情景导入</a:t>
            </a:r>
            <a:endParaRPr lang="zh-CN" altLang="en-US" sz="4000" b="1" dirty="0">
              <a:latin typeface="楷体" panose="02010609060101010101" pitchFamily="49" charset="-122"/>
              <a:ea typeface="楷体" panose="02010609060101010101" pitchFamily="49" charset="-122"/>
            </a:endParaRPr>
          </a:p>
        </p:txBody>
      </p:sp>
      <p:sp>
        <p:nvSpPr>
          <p:cNvPr id="10" name="TextBox 23"/>
          <p:cNvSpPr txBox="1"/>
          <p:nvPr/>
        </p:nvSpPr>
        <p:spPr>
          <a:xfrm>
            <a:off x="4699000" y="1665605"/>
            <a:ext cx="3556000" cy="661035"/>
          </a:xfrm>
          <a:prstGeom prst="rect">
            <a:avLst/>
          </a:prstGeom>
          <a:noFill/>
        </p:spPr>
        <p:txBody>
          <a:bodyPr wrap="none" lIns="270000" tIns="0" rIns="0" bIns="0" anchor="b" anchorCtr="0">
            <a:noAutofit/>
          </a:bodyPr>
          <a:p>
            <a:pPr algn="l" fontAlgn="auto">
              <a:lnSpc>
                <a:spcPct val="100000"/>
              </a:lnSpc>
              <a:defRPr/>
            </a:pPr>
            <a:r>
              <a:rPr lang="zh-CN" altLang="en-US" sz="4000" b="1" dirty="0">
                <a:latin typeface="楷体" panose="02010609060101010101" pitchFamily="49" charset="-122"/>
                <a:ea typeface="楷体" panose="02010609060101010101" pitchFamily="49" charset="-122"/>
              </a:rPr>
              <a:t>一、学习目标</a:t>
            </a:r>
            <a:endParaRPr lang="zh-CN" altLang="en-US" sz="4000" b="1" dirty="0">
              <a:latin typeface="楷体" panose="02010609060101010101" pitchFamily="49" charset="-122"/>
              <a:ea typeface="楷体" panose="02010609060101010101" pitchFamily="49" charset="-122"/>
            </a:endParaRPr>
          </a:p>
        </p:txBody>
      </p:sp>
      <p:sp>
        <p:nvSpPr>
          <p:cNvPr id="11" name="TextBox 14"/>
          <p:cNvSpPr txBox="1"/>
          <p:nvPr/>
        </p:nvSpPr>
        <p:spPr>
          <a:xfrm>
            <a:off x="4699000" y="3850005"/>
            <a:ext cx="3596640" cy="716915"/>
          </a:xfrm>
          <a:prstGeom prst="rect">
            <a:avLst/>
          </a:prstGeom>
          <a:noFill/>
        </p:spPr>
        <p:txBody>
          <a:bodyPr wrap="none" lIns="270000" tIns="0" rIns="0" bIns="0" anchor="b" anchorCtr="0">
            <a:noAutofit/>
          </a:bodyPr>
          <a:p>
            <a:pPr algn="l" fontAlgn="auto">
              <a:lnSpc>
                <a:spcPct val="100000"/>
              </a:lnSpc>
              <a:defRPr/>
            </a:pPr>
            <a:r>
              <a:rPr lang="zh-CN" altLang="en-US" sz="4000" b="1" dirty="0">
                <a:latin typeface="楷体" panose="02010609060101010101" pitchFamily="49" charset="-122"/>
                <a:ea typeface="楷体" panose="02010609060101010101" pitchFamily="49" charset="-122"/>
              </a:rPr>
              <a:t>四、课堂小结</a:t>
            </a:r>
            <a:endParaRPr lang="zh-CN" altLang="en-US" sz="4000" b="1" dirty="0">
              <a:latin typeface="楷体" panose="02010609060101010101" pitchFamily="49" charset="-122"/>
              <a:ea typeface="楷体" panose="02010609060101010101" pitchFamily="49"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childTnLst>
                                </p:cTn>
                              </p:par>
                              <p:par>
                                <p:cTn id="9" presetID="3" presetClass="entr" presetSubtype="10"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blinds(horizontal)">
                                      <p:cBhvr>
                                        <p:cTn id="11" dur="500"/>
                                        <p:tgtEl>
                                          <p:spTgt spid="28"/>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blinds(horizontal)">
                                      <p:cBhvr>
                                        <p:cTn id="14" dur="500"/>
                                        <p:tgtEl>
                                          <p:spTgt spid="30"/>
                                        </p:tgtEl>
                                      </p:cBhvr>
                                    </p:animEffect>
                                  </p:childTnLst>
                                </p:cTn>
                              </p:par>
                              <p:par>
                                <p:cTn id="15" presetID="3" presetClass="entr" presetSubtype="10" fill="hold" grpId="0" nodeType="with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blinds(horizontal)">
                                      <p:cBhvr>
                                        <p:cTn id="17" dur="500"/>
                                        <p:tgtEl>
                                          <p:spTgt spid="32"/>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linds(horizontal)">
                                      <p:cBhvr>
                                        <p:cTn id="20" dur="500"/>
                                        <p:tgtEl>
                                          <p:spTgt spid="10"/>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linds(horizontal)">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0" grpId="0"/>
      <p:bldP spid="32" grpId="0"/>
      <p:bldP spid="10"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p>
            <a:endParaRPr lang="zh-CN" altLang="en-US"/>
          </a:p>
        </p:txBody>
      </p:sp>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2" name="Rectangle 2"/>
          <p:cNvSpPr>
            <a:spLocks noGrp="1" noChangeArrowheads="1"/>
          </p:cNvSpPr>
          <p:nvPr/>
        </p:nvSpPr>
        <p:spPr>
          <a:xfrm>
            <a:off x="762000" y="1090930"/>
            <a:ext cx="2437130" cy="515620"/>
          </a:xfrm>
          <a:prstGeom prst="rect">
            <a:avLst/>
          </a:prstGeom>
          <a:noFill/>
          <a:ln>
            <a:noFill/>
          </a:ln>
          <a:effectLst/>
        </p:spPr>
        <p:txBody>
          <a:bodyPr vert="horz" wrap="square" lIns="91440" tIns="45720" rIns="91440" bIns="45720" numCol="1" anchor="ctr" anchorCtr="0" compatLnSpc="1"/>
          <a:lst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algn="l"/>
            <a:r>
              <a:rPr lang="zh-CN" altLang="en-US" sz="3200" b="1" dirty="0">
                <a:solidFill>
                  <a:schemeClr val="tx1"/>
                </a:solidFill>
                <a:latin typeface="Times New Roman" panose="02020603050405020304" pitchFamily="18" charset="0"/>
                <a:ea typeface="黑体" panose="02010609060101010101" charset="-122"/>
              </a:rPr>
              <a:t>实验结论</a:t>
            </a:r>
            <a:r>
              <a:rPr lang="en-US" altLang="zh-CN" sz="3200" b="1" dirty="0">
                <a:solidFill>
                  <a:schemeClr val="tx1"/>
                </a:solidFill>
                <a:latin typeface="Times New Roman" panose="02020603050405020304" pitchFamily="18" charset="0"/>
                <a:ea typeface="黑体" panose="02010609060101010101" charset="-122"/>
              </a:rPr>
              <a:t>2</a:t>
            </a:r>
            <a:r>
              <a:rPr lang="zh-CN" altLang="en-US" sz="3200" b="1" dirty="0">
                <a:solidFill>
                  <a:schemeClr val="tx1"/>
                </a:solidFill>
                <a:latin typeface="Times New Roman" panose="02020603050405020304" pitchFamily="18" charset="0"/>
                <a:ea typeface="黑体" panose="02010609060101010101" charset="-122"/>
              </a:rPr>
              <a:t>：</a:t>
            </a:r>
            <a:endParaRPr lang="zh-CN" altLang="en-US" sz="3200" b="1" dirty="0">
              <a:solidFill>
                <a:schemeClr val="tx1"/>
              </a:solidFill>
              <a:latin typeface="Times New Roman" panose="02020603050405020304" pitchFamily="18" charset="0"/>
              <a:ea typeface="黑体" panose="02010609060101010101" charset="-122"/>
            </a:endParaRPr>
          </a:p>
        </p:txBody>
      </p:sp>
      <p:sp>
        <p:nvSpPr>
          <p:cNvPr id="28675" name="Rectangle 3"/>
          <p:cNvSpPr>
            <a:spLocks noGrp="1" noChangeArrowheads="1"/>
          </p:cNvSpPr>
          <p:nvPr/>
        </p:nvSpPr>
        <p:spPr>
          <a:xfrm>
            <a:off x="2207826" y="1606694"/>
            <a:ext cx="4727823" cy="1204912"/>
          </a:xfrm>
          <a:prstGeom prst="rect">
            <a:avLst/>
          </a:prstGeom>
          <a:noFill/>
          <a:ln>
            <a:noFill/>
          </a:ln>
          <a:effectLst/>
        </p:spPr>
        <p:txBody>
          <a:bodyPr vert="horz" wrap="square" lIns="91440" tIns="45720" rIns="91440" bIns="45720" numCol="1" anchor="t" anchorCtr="0" compatLnSpc="1"/>
          <a:lst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a:buFont typeface="Wingdings" panose="05000000000000000000" pitchFamily="2" charset="2"/>
              <a:buNone/>
              <a:defRPr/>
            </a:pPr>
            <a:r>
              <a:rPr lang="zh-CN" altLang="en-US" b="1" dirty="0">
                <a:latin typeface="楷体" panose="02010609060101010101" pitchFamily="49" charset="-122"/>
                <a:ea typeface="楷体" panose="02010609060101010101" pitchFamily="49" charset="-122"/>
                <a:cs typeface="Times New Roman" panose="02020603050405020304" pitchFamily="18" charset="0"/>
              </a:rPr>
              <a:t>保持电压不变时，</a:t>
            </a:r>
            <a:endParaRPr lang="zh-CN" altLang="en-US" b="1" dirty="0">
              <a:latin typeface="楷体" panose="02010609060101010101" pitchFamily="49" charset="-122"/>
              <a:ea typeface="楷体" panose="02010609060101010101" pitchFamily="49" charset="-122"/>
              <a:cs typeface="Times New Roman" panose="02020603050405020304" pitchFamily="18" charset="0"/>
            </a:endParaRPr>
          </a:p>
          <a:p>
            <a:pPr>
              <a:buFont typeface="Wingdings" panose="05000000000000000000" pitchFamily="2" charset="2"/>
              <a:buNone/>
              <a:defRPr/>
            </a:pPr>
            <a:r>
              <a:rPr lang="zh-CN" altLang="en-US" b="1" dirty="0">
                <a:latin typeface="楷体" panose="02010609060101010101" pitchFamily="49" charset="-122"/>
                <a:ea typeface="楷体" panose="02010609060101010101" pitchFamily="49" charset="-122"/>
                <a:cs typeface="Times New Roman" panose="02020603050405020304" pitchFamily="18" charset="0"/>
              </a:rPr>
              <a:t>电流跟电阻成＿＿＿关系。</a:t>
            </a:r>
            <a:endParaRPr lang="zh-CN" altLang="en-US" b="1" dirty="0">
              <a:latin typeface="楷体" panose="02010609060101010101" pitchFamily="49" charset="-122"/>
              <a:ea typeface="楷体" panose="02010609060101010101" pitchFamily="49" charset="-122"/>
              <a:cs typeface="Times New Roman" panose="02020603050405020304" pitchFamily="18" charset="0"/>
            </a:endParaRPr>
          </a:p>
        </p:txBody>
      </p:sp>
      <p:sp>
        <p:nvSpPr>
          <p:cNvPr id="3" name="Text Box 4"/>
          <p:cNvSpPr txBox="1">
            <a:spLocks noChangeArrowheads="1"/>
          </p:cNvSpPr>
          <p:nvPr/>
        </p:nvSpPr>
        <p:spPr bwMode="auto">
          <a:xfrm>
            <a:off x="4852035" y="2164715"/>
            <a:ext cx="1017270" cy="583565"/>
          </a:xfrm>
          <a:prstGeom prst="rect">
            <a:avLst/>
          </a:prstGeom>
          <a:noFill/>
          <a:ln w="9525">
            <a:noFill/>
            <a:miter lim="800000"/>
          </a:ln>
        </p:spPr>
        <p:txBody>
          <a:bodyPr wrap="square">
            <a:spAutoFit/>
          </a:bodyPr>
          <a:lstStyle/>
          <a:p>
            <a:pPr>
              <a:spcBef>
                <a:spcPct val="50000"/>
              </a:spcBef>
              <a:defRPr/>
            </a:pPr>
            <a:r>
              <a:rPr lang="zh-CN" altLang="en-US" sz="3200" b="1" dirty="0">
                <a:solidFill>
                  <a:srgbClr val="FF0000"/>
                </a:solidFill>
                <a:latin typeface="楷体" panose="02010609060101010101" pitchFamily="49" charset="-122"/>
                <a:ea typeface="楷体" panose="02010609060101010101" pitchFamily="49" charset="-122"/>
              </a:rPr>
              <a:t>反比</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118788" name="Text Box 4"/>
          <p:cNvSpPr txBox="1">
            <a:spLocks noChangeArrowheads="1"/>
          </p:cNvSpPr>
          <p:nvPr/>
        </p:nvSpPr>
        <p:spPr bwMode="auto">
          <a:xfrm>
            <a:off x="348615" y="3310255"/>
            <a:ext cx="8446770" cy="25533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pPr>
              <a:spcBef>
                <a:spcPct val="50000"/>
              </a:spcBef>
            </a:pPr>
            <a:r>
              <a:rPr kumimoji="1" lang="zh-CN" altLang="en-US" sz="3200" b="1" i="1" dirty="0">
                <a:latin typeface="Times New Roman" panose="02020603050405020304" pitchFamily="18" charset="0"/>
                <a:ea typeface="黑体" panose="02010609060101010101" charset="-122"/>
              </a:rPr>
              <a:t>注意：不能说导体的电阻与通过它的电流成反比，我们知道，电阻是导体本身的一种特性，即使导体不通电流，它的电阻也不会改变，更不会因为导体中的电流的增大或减小而使它的电阻发生改变</a:t>
            </a:r>
            <a:r>
              <a:rPr kumimoji="1" lang="zh-CN" altLang="en-US" sz="3200" b="1" i="1" dirty="0" smtClean="0">
                <a:latin typeface="Times New Roman" panose="02020603050405020304" pitchFamily="18" charset="0"/>
                <a:ea typeface="黑体" panose="02010609060101010101" charset="-122"/>
              </a:rPr>
              <a:t>。</a:t>
            </a:r>
            <a:endParaRPr kumimoji="1" lang="zh-CN" altLang="en-US" sz="3200" b="1" i="1" dirty="0" smtClean="0">
              <a:latin typeface="Times New Roman" panose="02020603050405020304" pitchFamily="18" charset="0"/>
              <a:ea typeface="黑体" panose="02010609060101010101"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0" presetClass="entr" presetSubtype="0" fill="hold" nodeType="clickEffect">
                                  <p:stCondLst>
                                    <p:cond delay="0"/>
                                  </p:stCondLst>
                                  <p:iterate type="lt">
                                    <p:tmPct val="10000"/>
                                  </p:iterate>
                                  <p:childTnLst>
                                    <p:set>
                                      <p:cBhvr>
                                        <p:cTn id="12" dur="1" fill="hold">
                                          <p:stCondLst>
                                            <p:cond delay="0"/>
                                          </p:stCondLst>
                                        </p:cTn>
                                        <p:tgtEl>
                                          <p:spTgt spid="118788">
                                            <p:txEl>
                                              <p:pRg st="0" end="0"/>
                                            </p:txEl>
                                          </p:spTgt>
                                        </p:tgtEl>
                                        <p:attrNameLst>
                                          <p:attrName>style.visibility</p:attrName>
                                        </p:attrNameLst>
                                      </p:cBhvr>
                                      <p:to>
                                        <p:strVal val="visible"/>
                                      </p:to>
                                    </p:set>
                                    <p:animEffect transition="in" filter="fade">
                                      <p:cBhvr>
                                        <p:cTn id="13" dur="1000"/>
                                        <p:tgtEl>
                                          <p:spTgt spid="118788">
                                            <p:txEl>
                                              <p:pRg st="0" end="0"/>
                                            </p:txEl>
                                          </p:spTgt>
                                        </p:tgtEl>
                                      </p:cBhvr>
                                    </p:animEffect>
                                    <p:anim calcmode="lin" valueType="num">
                                      <p:cBhvr>
                                        <p:cTn id="14" dur="1000" fill="hold"/>
                                        <p:tgtEl>
                                          <p:spTgt spid="118788">
                                            <p:txEl>
                                              <p:pRg st="0" end="0"/>
                                            </p:txEl>
                                          </p:spTgt>
                                        </p:tgtEl>
                                        <p:attrNameLst>
                                          <p:attrName>ppt_x</p:attrName>
                                        </p:attrNameLst>
                                      </p:cBhvr>
                                      <p:tavLst>
                                        <p:tav tm="0">
                                          <p:val>
                                            <p:strVal val="#ppt_x-.1"/>
                                          </p:val>
                                        </p:tav>
                                        <p:tav tm="100000">
                                          <p:val>
                                            <p:strVal val="#ppt_x"/>
                                          </p:val>
                                        </p:tav>
                                      </p:tavLst>
                                    </p:anim>
                                    <p:anim calcmode="lin" valueType="num">
                                      <p:cBhvr>
                                        <p:cTn id="15" dur="1000" fill="hold"/>
                                        <p:tgtEl>
                                          <p:spTgt spid="118788">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grpSp>
        <p:nvGrpSpPr>
          <p:cNvPr id="11" name="组合 10"/>
          <p:cNvGrpSpPr/>
          <p:nvPr/>
        </p:nvGrpSpPr>
        <p:grpSpPr>
          <a:xfrm>
            <a:off x="194310" y="768350"/>
            <a:ext cx="3833495" cy="914400"/>
            <a:chOff x="306" y="1210"/>
            <a:chExt cx="6037" cy="1440"/>
          </a:xfrm>
        </p:grpSpPr>
        <p:sp>
          <p:nvSpPr>
            <p:cNvPr id="19488" name="文本框 6151"/>
            <p:cNvSpPr txBox="1"/>
            <p:nvPr/>
          </p:nvSpPr>
          <p:spPr>
            <a:xfrm>
              <a:off x="1623" y="1452"/>
              <a:ext cx="4720" cy="1016"/>
            </a:xfrm>
            <a:prstGeom prst="rect">
              <a:avLst/>
            </a:prstGeom>
            <a:noFill/>
            <a:ln w="9525">
              <a:noFill/>
            </a:ln>
          </p:spPr>
          <p:txBody>
            <a:bodyPr wrap="square">
              <a:spAutoFit/>
            </a:bodyPr>
            <a:p>
              <a:pPr eaLnBrk="1" hangingPunct="1"/>
              <a:r>
                <a:rPr lang="zh-CN" altLang="en-US" sz="3600" b="1" dirty="0">
                  <a:solidFill>
                    <a:srgbClr val="FF0000"/>
                  </a:solidFill>
                  <a:latin typeface="黑体" panose="02010609060101010101" charset="-122"/>
                  <a:ea typeface="黑体" panose="02010609060101010101" charset="-122"/>
                  <a:sym typeface="宋体" panose="02010600030101010101" pitchFamily="2" charset="-122"/>
                </a:rPr>
                <a:t>二、欧姆定律</a:t>
              </a:r>
              <a:endParaRPr lang="zh-CN" altLang="en-US" sz="3600" b="1" dirty="0">
                <a:solidFill>
                  <a:srgbClr val="FF0000"/>
                </a:solidFill>
                <a:latin typeface="黑体" panose="02010609060101010101" charset="-122"/>
                <a:ea typeface="黑体" panose="02010609060101010101" charset="-122"/>
                <a:sym typeface="宋体" panose="02010600030101010101" pitchFamily="2" charset="-122"/>
              </a:endParaRPr>
            </a:p>
          </p:txBody>
        </p:sp>
        <p:pic>
          <p:nvPicPr>
            <p:cNvPr id="10" name="图片 9" descr="19966091"/>
            <p:cNvPicPr>
              <a:picLocks noChangeAspect="1"/>
            </p:cNvPicPr>
            <p:nvPr/>
          </p:nvPicPr>
          <p:blipFill>
            <a:blip r:embed="rId2"/>
            <a:stretch>
              <a:fillRect/>
            </a:stretch>
          </p:blipFill>
          <p:spPr>
            <a:xfrm>
              <a:off x="306" y="1210"/>
              <a:ext cx="1440" cy="1440"/>
            </a:xfrm>
            <a:prstGeom prst="rect">
              <a:avLst/>
            </a:prstGeom>
          </p:spPr>
        </p:pic>
      </p:grpSp>
      <p:sp>
        <p:nvSpPr>
          <p:cNvPr id="6" name="文本框 5"/>
          <p:cNvSpPr txBox="1"/>
          <p:nvPr/>
        </p:nvSpPr>
        <p:spPr>
          <a:xfrm>
            <a:off x="1108710" y="1567180"/>
            <a:ext cx="3757930" cy="521970"/>
          </a:xfrm>
          <a:prstGeom prst="rect">
            <a:avLst/>
          </a:prstGeom>
          <a:noFill/>
        </p:spPr>
        <p:txBody>
          <a:bodyPr wrap="none" rtlCol="0" anchor="t">
            <a:spAutoFit/>
          </a:bodyPr>
          <a:p>
            <a:r>
              <a:rPr lang="zh-CN" altLang="en-US" sz="2800" b="1" dirty="0">
                <a:latin typeface="黑体" panose="02010609060101010101" charset="-122"/>
                <a:ea typeface="黑体" panose="02010609060101010101" charset="-122"/>
                <a:sym typeface="+mn-ea"/>
              </a:rPr>
              <a:t>由整个实验得出结论：</a:t>
            </a:r>
            <a:endParaRPr lang="zh-CN" altLang="en-US" sz="2800" b="1" dirty="0">
              <a:latin typeface="黑体" panose="02010609060101010101" charset="-122"/>
              <a:ea typeface="黑体" panose="02010609060101010101" charset="-122"/>
              <a:sym typeface="+mn-ea"/>
            </a:endParaRPr>
          </a:p>
        </p:txBody>
      </p:sp>
      <p:sp>
        <p:nvSpPr>
          <p:cNvPr id="125955" name="Rectangle 3"/>
          <p:cNvSpPr>
            <a:spLocks noGrp="1" noRot="1" noChangeArrowheads="1"/>
          </p:cNvSpPr>
          <p:nvPr/>
        </p:nvSpPr>
        <p:spPr>
          <a:xfrm>
            <a:off x="755576" y="2185437"/>
            <a:ext cx="7632848" cy="4194175"/>
          </a:xfrm>
          <a:prstGeom prst="rect">
            <a:avLst/>
          </a:prstGeom>
          <a:noFill/>
          <a:ln>
            <a:noFill/>
          </a:ln>
          <a:effectLst/>
        </p:spPr>
        <p:txBody>
          <a:bodyPr vert="horz" wrap="square" lIns="91440" tIns="45720" rIns="91440" bIns="45720" numCol="1" anchor="t" anchorCtr="0" compatLnSpc="1"/>
          <a:lstStyle>
            <a:lvl1pPr marL="342900" indent="-342900" algn="l" rtl="0" fontAlgn="base">
              <a:spcBef>
                <a:spcPct val="20000"/>
              </a:spcBef>
              <a:spcAft>
                <a:spcPct val="0"/>
              </a:spcAft>
              <a:buClr>
                <a:schemeClr val="hlink"/>
              </a:buClr>
              <a:buSzPct val="75000"/>
              <a:buFont typeface="Wingdings" panose="05000000000000000000" pitchFamily="2" charset="2"/>
              <a:buChar char="v"/>
              <a:defRPr sz="3200">
                <a:solidFill>
                  <a:schemeClr val="tx1"/>
                </a:solidFill>
                <a:latin typeface="+mn-lt"/>
                <a:ea typeface="+mn-ea"/>
                <a:cs typeface="+mn-cs"/>
              </a:defRPr>
            </a:lvl1pPr>
            <a:lvl2pPr marL="742950" indent="-285750" algn="l" rtl="0" fontAlgn="base">
              <a:spcBef>
                <a:spcPct val="20000"/>
              </a:spcBef>
              <a:spcAft>
                <a:spcPct val="0"/>
              </a:spcAft>
              <a:buClr>
                <a:schemeClr val="accent2"/>
              </a:buClr>
              <a:buSzPct val="85000"/>
              <a:buFont typeface="Wingdings" panose="05000000000000000000" pitchFamily="2" charset="2"/>
              <a:buChar char=""/>
              <a:defRPr sz="2800">
                <a:solidFill>
                  <a:schemeClr val="tx1"/>
                </a:solidFill>
                <a:latin typeface="+mn-lt"/>
                <a:ea typeface="+mn-ea"/>
              </a:defRPr>
            </a:lvl2pPr>
            <a:lvl3pPr marL="1143000" indent="-228600" algn="l" rtl="0" fontAlgn="base">
              <a:spcBef>
                <a:spcPct val="20000"/>
              </a:spcBef>
              <a:spcAft>
                <a:spcPct val="0"/>
              </a:spcAft>
              <a:buClr>
                <a:schemeClr val="hlink"/>
              </a:buClr>
              <a:buSzPct val="85000"/>
              <a:buFont typeface="Wingdings" panose="05000000000000000000" pitchFamily="2" charset="2"/>
              <a:buChar char="v"/>
              <a:defRPr sz="2400">
                <a:solidFill>
                  <a:schemeClr val="tx1"/>
                </a:solidFill>
                <a:latin typeface="+mn-lt"/>
                <a:ea typeface="+mn-ea"/>
              </a:defRPr>
            </a:lvl3pPr>
            <a:lvl4pPr marL="1600200" indent="-228600" algn="l" rtl="0" fontAlgn="base">
              <a:spcBef>
                <a:spcPct val="20000"/>
              </a:spcBef>
              <a:spcAft>
                <a:spcPct val="0"/>
              </a:spcAft>
              <a:buClr>
                <a:schemeClr val="accent2"/>
              </a:buClr>
              <a:buSzPct val="90000"/>
              <a:buFont typeface="Wingdings" panose="05000000000000000000" pitchFamily="2" charset="2"/>
              <a:buChar char=""/>
              <a:defRPr sz="2000">
                <a:solidFill>
                  <a:schemeClr val="tx1"/>
                </a:solidFill>
                <a:latin typeface="+mn-lt"/>
                <a:ea typeface="+mn-ea"/>
              </a:defRPr>
            </a:lvl4pPr>
            <a:lvl5pPr marL="20574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5pPr>
            <a:lvl6pPr marL="25146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6pPr>
            <a:lvl7pPr marL="29718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7pPr>
            <a:lvl8pPr marL="34290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8pPr>
            <a:lvl9pPr marL="38862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9pPr>
          </a:lstStyle>
          <a:p>
            <a:pPr>
              <a:lnSpc>
                <a:spcPct val="150000"/>
              </a:lnSpc>
              <a:spcBef>
                <a:spcPct val="50000"/>
              </a:spcBef>
              <a:buClrTx/>
              <a:buSzTx/>
              <a:buFontTx/>
              <a:buNone/>
            </a:pPr>
            <a:r>
              <a:rPr kumimoji="1" lang="zh-CN" altLang="en-US" sz="2800" b="1" dirty="0">
                <a:latin typeface="Times New Roman" panose="02020603050405020304" pitchFamily="18" charset="0"/>
                <a:ea typeface="黑体" panose="02010609060101010101" charset="-122"/>
              </a:rPr>
              <a:t>一段导体中的电流，跟这段导体两端的电压成正比，跟这段导体的电阻成反比。</a:t>
            </a:r>
            <a:endParaRPr kumimoji="1" lang="zh-CN" altLang="en-US" sz="2800" b="1" dirty="0">
              <a:latin typeface="Times New Roman" panose="02020603050405020304" pitchFamily="18" charset="0"/>
              <a:ea typeface="黑体" panose="02010609060101010101" charset="-122"/>
            </a:endParaRPr>
          </a:p>
          <a:p>
            <a:pPr>
              <a:lnSpc>
                <a:spcPct val="150000"/>
              </a:lnSpc>
              <a:spcBef>
                <a:spcPct val="50000"/>
              </a:spcBef>
              <a:buClrTx/>
              <a:buSzTx/>
              <a:buFontTx/>
              <a:buNone/>
            </a:pPr>
            <a:r>
              <a:rPr kumimoji="1" lang="zh-CN" altLang="en-US" sz="3600" b="1" dirty="0">
                <a:solidFill>
                  <a:srgbClr val="800000"/>
                </a:solidFill>
                <a:latin typeface="Times New Roman" panose="02020603050405020304" pitchFamily="18" charset="0"/>
                <a:ea typeface="黑体" panose="02010609060101010101" charset="-122"/>
              </a:rPr>
              <a:t>这个规律叫欧姆定律。</a:t>
            </a:r>
            <a:endParaRPr kumimoji="1" lang="zh-CN" altLang="en-US" sz="3600" b="1" dirty="0">
              <a:solidFill>
                <a:srgbClr val="800000"/>
              </a:solidFill>
              <a:latin typeface="Times New Roman" panose="02020603050405020304" pitchFamily="18" charset="0"/>
              <a:ea typeface="黑体" panose="02010609060101010101" charset="-122"/>
            </a:endParaRPr>
          </a:p>
          <a:p>
            <a:pPr>
              <a:lnSpc>
                <a:spcPct val="150000"/>
              </a:lnSpc>
            </a:pPr>
            <a:r>
              <a:rPr lang="zh-CN" altLang="en-US" b="1" dirty="0">
                <a:latin typeface="Times New Roman" panose="02020603050405020304" pitchFamily="18" charset="0"/>
                <a:ea typeface="黑体" panose="02010609060101010101" charset="-122"/>
              </a:rPr>
              <a:t>公式：</a:t>
            </a:r>
            <a:endParaRPr lang="zh-CN" altLang="en-US" b="1" dirty="0">
              <a:latin typeface="Times New Roman" panose="02020603050405020304" pitchFamily="18" charset="0"/>
              <a:ea typeface="黑体" panose="02010609060101010101" charset="-122"/>
            </a:endParaRPr>
          </a:p>
        </p:txBody>
      </p:sp>
      <p:graphicFrame>
        <p:nvGraphicFramePr>
          <p:cNvPr id="125956" name="Object 4"/>
          <p:cNvGraphicFramePr>
            <a:graphicFrameLocks noChangeAspect="1"/>
          </p:cNvGraphicFramePr>
          <p:nvPr/>
        </p:nvGraphicFramePr>
        <p:xfrm>
          <a:off x="2483768" y="4633709"/>
          <a:ext cx="1644650" cy="1379537"/>
        </p:xfrm>
        <a:graphic>
          <a:graphicData uri="http://schemas.openxmlformats.org/presentationml/2006/ole">
            <mc:AlternateContent xmlns:mc="http://schemas.openxmlformats.org/markup-compatibility/2006">
              <mc:Choice xmlns:v="urn:schemas-microsoft-com:vml" Requires="v">
                <p:oleObj spid="_x0000_s125959" name="Equation" r:id="rId3" imgW="419100" imgH="393700" progId="Equation.DSMT4">
                  <p:embed/>
                </p:oleObj>
              </mc:Choice>
              <mc:Fallback>
                <p:oleObj name="Equation" r:id="rId3" imgW="419100" imgH="393700"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83768" y="4633709"/>
                        <a:ext cx="1644650" cy="1379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ppt_x</p:attrName>
                                        </p:attrNameLst>
                                      </p:cBhvr>
                                      <p:tavLst>
                                        <p:tav tm="0">
                                          <p:val>
                                            <p:strVal val="#ppt_x-#ppt_w*1.125000"/>
                                          </p:val>
                                        </p:tav>
                                        <p:tav tm="100000">
                                          <p:val>
                                            <p:strVal val="#ppt_x"/>
                                          </p:val>
                                        </p:tav>
                                      </p:tavLst>
                                    </p:anim>
                                    <p:animEffect transition="in" filter="wipe(right)">
                                      <p:cBhvr>
                                        <p:cTn id="8" dur="500"/>
                                        <p:tgtEl>
                                          <p:spTgt spid="11"/>
                                        </p:tgtEl>
                                      </p:cBhvr>
                                    </p:animEffect>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25955"/>
                                        </p:tgtEl>
                                        <p:attrNameLst>
                                          <p:attrName>style.visibility</p:attrName>
                                        </p:attrNameLst>
                                      </p:cBhvr>
                                      <p:to>
                                        <p:strVal val="visible"/>
                                      </p:to>
                                    </p:set>
                                    <p:animEffect transition="in" filter="blinds(horizontal)">
                                      <p:cBhvr>
                                        <p:cTn id="18" dur="500"/>
                                        <p:tgtEl>
                                          <p:spTgt spid="125955"/>
                                        </p:tgtEl>
                                      </p:cBhvr>
                                    </p:animEffect>
                                  </p:childTnLst>
                                </p:cTn>
                              </p:par>
                            </p:childTnLst>
                          </p:cTn>
                        </p:par>
                        <p:par>
                          <p:cTn id="19" fill="hold">
                            <p:stCondLst>
                              <p:cond delay="500"/>
                            </p:stCondLst>
                            <p:childTnLst>
                              <p:par>
                                <p:cTn id="20" presetID="10" presetClass="entr" presetSubtype="0" fill="hold" nodeType="afterEffect">
                                  <p:stCondLst>
                                    <p:cond delay="0"/>
                                  </p:stCondLst>
                                  <p:childTnLst>
                                    <p:set>
                                      <p:cBhvr>
                                        <p:cTn id="21" dur="1" fill="hold">
                                          <p:stCondLst>
                                            <p:cond delay="0"/>
                                          </p:stCondLst>
                                        </p:cTn>
                                        <p:tgtEl>
                                          <p:spTgt spid="125956"/>
                                        </p:tgtEl>
                                        <p:attrNameLst>
                                          <p:attrName>style.visibility</p:attrName>
                                        </p:attrNameLst>
                                      </p:cBhvr>
                                      <p:to>
                                        <p:strVal val="visible"/>
                                      </p:to>
                                    </p:set>
                                    <p:animEffect transition="in" filter="fade">
                                      <p:cBhvr>
                                        <p:cTn id="22" dur="2000"/>
                                        <p:tgtEl>
                                          <p:spTgt spid="1259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5955"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135172" name="Rectangle 4"/>
          <p:cNvSpPr>
            <a:spLocks noGrp="1" noRot="1" noChangeArrowheads="1"/>
          </p:cNvSpPr>
          <p:nvPr/>
        </p:nvSpPr>
        <p:spPr>
          <a:xfrm>
            <a:off x="161925" y="1221105"/>
            <a:ext cx="8820150" cy="4269740"/>
          </a:xfrm>
          <a:prstGeom prst="rect">
            <a:avLst/>
          </a:prstGeom>
          <a:noFill/>
          <a:ln>
            <a:noFill/>
          </a:ln>
          <a:effectLst/>
        </p:spPr>
        <p:txBody>
          <a:bodyPr vert="horz" wrap="square" lIns="91440" tIns="45720" rIns="91440" bIns="45720" numCol="1" anchor="t" anchorCtr="0" compatLnSpc="1"/>
          <a:lstStyle>
            <a:lvl1pPr marL="342900" indent="-342900" algn="l" rtl="0" fontAlgn="base">
              <a:spcBef>
                <a:spcPct val="20000"/>
              </a:spcBef>
              <a:spcAft>
                <a:spcPct val="0"/>
              </a:spcAft>
              <a:buClr>
                <a:schemeClr val="hlink"/>
              </a:buClr>
              <a:buSzPct val="75000"/>
              <a:buFont typeface="Wingdings" panose="05000000000000000000" pitchFamily="2" charset="2"/>
              <a:buChar char="v"/>
              <a:defRPr sz="3200">
                <a:solidFill>
                  <a:schemeClr val="tx1"/>
                </a:solidFill>
                <a:latin typeface="+mn-lt"/>
                <a:ea typeface="+mn-ea"/>
                <a:cs typeface="+mn-cs"/>
              </a:defRPr>
            </a:lvl1pPr>
            <a:lvl2pPr marL="742950" indent="-285750" algn="l" rtl="0" fontAlgn="base">
              <a:spcBef>
                <a:spcPct val="20000"/>
              </a:spcBef>
              <a:spcAft>
                <a:spcPct val="0"/>
              </a:spcAft>
              <a:buClr>
                <a:schemeClr val="accent2"/>
              </a:buClr>
              <a:buSzPct val="85000"/>
              <a:buFont typeface="Wingdings" panose="05000000000000000000" pitchFamily="2" charset="2"/>
              <a:buChar char=""/>
              <a:defRPr sz="2800">
                <a:solidFill>
                  <a:schemeClr val="tx1"/>
                </a:solidFill>
                <a:latin typeface="+mn-lt"/>
                <a:ea typeface="+mn-ea"/>
              </a:defRPr>
            </a:lvl2pPr>
            <a:lvl3pPr marL="1143000" indent="-228600" algn="l" rtl="0" fontAlgn="base">
              <a:spcBef>
                <a:spcPct val="20000"/>
              </a:spcBef>
              <a:spcAft>
                <a:spcPct val="0"/>
              </a:spcAft>
              <a:buClr>
                <a:schemeClr val="hlink"/>
              </a:buClr>
              <a:buSzPct val="85000"/>
              <a:buFont typeface="Wingdings" panose="05000000000000000000" pitchFamily="2" charset="2"/>
              <a:buChar char="v"/>
              <a:defRPr sz="2400">
                <a:solidFill>
                  <a:schemeClr val="tx1"/>
                </a:solidFill>
                <a:latin typeface="+mn-lt"/>
                <a:ea typeface="+mn-ea"/>
              </a:defRPr>
            </a:lvl3pPr>
            <a:lvl4pPr marL="1600200" indent="-228600" algn="l" rtl="0" fontAlgn="base">
              <a:spcBef>
                <a:spcPct val="20000"/>
              </a:spcBef>
              <a:spcAft>
                <a:spcPct val="0"/>
              </a:spcAft>
              <a:buClr>
                <a:schemeClr val="accent2"/>
              </a:buClr>
              <a:buSzPct val="90000"/>
              <a:buFont typeface="Wingdings" panose="05000000000000000000" pitchFamily="2" charset="2"/>
              <a:buChar char=""/>
              <a:defRPr sz="2000">
                <a:solidFill>
                  <a:schemeClr val="tx1"/>
                </a:solidFill>
                <a:latin typeface="+mn-lt"/>
                <a:ea typeface="+mn-ea"/>
              </a:defRPr>
            </a:lvl4pPr>
            <a:lvl5pPr marL="20574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5pPr>
            <a:lvl6pPr marL="25146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6pPr>
            <a:lvl7pPr marL="29718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7pPr>
            <a:lvl8pPr marL="34290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8pPr>
            <a:lvl9pPr marL="38862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9pPr>
          </a:lstStyle>
          <a:p>
            <a:r>
              <a:rPr lang="zh-CN" altLang="en-US" b="1" dirty="0">
                <a:latin typeface="Times New Roman" panose="02020603050405020304" pitchFamily="18" charset="0"/>
                <a:ea typeface="黑体" panose="02010609060101010101" charset="-122"/>
                <a:cs typeface="Times New Roman" panose="02020603050405020304" pitchFamily="18" charset="0"/>
              </a:rPr>
              <a:t>对欧姆定律的理解</a:t>
            </a:r>
            <a:r>
              <a:rPr lang="en-US" altLang="zh-CN" b="1" dirty="0">
                <a:latin typeface="Times New Roman" panose="02020603050405020304" pitchFamily="18" charset="0"/>
                <a:ea typeface="黑体" panose="02010609060101010101" charset="-122"/>
                <a:cs typeface="Times New Roman" panose="02020603050405020304" pitchFamily="18" charset="0"/>
              </a:rPr>
              <a:t>:</a:t>
            </a:r>
            <a:endParaRPr lang="en-US" altLang="zh-CN" b="1" dirty="0">
              <a:latin typeface="Times New Roman" panose="02020603050405020304" pitchFamily="18" charset="0"/>
              <a:ea typeface="黑体" panose="02010609060101010101" charset="-122"/>
              <a:cs typeface="Times New Roman" panose="02020603050405020304" pitchFamily="18" charset="0"/>
            </a:endParaRPr>
          </a:p>
          <a:p>
            <a:r>
              <a:rPr lang="en-US" altLang="zh-CN" b="1" dirty="0">
                <a:latin typeface="Times New Roman" panose="02020603050405020304" pitchFamily="18" charset="0"/>
                <a:ea typeface="黑体" panose="02010609060101010101" charset="-122"/>
                <a:cs typeface="Times New Roman" panose="02020603050405020304" pitchFamily="18" charset="0"/>
              </a:rPr>
              <a:t>1.</a:t>
            </a:r>
            <a:r>
              <a:rPr lang="zh-CN" altLang="en-US" b="1" dirty="0">
                <a:latin typeface="Times New Roman" panose="02020603050405020304" pitchFamily="18" charset="0"/>
                <a:ea typeface="黑体" panose="02010609060101010101" charset="-122"/>
                <a:cs typeface="Times New Roman" panose="02020603050405020304" pitchFamily="18" charset="0"/>
              </a:rPr>
              <a:t>欧姆定律反映了一段导体中电流跟电压与电阻之间的定量关系（即电压、电流、电阻是对同一时间的同一段导体而言的</a:t>
            </a:r>
            <a:r>
              <a:rPr lang="en-US" altLang="zh-CN" b="1" dirty="0">
                <a:latin typeface="Times New Roman" panose="02020603050405020304" pitchFamily="18" charset="0"/>
                <a:ea typeface="黑体" panose="02010609060101010101" charset="-122"/>
                <a:cs typeface="Times New Roman" panose="02020603050405020304" pitchFamily="18" charset="0"/>
              </a:rPr>
              <a:t>,</a:t>
            </a:r>
            <a:r>
              <a:rPr lang="zh-CN" altLang="en-US" b="1" dirty="0">
                <a:latin typeface="Times New Roman" panose="02020603050405020304" pitchFamily="18" charset="0"/>
                <a:ea typeface="黑体" panose="02010609060101010101" charset="-122"/>
                <a:cs typeface="Times New Roman" panose="02020603050405020304" pitchFamily="18" charset="0"/>
              </a:rPr>
              <a:t>具有同一性和同时性）</a:t>
            </a:r>
            <a:endParaRPr lang="zh-CN" altLang="en-US" b="1" dirty="0">
              <a:latin typeface="Times New Roman" panose="02020603050405020304" pitchFamily="18" charset="0"/>
              <a:ea typeface="黑体" panose="02010609060101010101" charset="-122"/>
              <a:cs typeface="Times New Roman" panose="02020603050405020304" pitchFamily="18" charset="0"/>
            </a:endParaRPr>
          </a:p>
          <a:p>
            <a:r>
              <a:rPr lang="en-US" altLang="zh-CN" b="1" dirty="0">
                <a:latin typeface="Times New Roman" panose="02020603050405020304" pitchFamily="18" charset="0"/>
                <a:ea typeface="黑体" panose="02010609060101010101" charset="-122"/>
                <a:cs typeface="Times New Roman" panose="02020603050405020304" pitchFamily="18" charset="0"/>
              </a:rPr>
              <a:t>2.</a:t>
            </a:r>
            <a:r>
              <a:rPr lang="zh-CN" altLang="en-US" b="1" dirty="0">
                <a:latin typeface="Times New Roman" panose="02020603050405020304" pitchFamily="18" charset="0"/>
                <a:ea typeface="黑体" panose="02010609060101010101" charset="-122"/>
                <a:cs typeface="Times New Roman" panose="02020603050405020304" pitchFamily="18" charset="0"/>
              </a:rPr>
              <a:t>在一段电路中，我们知道</a:t>
            </a:r>
            <a:r>
              <a:rPr lang="en-US" altLang="zh-CN" b="1" dirty="0">
                <a:latin typeface="Times New Roman" panose="02020603050405020304" pitchFamily="18" charset="0"/>
                <a:ea typeface="黑体" panose="02010609060101010101" charset="-122"/>
                <a:cs typeface="Times New Roman" panose="02020603050405020304" pitchFamily="18" charset="0"/>
              </a:rPr>
              <a:t>I</a:t>
            </a:r>
            <a:r>
              <a:rPr lang="zh-CN" altLang="en-US" b="1" dirty="0">
                <a:latin typeface="Times New Roman" panose="02020603050405020304" pitchFamily="18" charset="0"/>
                <a:ea typeface="黑体" panose="02010609060101010101" charset="-122"/>
                <a:cs typeface="Times New Roman" panose="02020603050405020304" pitchFamily="18" charset="0"/>
              </a:rPr>
              <a:t>、</a:t>
            </a:r>
            <a:r>
              <a:rPr lang="en-US" altLang="zh-CN" b="1" dirty="0">
                <a:latin typeface="Times New Roman" panose="02020603050405020304" pitchFamily="18" charset="0"/>
                <a:ea typeface="黑体" panose="02010609060101010101" charset="-122"/>
                <a:cs typeface="Times New Roman" panose="02020603050405020304" pitchFamily="18" charset="0"/>
              </a:rPr>
              <a:t>U</a:t>
            </a:r>
            <a:r>
              <a:rPr lang="zh-CN" altLang="en-US" b="1" dirty="0">
                <a:latin typeface="Times New Roman" panose="02020603050405020304" pitchFamily="18" charset="0"/>
                <a:ea typeface="黑体" panose="02010609060101010101" charset="-122"/>
                <a:cs typeface="Times New Roman" panose="02020603050405020304" pitchFamily="18" charset="0"/>
              </a:rPr>
              <a:t>、</a:t>
            </a:r>
            <a:r>
              <a:rPr lang="en-US" altLang="zh-CN" b="1" dirty="0">
                <a:latin typeface="Times New Roman" panose="02020603050405020304" pitchFamily="18" charset="0"/>
                <a:ea typeface="黑体" panose="02010609060101010101" charset="-122"/>
                <a:cs typeface="Times New Roman" panose="02020603050405020304" pitchFamily="18" charset="0"/>
              </a:rPr>
              <a:t>R</a:t>
            </a:r>
            <a:r>
              <a:rPr lang="zh-CN" altLang="en-US" b="1" dirty="0">
                <a:latin typeface="Times New Roman" panose="02020603050405020304" pitchFamily="18" charset="0"/>
                <a:ea typeface="黑体" panose="02010609060101010101" charset="-122"/>
                <a:cs typeface="Times New Roman" panose="02020603050405020304" pitchFamily="18" charset="0"/>
              </a:rPr>
              <a:t>三个物理量中的任意两个，就可以用欧姆定律求出另一个量</a:t>
            </a:r>
            <a:r>
              <a:rPr lang="zh-CN" altLang="en-US" b="1" dirty="0" smtClean="0">
                <a:latin typeface="Times New Roman" panose="02020603050405020304" pitchFamily="18" charset="0"/>
                <a:ea typeface="黑体" panose="02010609060101010101" charset="-122"/>
                <a:cs typeface="Times New Roman" panose="02020603050405020304" pitchFamily="18" charset="0"/>
              </a:rPr>
              <a:t>。</a:t>
            </a:r>
            <a:endParaRPr lang="zh-CN" altLang="en-US" b="1" dirty="0">
              <a:latin typeface="Times New Roman" panose="02020603050405020304" pitchFamily="18" charset="0"/>
              <a:ea typeface="黑体" panose="02010609060101010101"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5172">
                                            <p:txEl>
                                              <p:pRg st="1" end="1"/>
                                            </p:txEl>
                                          </p:spTgt>
                                        </p:tgtEl>
                                        <p:attrNameLst>
                                          <p:attrName>style.visibility</p:attrName>
                                        </p:attrNameLst>
                                      </p:cBhvr>
                                      <p:to>
                                        <p:strVal val="visible"/>
                                      </p:to>
                                    </p:set>
                                    <p:animEffect transition="in" filter="fade">
                                      <p:cBhvr>
                                        <p:cTn id="7" dur="2000"/>
                                        <p:tgtEl>
                                          <p:spTgt spid="13517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35172">
                                            <p:txEl>
                                              <p:pRg st="2" end="2"/>
                                            </p:txEl>
                                          </p:spTgt>
                                        </p:tgtEl>
                                        <p:attrNameLst>
                                          <p:attrName>style.visibility</p:attrName>
                                        </p:attrNameLst>
                                      </p:cBhvr>
                                      <p:to>
                                        <p:strVal val="visible"/>
                                      </p:to>
                                    </p:set>
                                    <p:animEffect transition="in" filter="diamond(in)">
                                      <p:cBhvr>
                                        <p:cTn id="12" dur="2000"/>
                                        <p:tgtEl>
                                          <p:spTgt spid="13517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137220" name="Rectangle 4"/>
          <p:cNvSpPr>
            <a:spLocks noGrp="1" noRot="1" noChangeArrowheads="1"/>
          </p:cNvSpPr>
          <p:nvPr/>
        </p:nvSpPr>
        <p:spPr>
          <a:xfrm>
            <a:off x="301625" y="1501775"/>
            <a:ext cx="8540750" cy="3170555"/>
          </a:xfrm>
          <a:prstGeom prst="rect">
            <a:avLst/>
          </a:prstGeom>
          <a:noFill/>
          <a:ln>
            <a:noFill/>
          </a:ln>
          <a:effectLst/>
        </p:spPr>
        <p:txBody>
          <a:bodyPr vert="horz" wrap="square" lIns="91440" tIns="45720" rIns="91440" bIns="45720" numCol="1" anchor="t" anchorCtr="0" compatLnSpc="1"/>
          <a:lstStyle>
            <a:lvl1pPr marL="342900" indent="-342900" algn="l" rtl="0" fontAlgn="base">
              <a:spcBef>
                <a:spcPct val="20000"/>
              </a:spcBef>
              <a:spcAft>
                <a:spcPct val="0"/>
              </a:spcAft>
              <a:buClr>
                <a:schemeClr val="hlink"/>
              </a:buClr>
              <a:buSzPct val="75000"/>
              <a:buFont typeface="Wingdings" panose="05000000000000000000" pitchFamily="2" charset="2"/>
              <a:buChar char="v"/>
              <a:defRPr sz="3200">
                <a:solidFill>
                  <a:schemeClr val="tx1"/>
                </a:solidFill>
                <a:latin typeface="+mn-lt"/>
                <a:ea typeface="+mn-ea"/>
                <a:cs typeface="+mn-cs"/>
              </a:defRPr>
            </a:lvl1pPr>
            <a:lvl2pPr marL="742950" indent="-285750" algn="l" rtl="0" fontAlgn="base">
              <a:spcBef>
                <a:spcPct val="20000"/>
              </a:spcBef>
              <a:spcAft>
                <a:spcPct val="0"/>
              </a:spcAft>
              <a:buClr>
                <a:schemeClr val="accent2"/>
              </a:buClr>
              <a:buSzPct val="85000"/>
              <a:buFont typeface="Wingdings" panose="05000000000000000000" pitchFamily="2" charset="2"/>
              <a:buChar char=""/>
              <a:defRPr sz="2800">
                <a:solidFill>
                  <a:schemeClr val="tx1"/>
                </a:solidFill>
                <a:latin typeface="+mn-lt"/>
                <a:ea typeface="+mn-ea"/>
              </a:defRPr>
            </a:lvl2pPr>
            <a:lvl3pPr marL="1143000" indent="-228600" algn="l" rtl="0" fontAlgn="base">
              <a:spcBef>
                <a:spcPct val="20000"/>
              </a:spcBef>
              <a:spcAft>
                <a:spcPct val="0"/>
              </a:spcAft>
              <a:buClr>
                <a:schemeClr val="hlink"/>
              </a:buClr>
              <a:buSzPct val="85000"/>
              <a:buFont typeface="Wingdings" panose="05000000000000000000" pitchFamily="2" charset="2"/>
              <a:buChar char="v"/>
              <a:defRPr sz="2400">
                <a:solidFill>
                  <a:schemeClr val="tx1"/>
                </a:solidFill>
                <a:latin typeface="+mn-lt"/>
                <a:ea typeface="+mn-ea"/>
              </a:defRPr>
            </a:lvl3pPr>
            <a:lvl4pPr marL="1600200" indent="-228600" algn="l" rtl="0" fontAlgn="base">
              <a:spcBef>
                <a:spcPct val="20000"/>
              </a:spcBef>
              <a:spcAft>
                <a:spcPct val="0"/>
              </a:spcAft>
              <a:buClr>
                <a:schemeClr val="accent2"/>
              </a:buClr>
              <a:buSzPct val="90000"/>
              <a:buFont typeface="Wingdings" panose="05000000000000000000" pitchFamily="2" charset="2"/>
              <a:buChar char=""/>
              <a:defRPr sz="2000">
                <a:solidFill>
                  <a:schemeClr val="tx1"/>
                </a:solidFill>
                <a:latin typeface="+mn-lt"/>
                <a:ea typeface="+mn-ea"/>
              </a:defRPr>
            </a:lvl4pPr>
            <a:lvl5pPr marL="20574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5pPr>
            <a:lvl6pPr marL="25146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6pPr>
            <a:lvl7pPr marL="29718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7pPr>
            <a:lvl8pPr marL="34290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8pPr>
            <a:lvl9pPr marL="38862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9pPr>
          </a:lstStyle>
          <a:p>
            <a:r>
              <a:rPr lang="en-US" altLang="zh-CN" b="1" dirty="0">
                <a:latin typeface="Times New Roman" panose="02020603050405020304" pitchFamily="18" charset="0"/>
                <a:ea typeface="黑体" panose="02010609060101010101" charset="-122"/>
                <a:cs typeface="Times New Roman" panose="02020603050405020304" pitchFamily="18" charset="0"/>
              </a:rPr>
              <a:t>3.</a:t>
            </a:r>
            <a:r>
              <a:rPr lang="zh-CN" altLang="en-US" b="1" dirty="0">
                <a:latin typeface="Times New Roman" panose="02020603050405020304" pitchFamily="18" charset="0"/>
                <a:ea typeface="黑体" panose="02010609060101010101" charset="-122"/>
                <a:cs typeface="Times New Roman" panose="02020603050405020304" pitchFamily="18" charset="0"/>
              </a:rPr>
              <a:t>应用欧姆定律计算时，注意单位是国际单位制</a:t>
            </a:r>
            <a:endParaRPr lang="zh-CN" altLang="en-US" b="1" dirty="0">
              <a:latin typeface="Times New Roman" panose="02020603050405020304" pitchFamily="18" charset="0"/>
              <a:ea typeface="黑体" panose="02010609060101010101" charset="-122"/>
              <a:cs typeface="Times New Roman" panose="02020603050405020304" pitchFamily="18" charset="0"/>
            </a:endParaRPr>
          </a:p>
          <a:p>
            <a:r>
              <a:rPr lang="en-US" altLang="zh-CN" b="1" dirty="0">
                <a:latin typeface="Times New Roman" panose="02020603050405020304" pitchFamily="18" charset="0"/>
                <a:ea typeface="黑体" panose="02010609060101010101" charset="-122"/>
                <a:cs typeface="Times New Roman" panose="02020603050405020304" pitchFamily="18" charset="0"/>
              </a:rPr>
              <a:t>4.“</a:t>
            </a:r>
            <a:r>
              <a:rPr lang="zh-CN" altLang="en-US" b="1" dirty="0">
                <a:latin typeface="Times New Roman" panose="02020603050405020304" pitchFamily="18" charset="0"/>
                <a:ea typeface="黑体" panose="02010609060101010101" charset="-122"/>
                <a:cs typeface="Times New Roman" panose="02020603050405020304" pitchFamily="18" charset="0"/>
              </a:rPr>
              <a:t>导体中的电流跟导体两端的电压成正比</a:t>
            </a:r>
            <a:r>
              <a:rPr lang="en-US" altLang="zh-CN" b="1" dirty="0">
                <a:latin typeface="Times New Roman" panose="02020603050405020304" pitchFamily="18" charset="0"/>
                <a:ea typeface="黑体" panose="02010609060101010101" charset="-122"/>
                <a:cs typeface="Times New Roman" panose="02020603050405020304" pitchFamily="18" charset="0"/>
              </a:rPr>
              <a:t>,</a:t>
            </a:r>
            <a:r>
              <a:rPr lang="zh-CN" altLang="en-US" b="1" dirty="0">
                <a:latin typeface="Times New Roman" panose="02020603050405020304" pitchFamily="18" charset="0"/>
                <a:ea typeface="黑体" panose="02010609060101010101" charset="-122"/>
                <a:cs typeface="Times New Roman" panose="02020603050405020304" pitchFamily="18" charset="0"/>
              </a:rPr>
              <a:t>跟导体的电阻成反比”是在”导体电阻一定电压一定”的前提下成比例的</a:t>
            </a:r>
            <a:r>
              <a:rPr lang="en-US" altLang="zh-CN" b="1" dirty="0">
                <a:latin typeface="Times New Roman" panose="02020603050405020304" pitchFamily="18" charset="0"/>
                <a:ea typeface="黑体" panose="02010609060101010101" charset="-122"/>
                <a:cs typeface="Times New Roman" panose="02020603050405020304" pitchFamily="18" charset="0"/>
              </a:rPr>
              <a:t>,</a:t>
            </a:r>
            <a:r>
              <a:rPr lang="zh-CN" altLang="en-US" b="1" dirty="0">
                <a:latin typeface="Times New Roman" panose="02020603050405020304" pitchFamily="18" charset="0"/>
                <a:ea typeface="黑体" panose="02010609060101010101" charset="-122"/>
                <a:cs typeface="Times New Roman" panose="02020603050405020304" pitchFamily="18" charset="0"/>
              </a:rPr>
              <a:t>脱离了前提</a:t>
            </a:r>
            <a:r>
              <a:rPr lang="en-US" altLang="zh-CN" b="1" dirty="0">
                <a:latin typeface="Times New Roman" panose="02020603050405020304" pitchFamily="18" charset="0"/>
                <a:ea typeface="黑体" panose="02010609060101010101" charset="-122"/>
                <a:cs typeface="Times New Roman" panose="02020603050405020304" pitchFamily="18" charset="0"/>
              </a:rPr>
              <a:t>,</a:t>
            </a:r>
            <a:r>
              <a:rPr lang="zh-CN" altLang="en-US" b="1" dirty="0">
                <a:latin typeface="Times New Roman" panose="02020603050405020304" pitchFamily="18" charset="0"/>
                <a:ea typeface="黑体" panose="02010609060101010101" charset="-122"/>
                <a:cs typeface="Times New Roman" panose="02020603050405020304" pitchFamily="18" charset="0"/>
              </a:rPr>
              <a:t>这种比例关系就不存在了</a:t>
            </a:r>
            <a:endParaRPr lang="zh-CN" altLang="en-US" b="1" dirty="0">
              <a:latin typeface="Times New Roman" panose="02020603050405020304" pitchFamily="18" charset="0"/>
              <a:ea typeface="黑体" panose="02010609060101010101"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7220">
                                            <p:txEl>
                                              <p:pRg st="0" end="0"/>
                                            </p:txEl>
                                          </p:spTgt>
                                        </p:tgtEl>
                                        <p:attrNameLst>
                                          <p:attrName>style.visibility</p:attrName>
                                        </p:attrNameLst>
                                      </p:cBhvr>
                                      <p:to>
                                        <p:strVal val="visible"/>
                                      </p:to>
                                    </p:set>
                                    <p:animEffect transition="in" filter="fade">
                                      <p:cBhvr>
                                        <p:cTn id="7" dur="2000"/>
                                        <p:tgtEl>
                                          <p:spTgt spid="13722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7220">
                                            <p:txEl>
                                              <p:pRg st="1" end="1"/>
                                            </p:txEl>
                                          </p:spTgt>
                                        </p:tgtEl>
                                        <p:attrNameLst>
                                          <p:attrName>style.visibility</p:attrName>
                                        </p:attrNameLst>
                                      </p:cBhvr>
                                      <p:to>
                                        <p:strVal val="visible"/>
                                      </p:to>
                                    </p:set>
                                    <p:animEffect transition="in" filter="fade">
                                      <p:cBhvr>
                                        <p:cTn id="12" dur="2000"/>
                                        <p:tgtEl>
                                          <p:spTgt spid="13722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139266" name="Rectangle 2"/>
          <p:cNvSpPr>
            <a:spLocks noGrp="1" noRot="1" noChangeArrowheads="1"/>
          </p:cNvSpPr>
          <p:nvPr/>
        </p:nvSpPr>
        <p:spPr>
          <a:xfrm>
            <a:off x="998220" y="850900"/>
            <a:ext cx="2143760" cy="602615"/>
          </a:xfrm>
          <a:prstGeom prst="rect">
            <a:avLst/>
          </a:prstGeom>
          <a:noFill/>
          <a:ln>
            <a:noFill/>
          </a:ln>
          <a:effectLst/>
        </p:spPr>
        <p:txBody>
          <a:bodyPr vert="horz" wrap="square" lIns="91440" tIns="45720" rIns="91440" bIns="45720" numCol="1" anchor="ctr" anchorCtr="0" compatLnSpc="1"/>
          <a:lst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algn="l"/>
            <a:r>
              <a:rPr lang="zh-CN" altLang="en-US" sz="3600" b="1" dirty="0">
                <a:solidFill>
                  <a:schemeClr val="tx1"/>
                </a:solidFill>
                <a:ea typeface="楷体" panose="02010609060101010101" pitchFamily="49" charset="-122"/>
              </a:rPr>
              <a:t>小试牛刀</a:t>
            </a:r>
            <a:endParaRPr lang="zh-CN" altLang="en-US" sz="3600" b="1" dirty="0">
              <a:solidFill>
                <a:schemeClr val="tx1"/>
              </a:solidFill>
              <a:ea typeface="楷体" panose="02010609060101010101" pitchFamily="49" charset="-122"/>
            </a:endParaRPr>
          </a:p>
        </p:txBody>
      </p:sp>
      <p:sp>
        <p:nvSpPr>
          <p:cNvPr id="139267" name="Rectangle 3"/>
          <p:cNvSpPr>
            <a:spLocks noGrp="1" noRot="1" noChangeArrowheads="1"/>
          </p:cNvSpPr>
          <p:nvPr/>
        </p:nvSpPr>
        <p:spPr>
          <a:xfrm>
            <a:off x="398780" y="1593533"/>
            <a:ext cx="8077200" cy="4608512"/>
          </a:xfrm>
          <a:prstGeom prst="rect">
            <a:avLst/>
          </a:prstGeom>
          <a:noFill/>
          <a:ln>
            <a:noFill/>
          </a:ln>
          <a:effectLst/>
        </p:spPr>
        <p:txBody>
          <a:bodyPr vert="horz" wrap="square" lIns="91440" tIns="45720" rIns="91440" bIns="45720" numCol="1" anchor="t" anchorCtr="0" compatLnSpc="1"/>
          <a:lstStyle>
            <a:lvl1pPr marL="342900" indent="-342900" algn="l" rtl="0" fontAlgn="base">
              <a:spcBef>
                <a:spcPct val="20000"/>
              </a:spcBef>
              <a:spcAft>
                <a:spcPct val="0"/>
              </a:spcAft>
              <a:buClr>
                <a:schemeClr val="hlink"/>
              </a:buClr>
              <a:buSzPct val="75000"/>
              <a:buFont typeface="Wingdings" panose="05000000000000000000" pitchFamily="2" charset="2"/>
              <a:buChar char="v"/>
              <a:defRPr sz="3200">
                <a:solidFill>
                  <a:schemeClr val="tx1"/>
                </a:solidFill>
                <a:latin typeface="+mn-lt"/>
                <a:ea typeface="+mn-ea"/>
                <a:cs typeface="+mn-cs"/>
              </a:defRPr>
            </a:lvl1pPr>
            <a:lvl2pPr marL="742950" indent="-285750" algn="l" rtl="0" fontAlgn="base">
              <a:spcBef>
                <a:spcPct val="20000"/>
              </a:spcBef>
              <a:spcAft>
                <a:spcPct val="0"/>
              </a:spcAft>
              <a:buClr>
                <a:schemeClr val="accent2"/>
              </a:buClr>
              <a:buSzPct val="85000"/>
              <a:buFont typeface="Wingdings" panose="05000000000000000000" pitchFamily="2" charset="2"/>
              <a:buChar char=""/>
              <a:defRPr sz="2800">
                <a:solidFill>
                  <a:schemeClr val="tx1"/>
                </a:solidFill>
                <a:latin typeface="+mn-lt"/>
                <a:ea typeface="+mn-ea"/>
              </a:defRPr>
            </a:lvl2pPr>
            <a:lvl3pPr marL="1143000" indent="-228600" algn="l" rtl="0" fontAlgn="base">
              <a:spcBef>
                <a:spcPct val="20000"/>
              </a:spcBef>
              <a:spcAft>
                <a:spcPct val="0"/>
              </a:spcAft>
              <a:buClr>
                <a:schemeClr val="hlink"/>
              </a:buClr>
              <a:buSzPct val="85000"/>
              <a:buFont typeface="Wingdings" panose="05000000000000000000" pitchFamily="2" charset="2"/>
              <a:buChar char="v"/>
              <a:defRPr sz="2400">
                <a:solidFill>
                  <a:schemeClr val="tx1"/>
                </a:solidFill>
                <a:latin typeface="+mn-lt"/>
                <a:ea typeface="+mn-ea"/>
              </a:defRPr>
            </a:lvl3pPr>
            <a:lvl4pPr marL="1600200" indent="-228600" algn="l" rtl="0" fontAlgn="base">
              <a:spcBef>
                <a:spcPct val="20000"/>
              </a:spcBef>
              <a:spcAft>
                <a:spcPct val="0"/>
              </a:spcAft>
              <a:buClr>
                <a:schemeClr val="accent2"/>
              </a:buClr>
              <a:buSzPct val="90000"/>
              <a:buFont typeface="Wingdings" panose="05000000000000000000" pitchFamily="2" charset="2"/>
              <a:buChar char=""/>
              <a:defRPr sz="2000">
                <a:solidFill>
                  <a:schemeClr val="tx1"/>
                </a:solidFill>
                <a:latin typeface="+mn-lt"/>
                <a:ea typeface="+mn-ea"/>
              </a:defRPr>
            </a:lvl4pPr>
            <a:lvl5pPr marL="20574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5pPr>
            <a:lvl6pPr marL="25146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6pPr>
            <a:lvl7pPr marL="29718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7pPr>
            <a:lvl8pPr marL="34290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8pPr>
            <a:lvl9pPr marL="38862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9pPr>
          </a:lstStyle>
          <a:p>
            <a:r>
              <a:rPr lang="en-US" altLang="zh-CN" b="1" dirty="0">
                <a:latin typeface="Times New Roman" panose="02020603050405020304" pitchFamily="18" charset="0"/>
                <a:ea typeface="楷体" panose="02010609060101010101" pitchFamily="49" charset="-122"/>
                <a:cs typeface="Times New Roman" panose="02020603050405020304" pitchFamily="18" charset="0"/>
              </a:rPr>
              <a:t>1.</a:t>
            </a:r>
            <a:r>
              <a:rPr lang="zh-CN" altLang="en-US" b="1" dirty="0">
                <a:latin typeface="Times New Roman" panose="02020603050405020304" pitchFamily="18" charset="0"/>
                <a:ea typeface="楷体" panose="02010609060101010101" pitchFamily="49" charset="-122"/>
                <a:cs typeface="Times New Roman" panose="02020603050405020304" pitchFamily="18" charset="0"/>
              </a:rPr>
              <a:t>一个电阻两端的电压为</a:t>
            </a:r>
            <a:r>
              <a:rPr lang="en-US" altLang="zh-CN" b="1" dirty="0">
                <a:latin typeface="Times New Roman" panose="02020603050405020304" pitchFamily="18" charset="0"/>
                <a:ea typeface="楷体" panose="02010609060101010101" pitchFamily="49" charset="-122"/>
                <a:cs typeface="Times New Roman" panose="02020603050405020304" pitchFamily="18" charset="0"/>
              </a:rPr>
              <a:t>3V</a:t>
            </a:r>
            <a:r>
              <a:rPr lang="zh-CN" altLang="en-US" b="1" dirty="0">
                <a:latin typeface="Times New Roman" panose="02020603050405020304" pitchFamily="18" charset="0"/>
                <a:ea typeface="楷体" panose="02010609060101010101" pitchFamily="49" charset="-122"/>
                <a:cs typeface="Times New Roman" panose="02020603050405020304" pitchFamily="18" charset="0"/>
              </a:rPr>
              <a:t>时通过的电流为</a:t>
            </a:r>
            <a:r>
              <a:rPr lang="en-US" altLang="zh-CN" b="1" dirty="0">
                <a:latin typeface="Times New Roman" panose="02020603050405020304" pitchFamily="18" charset="0"/>
                <a:ea typeface="楷体" panose="02010609060101010101" pitchFamily="49" charset="-122"/>
                <a:cs typeface="Times New Roman" panose="02020603050405020304" pitchFamily="18" charset="0"/>
              </a:rPr>
              <a:t>0.3A</a:t>
            </a:r>
            <a:r>
              <a:rPr lang="zh-CN" altLang="en-US" b="1" dirty="0">
                <a:latin typeface="Times New Roman" panose="02020603050405020304" pitchFamily="18" charset="0"/>
                <a:ea typeface="楷体" panose="02010609060101010101" pitchFamily="49" charset="-122"/>
                <a:cs typeface="Times New Roman" panose="02020603050405020304" pitchFamily="18" charset="0"/>
              </a:rPr>
              <a:t>，当电压增大到</a:t>
            </a:r>
            <a:r>
              <a:rPr lang="en-US" altLang="zh-CN" b="1" dirty="0">
                <a:latin typeface="Times New Roman" panose="02020603050405020304" pitchFamily="18" charset="0"/>
                <a:ea typeface="楷体" panose="02010609060101010101" pitchFamily="49" charset="-122"/>
                <a:cs typeface="Times New Roman" panose="02020603050405020304" pitchFamily="18" charset="0"/>
              </a:rPr>
              <a:t>6V</a:t>
            </a:r>
            <a:r>
              <a:rPr lang="zh-CN" altLang="en-US" b="1" dirty="0">
                <a:latin typeface="Times New Roman" panose="02020603050405020304" pitchFamily="18" charset="0"/>
                <a:ea typeface="楷体" panose="02010609060101010101" pitchFamily="49" charset="-122"/>
                <a:cs typeface="Times New Roman" panose="02020603050405020304" pitchFamily="18" charset="0"/>
              </a:rPr>
              <a:t>，那么它的电流为</a:t>
            </a:r>
            <a:r>
              <a:rPr lang="en-US" altLang="zh-CN" b="1" dirty="0">
                <a:latin typeface="Times New Roman" panose="02020603050405020304" pitchFamily="18" charset="0"/>
                <a:ea typeface="楷体" panose="02010609060101010101" pitchFamily="49" charset="-122"/>
                <a:cs typeface="Times New Roman" panose="02020603050405020304" pitchFamily="18" charset="0"/>
              </a:rPr>
              <a:t>_____</a:t>
            </a:r>
            <a:r>
              <a:rPr lang="zh-CN" altLang="en-US" b="1" dirty="0">
                <a:latin typeface="Times New Roman" panose="02020603050405020304" pitchFamily="18" charset="0"/>
                <a:ea typeface="楷体" panose="02010609060101010101" pitchFamily="49" charset="-122"/>
                <a:cs typeface="Times New Roman" panose="02020603050405020304" pitchFamily="18" charset="0"/>
              </a:rPr>
              <a:t>；如果要使电流为</a:t>
            </a:r>
            <a:r>
              <a:rPr lang="en-US" altLang="zh-CN" b="1" dirty="0">
                <a:latin typeface="Times New Roman" panose="02020603050405020304" pitchFamily="18" charset="0"/>
                <a:ea typeface="楷体" panose="02010609060101010101" pitchFamily="49" charset="-122"/>
                <a:cs typeface="Times New Roman" panose="02020603050405020304" pitchFamily="18" charset="0"/>
              </a:rPr>
              <a:t>0.1A</a:t>
            </a:r>
            <a:r>
              <a:rPr lang="zh-CN" altLang="en-US" b="1" dirty="0">
                <a:latin typeface="Times New Roman" panose="02020603050405020304" pitchFamily="18" charset="0"/>
                <a:ea typeface="楷体" panose="02010609060101010101" pitchFamily="49" charset="-122"/>
                <a:cs typeface="Times New Roman" panose="02020603050405020304" pitchFamily="18" charset="0"/>
              </a:rPr>
              <a:t>，那么电压为</a:t>
            </a:r>
            <a:r>
              <a:rPr lang="zh-CN" altLang="en-US" b="1" u="sng" dirty="0">
                <a:latin typeface="Times New Roman" panose="02020603050405020304" pitchFamily="18" charset="0"/>
                <a:ea typeface="楷体" panose="02010609060101010101" pitchFamily="49" charset="-122"/>
                <a:cs typeface="Times New Roman" panose="02020603050405020304" pitchFamily="18" charset="0"/>
              </a:rPr>
              <a:t>      </a:t>
            </a:r>
            <a:r>
              <a:rPr lang="zh-CN" altLang="en-US"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en-US" b="1" dirty="0">
              <a:latin typeface="Times New Roman" panose="02020603050405020304" pitchFamily="18" charset="0"/>
              <a:ea typeface="楷体" panose="02010609060101010101" pitchFamily="49" charset="-122"/>
              <a:cs typeface="Times New Roman" panose="02020603050405020304" pitchFamily="18" charset="0"/>
            </a:endParaRPr>
          </a:p>
          <a:p>
            <a:endParaRPr lang="zh-CN" altLang="en-US" b="1" dirty="0">
              <a:latin typeface="Times New Roman" panose="02020603050405020304" pitchFamily="18" charset="0"/>
              <a:ea typeface="楷体" panose="02010609060101010101" pitchFamily="49" charset="-122"/>
              <a:cs typeface="Times New Roman" panose="02020603050405020304" pitchFamily="18" charset="0"/>
            </a:endParaRPr>
          </a:p>
          <a:p>
            <a:r>
              <a:rPr lang="en-US" altLang="zh-CN" b="1" dirty="0">
                <a:latin typeface="Times New Roman" panose="02020603050405020304" pitchFamily="18" charset="0"/>
                <a:ea typeface="楷体" panose="02010609060101010101" pitchFamily="49" charset="-122"/>
                <a:cs typeface="Times New Roman" panose="02020603050405020304" pitchFamily="18" charset="0"/>
              </a:rPr>
              <a:t>2.</a:t>
            </a:r>
            <a:r>
              <a:rPr lang="zh-CN" altLang="en-US" b="1" dirty="0">
                <a:latin typeface="Times New Roman" panose="02020603050405020304" pitchFamily="18" charset="0"/>
                <a:ea typeface="楷体" panose="02010609060101010101" pitchFamily="49" charset="-122"/>
                <a:cs typeface="Times New Roman" panose="02020603050405020304" pitchFamily="18" charset="0"/>
              </a:rPr>
              <a:t>当电源电压不变的情况下，接上</a:t>
            </a:r>
            <a:r>
              <a:rPr lang="en-US" altLang="zh-CN" b="1" dirty="0">
                <a:latin typeface="Times New Roman" panose="02020603050405020304" pitchFamily="18" charset="0"/>
                <a:ea typeface="楷体" panose="02010609060101010101" pitchFamily="49" charset="-122"/>
                <a:cs typeface="Times New Roman" panose="02020603050405020304" pitchFamily="18" charset="0"/>
              </a:rPr>
              <a:t>5Ω</a:t>
            </a:r>
            <a:r>
              <a:rPr lang="zh-CN" altLang="en-US" b="1" dirty="0">
                <a:latin typeface="Times New Roman" panose="02020603050405020304" pitchFamily="18" charset="0"/>
                <a:ea typeface="楷体" panose="02010609060101010101" pitchFamily="49" charset="-122"/>
                <a:cs typeface="Times New Roman" panose="02020603050405020304" pitchFamily="18" charset="0"/>
              </a:rPr>
              <a:t>的电阻时通过的电流为</a:t>
            </a:r>
            <a:r>
              <a:rPr lang="en-US" altLang="zh-CN" b="1" dirty="0">
                <a:latin typeface="Times New Roman" panose="02020603050405020304" pitchFamily="18" charset="0"/>
                <a:ea typeface="楷体" panose="02010609060101010101" pitchFamily="49" charset="-122"/>
                <a:cs typeface="Times New Roman" panose="02020603050405020304" pitchFamily="18" charset="0"/>
              </a:rPr>
              <a:t>0.6A</a:t>
            </a:r>
            <a:r>
              <a:rPr lang="zh-CN" altLang="en-US" b="1" dirty="0">
                <a:latin typeface="Times New Roman" panose="02020603050405020304" pitchFamily="18" charset="0"/>
                <a:ea typeface="楷体" panose="02010609060101010101" pitchFamily="49" charset="-122"/>
                <a:cs typeface="Times New Roman" panose="02020603050405020304" pitchFamily="18" charset="0"/>
              </a:rPr>
              <a:t>，那么把电阻改为</a:t>
            </a:r>
            <a:r>
              <a:rPr lang="en-US" altLang="zh-CN" b="1" dirty="0">
                <a:latin typeface="Times New Roman" panose="02020603050405020304" pitchFamily="18" charset="0"/>
                <a:ea typeface="楷体" panose="02010609060101010101" pitchFamily="49" charset="-122"/>
                <a:cs typeface="Times New Roman" panose="02020603050405020304" pitchFamily="18" charset="0"/>
              </a:rPr>
              <a:t>15Ω,</a:t>
            </a:r>
            <a:r>
              <a:rPr lang="zh-CN" altLang="en-US" b="1" dirty="0">
                <a:latin typeface="Times New Roman" panose="02020603050405020304" pitchFamily="18" charset="0"/>
                <a:ea typeface="楷体" panose="02010609060101010101" pitchFamily="49" charset="-122"/>
                <a:cs typeface="Times New Roman" panose="02020603050405020304" pitchFamily="18" charset="0"/>
              </a:rPr>
              <a:t>则通过的电流为</a:t>
            </a:r>
            <a:r>
              <a:rPr lang="en-US" altLang="zh-CN" b="1" dirty="0">
                <a:latin typeface="Times New Roman" panose="02020603050405020304" pitchFamily="18" charset="0"/>
                <a:ea typeface="楷体" panose="02010609060101010101" pitchFamily="49" charset="-122"/>
                <a:cs typeface="Times New Roman" panose="02020603050405020304" pitchFamily="18" charset="0"/>
              </a:rPr>
              <a:t>__</a:t>
            </a:r>
            <a:r>
              <a:rPr lang="en-US" altLang="zh-CN" b="1" dirty="0">
                <a:latin typeface="Times New Roman" panose="02020603050405020304" pitchFamily="18" charset="0"/>
                <a:ea typeface="楷体" panose="02010609060101010101" pitchFamily="49" charset="-122"/>
                <a:cs typeface="Times New Roman" panose="02020603050405020304" pitchFamily="18" charset="0"/>
                <a:sym typeface="+mn-ea"/>
              </a:rPr>
              <a:t>____ </a:t>
            </a:r>
            <a:endParaRPr lang="en-US" altLang="zh-CN" sz="3200" b="1" dirty="0">
              <a:latin typeface="Times New Roman" panose="02020603050405020304" pitchFamily="18" charset="0"/>
              <a:ea typeface="楷体" panose="02010609060101010101" pitchFamily="49" charset="-122"/>
              <a:cs typeface="Times New Roman" panose="02020603050405020304" pitchFamily="18" charset="0"/>
            </a:endParaRPr>
          </a:p>
        </p:txBody>
      </p:sp>
      <p:sp>
        <p:nvSpPr>
          <p:cNvPr id="139268" name="Text Box 4"/>
          <p:cNvSpPr txBox="1">
            <a:spLocks noChangeArrowheads="1"/>
          </p:cNvSpPr>
          <p:nvPr/>
        </p:nvSpPr>
        <p:spPr bwMode="auto">
          <a:xfrm>
            <a:off x="1243965" y="2583180"/>
            <a:ext cx="895985"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kumimoji="1" lang="en-US" altLang="zh-CN" sz="2800" b="1">
                <a:solidFill>
                  <a:srgbClr val="FF0000"/>
                </a:solidFill>
                <a:latin typeface="Times New Roman" panose="02020603050405020304" pitchFamily="18" charset="0"/>
                <a:ea typeface="楷体" panose="02010609060101010101" pitchFamily="49" charset="-122"/>
                <a:cs typeface="Times New Roman" panose="02020603050405020304" pitchFamily="18" charset="0"/>
              </a:rPr>
              <a:t>0.6A</a:t>
            </a:r>
            <a:endParaRPr kumimoji="1" lang="en-US" altLang="zh-CN" sz="2800" b="1">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139271" name="Text Box 7"/>
          <p:cNvSpPr txBox="1">
            <a:spLocks noChangeArrowheads="1"/>
          </p:cNvSpPr>
          <p:nvPr/>
        </p:nvSpPr>
        <p:spPr bwMode="auto">
          <a:xfrm>
            <a:off x="1271270" y="3105150"/>
            <a:ext cx="726440"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kumimoji="1" lang="en-US" altLang="zh-CN" sz="2800" b="1">
                <a:solidFill>
                  <a:srgbClr val="FF0000"/>
                </a:solidFill>
                <a:latin typeface="Times New Roman" panose="02020603050405020304" pitchFamily="18" charset="0"/>
                <a:ea typeface="楷体" panose="02010609060101010101" pitchFamily="49" charset="-122"/>
                <a:cs typeface="Times New Roman" panose="02020603050405020304" pitchFamily="18" charset="0"/>
              </a:rPr>
              <a:t>1V</a:t>
            </a:r>
            <a:endParaRPr kumimoji="1" lang="en-US" altLang="zh-CN" sz="2800" b="1">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139272" name="Text Box 8"/>
          <p:cNvSpPr txBox="1">
            <a:spLocks noChangeArrowheads="1"/>
          </p:cNvSpPr>
          <p:nvPr/>
        </p:nvSpPr>
        <p:spPr bwMode="auto">
          <a:xfrm>
            <a:off x="4627880" y="5191125"/>
            <a:ext cx="1075690"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kumimoji="1" lang="en-US" altLang="zh-CN" sz="2800" b="1">
                <a:solidFill>
                  <a:srgbClr val="FF0000"/>
                </a:solidFill>
                <a:latin typeface="Times New Roman" panose="02020603050405020304" pitchFamily="18" charset="0"/>
                <a:ea typeface="楷体" panose="02010609060101010101" pitchFamily="49" charset="-122"/>
                <a:cs typeface="Times New Roman" panose="02020603050405020304" pitchFamily="18" charset="0"/>
              </a:rPr>
              <a:t>0.2</a:t>
            </a:r>
            <a:r>
              <a:rPr kumimoji="1" lang="el-GR" altLang="zh-CN" sz="2800" b="1">
                <a:solidFill>
                  <a:srgbClr val="FF0000"/>
                </a:solidFill>
                <a:latin typeface="Times New Roman" panose="02020603050405020304" pitchFamily="18" charset="0"/>
                <a:ea typeface="楷体" panose="02010609060101010101" pitchFamily="49" charset="-122"/>
                <a:cs typeface="Times New Roman" panose="02020603050405020304" pitchFamily="18" charset="0"/>
              </a:rPr>
              <a:t>Ω</a:t>
            </a:r>
            <a:endParaRPr kumimoji="1" lang="el-GR" altLang="zh-CN" sz="2800" b="1">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139268">
                                            <p:txEl>
                                              <p:pRg st="0" end="0"/>
                                            </p:txEl>
                                          </p:spTgt>
                                        </p:tgtEl>
                                        <p:attrNameLst>
                                          <p:attrName>style.visibility</p:attrName>
                                        </p:attrNameLst>
                                      </p:cBhvr>
                                      <p:to>
                                        <p:strVal val="visible"/>
                                      </p:to>
                                    </p:set>
                                    <p:animEffect transition="in" filter="fade">
                                      <p:cBhvr>
                                        <p:cTn id="7" dur="800" decel="100000"/>
                                        <p:tgtEl>
                                          <p:spTgt spid="139268">
                                            <p:txEl>
                                              <p:pRg st="0" end="0"/>
                                            </p:txEl>
                                          </p:spTgt>
                                        </p:tgtEl>
                                      </p:cBhvr>
                                    </p:animEffect>
                                    <p:anim calcmode="lin" valueType="num">
                                      <p:cBhvr>
                                        <p:cTn id="8" dur="800" decel="100000" fill="hold"/>
                                        <p:tgtEl>
                                          <p:spTgt spid="139268">
                                            <p:txEl>
                                              <p:pRg st="0" end="0"/>
                                            </p:txEl>
                                          </p:spTgt>
                                        </p:tgtEl>
                                        <p:attrNameLst>
                                          <p:attrName>style.rotation</p:attrName>
                                        </p:attrNameLst>
                                      </p:cBhvr>
                                      <p:tavLst>
                                        <p:tav tm="0">
                                          <p:val>
                                            <p:fltVal val="-90"/>
                                          </p:val>
                                        </p:tav>
                                        <p:tav tm="100000">
                                          <p:val>
                                            <p:fltVal val="0"/>
                                          </p:val>
                                        </p:tav>
                                      </p:tavLst>
                                    </p:anim>
                                    <p:anim calcmode="lin" valueType="num">
                                      <p:cBhvr>
                                        <p:cTn id="9" dur="800" decel="100000" fill="hold"/>
                                        <p:tgtEl>
                                          <p:spTgt spid="139268">
                                            <p:txEl>
                                              <p:pRg st="0" end="0"/>
                                            </p:txEl>
                                          </p:spTgt>
                                        </p:tgtEl>
                                        <p:attrNameLst>
                                          <p:attrName>ppt_x</p:attrName>
                                        </p:attrNameLst>
                                      </p:cBhvr>
                                      <p:tavLst>
                                        <p:tav tm="0">
                                          <p:val>
                                            <p:strVal val="#ppt_x+0.4"/>
                                          </p:val>
                                        </p:tav>
                                        <p:tav tm="100000">
                                          <p:val>
                                            <p:strVal val="#ppt_x-0.05"/>
                                          </p:val>
                                        </p:tav>
                                      </p:tavLst>
                                    </p:anim>
                                    <p:anim calcmode="lin" valueType="num">
                                      <p:cBhvr>
                                        <p:cTn id="10" dur="800" decel="100000" fill="hold"/>
                                        <p:tgtEl>
                                          <p:spTgt spid="139268">
                                            <p:txEl>
                                              <p:pRg st="0" end="0"/>
                                            </p:txEl>
                                          </p:spTgt>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39268">
                                            <p:txEl>
                                              <p:pRg st="0" end="0"/>
                                            </p:txEl>
                                          </p:spTgt>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39268">
                                            <p:txEl>
                                              <p:pRg st="0" end="0"/>
                                            </p:txEl>
                                          </p:spTgt>
                                        </p:tgtEl>
                                        <p:attrNameLst>
                                          <p:attrName>ppt_y</p:attrName>
                                        </p:attrNameLst>
                                      </p:cBhvr>
                                      <p:tavLst>
                                        <p:tav tm="0">
                                          <p:val>
                                            <p:strVal val="#ppt_y+0.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animClr clrSpc="rgb" dir="cw">
                                      <p:cBhvr override="childStyle">
                                        <p:cTn dur="1" fill="hold" display="0" masterRel="nextClick" afterEffect="1"/>
                                        <p:tgtEl>
                                          <p:spTgt spid="139268">
                                            <p:txEl>
                                              <p:pRg st="0" end="0"/>
                                            </p:txEl>
                                          </p:spTgt>
                                        </p:tgtEl>
                                        <p:attrNameLst>
                                          <p:attrName>ppt_c</p:attrName>
                                        </p:attrNameLst>
                                      </p:cBhvr>
                                      <p:to>
                                        <a:srgbClr val="FF0000"/>
                                      </p:to>
                                    </p:animClr>
                                  </p:subTnLst>
                                </p:cTn>
                              </p:par>
                            </p:childTnLst>
                          </p:cTn>
                        </p:par>
                      </p:childTnLst>
                    </p:cTn>
                  </p:par>
                  <p:par>
                    <p:cTn id="13" fill="hold">
                      <p:stCondLst>
                        <p:cond delay="indefinite"/>
                      </p:stCondLst>
                      <p:childTnLst>
                        <p:par>
                          <p:cTn id="14" fill="hold">
                            <p:stCondLst>
                              <p:cond delay="0"/>
                            </p:stCondLst>
                            <p:childTnLst>
                              <p:par>
                                <p:cTn id="15" presetID="30" presetClass="entr" presetSubtype="0" fill="hold" nodeType="clickEffect">
                                  <p:stCondLst>
                                    <p:cond delay="0"/>
                                  </p:stCondLst>
                                  <p:iterate type="lt">
                                    <p:tmPct val="0"/>
                                  </p:iterate>
                                  <p:childTnLst>
                                    <p:set>
                                      <p:cBhvr>
                                        <p:cTn id="16" dur="1" fill="hold">
                                          <p:stCondLst>
                                            <p:cond delay="0"/>
                                          </p:stCondLst>
                                        </p:cTn>
                                        <p:tgtEl>
                                          <p:spTgt spid="139271">
                                            <p:txEl>
                                              <p:pRg st="0" end="0"/>
                                            </p:txEl>
                                          </p:spTgt>
                                        </p:tgtEl>
                                        <p:attrNameLst>
                                          <p:attrName>style.visibility</p:attrName>
                                        </p:attrNameLst>
                                      </p:cBhvr>
                                      <p:to>
                                        <p:strVal val="visible"/>
                                      </p:to>
                                    </p:set>
                                    <p:animEffect transition="in" filter="fade">
                                      <p:cBhvr>
                                        <p:cTn id="17" dur="800" decel="100000"/>
                                        <p:tgtEl>
                                          <p:spTgt spid="139271">
                                            <p:txEl>
                                              <p:pRg st="0" end="0"/>
                                            </p:txEl>
                                          </p:spTgt>
                                        </p:tgtEl>
                                      </p:cBhvr>
                                    </p:animEffect>
                                    <p:anim calcmode="lin" valueType="num">
                                      <p:cBhvr>
                                        <p:cTn id="18" dur="800" decel="100000" fill="hold"/>
                                        <p:tgtEl>
                                          <p:spTgt spid="139271">
                                            <p:txEl>
                                              <p:pRg st="0" end="0"/>
                                            </p:txEl>
                                          </p:spTgt>
                                        </p:tgtEl>
                                        <p:attrNameLst>
                                          <p:attrName>style.rotation</p:attrName>
                                        </p:attrNameLst>
                                      </p:cBhvr>
                                      <p:tavLst>
                                        <p:tav tm="0">
                                          <p:val>
                                            <p:fltVal val="-90"/>
                                          </p:val>
                                        </p:tav>
                                        <p:tav tm="100000">
                                          <p:val>
                                            <p:fltVal val="0"/>
                                          </p:val>
                                        </p:tav>
                                      </p:tavLst>
                                    </p:anim>
                                    <p:anim calcmode="lin" valueType="num">
                                      <p:cBhvr>
                                        <p:cTn id="19" dur="800" decel="100000" fill="hold"/>
                                        <p:tgtEl>
                                          <p:spTgt spid="139271">
                                            <p:txEl>
                                              <p:pRg st="0" end="0"/>
                                            </p:txEl>
                                          </p:spTgt>
                                        </p:tgtEl>
                                        <p:attrNameLst>
                                          <p:attrName>ppt_x</p:attrName>
                                        </p:attrNameLst>
                                      </p:cBhvr>
                                      <p:tavLst>
                                        <p:tav tm="0">
                                          <p:val>
                                            <p:strVal val="#ppt_x+0.4"/>
                                          </p:val>
                                        </p:tav>
                                        <p:tav tm="100000">
                                          <p:val>
                                            <p:strVal val="#ppt_x-0.05"/>
                                          </p:val>
                                        </p:tav>
                                      </p:tavLst>
                                    </p:anim>
                                    <p:anim calcmode="lin" valueType="num">
                                      <p:cBhvr>
                                        <p:cTn id="20" dur="800" decel="100000" fill="hold"/>
                                        <p:tgtEl>
                                          <p:spTgt spid="139271">
                                            <p:txEl>
                                              <p:pRg st="0" end="0"/>
                                            </p:txEl>
                                          </p:spTgt>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139271">
                                            <p:txEl>
                                              <p:pRg st="0" end="0"/>
                                            </p:txEl>
                                          </p:spTgt>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139271">
                                            <p:txEl>
                                              <p:pRg st="0" end="0"/>
                                            </p:txEl>
                                          </p:spTgt>
                                        </p:tgtEl>
                                        <p:attrNameLst>
                                          <p:attrName>ppt_y</p:attrName>
                                        </p:attrNameLst>
                                      </p:cBhvr>
                                      <p:tavLst>
                                        <p:tav tm="0">
                                          <p:val>
                                            <p:strVal val="#ppt_y+0.1"/>
                                          </p:val>
                                        </p:tav>
                                        <p:tav tm="100000">
                                          <p:val>
                                            <p:strVal val="#ppt_y"/>
                                          </p:val>
                                        </p:tav>
                                      </p:tavLst>
                                    </p:anim>
                                  </p:childTnLst>
                                  <p:subTnLst>
                                    <p:audio>
                                      <p:cMediaNode>
                                        <p:cTn display="0" masterRel="sameClick">
                                          <p:stCondLst>
                                            <p:cond evt="begin" delay="0">
                                              <p:tn val="15"/>
                                            </p:cond>
                                          </p:stCondLst>
                                          <p:endCondLst>
                                            <p:cond evt="onStopAudio" delay="0">
                                              <p:tgtEl>
                                                <p:sldTgt/>
                                              </p:tgtEl>
                                            </p:cond>
                                          </p:endCondLst>
                                        </p:cTn>
                                        <p:tgtEl>
                                          <p:sndTgt r:embed="rId2" name="chimes.wav"/>
                                        </p:tgtEl>
                                      </p:cMediaNode>
                                    </p:audio>
                                  </p:subTnLst>
                                </p:cTn>
                              </p:par>
                            </p:childTnLst>
                          </p:cTn>
                        </p:par>
                      </p:childTnLst>
                    </p:cTn>
                  </p:par>
                  <p:par>
                    <p:cTn id="23" fill="hold">
                      <p:stCondLst>
                        <p:cond delay="indefinite"/>
                      </p:stCondLst>
                      <p:childTnLst>
                        <p:par>
                          <p:cTn id="24" fill="hold">
                            <p:stCondLst>
                              <p:cond delay="0"/>
                            </p:stCondLst>
                            <p:childTnLst>
                              <p:par>
                                <p:cTn id="25" presetID="30" presetClass="entr" presetSubtype="0" fill="hold" nodeType="clickEffect">
                                  <p:stCondLst>
                                    <p:cond delay="0"/>
                                  </p:stCondLst>
                                  <p:childTnLst>
                                    <p:set>
                                      <p:cBhvr>
                                        <p:cTn id="26" dur="1" fill="hold">
                                          <p:stCondLst>
                                            <p:cond delay="0"/>
                                          </p:stCondLst>
                                        </p:cTn>
                                        <p:tgtEl>
                                          <p:spTgt spid="139272">
                                            <p:txEl>
                                              <p:pRg st="0" end="0"/>
                                            </p:txEl>
                                          </p:spTgt>
                                        </p:tgtEl>
                                        <p:attrNameLst>
                                          <p:attrName>style.visibility</p:attrName>
                                        </p:attrNameLst>
                                      </p:cBhvr>
                                      <p:to>
                                        <p:strVal val="visible"/>
                                      </p:to>
                                    </p:set>
                                    <p:animEffect transition="in" filter="fade">
                                      <p:cBhvr>
                                        <p:cTn id="27" dur="800" decel="100000"/>
                                        <p:tgtEl>
                                          <p:spTgt spid="139272">
                                            <p:txEl>
                                              <p:pRg st="0" end="0"/>
                                            </p:txEl>
                                          </p:spTgt>
                                        </p:tgtEl>
                                      </p:cBhvr>
                                    </p:animEffect>
                                    <p:anim calcmode="lin" valueType="num">
                                      <p:cBhvr>
                                        <p:cTn id="28" dur="800" decel="100000" fill="hold"/>
                                        <p:tgtEl>
                                          <p:spTgt spid="139272">
                                            <p:txEl>
                                              <p:pRg st="0" end="0"/>
                                            </p:txEl>
                                          </p:spTgt>
                                        </p:tgtEl>
                                        <p:attrNameLst>
                                          <p:attrName>style.rotation</p:attrName>
                                        </p:attrNameLst>
                                      </p:cBhvr>
                                      <p:tavLst>
                                        <p:tav tm="0">
                                          <p:val>
                                            <p:fltVal val="-90"/>
                                          </p:val>
                                        </p:tav>
                                        <p:tav tm="100000">
                                          <p:val>
                                            <p:fltVal val="0"/>
                                          </p:val>
                                        </p:tav>
                                      </p:tavLst>
                                    </p:anim>
                                    <p:anim calcmode="lin" valueType="num">
                                      <p:cBhvr>
                                        <p:cTn id="29" dur="800" decel="100000" fill="hold"/>
                                        <p:tgtEl>
                                          <p:spTgt spid="139272">
                                            <p:txEl>
                                              <p:pRg st="0" end="0"/>
                                            </p:txEl>
                                          </p:spTgt>
                                        </p:tgtEl>
                                        <p:attrNameLst>
                                          <p:attrName>ppt_x</p:attrName>
                                        </p:attrNameLst>
                                      </p:cBhvr>
                                      <p:tavLst>
                                        <p:tav tm="0">
                                          <p:val>
                                            <p:strVal val="#ppt_x+0.4"/>
                                          </p:val>
                                        </p:tav>
                                        <p:tav tm="100000">
                                          <p:val>
                                            <p:strVal val="#ppt_x-0.05"/>
                                          </p:val>
                                        </p:tav>
                                      </p:tavLst>
                                    </p:anim>
                                    <p:anim calcmode="lin" valueType="num">
                                      <p:cBhvr>
                                        <p:cTn id="30" dur="800" decel="100000" fill="hold"/>
                                        <p:tgtEl>
                                          <p:spTgt spid="139272">
                                            <p:txEl>
                                              <p:pRg st="0" end="0"/>
                                            </p:txEl>
                                          </p:spTgt>
                                        </p:tgtEl>
                                        <p:attrNameLst>
                                          <p:attrName>ppt_y</p:attrName>
                                        </p:attrNameLst>
                                      </p:cBhvr>
                                      <p:tavLst>
                                        <p:tav tm="0">
                                          <p:val>
                                            <p:strVal val="#ppt_y-0.4"/>
                                          </p:val>
                                        </p:tav>
                                        <p:tav tm="100000">
                                          <p:val>
                                            <p:strVal val="#ppt_y+0.1"/>
                                          </p:val>
                                        </p:tav>
                                      </p:tavLst>
                                    </p:anim>
                                    <p:anim calcmode="lin" valueType="num">
                                      <p:cBhvr>
                                        <p:cTn id="31" dur="200" accel="100000" fill="hold">
                                          <p:stCondLst>
                                            <p:cond delay="800"/>
                                          </p:stCondLst>
                                        </p:cTn>
                                        <p:tgtEl>
                                          <p:spTgt spid="139272">
                                            <p:txEl>
                                              <p:pRg st="0" end="0"/>
                                            </p:txEl>
                                          </p:spTgt>
                                        </p:tgtEl>
                                        <p:attrNameLst>
                                          <p:attrName>ppt_x</p:attrName>
                                        </p:attrNameLst>
                                      </p:cBhvr>
                                      <p:tavLst>
                                        <p:tav tm="0">
                                          <p:val>
                                            <p:strVal val="#ppt_x-0.05"/>
                                          </p:val>
                                        </p:tav>
                                        <p:tav tm="100000">
                                          <p:val>
                                            <p:strVal val="#ppt_x"/>
                                          </p:val>
                                        </p:tav>
                                      </p:tavLst>
                                    </p:anim>
                                    <p:anim calcmode="lin" valueType="num">
                                      <p:cBhvr>
                                        <p:cTn id="32" dur="200" accel="100000" fill="hold">
                                          <p:stCondLst>
                                            <p:cond delay="800"/>
                                          </p:stCondLst>
                                        </p:cTn>
                                        <p:tgtEl>
                                          <p:spTgt spid="139272">
                                            <p:txEl>
                                              <p:pRg st="0" end="0"/>
                                            </p:txEl>
                                          </p:spTgt>
                                        </p:tgtEl>
                                        <p:attrNameLst>
                                          <p:attrName>ppt_y</p:attrName>
                                        </p:attrNameLst>
                                      </p:cBhvr>
                                      <p:tavLst>
                                        <p:tav tm="0">
                                          <p:val>
                                            <p:strVal val="#ppt_y+0.1"/>
                                          </p:val>
                                        </p:tav>
                                        <p:tav tm="100000">
                                          <p:val>
                                            <p:strVal val="#ppt_y"/>
                                          </p:val>
                                        </p:tav>
                                      </p:tavLst>
                                    </p:anim>
                                  </p:childTnLst>
                                  <p:subTnLst>
                                    <p:audio>
                                      <p:cMediaNode>
                                        <p:cTn display="0" masterRel="sameClick">
                                          <p:stCondLst>
                                            <p:cond evt="begin" delay="0">
                                              <p:tn val="25"/>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78850" name="Rectangle 2"/>
          <p:cNvSpPr>
            <a:spLocks noGrp="1" noRot="1" noChangeArrowheads="1"/>
          </p:cNvSpPr>
          <p:nvPr/>
        </p:nvSpPr>
        <p:spPr>
          <a:xfrm>
            <a:off x="901065" y="842010"/>
            <a:ext cx="2376170" cy="948690"/>
          </a:xfrm>
          <a:prstGeom prst="rect">
            <a:avLst/>
          </a:prstGeom>
          <a:noFill/>
          <a:ln>
            <a:noFill/>
          </a:ln>
          <a:effectLst/>
        </p:spPr>
        <p:txBody>
          <a:bodyPr vert="horz" wrap="square" lIns="91440" tIns="45720" rIns="91440" bIns="45720" numCol="1" anchor="ctr" anchorCtr="0" compatLnSpc="1"/>
          <a:lst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algn="l"/>
            <a:r>
              <a:rPr lang="zh-CN" altLang="en-US" sz="3600" b="1" dirty="0">
                <a:solidFill>
                  <a:schemeClr val="hlink"/>
                </a:solidFill>
                <a:latin typeface="Times New Roman" panose="02020603050405020304" pitchFamily="18" charset="0"/>
                <a:ea typeface="黑体" panose="02010609060101010101" charset="-122"/>
              </a:rPr>
              <a:t>交流评估：</a:t>
            </a:r>
            <a:endParaRPr lang="zh-CN" altLang="en-US" sz="3600" b="1" dirty="0">
              <a:solidFill>
                <a:schemeClr val="hlink"/>
              </a:solidFill>
              <a:latin typeface="Times New Roman" panose="02020603050405020304" pitchFamily="18" charset="0"/>
              <a:ea typeface="黑体" panose="02010609060101010101" charset="-122"/>
            </a:endParaRPr>
          </a:p>
        </p:txBody>
      </p:sp>
      <p:sp>
        <p:nvSpPr>
          <p:cNvPr id="78851" name="Rectangle 3"/>
          <p:cNvSpPr>
            <a:spLocks noGrp="1" noRot="1" noChangeArrowheads="1"/>
          </p:cNvSpPr>
          <p:nvPr/>
        </p:nvSpPr>
        <p:spPr>
          <a:xfrm>
            <a:off x="301625" y="1887855"/>
            <a:ext cx="8540750" cy="3252192"/>
          </a:xfrm>
          <a:prstGeom prst="rect">
            <a:avLst/>
          </a:prstGeom>
          <a:noFill/>
          <a:ln>
            <a:noFill/>
          </a:ln>
          <a:effectLst/>
        </p:spPr>
        <p:txBody>
          <a:bodyPr vert="horz" wrap="square" lIns="91440" tIns="45720" rIns="91440" bIns="45720" numCol="1" anchor="t" anchorCtr="0" compatLnSpc="1"/>
          <a:lstStyle>
            <a:lvl1pPr marL="342900" indent="-342900" algn="l" rtl="0" fontAlgn="base">
              <a:spcBef>
                <a:spcPct val="20000"/>
              </a:spcBef>
              <a:spcAft>
                <a:spcPct val="0"/>
              </a:spcAft>
              <a:buClr>
                <a:schemeClr val="hlink"/>
              </a:buClr>
              <a:buSzPct val="75000"/>
              <a:buFont typeface="Wingdings" panose="05000000000000000000" pitchFamily="2" charset="2"/>
              <a:buChar char="v"/>
              <a:defRPr sz="3200">
                <a:solidFill>
                  <a:schemeClr val="tx1"/>
                </a:solidFill>
                <a:latin typeface="+mn-lt"/>
                <a:ea typeface="+mn-ea"/>
                <a:cs typeface="+mn-cs"/>
              </a:defRPr>
            </a:lvl1pPr>
            <a:lvl2pPr marL="742950" indent="-285750" algn="l" rtl="0" fontAlgn="base">
              <a:spcBef>
                <a:spcPct val="20000"/>
              </a:spcBef>
              <a:spcAft>
                <a:spcPct val="0"/>
              </a:spcAft>
              <a:buClr>
                <a:schemeClr val="accent2"/>
              </a:buClr>
              <a:buSzPct val="85000"/>
              <a:buFont typeface="Wingdings" panose="05000000000000000000" pitchFamily="2" charset="2"/>
              <a:buChar char=""/>
              <a:defRPr sz="2800">
                <a:solidFill>
                  <a:schemeClr val="tx1"/>
                </a:solidFill>
                <a:latin typeface="+mn-lt"/>
                <a:ea typeface="+mn-ea"/>
              </a:defRPr>
            </a:lvl2pPr>
            <a:lvl3pPr marL="1143000" indent="-228600" algn="l" rtl="0" fontAlgn="base">
              <a:spcBef>
                <a:spcPct val="20000"/>
              </a:spcBef>
              <a:spcAft>
                <a:spcPct val="0"/>
              </a:spcAft>
              <a:buClr>
                <a:schemeClr val="hlink"/>
              </a:buClr>
              <a:buSzPct val="85000"/>
              <a:buFont typeface="Wingdings" panose="05000000000000000000" pitchFamily="2" charset="2"/>
              <a:buChar char="v"/>
              <a:defRPr sz="2400">
                <a:solidFill>
                  <a:schemeClr val="tx1"/>
                </a:solidFill>
                <a:latin typeface="+mn-lt"/>
                <a:ea typeface="+mn-ea"/>
              </a:defRPr>
            </a:lvl3pPr>
            <a:lvl4pPr marL="1600200" indent="-228600" algn="l" rtl="0" fontAlgn="base">
              <a:spcBef>
                <a:spcPct val="20000"/>
              </a:spcBef>
              <a:spcAft>
                <a:spcPct val="0"/>
              </a:spcAft>
              <a:buClr>
                <a:schemeClr val="accent2"/>
              </a:buClr>
              <a:buSzPct val="90000"/>
              <a:buFont typeface="Wingdings" panose="05000000000000000000" pitchFamily="2" charset="2"/>
              <a:buChar char=""/>
              <a:defRPr sz="2000">
                <a:solidFill>
                  <a:schemeClr val="tx1"/>
                </a:solidFill>
                <a:latin typeface="+mn-lt"/>
                <a:ea typeface="+mn-ea"/>
              </a:defRPr>
            </a:lvl4pPr>
            <a:lvl5pPr marL="20574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5pPr>
            <a:lvl6pPr marL="25146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6pPr>
            <a:lvl7pPr marL="29718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7pPr>
            <a:lvl8pPr marL="34290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8pPr>
            <a:lvl9pPr marL="38862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9pPr>
          </a:lstStyle>
          <a:p>
            <a:pPr>
              <a:buFont typeface="Wingdings" panose="05000000000000000000" pitchFamily="2" charset="2"/>
              <a:buNone/>
            </a:pPr>
            <a:r>
              <a:rPr lang="en-US" altLang="zh-CN" b="1" dirty="0">
                <a:latin typeface="Times New Roman" panose="02020603050405020304" pitchFamily="18" charset="0"/>
                <a:ea typeface="黑体" panose="02010609060101010101" charset="-122"/>
                <a:cs typeface="Times New Roman" panose="02020603050405020304" pitchFamily="18" charset="0"/>
              </a:rPr>
              <a:t>1.</a:t>
            </a:r>
            <a:r>
              <a:rPr lang="zh-CN" altLang="en-US" b="1" dirty="0">
                <a:latin typeface="Times New Roman" panose="02020603050405020304" pitchFamily="18" charset="0"/>
                <a:ea typeface="黑体" panose="02010609060101010101" charset="-122"/>
                <a:cs typeface="Times New Roman" panose="02020603050405020304" pitchFamily="18" charset="0"/>
              </a:rPr>
              <a:t>分析实验结论与开始的假设有什么差异</a:t>
            </a:r>
            <a:r>
              <a:rPr lang="en-US" altLang="zh-CN" b="1" dirty="0">
                <a:latin typeface="Times New Roman" panose="02020603050405020304" pitchFamily="18" charset="0"/>
                <a:ea typeface="黑体" panose="02010609060101010101" charset="-122"/>
                <a:cs typeface="Times New Roman" panose="02020603050405020304" pitchFamily="18" charset="0"/>
              </a:rPr>
              <a:t>?</a:t>
            </a:r>
            <a:endParaRPr lang="zh-CN" altLang="en-US" b="1" dirty="0">
              <a:latin typeface="Times New Roman" panose="02020603050405020304" pitchFamily="18" charset="0"/>
              <a:ea typeface="黑体" panose="02010609060101010101" charset="-122"/>
              <a:cs typeface="Times New Roman" panose="02020603050405020304" pitchFamily="18" charset="0"/>
            </a:endParaRPr>
          </a:p>
          <a:p>
            <a:pPr>
              <a:buFont typeface="Wingdings" panose="05000000000000000000" pitchFamily="2" charset="2"/>
              <a:buNone/>
            </a:pPr>
            <a:r>
              <a:rPr lang="en-US" altLang="zh-CN" b="1" dirty="0">
                <a:latin typeface="Times New Roman" panose="02020603050405020304" pitchFamily="18" charset="0"/>
                <a:ea typeface="黑体" panose="02010609060101010101" charset="-122"/>
                <a:cs typeface="Times New Roman" panose="02020603050405020304" pitchFamily="18" charset="0"/>
              </a:rPr>
              <a:t>2.</a:t>
            </a:r>
            <a:r>
              <a:rPr lang="zh-CN" altLang="en-US" b="1" dirty="0">
                <a:latin typeface="Times New Roman" panose="02020603050405020304" pitchFamily="18" charset="0"/>
                <a:ea typeface="黑体" panose="02010609060101010101" charset="-122"/>
                <a:cs typeface="Times New Roman" panose="02020603050405020304" pitchFamily="18" charset="0"/>
              </a:rPr>
              <a:t>分析产生实验误差的原因</a:t>
            </a:r>
            <a:r>
              <a:rPr lang="en-US" altLang="zh-CN" b="1" dirty="0">
                <a:latin typeface="Times New Roman" panose="02020603050405020304" pitchFamily="18" charset="0"/>
                <a:ea typeface="黑体" panose="02010609060101010101" charset="-122"/>
                <a:cs typeface="Times New Roman" panose="02020603050405020304" pitchFamily="18" charset="0"/>
              </a:rPr>
              <a:t>, </a:t>
            </a:r>
            <a:r>
              <a:rPr lang="zh-CN" altLang="en-US" b="1" dirty="0">
                <a:latin typeface="Times New Roman" panose="02020603050405020304" pitchFamily="18" charset="0"/>
                <a:ea typeface="黑体" panose="02010609060101010101" charset="-122"/>
                <a:cs typeface="Times New Roman" panose="02020603050405020304" pitchFamily="18" charset="0"/>
              </a:rPr>
              <a:t>探讨改进实验的措施</a:t>
            </a:r>
            <a:endParaRPr lang="zh-CN" altLang="en-US" b="1" dirty="0">
              <a:latin typeface="Times New Roman" panose="02020603050405020304" pitchFamily="18" charset="0"/>
              <a:ea typeface="黑体" panose="02010609060101010101" charset="-122"/>
              <a:cs typeface="Times New Roman" panose="02020603050405020304" pitchFamily="18" charset="0"/>
            </a:endParaRPr>
          </a:p>
          <a:p>
            <a:pPr>
              <a:buFont typeface="Wingdings" panose="05000000000000000000" pitchFamily="2" charset="2"/>
              <a:buNone/>
            </a:pPr>
            <a:r>
              <a:rPr lang="en-US" altLang="zh-CN" b="1" dirty="0">
                <a:latin typeface="Times New Roman" panose="02020603050405020304" pitchFamily="18" charset="0"/>
                <a:ea typeface="黑体" panose="02010609060101010101" charset="-122"/>
                <a:cs typeface="Times New Roman" panose="02020603050405020304" pitchFamily="18" charset="0"/>
              </a:rPr>
              <a:t>3.</a:t>
            </a:r>
            <a:r>
              <a:rPr lang="zh-CN" altLang="en-US" b="1" dirty="0">
                <a:latin typeface="Times New Roman" panose="02020603050405020304" pitchFamily="18" charset="0"/>
                <a:ea typeface="黑体" panose="02010609060101010101" charset="-122"/>
                <a:cs typeface="Times New Roman" panose="02020603050405020304" pitchFamily="18" charset="0"/>
              </a:rPr>
              <a:t>你发现对于同一段电阻的电流、电压、电阻有什么定量的关系</a:t>
            </a:r>
            <a:r>
              <a:rPr lang="en-US" altLang="zh-CN" b="1" dirty="0">
                <a:latin typeface="Times New Roman" panose="02020603050405020304" pitchFamily="18" charset="0"/>
                <a:ea typeface="黑体" panose="02010609060101010101" charset="-122"/>
                <a:cs typeface="Times New Roman" panose="02020603050405020304" pitchFamily="18" charset="0"/>
              </a:rPr>
              <a:t>?</a:t>
            </a:r>
            <a:r>
              <a:rPr lang="zh-CN" altLang="en-US" b="1" dirty="0">
                <a:latin typeface="Times New Roman" panose="02020603050405020304" pitchFamily="18" charset="0"/>
                <a:ea typeface="黑体" panose="02010609060101010101" charset="-122"/>
                <a:cs typeface="Times New Roman" panose="02020603050405020304" pitchFamily="18" charset="0"/>
              </a:rPr>
              <a:t>如何表示</a:t>
            </a:r>
            <a:r>
              <a:rPr lang="en-US" altLang="zh-CN" b="1" dirty="0">
                <a:latin typeface="Times New Roman" panose="02020603050405020304" pitchFamily="18" charset="0"/>
                <a:ea typeface="黑体" panose="02010609060101010101" charset="-122"/>
                <a:cs typeface="Times New Roman" panose="02020603050405020304" pitchFamily="18" charset="0"/>
              </a:rPr>
              <a:t>?</a:t>
            </a:r>
            <a:r>
              <a:rPr lang="zh-CN" altLang="en-US" b="1" dirty="0">
                <a:latin typeface="Times New Roman" panose="02020603050405020304" pitchFamily="18" charset="0"/>
                <a:ea typeface="黑体" panose="02010609060101010101" charset="-122"/>
                <a:cs typeface="Times New Roman" panose="02020603050405020304" pitchFamily="18" charset="0"/>
              </a:rPr>
              <a:t>对于以上两个结论，你用一句话如何表达</a:t>
            </a:r>
            <a:r>
              <a:rPr lang="en-US" altLang="zh-CN" b="1" dirty="0">
                <a:latin typeface="Times New Roman" panose="02020603050405020304" pitchFamily="18" charset="0"/>
                <a:ea typeface="黑体" panose="02010609060101010101" charset="-122"/>
                <a:cs typeface="Times New Roman" panose="02020603050405020304" pitchFamily="18" charset="0"/>
              </a:rPr>
              <a:t>?</a:t>
            </a:r>
            <a:r>
              <a:rPr lang="zh-CN" altLang="en-US" b="1" dirty="0">
                <a:latin typeface="Times New Roman" panose="02020603050405020304" pitchFamily="18" charset="0"/>
                <a:ea typeface="黑体" panose="02010609060101010101" charset="-122"/>
                <a:cs typeface="Times New Roman" panose="02020603050405020304" pitchFamily="18" charset="0"/>
              </a:rPr>
              <a:t> </a:t>
            </a:r>
            <a:endParaRPr lang="zh-CN" altLang="en-US" b="1" dirty="0">
              <a:latin typeface="Times New Roman" panose="02020603050405020304" pitchFamily="18" charset="0"/>
              <a:ea typeface="黑体" panose="02010609060101010101"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8851">
                                            <p:txEl>
                                              <p:pRg st="0" end="0"/>
                                            </p:txEl>
                                          </p:spTgt>
                                        </p:tgtEl>
                                        <p:attrNameLst>
                                          <p:attrName>style.visibility</p:attrName>
                                        </p:attrNameLst>
                                      </p:cBhvr>
                                      <p:to>
                                        <p:strVal val="visible"/>
                                      </p:to>
                                    </p:set>
                                    <p:anim calcmode="lin" valueType="num">
                                      <p:cBhvr additive="base">
                                        <p:cTn id="7" dur="500" fill="hold"/>
                                        <p:tgtEl>
                                          <p:spTgt spid="7885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8851">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8851">
                                            <p:txEl>
                                              <p:pRg st="1" end="1"/>
                                            </p:txEl>
                                          </p:spTgt>
                                        </p:tgtEl>
                                        <p:attrNameLst>
                                          <p:attrName>style.visibility</p:attrName>
                                        </p:attrNameLst>
                                      </p:cBhvr>
                                      <p:to>
                                        <p:strVal val="visible"/>
                                      </p:to>
                                    </p:set>
                                    <p:anim calcmode="lin" valueType="num">
                                      <p:cBhvr additive="base">
                                        <p:cTn id="11" dur="500" fill="hold"/>
                                        <p:tgtEl>
                                          <p:spTgt spid="78851">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8851">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8851">
                                            <p:txEl>
                                              <p:pRg st="2" end="2"/>
                                            </p:txEl>
                                          </p:spTgt>
                                        </p:tgtEl>
                                        <p:attrNameLst>
                                          <p:attrName>style.visibility</p:attrName>
                                        </p:attrNameLst>
                                      </p:cBhvr>
                                      <p:to>
                                        <p:strVal val="visible"/>
                                      </p:to>
                                    </p:set>
                                    <p:anim calcmode="lin" valueType="num">
                                      <p:cBhvr additive="base">
                                        <p:cTn id="15" dur="500" fill="hold"/>
                                        <p:tgtEl>
                                          <p:spTgt spid="78851">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78851">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9" name="组合 18"/>
          <p:cNvGrpSpPr/>
          <p:nvPr/>
        </p:nvGrpSpPr>
        <p:grpSpPr>
          <a:xfrm>
            <a:off x="85090" y="93980"/>
            <a:ext cx="2548255" cy="773430"/>
            <a:chOff x="288" y="190"/>
            <a:chExt cx="4013" cy="1218"/>
          </a:xfrm>
        </p:grpSpPr>
        <p:pic>
          <p:nvPicPr>
            <p:cNvPr id="15" name="图形 5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88" y="190"/>
              <a:ext cx="1218" cy="1218"/>
            </a:xfrm>
            <a:prstGeom prst="rect">
              <a:avLst/>
            </a:prstGeom>
          </p:spPr>
        </p:pic>
        <p:sp>
          <p:nvSpPr>
            <p:cNvPr id="16" name="文本框 15"/>
            <p:cNvSpPr txBox="1"/>
            <p:nvPr/>
          </p:nvSpPr>
          <p:spPr>
            <a:xfrm>
              <a:off x="1400" y="339"/>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课堂小结</a:t>
              </a:r>
              <a:endParaRPr lang="zh-CN" altLang="en-US" sz="3200" b="1">
                <a:latin typeface="楷体" panose="02010609060101010101" pitchFamily="49" charset="-122"/>
                <a:ea typeface="楷体" panose="02010609060101010101" pitchFamily="49" charset="-122"/>
              </a:endParaRPr>
            </a:p>
          </p:txBody>
        </p:sp>
      </p:grpSp>
      <p:sp>
        <p:nvSpPr>
          <p:cNvPr id="79875" name="Rectangle 3"/>
          <p:cNvSpPr>
            <a:spLocks noGrp="1" noRot="1" noChangeArrowheads="1"/>
          </p:cNvSpPr>
          <p:nvPr/>
        </p:nvSpPr>
        <p:spPr>
          <a:xfrm>
            <a:off x="67310" y="843280"/>
            <a:ext cx="8964295" cy="5394960"/>
          </a:xfrm>
          <a:prstGeom prst="rect">
            <a:avLst/>
          </a:prstGeom>
          <a:noFill/>
          <a:ln>
            <a:noFill/>
          </a:ln>
          <a:effectLst/>
        </p:spPr>
        <p:txBody>
          <a:bodyPr vert="horz" wrap="square" lIns="91440" tIns="45720" rIns="91440" bIns="45720" numCol="1" anchor="t" anchorCtr="0" compatLnSpc="1"/>
          <a:lstStyle>
            <a:lvl1pPr marL="342900" indent="-342900" algn="l" rtl="0" fontAlgn="base">
              <a:spcBef>
                <a:spcPct val="20000"/>
              </a:spcBef>
              <a:spcAft>
                <a:spcPct val="0"/>
              </a:spcAft>
              <a:buClr>
                <a:schemeClr val="hlink"/>
              </a:buClr>
              <a:buSzPct val="75000"/>
              <a:buFont typeface="Wingdings" panose="05000000000000000000" pitchFamily="2" charset="2"/>
              <a:buChar char="v"/>
              <a:defRPr sz="3200">
                <a:solidFill>
                  <a:schemeClr val="tx1"/>
                </a:solidFill>
                <a:latin typeface="+mn-lt"/>
                <a:ea typeface="+mn-ea"/>
                <a:cs typeface="+mn-cs"/>
              </a:defRPr>
            </a:lvl1pPr>
            <a:lvl2pPr marL="742950" indent="-285750" algn="l" rtl="0" fontAlgn="base">
              <a:spcBef>
                <a:spcPct val="20000"/>
              </a:spcBef>
              <a:spcAft>
                <a:spcPct val="0"/>
              </a:spcAft>
              <a:buClr>
                <a:schemeClr val="accent2"/>
              </a:buClr>
              <a:buSzPct val="85000"/>
              <a:buFont typeface="Wingdings" panose="05000000000000000000" pitchFamily="2" charset="2"/>
              <a:buChar char=""/>
              <a:defRPr sz="2800">
                <a:solidFill>
                  <a:schemeClr val="tx1"/>
                </a:solidFill>
                <a:latin typeface="+mn-lt"/>
                <a:ea typeface="+mn-ea"/>
              </a:defRPr>
            </a:lvl2pPr>
            <a:lvl3pPr marL="1143000" indent="-228600" algn="l" rtl="0" fontAlgn="base">
              <a:spcBef>
                <a:spcPct val="20000"/>
              </a:spcBef>
              <a:spcAft>
                <a:spcPct val="0"/>
              </a:spcAft>
              <a:buClr>
                <a:schemeClr val="hlink"/>
              </a:buClr>
              <a:buSzPct val="85000"/>
              <a:buFont typeface="Wingdings" panose="05000000000000000000" pitchFamily="2" charset="2"/>
              <a:buChar char="v"/>
              <a:defRPr sz="2400">
                <a:solidFill>
                  <a:schemeClr val="tx1"/>
                </a:solidFill>
                <a:latin typeface="+mn-lt"/>
                <a:ea typeface="+mn-ea"/>
              </a:defRPr>
            </a:lvl3pPr>
            <a:lvl4pPr marL="1600200" indent="-228600" algn="l" rtl="0" fontAlgn="base">
              <a:spcBef>
                <a:spcPct val="20000"/>
              </a:spcBef>
              <a:spcAft>
                <a:spcPct val="0"/>
              </a:spcAft>
              <a:buClr>
                <a:schemeClr val="accent2"/>
              </a:buClr>
              <a:buSzPct val="90000"/>
              <a:buFont typeface="Wingdings" panose="05000000000000000000" pitchFamily="2" charset="2"/>
              <a:buChar char=""/>
              <a:defRPr sz="2000">
                <a:solidFill>
                  <a:schemeClr val="tx1"/>
                </a:solidFill>
                <a:latin typeface="+mn-lt"/>
                <a:ea typeface="+mn-ea"/>
              </a:defRPr>
            </a:lvl4pPr>
            <a:lvl5pPr marL="20574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5pPr>
            <a:lvl6pPr marL="25146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6pPr>
            <a:lvl7pPr marL="29718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7pPr>
            <a:lvl8pPr marL="34290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8pPr>
            <a:lvl9pPr marL="38862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9pPr>
          </a:lstStyle>
          <a:p>
            <a:pPr>
              <a:lnSpc>
                <a:spcPct val="150000"/>
              </a:lnSpc>
              <a:buFont typeface="Wingdings" panose="05000000000000000000" pitchFamily="2" charset="2"/>
              <a:buNone/>
            </a:pPr>
            <a:r>
              <a:rPr lang="zh-CN" altLang="en-US" b="1">
                <a:latin typeface="Times New Roman" panose="02020603050405020304" pitchFamily="18" charset="0"/>
                <a:ea typeface="黑体" panose="02010609060101010101" charset="-122"/>
                <a:cs typeface="Times New Roman" panose="02020603050405020304" pitchFamily="18" charset="0"/>
              </a:rPr>
              <a:t>这节课我们学会了</a:t>
            </a:r>
            <a:endParaRPr lang="en-US" altLang="zh-CN" b="1">
              <a:latin typeface="Times New Roman" panose="02020603050405020304" pitchFamily="18" charset="0"/>
              <a:ea typeface="黑体" panose="02010609060101010101" charset="-122"/>
              <a:cs typeface="Times New Roman" panose="02020603050405020304" pitchFamily="18" charset="0"/>
            </a:endParaRPr>
          </a:p>
          <a:p>
            <a:pPr>
              <a:lnSpc>
                <a:spcPct val="150000"/>
              </a:lnSpc>
              <a:buFont typeface="Wingdings" panose="05000000000000000000" pitchFamily="2" charset="2"/>
              <a:buNone/>
            </a:pPr>
            <a:r>
              <a:rPr lang="zh-CN" altLang="en-US" b="1">
                <a:latin typeface="Times New Roman" panose="02020603050405020304" pitchFamily="18" charset="0"/>
                <a:ea typeface="黑体" panose="02010609060101010101" charset="-122"/>
                <a:cs typeface="Times New Roman" panose="02020603050405020304" pitchFamily="18" charset="0"/>
              </a:rPr>
              <a:t>（</a:t>
            </a:r>
            <a:r>
              <a:rPr lang="en-US" altLang="zh-CN" b="1">
                <a:latin typeface="Times New Roman" panose="02020603050405020304" pitchFamily="18" charset="0"/>
                <a:ea typeface="黑体" panose="02010609060101010101" charset="-122"/>
                <a:cs typeface="Times New Roman" panose="02020603050405020304" pitchFamily="18" charset="0"/>
              </a:rPr>
              <a:t>1</a:t>
            </a:r>
            <a:r>
              <a:rPr lang="zh-CN" altLang="en-US" b="1">
                <a:latin typeface="Times New Roman" panose="02020603050405020304" pitchFamily="18" charset="0"/>
                <a:ea typeface="黑体" panose="02010609060101010101" charset="-122"/>
                <a:cs typeface="Times New Roman" panose="02020603050405020304" pitchFamily="18" charset="0"/>
              </a:rPr>
              <a:t>）</a:t>
            </a:r>
            <a:r>
              <a:rPr lang="zh-CN" altLang="en-US" b="1">
                <a:latin typeface="Times New Roman" panose="02020603050405020304" pitchFamily="18" charset="0"/>
                <a:ea typeface="黑体" panose="02010609060101010101" charset="-122"/>
                <a:cs typeface="Times New Roman" panose="02020603050405020304" pitchFamily="18" charset="0"/>
              </a:rPr>
              <a:t>用电流表和电压表测量一段导体两端的电压和流过导体的电流。</a:t>
            </a:r>
            <a:endParaRPr lang="en-US" altLang="zh-CN" b="1">
              <a:latin typeface="Times New Roman" panose="02020603050405020304" pitchFamily="18" charset="0"/>
              <a:ea typeface="黑体" panose="02010609060101010101" charset="-122"/>
              <a:cs typeface="Times New Roman" panose="02020603050405020304" pitchFamily="18" charset="0"/>
            </a:endParaRPr>
          </a:p>
          <a:p>
            <a:pPr>
              <a:lnSpc>
                <a:spcPct val="150000"/>
              </a:lnSpc>
              <a:buFont typeface="Wingdings" panose="05000000000000000000" pitchFamily="2" charset="2"/>
              <a:buNone/>
            </a:pPr>
            <a:r>
              <a:rPr lang="zh-CN" altLang="en-US" b="1">
                <a:latin typeface="Times New Roman" panose="02020603050405020304" pitchFamily="18" charset="0"/>
                <a:ea typeface="黑体" panose="02010609060101010101" charset="-122"/>
                <a:cs typeface="Times New Roman" panose="02020603050405020304" pitchFamily="18" charset="0"/>
              </a:rPr>
              <a:t>（</a:t>
            </a:r>
            <a:r>
              <a:rPr lang="en-US" altLang="zh-CN" b="1">
                <a:latin typeface="Times New Roman" panose="02020603050405020304" pitchFamily="18" charset="0"/>
                <a:ea typeface="黑体" panose="02010609060101010101" charset="-122"/>
                <a:cs typeface="Times New Roman" panose="02020603050405020304" pitchFamily="18" charset="0"/>
              </a:rPr>
              <a:t>2</a:t>
            </a:r>
            <a:r>
              <a:rPr lang="zh-CN" altLang="en-US" b="1">
                <a:latin typeface="Times New Roman" panose="02020603050405020304" pitchFamily="18" charset="0"/>
                <a:ea typeface="黑体" panose="02010609060101010101" charset="-122"/>
                <a:cs typeface="Times New Roman" panose="02020603050405020304" pitchFamily="18" charset="0"/>
              </a:rPr>
              <a:t>）</a:t>
            </a:r>
            <a:r>
              <a:rPr lang="zh-CN" altLang="en-US" b="1">
                <a:latin typeface="Times New Roman" panose="02020603050405020304" pitchFamily="18" charset="0"/>
                <a:ea typeface="黑体" panose="02010609060101010101" charset="-122"/>
                <a:cs typeface="Times New Roman" panose="02020603050405020304" pitchFamily="18" charset="0"/>
              </a:rPr>
              <a:t>通过实验探究了通过导体的电流跟导体两端电压及导体本身电阻三者之间的关系 </a:t>
            </a:r>
            <a:r>
              <a:rPr lang="en-US" altLang="zh-CN" b="1">
                <a:latin typeface="Times New Roman" panose="02020603050405020304" pitchFamily="18" charset="0"/>
                <a:ea typeface="黑体" panose="02010609060101010101" charset="-122"/>
                <a:cs typeface="Times New Roman" panose="02020603050405020304" pitchFamily="18" charset="0"/>
              </a:rPr>
              <a:t>:</a:t>
            </a:r>
            <a:r>
              <a:rPr lang="zh-CN" altLang="en-US" b="1">
                <a:latin typeface="Times New Roman" panose="02020603050405020304" pitchFamily="18" charset="0"/>
                <a:ea typeface="黑体" panose="02010609060101010101" charset="-122"/>
                <a:cs typeface="Times New Roman" panose="02020603050405020304" pitchFamily="18" charset="0"/>
              </a:rPr>
              <a:t>导体中的电流跟导体两端的电压成正比，与导体的电阻成反比。</a:t>
            </a:r>
            <a:endParaRPr lang="zh-CN" altLang="en-US" b="1">
              <a:latin typeface="Times New Roman" panose="02020603050405020304" pitchFamily="18" charset="0"/>
              <a:ea typeface="黑体" panose="02010609060101010101"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79875"/>
                                        </p:tgtEl>
                                        <p:attrNameLst>
                                          <p:attrName>style.visibility</p:attrName>
                                        </p:attrNameLst>
                                      </p:cBhvr>
                                      <p:to>
                                        <p:strVal val="visible"/>
                                      </p:to>
                                    </p:set>
                                    <p:animEffect transition="in" filter="blinds(horizontal)">
                                      <p:cBhvr>
                                        <p:cTn id="7" dur="500"/>
                                        <p:tgtEl>
                                          <p:spTgt spid="798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5"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82550" y="69850"/>
            <a:ext cx="2612390" cy="841375"/>
            <a:chOff x="214" y="96"/>
            <a:chExt cx="4114" cy="1325"/>
          </a:xfrm>
        </p:grpSpPr>
        <p:pic>
          <p:nvPicPr>
            <p:cNvPr id="4" name="图形 7"/>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14" y="96"/>
              <a:ext cx="1325" cy="1325"/>
            </a:xfrm>
            <a:prstGeom prst="rect">
              <a:avLst/>
            </a:prstGeom>
          </p:spPr>
        </p:pic>
        <p:sp>
          <p:nvSpPr>
            <p:cNvPr id="16" name="文本框 15"/>
            <p:cNvSpPr txBox="1"/>
            <p:nvPr/>
          </p:nvSpPr>
          <p:spPr>
            <a:xfrm>
              <a:off x="1427" y="313"/>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随堂演练</a:t>
              </a:r>
              <a:endParaRPr lang="zh-CN" altLang="en-US" sz="3200" b="1">
                <a:latin typeface="楷体" panose="02010609060101010101" pitchFamily="49" charset="-122"/>
                <a:ea typeface="楷体" panose="02010609060101010101" pitchFamily="49" charset="-122"/>
              </a:endParaRPr>
            </a:p>
          </p:txBody>
        </p:sp>
      </p:grpSp>
      <p:sp>
        <p:nvSpPr>
          <p:cNvPr id="29698" name="Text Box 2"/>
          <p:cNvSpPr txBox="1">
            <a:spLocks noChangeArrowheads="1"/>
          </p:cNvSpPr>
          <p:nvPr/>
        </p:nvSpPr>
        <p:spPr bwMode="auto">
          <a:xfrm>
            <a:off x="307340" y="1279525"/>
            <a:ext cx="8761095" cy="953135"/>
          </a:xfrm>
          <a:prstGeom prst="rect">
            <a:avLst/>
          </a:prstGeom>
          <a:noFill/>
          <a:ln w="9525">
            <a:noFill/>
            <a:miter lim="800000"/>
          </a:ln>
        </p:spPr>
        <p:txBody>
          <a:bodyPr wrap="square">
            <a:spAutoFit/>
          </a:bodyPr>
          <a:p>
            <a:pPr>
              <a:defRPr/>
            </a:pPr>
            <a:r>
              <a:rPr lang="en-US" altLang="zh-CN" sz="2800" b="1" dirty="0">
                <a:latin typeface="Times New Roman" panose="02020603050405020304" pitchFamily="18" charset="0"/>
                <a:ea typeface="黑体" panose="02010609060101010101" charset="-122"/>
                <a:cs typeface="Times New Roman" panose="02020603050405020304" pitchFamily="18" charset="0"/>
              </a:rPr>
              <a:t>1.</a:t>
            </a:r>
            <a:r>
              <a:rPr lang="zh-CN" altLang="en-US" sz="2800" b="1" dirty="0">
                <a:latin typeface="Times New Roman" panose="02020603050405020304" pitchFamily="18" charset="0"/>
                <a:ea typeface="黑体" panose="02010609060101010101" charset="-122"/>
                <a:cs typeface="Times New Roman" panose="02020603050405020304" pitchFamily="18" charset="0"/>
              </a:rPr>
              <a:t>一段导体两端电压扩大几倍时</a:t>
            </a:r>
            <a:r>
              <a:rPr lang="en-US" altLang="zh-CN" sz="2800" b="1" dirty="0">
                <a:latin typeface="Times New Roman" panose="02020603050405020304" pitchFamily="18" charset="0"/>
                <a:ea typeface="黑体" panose="02010609060101010101" charset="-122"/>
                <a:cs typeface="Times New Roman" panose="02020603050405020304" pitchFamily="18" charset="0"/>
              </a:rPr>
              <a:t>,</a:t>
            </a:r>
            <a:r>
              <a:rPr lang="zh-CN" altLang="en-US" sz="2800" b="1" dirty="0">
                <a:latin typeface="Times New Roman" panose="02020603050405020304" pitchFamily="18" charset="0"/>
                <a:ea typeface="黑体" panose="02010609060101010101" charset="-122"/>
                <a:cs typeface="Times New Roman" panose="02020603050405020304" pitchFamily="18" charset="0"/>
              </a:rPr>
              <a:t>通过它的电</a:t>
            </a:r>
            <a:r>
              <a:rPr lang="zh-CN" altLang="en-US" sz="2800" b="1" dirty="0" smtClean="0">
                <a:latin typeface="Times New Roman" panose="02020603050405020304" pitchFamily="18" charset="0"/>
                <a:ea typeface="黑体" panose="02010609060101010101" charset="-122"/>
                <a:cs typeface="Times New Roman" panose="02020603050405020304" pitchFamily="18" charset="0"/>
              </a:rPr>
              <a:t>流将</a:t>
            </a:r>
            <a:endParaRPr lang="zh-CN" altLang="en-US" sz="2800" b="1" dirty="0" smtClean="0">
              <a:latin typeface="Times New Roman" panose="02020603050405020304" pitchFamily="18" charset="0"/>
              <a:ea typeface="黑体" panose="02010609060101010101" charset="-122"/>
              <a:cs typeface="Times New Roman" panose="02020603050405020304" pitchFamily="18" charset="0"/>
            </a:endParaRPr>
          </a:p>
          <a:p>
            <a:pPr>
              <a:defRPr/>
            </a:pPr>
            <a:r>
              <a:rPr lang="en-US" altLang="zh-CN" sz="2800" b="1" dirty="0">
                <a:latin typeface="Times New Roman" panose="02020603050405020304" pitchFamily="18" charset="0"/>
                <a:ea typeface="黑体" panose="02010609060101010101" charset="-122"/>
                <a:cs typeface="Times New Roman" panose="02020603050405020304" pitchFamily="18" charset="0"/>
              </a:rPr>
              <a:t>___</a:t>
            </a:r>
            <a:r>
              <a:rPr lang="en-US" altLang="zh-CN" sz="2800" b="1" dirty="0">
                <a:latin typeface="Times New Roman" panose="02020603050405020304" pitchFamily="18" charset="0"/>
                <a:ea typeface="黑体" panose="02010609060101010101" charset="-122"/>
                <a:cs typeface="Times New Roman" panose="02020603050405020304" pitchFamily="18" charset="0"/>
                <a:sym typeface="+mn-ea"/>
              </a:rPr>
              <a:t>__</a:t>
            </a:r>
            <a:r>
              <a:rPr lang="en-US" altLang="zh-CN" sz="2800" b="1" dirty="0">
                <a:latin typeface="Times New Roman" panose="02020603050405020304" pitchFamily="18" charset="0"/>
                <a:ea typeface="黑体" panose="02010609060101010101" charset="-122"/>
                <a:cs typeface="Times New Roman" panose="02020603050405020304" pitchFamily="18" charset="0"/>
              </a:rPr>
              <a:t>____;</a:t>
            </a:r>
            <a:r>
              <a:rPr lang="zh-CN" altLang="en-US" sz="2800" b="1" dirty="0">
                <a:latin typeface="Times New Roman" panose="02020603050405020304" pitchFamily="18" charset="0"/>
                <a:ea typeface="黑体" panose="02010609060101010101" charset="-122"/>
                <a:cs typeface="Times New Roman" panose="02020603050405020304" pitchFamily="18" charset="0"/>
              </a:rPr>
              <a:t>导体两端的电压改变时</a:t>
            </a:r>
            <a:r>
              <a:rPr lang="en-US" altLang="zh-CN" sz="2800" b="1" dirty="0">
                <a:latin typeface="Times New Roman" panose="02020603050405020304" pitchFamily="18" charset="0"/>
                <a:ea typeface="黑体" panose="02010609060101010101" charset="-122"/>
                <a:cs typeface="Times New Roman" panose="02020603050405020304" pitchFamily="18" charset="0"/>
              </a:rPr>
              <a:t>,</a:t>
            </a:r>
            <a:r>
              <a:rPr lang="zh-CN" altLang="en-US" sz="2800" b="1" dirty="0">
                <a:latin typeface="Times New Roman" panose="02020603050405020304" pitchFamily="18" charset="0"/>
                <a:ea typeface="黑体" panose="02010609060101010101" charset="-122"/>
                <a:cs typeface="Times New Roman" panose="02020603050405020304" pitchFamily="18" charset="0"/>
              </a:rPr>
              <a:t>导体电</a:t>
            </a:r>
            <a:r>
              <a:rPr lang="zh-CN" altLang="en-US" sz="2800" b="1" dirty="0" smtClean="0">
                <a:latin typeface="Times New Roman" panose="02020603050405020304" pitchFamily="18" charset="0"/>
                <a:ea typeface="黑体" panose="02010609060101010101" charset="-122"/>
                <a:cs typeface="Times New Roman" panose="02020603050405020304" pitchFamily="18" charset="0"/>
              </a:rPr>
              <a:t>阻将</a:t>
            </a:r>
            <a:r>
              <a:rPr lang="en-US" altLang="zh-CN" sz="2800" b="1" dirty="0">
                <a:latin typeface="Times New Roman" panose="02020603050405020304" pitchFamily="18" charset="0"/>
                <a:ea typeface="黑体" panose="02010609060101010101" charset="-122"/>
                <a:cs typeface="Times New Roman" panose="02020603050405020304" pitchFamily="18" charset="0"/>
              </a:rPr>
              <a:t>_______.</a:t>
            </a:r>
            <a:endParaRPr lang="en-US" altLang="zh-CN" sz="2800" b="1" dirty="0">
              <a:latin typeface="Times New Roman" panose="02020603050405020304" pitchFamily="18" charset="0"/>
              <a:ea typeface="黑体" panose="02010609060101010101" charset="-122"/>
              <a:cs typeface="Times New Roman" panose="02020603050405020304" pitchFamily="18" charset="0"/>
            </a:endParaRPr>
          </a:p>
        </p:txBody>
      </p:sp>
      <p:sp>
        <p:nvSpPr>
          <p:cNvPr id="217091" name="Text Box 3"/>
          <p:cNvSpPr txBox="1">
            <a:spLocks noChangeArrowheads="1"/>
          </p:cNvSpPr>
          <p:nvPr/>
        </p:nvSpPr>
        <p:spPr bwMode="auto">
          <a:xfrm>
            <a:off x="307340" y="2855913"/>
            <a:ext cx="8572500" cy="3107690"/>
          </a:xfrm>
          <a:prstGeom prst="rect">
            <a:avLst/>
          </a:prstGeom>
          <a:noFill/>
          <a:ln w="9525">
            <a:noFill/>
            <a:miter lim="800000"/>
          </a:ln>
        </p:spPr>
        <p:txBody>
          <a:bodyPr>
            <a:spAutoFit/>
          </a:bodyPr>
          <a:p>
            <a:pPr>
              <a:defRPr/>
            </a:pPr>
            <a:r>
              <a:rPr lang="en-US" altLang="zh-CN" sz="2800" b="1" dirty="0">
                <a:latin typeface="Times New Roman" panose="02020603050405020304" pitchFamily="18" charset="0"/>
                <a:ea typeface="黑体" panose="02010609060101010101" charset="-122"/>
                <a:cs typeface="Times New Roman" panose="02020603050405020304" pitchFamily="18" charset="0"/>
              </a:rPr>
              <a:t>2.</a:t>
            </a:r>
            <a:r>
              <a:rPr lang="zh-CN" altLang="en-US" sz="2800" b="1" dirty="0">
                <a:latin typeface="Times New Roman" panose="02020603050405020304" pitchFamily="18" charset="0"/>
                <a:ea typeface="黑体" panose="02010609060101010101" charset="-122"/>
                <a:cs typeface="Times New Roman" panose="02020603050405020304" pitchFamily="18" charset="0"/>
              </a:rPr>
              <a:t>在</a:t>
            </a:r>
            <a:r>
              <a:rPr lang="en-US" altLang="zh-CN" sz="2800" b="1" dirty="0">
                <a:latin typeface="Times New Roman" panose="02020603050405020304" pitchFamily="18" charset="0"/>
                <a:ea typeface="黑体" panose="02010609060101010101" charset="-122"/>
                <a:cs typeface="Times New Roman" panose="02020603050405020304" pitchFamily="18" charset="0"/>
              </a:rPr>
              <a:t>“</a:t>
            </a:r>
            <a:r>
              <a:rPr lang="zh-CN" altLang="en-US" sz="2800" b="1" dirty="0">
                <a:latin typeface="Times New Roman" panose="02020603050405020304" pitchFamily="18" charset="0"/>
                <a:ea typeface="黑体" panose="02010609060101010101" charset="-122"/>
                <a:cs typeface="Times New Roman" panose="02020603050405020304" pitchFamily="18" charset="0"/>
              </a:rPr>
              <a:t>研电流跟电压、电阻的关系</a:t>
            </a:r>
            <a:r>
              <a:rPr lang="en-US" altLang="zh-CN" sz="2800" b="1" dirty="0">
                <a:latin typeface="Times New Roman" panose="02020603050405020304" pitchFamily="18" charset="0"/>
                <a:ea typeface="黑体" panose="02010609060101010101" charset="-122"/>
                <a:cs typeface="Times New Roman" panose="02020603050405020304" pitchFamily="18" charset="0"/>
              </a:rPr>
              <a:t>”</a:t>
            </a:r>
            <a:r>
              <a:rPr lang="zh-CN" altLang="en-US" sz="2800" b="1" dirty="0">
                <a:latin typeface="Times New Roman" panose="02020603050405020304" pitchFamily="18" charset="0"/>
                <a:ea typeface="黑体" panose="02010609060101010101" charset="-122"/>
                <a:cs typeface="Times New Roman" panose="02020603050405020304" pitchFamily="18" charset="0"/>
              </a:rPr>
              <a:t>的实验中</a:t>
            </a:r>
            <a:r>
              <a:rPr lang="zh-CN" altLang="en-US" sz="2800" b="1" dirty="0" smtClean="0">
                <a:latin typeface="Times New Roman" panose="02020603050405020304" pitchFamily="18" charset="0"/>
                <a:ea typeface="黑体" panose="02010609060101010101" charset="-122"/>
                <a:cs typeface="Times New Roman" panose="02020603050405020304" pitchFamily="18" charset="0"/>
              </a:rPr>
              <a:t>，我</a:t>
            </a:r>
            <a:r>
              <a:rPr lang="zh-CN" altLang="en-US" sz="2800" b="1" dirty="0">
                <a:latin typeface="Times New Roman" panose="02020603050405020304" pitchFamily="18" charset="0"/>
                <a:ea typeface="黑体" panose="02010609060101010101" charset="-122"/>
                <a:cs typeface="Times New Roman" panose="02020603050405020304" pitchFamily="18" charset="0"/>
              </a:rPr>
              <a:t>们先使电阻取某一定值 ，多次改变滑动变阻器的阻值 ，记录每次的电流值和相应的</a:t>
            </a:r>
            <a:r>
              <a:rPr lang="en-US" altLang="zh-CN" sz="2800" b="1" dirty="0">
                <a:latin typeface="Times New Roman" panose="02020603050405020304" pitchFamily="18" charset="0"/>
                <a:ea typeface="黑体" panose="02010609060101010101" charset="-122"/>
                <a:cs typeface="Times New Roman" panose="02020603050405020304" pitchFamily="18" charset="0"/>
              </a:rPr>
              <a:t>______</a:t>
            </a:r>
            <a:r>
              <a:rPr lang="zh-CN" altLang="en-US" sz="2800" b="1" dirty="0" smtClean="0">
                <a:latin typeface="Times New Roman" panose="02020603050405020304" pitchFamily="18" charset="0"/>
                <a:ea typeface="黑体" panose="02010609060101010101" charset="-122"/>
                <a:cs typeface="Times New Roman" panose="02020603050405020304" pitchFamily="18" charset="0"/>
              </a:rPr>
              <a:t>值</a:t>
            </a:r>
            <a:r>
              <a:rPr lang="en-US" altLang="zh-CN" sz="2800" b="1" dirty="0" smtClean="0">
                <a:latin typeface="Times New Roman" panose="02020603050405020304" pitchFamily="18" charset="0"/>
                <a:ea typeface="黑体" panose="02010609060101010101" charset="-122"/>
                <a:cs typeface="Times New Roman" panose="02020603050405020304" pitchFamily="18" charset="0"/>
              </a:rPr>
              <a:t>,</a:t>
            </a:r>
            <a:r>
              <a:rPr lang="zh-CN" altLang="en-US" sz="2800" b="1" dirty="0" smtClean="0">
                <a:latin typeface="Times New Roman" panose="02020603050405020304" pitchFamily="18" charset="0"/>
                <a:ea typeface="黑体" panose="02010609060101010101" charset="-122"/>
                <a:cs typeface="Times New Roman" panose="02020603050405020304" pitchFamily="18" charset="0"/>
              </a:rPr>
              <a:t>得</a:t>
            </a:r>
            <a:r>
              <a:rPr lang="zh-CN" altLang="en-US" sz="2800" b="1" dirty="0">
                <a:latin typeface="Times New Roman" panose="02020603050405020304" pitchFamily="18" charset="0"/>
                <a:ea typeface="黑体" panose="02010609060101010101" charset="-122"/>
                <a:cs typeface="Times New Roman" panose="02020603050405020304" pitchFamily="18" charset="0"/>
              </a:rPr>
              <a:t>到电阻不变时</a:t>
            </a:r>
            <a:r>
              <a:rPr lang="en-US" altLang="zh-CN" sz="2800" b="1" dirty="0">
                <a:latin typeface="Times New Roman" panose="02020603050405020304" pitchFamily="18" charset="0"/>
                <a:ea typeface="黑体" panose="02010609060101010101" charset="-122"/>
                <a:cs typeface="Times New Roman" panose="02020603050405020304" pitchFamily="18" charset="0"/>
              </a:rPr>
              <a:t>,</a:t>
            </a:r>
            <a:r>
              <a:rPr lang="zh-CN" altLang="en-US" sz="2800" b="1" dirty="0">
                <a:latin typeface="Times New Roman" panose="02020603050405020304" pitchFamily="18" charset="0"/>
                <a:ea typeface="黑体" panose="02010609060101010101" charset="-122"/>
                <a:cs typeface="Times New Roman" panose="02020603050405020304" pitchFamily="18" charset="0"/>
              </a:rPr>
              <a:t>电流跟</a:t>
            </a:r>
            <a:r>
              <a:rPr lang="en-US" altLang="zh-CN" sz="2800" b="1" dirty="0" smtClean="0">
                <a:latin typeface="Times New Roman" panose="02020603050405020304" pitchFamily="18" charset="0"/>
                <a:ea typeface="黑体" panose="02010609060101010101" charset="-122"/>
                <a:cs typeface="Times New Roman" panose="02020603050405020304" pitchFamily="18" charset="0"/>
              </a:rPr>
              <a:t>____</a:t>
            </a:r>
            <a:r>
              <a:rPr lang="zh-CN" altLang="en-US" sz="2800" b="1" dirty="0" smtClean="0">
                <a:latin typeface="Times New Roman" panose="02020603050405020304" pitchFamily="18" charset="0"/>
                <a:ea typeface="黑体" panose="02010609060101010101" charset="-122"/>
                <a:cs typeface="Times New Roman" panose="02020603050405020304" pitchFamily="18" charset="0"/>
              </a:rPr>
              <a:t>成</a:t>
            </a:r>
            <a:r>
              <a:rPr lang="zh-CN" altLang="en-US" sz="2800" b="1" dirty="0">
                <a:latin typeface="Times New Roman" panose="02020603050405020304" pitchFamily="18" charset="0"/>
                <a:ea typeface="黑体" panose="02010609060101010101" charset="-122"/>
                <a:cs typeface="Times New Roman" panose="02020603050405020304" pitchFamily="18" charset="0"/>
              </a:rPr>
              <a:t>正比的关</a:t>
            </a:r>
            <a:r>
              <a:rPr lang="zh-CN" altLang="en-US" sz="2800" b="1" dirty="0" smtClean="0">
                <a:latin typeface="Times New Roman" panose="02020603050405020304" pitchFamily="18" charset="0"/>
                <a:ea typeface="黑体" panose="02010609060101010101" charset="-122"/>
                <a:cs typeface="Times New Roman" panose="02020603050405020304" pitchFamily="18" charset="0"/>
              </a:rPr>
              <a:t>系</a:t>
            </a:r>
            <a:r>
              <a:rPr lang="en-US" altLang="zh-CN" sz="2800" b="1" dirty="0" smtClean="0">
                <a:latin typeface="Times New Roman" panose="02020603050405020304" pitchFamily="18" charset="0"/>
                <a:ea typeface="黑体" panose="02010609060101010101" charset="-122"/>
                <a:cs typeface="Times New Roman" panose="02020603050405020304" pitchFamily="18" charset="0"/>
              </a:rPr>
              <a:t>,</a:t>
            </a:r>
            <a:r>
              <a:rPr lang="zh-CN" altLang="en-US" sz="2800" b="1" dirty="0" smtClean="0">
                <a:latin typeface="Times New Roman" panose="02020603050405020304" pitchFamily="18" charset="0"/>
                <a:ea typeface="黑体" panose="02010609060101010101" charset="-122"/>
                <a:cs typeface="Times New Roman" panose="02020603050405020304" pitchFamily="18" charset="0"/>
              </a:rPr>
              <a:t>然</a:t>
            </a:r>
            <a:r>
              <a:rPr lang="zh-CN" altLang="en-US" sz="2800" b="1" dirty="0">
                <a:latin typeface="Times New Roman" panose="02020603050405020304" pitchFamily="18" charset="0"/>
                <a:ea typeface="黑体" panose="02010609060101010101" charset="-122"/>
                <a:cs typeface="Times New Roman" panose="02020603050405020304" pitchFamily="18" charset="0"/>
              </a:rPr>
              <a:t>后多次改变电阻的阻值</a:t>
            </a:r>
            <a:r>
              <a:rPr lang="en-US" altLang="zh-CN" sz="2800" b="1" dirty="0">
                <a:latin typeface="Times New Roman" panose="02020603050405020304" pitchFamily="18" charset="0"/>
                <a:ea typeface="黑体" panose="02010609060101010101" charset="-122"/>
                <a:cs typeface="Times New Roman" panose="02020603050405020304" pitchFamily="18" charset="0"/>
              </a:rPr>
              <a:t>,</a:t>
            </a:r>
            <a:r>
              <a:rPr lang="zh-CN" altLang="en-US" sz="2800" b="1" dirty="0">
                <a:latin typeface="Times New Roman" panose="02020603050405020304" pitchFamily="18" charset="0"/>
                <a:ea typeface="黑体" panose="02010609060101010101" charset="-122"/>
                <a:cs typeface="Times New Roman" panose="02020603050405020304" pitchFamily="18" charset="0"/>
              </a:rPr>
              <a:t>调节滑动变阻器的滑</a:t>
            </a:r>
            <a:r>
              <a:rPr lang="zh-CN" altLang="en-US" sz="2800" b="1" dirty="0" smtClean="0">
                <a:latin typeface="Times New Roman" panose="02020603050405020304" pitchFamily="18" charset="0"/>
                <a:ea typeface="黑体" panose="02010609060101010101" charset="-122"/>
                <a:cs typeface="Times New Roman" panose="02020603050405020304" pitchFamily="18" charset="0"/>
              </a:rPr>
              <a:t>片</a:t>
            </a:r>
            <a:r>
              <a:rPr lang="en-US" altLang="zh-CN" sz="2800" b="1" dirty="0" smtClean="0">
                <a:latin typeface="Times New Roman" panose="02020603050405020304" pitchFamily="18" charset="0"/>
                <a:ea typeface="黑体" panose="02010609060101010101" charset="-122"/>
                <a:cs typeface="Times New Roman" panose="02020603050405020304" pitchFamily="18" charset="0"/>
              </a:rPr>
              <a:t>,</a:t>
            </a:r>
            <a:r>
              <a:rPr lang="zh-CN" altLang="en-US" sz="2800" b="1" dirty="0" smtClean="0">
                <a:latin typeface="Times New Roman" panose="02020603050405020304" pitchFamily="18" charset="0"/>
                <a:ea typeface="黑体" panose="02010609060101010101" charset="-122"/>
                <a:cs typeface="Times New Roman" panose="02020603050405020304" pitchFamily="18" charset="0"/>
              </a:rPr>
              <a:t>使</a:t>
            </a:r>
            <a:r>
              <a:rPr lang="zh-CN" altLang="en-US" sz="2800" b="1" dirty="0">
                <a:latin typeface="Times New Roman" panose="02020603050405020304" pitchFamily="18" charset="0"/>
                <a:ea typeface="黑体" panose="02010609060101010101" charset="-122"/>
                <a:cs typeface="Times New Roman" panose="02020603050405020304" pitchFamily="18" charset="0"/>
              </a:rPr>
              <a:t>每次</a:t>
            </a:r>
            <a:r>
              <a:rPr lang="en-US" altLang="zh-CN" sz="2800" b="1" dirty="0">
                <a:latin typeface="Times New Roman" panose="02020603050405020304" pitchFamily="18" charset="0"/>
                <a:ea typeface="黑体" panose="02010609060101010101" charset="-122"/>
                <a:cs typeface="Times New Roman" panose="02020603050405020304" pitchFamily="18" charset="0"/>
              </a:rPr>
              <a:t>______</a:t>
            </a:r>
            <a:r>
              <a:rPr lang="zh-CN" altLang="en-US" sz="2800" b="1" dirty="0">
                <a:latin typeface="Times New Roman" panose="02020603050405020304" pitchFamily="18" charset="0"/>
                <a:ea typeface="黑体" panose="02010609060101010101" charset="-122"/>
                <a:cs typeface="Times New Roman" panose="02020603050405020304" pitchFamily="18" charset="0"/>
              </a:rPr>
              <a:t>保持不变</a:t>
            </a:r>
            <a:r>
              <a:rPr lang="en-US" altLang="zh-CN" sz="2800" b="1" dirty="0">
                <a:latin typeface="Times New Roman" panose="02020603050405020304" pitchFamily="18" charset="0"/>
                <a:ea typeface="黑体" panose="02010609060101010101" charset="-122"/>
                <a:cs typeface="Times New Roman" panose="02020603050405020304" pitchFamily="18" charset="0"/>
              </a:rPr>
              <a:t>,</a:t>
            </a:r>
            <a:r>
              <a:rPr lang="zh-CN" altLang="en-US" sz="2800" b="1" dirty="0">
                <a:latin typeface="Times New Roman" panose="02020603050405020304" pitchFamily="18" charset="0"/>
                <a:ea typeface="黑体" panose="02010609060101010101" charset="-122"/>
                <a:cs typeface="Times New Roman" panose="02020603050405020304" pitchFamily="18" charset="0"/>
              </a:rPr>
              <a:t>记录每次电阻的阻值</a:t>
            </a:r>
            <a:r>
              <a:rPr lang="en-US" altLang="zh-CN" sz="2800" b="1" dirty="0">
                <a:latin typeface="Times New Roman" panose="02020603050405020304" pitchFamily="18" charset="0"/>
                <a:ea typeface="黑体" panose="02010609060101010101" charset="-122"/>
                <a:cs typeface="Times New Roman" panose="02020603050405020304" pitchFamily="18" charset="0"/>
              </a:rPr>
              <a:t>R</a:t>
            </a:r>
            <a:r>
              <a:rPr lang="zh-CN" altLang="en-US" sz="2800" b="1" dirty="0">
                <a:latin typeface="Times New Roman" panose="02020603050405020304" pitchFamily="18" charset="0"/>
                <a:ea typeface="黑体" panose="02010609060101010101" charset="-122"/>
                <a:cs typeface="Times New Roman" panose="02020603050405020304" pitchFamily="18" charset="0"/>
              </a:rPr>
              <a:t>和相应的</a:t>
            </a:r>
            <a:r>
              <a:rPr lang="en-US" altLang="zh-CN" sz="2800" b="1" dirty="0" smtClean="0">
                <a:latin typeface="Times New Roman" panose="02020603050405020304" pitchFamily="18" charset="0"/>
                <a:ea typeface="黑体" panose="02010609060101010101" charset="-122"/>
                <a:cs typeface="Times New Roman" panose="02020603050405020304" pitchFamily="18" charset="0"/>
              </a:rPr>
              <a:t>____</a:t>
            </a:r>
            <a:r>
              <a:rPr lang="zh-CN" altLang="en-US" sz="2800" b="1" dirty="0">
                <a:latin typeface="Times New Roman" panose="02020603050405020304" pitchFamily="18" charset="0"/>
                <a:ea typeface="黑体" panose="02010609060101010101" charset="-122"/>
                <a:cs typeface="Times New Roman" panose="02020603050405020304" pitchFamily="18" charset="0"/>
              </a:rPr>
              <a:t>值得到此时电流跟</a:t>
            </a:r>
            <a:r>
              <a:rPr lang="en-US" altLang="zh-CN" sz="2800" b="1" dirty="0" smtClean="0">
                <a:latin typeface="Times New Roman" panose="02020603050405020304" pitchFamily="18" charset="0"/>
                <a:ea typeface="黑体" panose="02010609060101010101" charset="-122"/>
                <a:cs typeface="Times New Roman" panose="02020603050405020304" pitchFamily="18" charset="0"/>
              </a:rPr>
              <a:t>_____</a:t>
            </a:r>
            <a:r>
              <a:rPr lang="zh-CN" altLang="en-US" sz="2800" b="1" dirty="0" smtClean="0">
                <a:latin typeface="Times New Roman" panose="02020603050405020304" pitchFamily="18" charset="0"/>
                <a:ea typeface="黑体" panose="02010609060101010101" charset="-122"/>
                <a:cs typeface="Times New Roman" panose="02020603050405020304" pitchFamily="18" charset="0"/>
              </a:rPr>
              <a:t>成</a:t>
            </a:r>
            <a:r>
              <a:rPr lang="zh-CN" altLang="en-US" sz="2800" b="1" dirty="0">
                <a:latin typeface="Times New Roman" panose="02020603050405020304" pitchFamily="18" charset="0"/>
                <a:ea typeface="黑体" panose="02010609060101010101" charset="-122"/>
                <a:cs typeface="Times New Roman" panose="02020603050405020304" pitchFamily="18" charset="0"/>
              </a:rPr>
              <a:t>反比的关系</a:t>
            </a:r>
            <a:r>
              <a:rPr lang="en-US" altLang="zh-CN" sz="2800" b="1" dirty="0">
                <a:latin typeface="Times New Roman" panose="02020603050405020304" pitchFamily="18" charset="0"/>
                <a:ea typeface="黑体" panose="02010609060101010101" charset="-122"/>
                <a:cs typeface="Times New Roman" panose="02020603050405020304" pitchFamily="18" charset="0"/>
              </a:rPr>
              <a:t>.</a:t>
            </a:r>
            <a:endParaRPr lang="en-US" altLang="zh-CN" sz="2800" b="1" dirty="0">
              <a:latin typeface="Times New Roman" panose="02020603050405020304" pitchFamily="18" charset="0"/>
              <a:ea typeface="黑体" panose="02010609060101010101" charset="-122"/>
              <a:cs typeface="Times New Roman" panose="02020603050405020304" pitchFamily="18" charset="0"/>
            </a:endParaRPr>
          </a:p>
        </p:txBody>
      </p:sp>
      <p:sp>
        <p:nvSpPr>
          <p:cNvPr id="30726" name="Text Box 6"/>
          <p:cNvSpPr txBox="1">
            <a:spLocks noChangeArrowheads="1"/>
          </p:cNvSpPr>
          <p:nvPr/>
        </p:nvSpPr>
        <p:spPr bwMode="auto">
          <a:xfrm>
            <a:off x="409947" y="1649731"/>
            <a:ext cx="1833563" cy="521970"/>
          </a:xfrm>
          <a:prstGeom prst="rect">
            <a:avLst/>
          </a:prstGeom>
          <a:noFill/>
          <a:ln w="9525" algn="ctr">
            <a:noFill/>
            <a:miter lim="800000"/>
          </a:ln>
        </p:spPr>
        <p:txBody>
          <a:bodyPr>
            <a:spAutoFit/>
          </a:bodyPr>
          <a:p>
            <a:pPr>
              <a:spcBef>
                <a:spcPct val="50000"/>
              </a:spcBef>
              <a:defRPr/>
            </a:pPr>
            <a:r>
              <a:rPr lang="zh-CN" altLang="en-US" sz="2800" b="1" dirty="0">
                <a:solidFill>
                  <a:srgbClr val="FF0000"/>
                </a:solidFill>
                <a:latin typeface="Times New Roman" panose="02020603050405020304" pitchFamily="18" charset="0"/>
                <a:ea typeface="黑体" panose="02010609060101010101" charset="-122"/>
              </a:rPr>
              <a:t>扩大几倍</a:t>
            </a:r>
            <a:endParaRPr lang="zh-CN" altLang="en-US" sz="2800" b="1" dirty="0">
              <a:solidFill>
                <a:srgbClr val="FF0000"/>
              </a:solidFill>
              <a:latin typeface="Times New Roman" panose="02020603050405020304" pitchFamily="18" charset="0"/>
              <a:ea typeface="黑体" panose="02010609060101010101" charset="-122"/>
            </a:endParaRPr>
          </a:p>
        </p:txBody>
      </p:sp>
      <p:sp>
        <p:nvSpPr>
          <p:cNvPr id="30727" name="Text Box 7"/>
          <p:cNvSpPr txBox="1">
            <a:spLocks noChangeArrowheads="1"/>
          </p:cNvSpPr>
          <p:nvPr/>
        </p:nvSpPr>
        <p:spPr bwMode="auto">
          <a:xfrm>
            <a:off x="7570693" y="1658621"/>
            <a:ext cx="1008063" cy="521970"/>
          </a:xfrm>
          <a:prstGeom prst="rect">
            <a:avLst/>
          </a:prstGeom>
          <a:noFill/>
          <a:ln w="9525" algn="ctr">
            <a:noFill/>
            <a:miter lim="800000"/>
          </a:ln>
        </p:spPr>
        <p:txBody>
          <a:bodyPr>
            <a:spAutoFit/>
          </a:bodyPr>
          <a:p>
            <a:pPr>
              <a:spcBef>
                <a:spcPct val="50000"/>
              </a:spcBef>
              <a:defRPr/>
            </a:pPr>
            <a:r>
              <a:rPr lang="zh-CN" altLang="en-US" sz="2800" b="1" dirty="0">
                <a:solidFill>
                  <a:srgbClr val="FF0000"/>
                </a:solidFill>
                <a:latin typeface="Times New Roman" panose="02020603050405020304" pitchFamily="18" charset="0"/>
                <a:ea typeface="黑体" panose="02010609060101010101" charset="-122"/>
              </a:rPr>
              <a:t>不变</a:t>
            </a:r>
            <a:endParaRPr lang="zh-CN" altLang="en-US" sz="2800" b="1" dirty="0">
              <a:solidFill>
                <a:srgbClr val="FF0000"/>
              </a:solidFill>
              <a:latin typeface="Times New Roman" panose="02020603050405020304" pitchFamily="18" charset="0"/>
              <a:ea typeface="黑体" panose="02010609060101010101" charset="-122"/>
            </a:endParaRPr>
          </a:p>
        </p:txBody>
      </p:sp>
      <p:sp>
        <p:nvSpPr>
          <p:cNvPr id="30728" name="Text Box 8"/>
          <p:cNvSpPr txBox="1">
            <a:spLocks noChangeArrowheads="1"/>
          </p:cNvSpPr>
          <p:nvPr/>
        </p:nvSpPr>
        <p:spPr bwMode="auto">
          <a:xfrm>
            <a:off x="1394108" y="4122410"/>
            <a:ext cx="1009650" cy="521970"/>
          </a:xfrm>
          <a:prstGeom prst="rect">
            <a:avLst/>
          </a:prstGeom>
          <a:noFill/>
          <a:ln w="9525" algn="ctr">
            <a:noFill/>
            <a:miter lim="800000"/>
          </a:ln>
        </p:spPr>
        <p:txBody>
          <a:bodyPr>
            <a:spAutoFit/>
          </a:bodyPr>
          <a:p>
            <a:pPr>
              <a:spcBef>
                <a:spcPct val="50000"/>
              </a:spcBef>
              <a:defRPr/>
            </a:pPr>
            <a:r>
              <a:rPr lang="zh-CN" altLang="en-US" sz="2800" b="1" dirty="0">
                <a:solidFill>
                  <a:srgbClr val="FF0000"/>
                </a:solidFill>
                <a:latin typeface="Times New Roman" panose="02020603050405020304" pitchFamily="18" charset="0"/>
                <a:ea typeface="黑体" panose="02010609060101010101" charset="-122"/>
              </a:rPr>
              <a:t>电压</a:t>
            </a:r>
            <a:endParaRPr lang="zh-CN" altLang="en-US" sz="2800" b="1" dirty="0">
              <a:solidFill>
                <a:srgbClr val="FF0000"/>
              </a:solidFill>
              <a:latin typeface="Times New Roman" panose="02020603050405020304" pitchFamily="18" charset="0"/>
              <a:ea typeface="黑体" panose="02010609060101010101" charset="-122"/>
            </a:endParaRPr>
          </a:p>
        </p:txBody>
      </p:sp>
      <p:sp>
        <p:nvSpPr>
          <p:cNvPr id="30729" name="Text Box 9"/>
          <p:cNvSpPr txBox="1">
            <a:spLocks noChangeArrowheads="1"/>
          </p:cNvSpPr>
          <p:nvPr/>
        </p:nvSpPr>
        <p:spPr bwMode="auto">
          <a:xfrm>
            <a:off x="4828381" y="3683000"/>
            <a:ext cx="1009650" cy="521970"/>
          </a:xfrm>
          <a:prstGeom prst="rect">
            <a:avLst/>
          </a:prstGeom>
          <a:noFill/>
          <a:ln w="9525" algn="ctr">
            <a:noFill/>
            <a:miter lim="800000"/>
          </a:ln>
        </p:spPr>
        <p:txBody>
          <a:bodyPr>
            <a:spAutoFit/>
          </a:bodyPr>
          <a:p>
            <a:pPr>
              <a:spcBef>
                <a:spcPct val="50000"/>
              </a:spcBef>
              <a:defRPr/>
            </a:pPr>
            <a:r>
              <a:rPr lang="zh-CN" altLang="en-US" sz="2800" b="1" dirty="0">
                <a:solidFill>
                  <a:srgbClr val="FF0000"/>
                </a:solidFill>
                <a:latin typeface="Times New Roman" panose="02020603050405020304" pitchFamily="18" charset="0"/>
                <a:ea typeface="黑体" panose="02010609060101010101" charset="-122"/>
              </a:rPr>
              <a:t>电压</a:t>
            </a:r>
            <a:endParaRPr lang="zh-CN" altLang="en-US" sz="2800" b="1" dirty="0">
              <a:solidFill>
                <a:srgbClr val="FF0000"/>
              </a:solidFill>
              <a:latin typeface="Times New Roman" panose="02020603050405020304" pitchFamily="18" charset="0"/>
              <a:ea typeface="黑体" panose="02010609060101010101" charset="-122"/>
            </a:endParaRPr>
          </a:p>
        </p:txBody>
      </p:sp>
      <p:sp>
        <p:nvSpPr>
          <p:cNvPr id="30730" name="Text Box 10"/>
          <p:cNvSpPr txBox="1">
            <a:spLocks noChangeArrowheads="1"/>
          </p:cNvSpPr>
          <p:nvPr/>
        </p:nvSpPr>
        <p:spPr bwMode="auto">
          <a:xfrm>
            <a:off x="5292080" y="4564063"/>
            <a:ext cx="1009650" cy="521970"/>
          </a:xfrm>
          <a:prstGeom prst="rect">
            <a:avLst/>
          </a:prstGeom>
          <a:noFill/>
          <a:ln w="9525" algn="ctr">
            <a:noFill/>
            <a:miter lim="800000"/>
          </a:ln>
        </p:spPr>
        <p:txBody>
          <a:bodyPr>
            <a:spAutoFit/>
          </a:bodyPr>
          <a:p>
            <a:pPr>
              <a:spcBef>
                <a:spcPct val="50000"/>
              </a:spcBef>
              <a:defRPr/>
            </a:pPr>
            <a:r>
              <a:rPr lang="zh-CN" altLang="en-US" sz="2800" b="1" dirty="0">
                <a:solidFill>
                  <a:srgbClr val="FF0000"/>
                </a:solidFill>
                <a:latin typeface="Times New Roman" panose="02020603050405020304" pitchFamily="18" charset="0"/>
                <a:ea typeface="黑体" panose="02010609060101010101" charset="-122"/>
              </a:rPr>
              <a:t>电压</a:t>
            </a:r>
            <a:endParaRPr lang="zh-CN" altLang="en-US" sz="2800" b="1" dirty="0">
              <a:solidFill>
                <a:srgbClr val="FF0000"/>
              </a:solidFill>
              <a:latin typeface="Times New Roman" panose="02020603050405020304" pitchFamily="18" charset="0"/>
              <a:ea typeface="黑体" panose="02010609060101010101" charset="-122"/>
            </a:endParaRPr>
          </a:p>
        </p:txBody>
      </p:sp>
      <p:sp>
        <p:nvSpPr>
          <p:cNvPr id="30731" name="Text Box 11"/>
          <p:cNvSpPr txBox="1">
            <a:spLocks noChangeArrowheads="1"/>
          </p:cNvSpPr>
          <p:nvPr/>
        </p:nvSpPr>
        <p:spPr bwMode="auto">
          <a:xfrm>
            <a:off x="4481195" y="4972050"/>
            <a:ext cx="934085" cy="521970"/>
          </a:xfrm>
          <a:prstGeom prst="rect">
            <a:avLst/>
          </a:prstGeom>
          <a:noFill/>
          <a:ln w="9525" algn="ctr">
            <a:noFill/>
            <a:miter lim="800000"/>
          </a:ln>
        </p:spPr>
        <p:txBody>
          <a:bodyPr wrap="square">
            <a:spAutoFit/>
          </a:bodyPr>
          <a:p>
            <a:pPr>
              <a:spcBef>
                <a:spcPct val="50000"/>
              </a:spcBef>
              <a:defRPr/>
            </a:pPr>
            <a:r>
              <a:rPr lang="zh-CN" altLang="en-US" sz="2800" b="1" dirty="0">
                <a:solidFill>
                  <a:srgbClr val="FF0000"/>
                </a:solidFill>
                <a:latin typeface="Times New Roman" panose="02020603050405020304" pitchFamily="18" charset="0"/>
                <a:ea typeface="黑体" panose="02010609060101010101" charset="-122"/>
              </a:rPr>
              <a:t>电流</a:t>
            </a:r>
            <a:endParaRPr lang="zh-CN" altLang="en-US" sz="2800" b="1" dirty="0">
              <a:solidFill>
                <a:srgbClr val="FF0000"/>
              </a:solidFill>
              <a:latin typeface="Times New Roman" panose="02020603050405020304" pitchFamily="18" charset="0"/>
              <a:ea typeface="黑体" panose="02010609060101010101" charset="-122"/>
            </a:endParaRPr>
          </a:p>
        </p:txBody>
      </p:sp>
      <p:sp>
        <p:nvSpPr>
          <p:cNvPr id="30732" name="Text Box 12"/>
          <p:cNvSpPr txBox="1">
            <a:spLocks noChangeArrowheads="1"/>
          </p:cNvSpPr>
          <p:nvPr/>
        </p:nvSpPr>
        <p:spPr bwMode="auto">
          <a:xfrm>
            <a:off x="410210" y="5391150"/>
            <a:ext cx="974725" cy="521970"/>
          </a:xfrm>
          <a:prstGeom prst="rect">
            <a:avLst/>
          </a:prstGeom>
          <a:noFill/>
          <a:ln w="9525" algn="ctr">
            <a:noFill/>
            <a:miter lim="800000"/>
          </a:ln>
        </p:spPr>
        <p:txBody>
          <a:bodyPr wrap="square">
            <a:spAutoFit/>
          </a:bodyPr>
          <a:p>
            <a:pPr>
              <a:spcBef>
                <a:spcPct val="50000"/>
              </a:spcBef>
              <a:defRPr/>
            </a:pPr>
            <a:r>
              <a:rPr lang="zh-CN" altLang="en-US" sz="2800" b="1" dirty="0">
                <a:solidFill>
                  <a:srgbClr val="FF0000"/>
                </a:solidFill>
                <a:latin typeface="Times New Roman" panose="02020603050405020304" pitchFamily="18" charset="0"/>
                <a:ea typeface="黑体" panose="02010609060101010101" charset="-122"/>
              </a:rPr>
              <a:t>电阻</a:t>
            </a:r>
            <a:endParaRPr lang="zh-CN" altLang="en-US" sz="2800" b="1" dirty="0">
              <a:solidFill>
                <a:srgbClr val="FF0000"/>
              </a:solidFill>
              <a:latin typeface="Times New Roman" panose="02020603050405020304" pitchFamily="18" charset="0"/>
              <a:ea typeface="黑体" panose="02010609060101010101"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709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8" presetClass="entr" presetSubtype="16" fill="hold" grpId="0" nodeType="clickEffect">
                                  <p:stCondLst>
                                    <p:cond delay="0"/>
                                  </p:stCondLst>
                                  <p:childTnLst>
                                    <p:set>
                                      <p:cBhvr>
                                        <p:cTn id="10" dur="1" fill="hold">
                                          <p:stCondLst>
                                            <p:cond delay="0"/>
                                          </p:stCondLst>
                                        </p:cTn>
                                        <p:tgtEl>
                                          <p:spTgt spid="30726"/>
                                        </p:tgtEl>
                                        <p:attrNameLst>
                                          <p:attrName>style.visibility</p:attrName>
                                        </p:attrNameLst>
                                      </p:cBhvr>
                                      <p:to>
                                        <p:strVal val="visible"/>
                                      </p:to>
                                    </p:set>
                                    <p:animEffect transition="in" filter="diamond(in)">
                                      <p:cBhvr>
                                        <p:cTn id="11" dur="2000"/>
                                        <p:tgtEl>
                                          <p:spTgt spid="30726"/>
                                        </p:tgtEl>
                                      </p:cBhvr>
                                    </p:animEffect>
                                  </p:childTnLst>
                                </p:cTn>
                              </p:par>
                            </p:childTnLst>
                          </p:cTn>
                        </p:par>
                      </p:childTnLst>
                    </p:cTn>
                  </p:par>
                  <p:par>
                    <p:cTn id="12" fill="hold">
                      <p:stCondLst>
                        <p:cond delay="indefinite"/>
                      </p:stCondLst>
                      <p:childTnLst>
                        <p:par>
                          <p:cTn id="13" fill="hold">
                            <p:stCondLst>
                              <p:cond delay="0"/>
                            </p:stCondLst>
                            <p:childTnLst>
                              <p:par>
                                <p:cTn id="14" presetID="8" presetClass="entr" presetSubtype="16" fill="hold" grpId="0" nodeType="clickEffect">
                                  <p:stCondLst>
                                    <p:cond delay="0"/>
                                  </p:stCondLst>
                                  <p:childTnLst>
                                    <p:set>
                                      <p:cBhvr>
                                        <p:cTn id="15" dur="1" fill="hold">
                                          <p:stCondLst>
                                            <p:cond delay="0"/>
                                          </p:stCondLst>
                                        </p:cTn>
                                        <p:tgtEl>
                                          <p:spTgt spid="30727"/>
                                        </p:tgtEl>
                                        <p:attrNameLst>
                                          <p:attrName>style.visibility</p:attrName>
                                        </p:attrNameLst>
                                      </p:cBhvr>
                                      <p:to>
                                        <p:strVal val="visible"/>
                                      </p:to>
                                    </p:set>
                                    <p:animEffect transition="in" filter="diamond(in)">
                                      <p:cBhvr>
                                        <p:cTn id="16" dur="2000"/>
                                        <p:tgtEl>
                                          <p:spTgt spid="30727"/>
                                        </p:tgtEl>
                                      </p:cBhvr>
                                    </p:animEffect>
                                  </p:childTnLst>
                                </p:cTn>
                              </p:par>
                            </p:childTnLst>
                          </p:cTn>
                        </p:par>
                      </p:childTnLst>
                    </p:cTn>
                  </p:par>
                  <p:par>
                    <p:cTn id="17" fill="hold">
                      <p:stCondLst>
                        <p:cond delay="indefinite"/>
                      </p:stCondLst>
                      <p:childTnLst>
                        <p:par>
                          <p:cTn id="18" fill="hold">
                            <p:stCondLst>
                              <p:cond delay="0"/>
                            </p:stCondLst>
                            <p:childTnLst>
                              <p:par>
                                <p:cTn id="19" presetID="8" presetClass="entr" presetSubtype="16" fill="hold" grpId="0" nodeType="clickEffect">
                                  <p:stCondLst>
                                    <p:cond delay="0"/>
                                  </p:stCondLst>
                                  <p:childTnLst>
                                    <p:set>
                                      <p:cBhvr>
                                        <p:cTn id="20" dur="1" fill="hold">
                                          <p:stCondLst>
                                            <p:cond delay="0"/>
                                          </p:stCondLst>
                                        </p:cTn>
                                        <p:tgtEl>
                                          <p:spTgt spid="30728"/>
                                        </p:tgtEl>
                                        <p:attrNameLst>
                                          <p:attrName>style.visibility</p:attrName>
                                        </p:attrNameLst>
                                      </p:cBhvr>
                                      <p:to>
                                        <p:strVal val="visible"/>
                                      </p:to>
                                    </p:set>
                                    <p:animEffect transition="in" filter="diamond(in)">
                                      <p:cBhvr>
                                        <p:cTn id="21" dur="2000"/>
                                        <p:tgtEl>
                                          <p:spTgt spid="30728"/>
                                        </p:tgtEl>
                                      </p:cBhvr>
                                    </p:animEffect>
                                  </p:childTnLst>
                                </p:cTn>
                              </p:par>
                            </p:childTnLst>
                          </p:cTn>
                        </p:par>
                      </p:childTnLst>
                    </p:cTn>
                  </p:par>
                  <p:par>
                    <p:cTn id="22" fill="hold">
                      <p:stCondLst>
                        <p:cond delay="indefinite"/>
                      </p:stCondLst>
                      <p:childTnLst>
                        <p:par>
                          <p:cTn id="23" fill="hold">
                            <p:stCondLst>
                              <p:cond delay="0"/>
                            </p:stCondLst>
                            <p:childTnLst>
                              <p:par>
                                <p:cTn id="24" presetID="8" presetClass="entr" presetSubtype="16" fill="hold" grpId="0" nodeType="clickEffect">
                                  <p:stCondLst>
                                    <p:cond delay="0"/>
                                  </p:stCondLst>
                                  <p:childTnLst>
                                    <p:set>
                                      <p:cBhvr>
                                        <p:cTn id="25" dur="1" fill="hold">
                                          <p:stCondLst>
                                            <p:cond delay="0"/>
                                          </p:stCondLst>
                                        </p:cTn>
                                        <p:tgtEl>
                                          <p:spTgt spid="30729"/>
                                        </p:tgtEl>
                                        <p:attrNameLst>
                                          <p:attrName>style.visibility</p:attrName>
                                        </p:attrNameLst>
                                      </p:cBhvr>
                                      <p:to>
                                        <p:strVal val="visible"/>
                                      </p:to>
                                    </p:set>
                                    <p:animEffect transition="in" filter="diamond(in)">
                                      <p:cBhvr>
                                        <p:cTn id="26" dur="2000"/>
                                        <p:tgtEl>
                                          <p:spTgt spid="30729"/>
                                        </p:tgtEl>
                                      </p:cBhvr>
                                    </p:animEffect>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30730"/>
                                        </p:tgtEl>
                                        <p:attrNameLst>
                                          <p:attrName>style.visibility</p:attrName>
                                        </p:attrNameLst>
                                      </p:cBhvr>
                                      <p:to>
                                        <p:strVal val="visible"/>
                                      </p:to>
                                    </p:set>
                                    <p:animEffect transition="in" filter="diamond(in)">
                                      <p:cBhvr>
                                        <p:cTn id="31" dur="2000"/>
                                        <p:tgtEl>
                                          <p:spTgt spid="30730"/>
                                        </p:tgtEl>
                                      </p:cBhvr>
                                    </p:animEffect>
                                  </p:childTnLst>
                                </p:cTn>
                              </p:par>
                            </p:childTnLst>
                          </p:cTn>
                        </p:par>
                      </p:childTnLst>
                    </p:cTn>
                  </p:par>
                  <p:par>
                    <p:cTn id="32" fill="hold">
                      <p:stCondLst>
                        <p:cond delay="indefinite"/>
                      </p:stCondLst>
                      <p:childTnLst>
                        <p:par>
                          <p:cTn id="33" fill="hold">
                            <p:stCondLst>
                              <p:cond delay="0"/>
                            </p:stCondLst>
                            <p:childTnLst>
                              <p:par>
                                <p:cTn id="34" presetID="8" presetClass="entr" presetSubtype="16" fill="hold" grpId="0" nodeType="clickEffect">
                                  <p:stCondLst>
                                    <p:cond delay="0"/>
                                  </p:stCondLst>
                                  <p:childTnLst>
                                    <p:set>
                                      <p:cBhvr>
                                        <p:cTn id="35" dur="1" fill="hold">
                                          <p:stCondLst>
                                            <p:cond delay="0"/>
                                          </p:stCondLst>
                                        </p:cTn>
                                        <p:tgtEl>
                                          <p:spTgt spid="30731"/>
                                        </p:tgtEl>
                                        <p:attrNameLst>
                                          <p:attrName>style.visibility</p:attrName>
                                        </p:attrNameLst>
                                      </p:cBhvr>
                                      <p:to>
                                        <p:strVal val="visible"/>
                                      </p:to>
                                    </p:set>
                                    <p:animEffect transition="in" filter="diamond(in)">
                                      <p:cBhvr>
                                        <p:cTn id="36" dur="2000"/>
                                        <p:tgtEl>
                                          <p:spTgt spid="30731"/>
                                        </p:tgtEl>
                                      </p:cBhvr>
                                    </p:animEffect>
                                  </p:childTnLst>
                                </p:cTn>
                              </p:par>
                            </p:childTnLst>
                          </p:cTn>
                        </p:par>
                      </p:childTnLst>
                    </p:cTn>
                  </p:par>
                  <p:par>
                    <p:cTn id="37" fill="hold">
                      <p:stCondLst>
                        <p:cond delay="indefinite"/>
                      </p:stCondLst>
                      <p:childTnLst>
                        <p:par>
                          <p:cTn id="38" fill="hold">
                            <p:stCondLst>
                              <p:cond delay="0"/>
                            </p:stCondLst>
                            <p:childTnLst>
                              <p:par>
                                <p:cTn id="39" presetID="8" presetClass="entr" presetSubtype="16" fill="hold" grpId="0" nodeType="clickEffect">
                                  <p:stCondLst>
                                    <p:cond delay="0"/>
                                  </p:stCondLst>
                                  <p:childTnLst>
                                    <p:set>
                                      <p:cBhvr>
                                        <p:cTn id="40" dur="1" fill="hold">
                                          <p:stCondLst>
                                            <p:cond delay="0"/>
                                          </p:stCondLst>
                                        </p:cTn>
                                        <p:tgtEl>
                                          <p:spTgt spid="30732"/>
                                        </p:tgtEl>
                                        <p:attrNameLst>
                                          <p:attrName>style.visibility</p:attrName>
                                        </p:attrNameLst>
                                      </p:cBhvr>
                                      <p:to>
                                        <p:strVal val="visible"/>
                                      </p:to>
                                    </p:set>
                                    <p:animEffect transition="in" filter="diamond(in)">
                                      <p:cBhvr>
                                        <p:cTn id="41" dur="2000"/>
                                        <p:tgtEl>
                                          <p:spTgt spid="307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091" grpId="0"/>
      <p:bldP spid="30726" grpId="0"/>
      <p:bldP spid="30727" grpId="0"/>
      <p:bldP spid="30728" grpId="0"/>
      <p:bldP spid="30729" grpId="0"/>
      <p:bldP spid="30730" grpId="0"/>
      <p:bldP spid="30731" grpId="0"/>
      <p:bldP spid="30732"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82550" y="69850"/>
            <a:ext cx="2612390" cy="841375"/>
            <a:chOff x="214" y="96"/>
            <a:chExt cx="4114" cy="1325"/>
          </a:xfrm>
        </p:grpSpPr>
        <p:pic>
          <p:nvPicPr>
            <p:cNvPr id="4" name="图形 7"/>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14" y="96"/>
              <a:ext cx="1325" cy="1325"/>
            </a:xfrm>
            <a:prstGeom prst="rect">
              <a:avLst/>
            </a:prstGeom>
          </p:spPr>
        </p:pic>
        <p:sp>
          <p:nvSpPr>
            <p:cNvPr id="16" name="文本框 15"/>
            <p:cNvSpPr txBox="1"/>
            <p:nvPr/>
          </p:nvSpPr>
          <p:spPr>
            <a:xfrm>
              <a:off x="1427" y="313"/>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随堂演练</a:t>
              </a:r>
              <a:endParaRPr lang="zh-CN" altLang="en-US" sz="3200" b="1">
                <a:latin typeface="楷体" panose="02010609060101010101" pitchFamily="49" charset="-122"/>
                <a:ea typeface="楷体" panose="02010609060101010101" pitchFamily="49" charset="-122"/>
              </a:endParaRPr>
            </a:p>
          </p:txBody>
        </p:sp>
      </p:grpSp>
      <p:sp>
        <p:nvSpPr>
          <p:cNvPr id="30722" name="Text Box 2"/>
          <p:cNvSpPr txBox="1">
            <a:spLocks noChangeArrowheads="1"/>
          </p:cNvSpPr>
          <p:nvPr/>
        </p:nvSpPr>
        <p:spPr bwMode="auto">
          <a:xfrm>
            <a:off x="467544" y="1607413"/>
            <a:ext cx="8208912" cy="3322955"/>
          </a:xfrm>
          <a:prstGeom prst="rect">
            <a:avLst/>
          </a:prstGeom>
          <a:noFill/>
          <a:ln w="9525">
            <a:noFill/>
            <a:miter lim="800000"/>
          </a:ln>
        </p:spPr>
        <p:txBody>
          <a:bodyPr wrap="square">
            <a:spAutoFit/>
          </a:bodyPr>
          <a:lstStyle/>
          <a:p>
            <a:pPr fontAlgn="auto">
              <a:lnSpc>
                <a:spcPct val="150000"/>
              </a:lnSpc>
              <a:defRPr/>
            </a:pPr>
            <a:r>
              <a:rPr lang="en-US" altLang="zh-CN" sz="2800" b="1" dirty="0">
                <a:latin typeface="Times New Roman" panose="02020603050405020304" pitchFamily="18" charset="0"/>
                <a:ea typeface="黑体" panose="02010609060101010101" charset="-122"/>
                <a:cs typeface="Times New Roman" panose="02020603050405020304" pitchFamily="18" charset="0"/>
              </a:rPr>
              <a:t>3.</a:t>
            </a:r>
            <a:r>
              <a:rPr lang="zh-CN" altLang="en-US" sz="2800" b="1" dirty="0">
                <a:latin typeface="Times New Roman" panose="02020603050405020304" pitchFamily="18" charset="0"/>
                <a:ea typeface="黑体" panose="02010609060101010101" charset="-122"/>
                <a:cs typeface="Times New Roman" panose="02020603050405020304" pitchFamily="18" charset="0"/>
              </a:rPr>
              <a:t>关于电压与电流的关系的说法不正确的</a:t>
            </a:r>
            <a:r>
              <a:rPr lang="zh-CN" altLang="en-US" sz="2800" b="1" dirty="0" smtClean="0">
                <a:latin typeface="Times New Roman" panose="02020603050405020304" pitchFamily="18" charset="0"/>
                <a:ea typeface="黑体" panose="02010609060101010101" charset="-122"/>
                <a:cs typeface="Times New Roman" panose="02020603050405020304" pitchFamily="18" charset="0"/>
              </a:rPr>
              <a:t>是（     </a:t>
            </a:r>
            <a:r>
              <a:rPr lang="zh-CN" altLang="en-US" sz="2800" b="1" dirty="0">
                <a:latin typeface="Times New Roman" panose="02020603050405020304" pitchFamily="18" charset="0"/>
                <a:ea typeface="黑体" panose="02010609060101010101" charset="-122"/>
                <a:cs typeface="Times New Roman" panose="02020603050405020304" pitchFamily="18" charset="0"/>
              </a:rPr>
              <a:t>）</a:t>
            </a:r>
            <a:endParaRPr lang="zh-CN" altLang="en-US" sz="2800" b="1" dirty="0">
              <a:latin typeface="Times New Roman" panose="02020603050405020304" pitchFamily="18" charset="0"/>
              <a:ea typeface="黑体" panose="02010609060101010101" charset="-122"/>
              <a:cs typeface="Times New Roman" panose="02020603050405020304" pitchFamily="18" charset="0"/>
            </a:endParaRPr>
          </a:p>
          <a:p>
            <a:pPr fontAlgn="auto">
              <a:lnSpc>
                <a:spcPct val="150000"/>
              </a:lnSpc>
              <a:defRPr/>
            </a:pPr>
            <a:r>
              <a:rPr lang="en-US" altLang="zh-CN" sz="2800" b="1" dirty="0" smtClean="0">
                <a:latin typeface="Times New Roman" panose="02020603050405020304" pitchFamily="18" charset="0"/>
                <a:ea typeface="黑体" panose="02010609060101010101" charset="-122"/>
                <a:cs typeface="Times New Roman" panose="02020603050405020304" pitchFamily="18" charset="0"/>
              </a:rPr>
              <a:t>A </a:t>
            </a:r>
            <a:r>
              <a:rPr lang="zh-CN" altLang="en-US" sz="2800" b="1" dirty="0">
                <a:latin typeface="Times New Roman" panose="02020603050405020304" pitchFamily="18" charset="0"/>
                <a:ea typeface="黑体" panose="02010609060101010101" charset="-122"/>
                <a:cs typeface="Times New Roman" panose="02020603050405020304" pitchFamily="18" charset="0"/>
              </a:rPr>
              <a:t>电压是电路中形成电流的原因</a:t>
            </a:r>
            <a:endParaRPr lang="zh-CN" altLang="en-US" sz="2800" b="1" dirty="0">
              <a:latin typeface="Times New Roman" panose="02020603050405020304" pitchFamily="18" charset="0"/>
              <a:ea typeface="黑体" panose="02010609060101010101" charset="-122"/>
              <a:cs typeface="Times New Roman" panose="02020603050405020304" pitchFamily="18" charset="0"/>
            </a:endParaRPr>
          </a:p>
          <a:p>
            <a:pPr fontAlgn="auto">
              <a:lnSpc>
                <a:spcPct val="150000"/>
              </a:lnSpc>
              <a:defRPr/>
            </a:pPr>
            <a:r>
              <a:rPr lang="en-US" altLang="zh-CN" sz="2800" b="1" dirty="0" smtClean="0">
                <a:latin typeface="Times New Roman" panose="02020603050405020304" pitchFamily="18" charset="0"/>
                <a:ea typeface="黑体" panose="02010609060101010101" charset="-122"/>
                <a:cs typeface="Times New Roman" panose="02020603050405020304" pitchFamily="18" charset="0"/>
              </a:rPr>
              <a:t>B </a:t>
            </a:r>
            <a:r>
              <a:rPr lang="zh-CN" altLang="en-US" sz="2800" b="1" dirty="0">
                <a:latin typeface="Times New Roman" panose="02020603050405020304" pitchFamily="18" charset="0"/>
                <a:ea typeface="黑体" panose="02010609060101010101" charset="-122"/>
                <a:cs typeface="Times New Roman" panose="02020603050405020304" pitchFamily="18" charset="0"/>
              </a:rPr>
              <a:t>导体中的电流与电压成正比，与电阻成反比</a:t>
            </a:r>
            <a:endParaRPr lang="zh-CN" altLang="en-US" sz="2800" b="1" dirty="0">
              <a:latin typeface="Times New Roman" panose="02020603050405020304" pitchFamily="18" charset="0"/>
              <a:ea typeface="黑体" panose="02010609060101010101" charset="-122"/>
              <a:cs typeface="Times New Roman" panose="02020603050405020304" pitchFamily="18" charset="0"/>
            </a:endParaRPr>
          </a:p>
          <a:p>
            <a:pPr fontAlgn="auto">
              <a:lnSpc>
                <a:spcPct val="150000"/>
              </a:lnSpc>
              <a:defRPr/>
            </a:pPr>
            <a:r>
              <a:rPr lang="en-US" altLang="zh-CN" sz="2800" b="1" dirty="0" smtClean="0">
                <a:latin typeface="Times New Roman" panose="02020603050405020304" pitchFamily="18" charset="0"/>
                <a:ea typeface="黑体" panose="02010609060101010101" charset="-122"/>
                <a:cs typeface="Times New Roman" panose="02020603050405020304" pitchFamily="18" charset="0"/>
              </a:rPr>
              <a:t>C </a:t>
            </a:r>
            <a:r>
              <a:rPr lang="zh-CN" altLang="en-US" sz="2800" b="1" dirty="0">
                <a:latin typeface="Times New Roman" panose="02020603050405020304" pitchFamily="18" charset="0"/>
                <a:ea typeface="黑体" panose="02010609060101010101" charset="-122"/>
                <a:cs typeface="Times New Roman" panose="02020603050405020304" pitchFamily="18" charset="0"/>
              </a:rPr>
              <a:t>电阻一定时，导体两端的电压与电流成正比</a:t>
            </a:r>
            <a:endParaRPr lang="zh-CN" altLang="en-US" sz="2800" b="1" dirty="0">
              <a:latin typeface="Times New Roman" panose="02020603050405020304" pitchFamily="18" charset="0"/>
              <a:ea typeface="黑体" panose="02010609060101010101" charset="-122"/>
              <a:cs typeface="Times New Roman" panose="02020603050405020304" pitchFamily="18" charset="0"/>
            </a:endParaRPr>
          </a:p>
          <a:p>
            <a:pPr fontAlgn="auto">
              <a:lnSpc>
                <a:spcPct val="150000"/>
              </a:lnSpc>
              <a:defRPr/>
            </a:pPr>
            <a:r>
              <a:rPr lang="en-US" altLang="zh-CN" sz="2800" b="1" dirty="0" smtClean="0">
                <a:latin typeface="Times New Roman" panose="02020603050405020304" pitchFamily="18" charset="0"/>
                <a:ea typeface="黑体" panose="02010609060101010101" charset="-122"/>
                <a:cs typeface="Times New Roman" panose="02020603050405020304" pitchFamily="18" charset="0"/>
              </a:rPr>
              <a:t>D </a:t>
            </a:r>
            <a:r>
              <a:rPr lang="zh-CN" altLang="en-US" sz="2800" b="1" dirty="0">
                <a:latin typeface="Times New Roman" panose="02020603050405020304" pitchFamily="18" charset="0"/>
                <a:ea typeface="黑体" panose="02010609060101010101" charset="-122"/>
                <a:cs typeface="Times New Roman" panose="02020603050405020304" pitchFamily="18" charset="0"/>
              </a:rPr>
              <a:t>电阻一定时，导体电流与导体两端电压成正比</a:t>
            </a:r>
            <a:endParaRPr lang="zh-CN" altLang="en-US" sz="2800" b="1" dirty="0">
              <a:latin typeface="Times New Roman" panose="02020603050405020304" pitchFamily="18" charset="0"/>
              <a:ea typeface="黑体" panose="02010609060101010101" charset="-122"/>
              <a:cs typeface="Times New Roman" panose="02020603050405020304" pitchFamily="18" charset="0"/>
            </a:endParaRPr>
          </a:p>
        </p:txBody>
      </p:sp>
      <p:sp>
        <p:nvSpPr>
          <p:cNvPr id="31748" name="Text Box 4"/>
          <p:cNvSpPr txBox="1">
            <a:spLocks noChangeArrowheads="1"/>
          </p:cNvSpPr>
          <p:nvPr/>
        </p:nvSpPr>
        <p:spPr bwMode="auto">
          <a:xfrm>
            <a:off x="7663815" y="1755775"/>
            <a:ext cx="584200" cy="521970"/>
          </a:xfrm>
          <a:prstGeom prst="rect">
            <a:avLst/>
          </a:prstGeom>
          <a:noFill/>
          <a:ln w="9525" algn="ctr">
            <a:noFill/>
            <a:miter lim="800000"/>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800" b="1">
                <a:solidFill>
                  <a:srgbClr val="FF0000"/>
                </a:solidFill>
                <a:latin typeface="Times New Roman" panose="02020603050405020304" pitchFamily="18" charset="0"/>
                <a:ea typeface="黑体" panose="02010609060101010101" charset="-122"/>
                <a:cs typeface="Times New Roman" panose="02020603050405020304" pitchFamily="18" charset="0"/>
              </a:rPr>
              <a:t>C</a:t>
            </a:r>
            <a:endParaRPr lang="en-US" altLang="zh-CN" sz="2800" b="1">
              <a:solidFill>
                <a:srgbClr val="FF0000"/>
              </a:solidFill>
              <a:latin typeface="Times New Roman" panose="02020603050405020304" pitchFamily="18" charset="0"/>
              <a:ea typeface="黑体" panose="02010609060101010101"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1748"/>
                                        </p:tgtEl>
                                        <p:attrNameLst>
                                          <p:attrName>style.visibility</p:attrName>
                                        </p:attrNameLst>
                                      </p:cBhvr>
                                      <p:to>
                                        <p:strVal val="visible"/>
                                      </p:to>
                                    </p:set>
                                    <p:animEffect transition="in" filter="diamond(in)">
                                      <p:cBhvr>
                                        <p:cTn id="7" dur="2000"/>
                                        <p:tgtEl>
                                          <p:spTgt spid="317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8"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82550" y="69850"/>
            <a:ext cx="2612390" cy="841375"/>
            <a:chOff x="214" y="96"/>
            <a:chExt cx="4114" cy="1325"/>
          </a:xfrm>
        </p:grpSpPr>
        <p:pic>
          <p:nvPicPr>
            <p:cNvPr id="4" name="图形 7"/>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14" y="96"/>
              <a:ext cx="1325" cy="1325"/>
            </a:xfrm>
            <a:prstGeom prst="rect">
              <a:avLst/>
            </a:prstGeom>
          </p:spPr>
        </p:pic>
        <p:sp>
          <p:nvSpPr>
            <p:cNvPr id="16" name="文本框 15"/>
            <p:cNvSpPr txBox="1"/>
            <p:nvPr/>
          </p:nvSpPr>
          <p:spPr>
            <a:xfrm>
              <a:off x="1427" y="313"/>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随堂演练</a:t>
              </a:r>
              <a:endParaRPr lang="zh-CN" altLang="en-US" sz="3200" b="1">
                <a:latin typeface="楷体" panose="02010609060101010101" pitchFamily="49" charset="-122"/>
                <a:ea typeface="楷体" panose="02010609060101010101" pitchFamily="49" charset="-122"/>
              </a:endParaRPr>
            </a:p>
          </p:txBody>
        </p:sp>
      </p:grpSp>
      <p:sp>
        <p:nvSpPr>
          <p:cNvPr id="31746" name="Text Box 2"/>
          <p:cNvSpPr txBox="1">
            <a:spLocks noChangeArrowheads="1"/>
          </p:cNvSpPr>
          <p:nvPr/>
        </p:nvSpPr>
        <p:spPr bwMode="auto">
          <a:xfrm>
            <a:off x="744538" y="1595438"/>
            <a:ext cx="7040562" cy="3538220"/>
          </a:xfrm>
          <a:prstGeom prst="rect">
            <a:avLst/>
          </a:prstGeom>
          <a:noFill/>
          <a:ln w="9525">
            <a:noFill/>
            <a:miter lim="800000"/>
          </a:ln>
        </p:spPr>
        <p:txBody>
          <a:bodyPr wrap="square">
            <a:spAutoFit/>
          </a:bodyPr>
          <a:lstStyle/>
          <a:p>
            <a:pPr>
              <a:defRPr/>
            </a:pPr>
            <a:r>
              <a:rPr lang="en-US" altLang="zh-CN" sz="2800" b="1" dirty="0">
                <a:latin typeface="Times New Roman" panose="02020603050405020304" pitchFamily="18" charset="0"/>
                <a:ea typeface="黑体" panose="02010609060101010101" charset="-122"/>
                <a:cs typeface="Times New Roman" panose="02020603050405020304" pitchFamily="18" charset="0"/>
              </a:rPr>
              <a:t>4.</a:t>
            </a:r>
            <a:r>
              <a:rPr lang="zh-CN" altLang="en-US" sz="2800" b="1" dirty="0">
                <a:latin typeface="Times New Roman" panose="02020603050405020304" pitchFamily="18" charset="0"/>
                <a:ea typeface="黑体" panose="02010609060101010101" charset="-122"/>
                <a:cs typeface="Times New Roman" panose="02020603050405020304" pitchFamily="18" charset="0"/>
              </a:rPr>
              <a:t>图中是小明同学研究的电流与电</a:t>
            </a:r>
            <a:r>
              <a:rPr lang="zh-CN" altLang="en-US" sz="2800" b="1" dirty="0" smtClean="0">
                <a:latin typeface="Times New Roman" panose="02020603050405020304" pitchFamily="18" charset="0"/>
                <a:ea typeface="黑体" panose="02010609060101010101" charset="-122"/>
                <a:cs typeface="Times New Roman" panose="02020603050405020304" pitchFamily="18" charset="0"/>
              </a:rPr>
              <a:t>压关</a:t>
            </a:r>
            <a:r>
              <a:rPr lang="zh-CN" altLang="en-US" sz="2800" b="1" dirty="0">
                <a:latin typeface="Times New Roman" panose="02020603050405020304" pitchFamily="18" charset="0"/>
                <a:ea typeface="黑体" panose="02010609060101010101" charset="-122"/>
                <a:cs typeface="Times New Roman" panose="02020603050405020304" pitchFamily="18" charset="0"/>
              </a:rPr>
              <a:t>系时利用所测数据画出的</a:t>
            </a:r>
            <a:r>
              <a:rPr lang="en-US" altLang="zh-CN" sz="2800" b="1" dirty="0">
                <a:latin typeface="Times New Roman" panose="02020603050405020304" pitchFamily="18" charset="0"/>
                <a:ea typeface="黑体" panose="02010609060101010101" charset="-122"/>
                <a:cs typeface="Times New Roman" panose="02020603050405020304" pitchFamily="18" charset="0"/>
              </a:rPr>
              <a:t>U-I</a:t>
            </a:r>
            <a:r>
              <a:rPr lang="zh-CN" altLang="en-US" sz="2800" b="1" dirty="0">
                <a:latin typeface="Times New Roman" panose="02020603050405020304" pitchFamily="18" charset="0"/>
                <a:ea typeface="黑体" panose="02010609060101010101" charset="-122"/>
                <a:cs typeface="Times New Roman" panose="02020603050405020304" pitchFamily="18" charset="0"/>
              </a:rPr>
              <a:t>图像</a:t>
            </a:r>
            <a:r>
              <a:rPr lang="zh-CN" altLang="en-US" sz="2800" b="1" dirty="0" smtClean="0">
                <a:latin typeface="Times New Roman" panose="02020603050405020304" pitchFamily="18" charset="0"/>
                <a:ea typeface="黑体" panose="02010609060101010101" charset="-122"/>
                <a:cs typeface="Times New Roman" panose="02020603050405020304" pitchFamily="18" charset="0"/>
              </a:rPr>
              <a:t>，由</a:t>
            </a:r>
            <a:r>
              <a:rPr lang="zh-CN" altLang="en-US" sz="2800" b="1" dirty="0">
                <a:latin typeface="Times New Roman" panose="02020603050405020304" pitchFamily="18" charset="0"/>
                <a:ea typeface="黑体" panose="02010609060101010101" charset="-122"/>
                <a:cs typeface="Times New Roman" panose="02020603050405020304" pitchFamily="18" charset="0"/>
              </a:rPr>
              <a:t>图可知，</a:t>
            </a:r>
            <a:r>
              <a:rPr lang="en-US" altLang="zh-CN" sz="2800" b="1" dirty="0">
                <a:latin typeface="Times New Roman" panose="02020603050405020304" pitchFamily="18" charset="0"/>
                <a:ea typeface="黑体" panose="02010609060101010101" charset="-122"/>
                <a:cs typeface="Times New Roman" panose="02020603050405020304" pitchFamily="18" charset="0"/>
              </a:rPr>
              <a:t>R1</a:t>
            </a:r>
            <a:r>
              <a:rPr lang="zh-CN" altLang="en-US" sz="2800" b="1" dirty="0">
                <a:latin typeface="Times New Roman" panose="02020603050405020304" pitchFamily="18" charset="0"/>
                <a:ea typeface="黑体" panose="02010609060101010101" charset="-122"/>
                <a:cs typeface="Times New Roman" panose="02020603050405020304" pitchFamily="18" charset="0"/>
              </a:rPr>
              <a:t>与</a:t>
            </a:r>
            <a:r>
              <a:rPr lang="en-US" altLang="zh-CN" sz="2800" b="1" dirty="0">
                <a:latin typeface="Times New Roman" panose="02020603050405020304" pitchFamily="18" charset="0"/>
                <a:ea typeface="黑体" panose="02010609060101010101" charset="-122"/>
                <a:cs typeface="Times New Roman" panose="02020603050405020304" pitchFamily="18" charset="0"/>
              </a:rPr>
              <a:t>R2</a:t>
            </a:r>
            <a:r>
              <a:rPr lang="zh-CN" altLang="en-US" sz="2800" b="1" dirty="0">
                <a:latin typeface="Times New Roman" panose="02020603050405020304" pitchFamily="18" charset="0"/>
                <a:ea typeface="黑体" panose="02010609060101010101" charset="-122"/>
                <a:cs typeface="Times New Roman" panose="02020603050405020304" pitchFamily="18" charset="0"/>
              </a:rPr>
              <a:t>的大小关系是（    ）</a:t>
            </a:r>
            <a:endParaRPr lang="zh-CN" altLang="en-US" sz="2800" b="1" dirty="0">
              <a:latin typeface="Times New Roman" panose="02020603050405020304" pitchFamily="18" charset="0"/>
              <a:ea typeface="黑体" panose="02010609060101010101" charset="-122"/>
              <a:cs typeface="Times New Roman" panose="02020603050405020304" pitchFamily="18" charset="0"/>
            </a:endParaRPr>
          </a:p>
          <a:p>
            <a:pPr>
              <a:defRPr/>
            </a:pPr>
            <a:r>
              <a:rPr lang="zh-CN" altLang="en-US" sz="2800" b="1" dirty="0">
                <a:latin typeface="Times New Roman" panose="02020603050405020304" pitchFamily="18" charset="0"/>
                <a:ea typeface="黑体" panose="02010609060101010101" charset="-122"/>
                <a:cs typeface="Times New Roman" panose="02020603050405020304" pitchFamily="18" charset="0"/>
              </a:rPr>
              <a:t>  </a:t>
            </a:r>
            <a:endParaRPr lang="zh-CN" altLang="en-US" sz="2800" b="1" dirty="0">
              <a:latin typeface="Times New Roman" panose="02020603050405020304" pitchFamily="18" charset="0"/>
              <a:ea typeface="黑体" panose="02010609060101010101" charset="-122"/>
              <a:cs typeface="Times New Roman" panose="02020603050405020304" pitchFamily="18" charset="0"/>
            </a:endParaRPr>
          </a:p>
          <a:p>
            <a:pPr>
              <a:defRPr/>
            </a:pPr>
            <a:r>
              <a:rPr lang="en-US" altLang="zh-CN" sz="2800" b="1" dirty="0" smtClean="0">
                <a:latin typeface="Times New Roman" panose="02020603050405020304" pitchFamily="18" charset="0"/>
                <a:ea typeface="黑体" panose="02010609060101010101" charset="-122"/>
                <a:cs typeface="Times New Roman" panose="02020603050405020304" pitchFamily="18" charset="0"/>
              </a:rPr>
              <a:t>A  R1&gt;R2  </a:t>
            </a:r>
            <a:endParaRPr lang="en-US" altLang="zh-CN" sz="2800" b="1" dirty="0">
              <a:latin typeface="Times New Roman" panose="02020603050405020304" pitchFamily="18" charset="0"/>
              <a:ea typeface="黑体" panose="02010609060101010101" charset="-122"/>
              <a:cs typeface="Times New Roman" panose="02020603050405020304" pitchFamily="18" charset="0"/>
            </a:endParaRPr>
          </a:p>
          <a:p>
            <a:pPr>
              <a:defRPr/>
            </a:pPr>
            <a:r>
              <a:rPr lang="en-US" altLang="zh-CN" sz="2800" b="1" dirty="0" smtClean="0">
                <a:latin typeface="Times New Roman" panose="02020603050405020304" pitchFamily="18" charset="0"/>
                <a:ea typeface="黑体" panose="02010609060101010101" charset="-122"/>
                <a:cs typeface="Times New Roman" panose="02020603050405020304" pitchFamily="18" charset="0"/>
              </a:rPr>
              <a:t>B  R1&lt;R2 </a:t>
            </a:r>
            <a:endParaRPr lang="en-US" altLang="zh-CN" sz="2800" b="1" dirty="0">
              <a:latin typeface="Times New Roman" panose="02020603050405020304" pitchFamily="18" charset="0"/>
              <a:ea typeface="黑体" panose="02010609060101010101" charset="-122"/>
              <a:cs typeface="Times New Roman" panose="02020603050405020304" pitchFamily="18" charset="0"/>
            </a:endParaRPr>
          </a:p>
          <a:p>
            <a:pPr>
              <a:defRPr/>
            </a:pPr>
            <a:r>
              <a:rPr lang="en-US" altLang="zh-CN" sz="2800" b="1" dirty="0" smtClean="0">
                <a:latin typeface="Times New Roman" panose="02020603050405020304" pitchFamily="18" charset="0"/>
                <a:ea typeface="黑体" panose="02010609060101010101" charset="-122"/>
                <a:cs typeface="Times New Roman" panose="02020603050405020304" pitchFamily="18" charset="0"/>
              </a:rPr>
              <a:t>C  R1=R2  </a:t>
            </a:r>
            <a:endParaRPr lang="en-US" altLang="zh-CN" sz="2800" b="1" dirty="0">
              <a:latin typeface="Times New Roman" panose="02020603050405020304" pitchFamily="18" charset="0"/>
              <a:ea typeface="黑体" panose="02010609060101010101" charset="-122"/>
              <a:cs typeface="Times New Roman" panose="02020603050405020304" pitchFamily="18" charset="0"/>
            </a:endParaRPr>
          </a:p>
          <a:p>
            <a:pPr>
              <a:defRPr/>
            </a:pPr>
            <a:r>
              <a:rPr lang="en-US" altLang="zh-CN" sz="2800" b="1" dirty="0" smtClean="0">
                <a:latin typeface="Times New Roman" panose="02020603050405020304" pitchFamily="18" charset="0"/>
                <a:ea typeface="黑体" panose="02010609060101010101" charset="-122"/>
                <a:cs typeface="Times New Roman" panose="02020603050405020304" pitchFamily="18" charset="0"/>
              </a:rPr>
              <a:t>D  </a:t>
            </a:r>
            <a:r>
              <a:rPr lang="zh-CN" altLang="en-US" sz="2800" b="1" dirty="0">
                <a:latin typeface="Times New Roman" panose="02020603050405020304" pitchFamily="18" charset="0"/>
                <a:ea typeface="黑体" panose="02010609060101010101" charset="-122"/>
                <a:cs typeface="Times New Roman" panose="02020603050405020304" pitchFamily="18" charset="0"/>
              </a:rPr>
              <a:t>无法确定</a:t>
            </a:r>
            <a:endParaRPr lang="zh-CN" altLang="en-US" sz="2800" b="1" dirty="0">
              <a:latin typeface="Times New Roman" panose="02020603050405020304" pitchFamily="18" charset="0"/>
              <a:ea typeface="黑体" panose="02010609060101010101" charset="-122"/>
              <a:cs typeface="Times New Roman" panose="02020603050405020304" pitchFamily="18" charset="0"/>
            </a:endParaRPr>
          </a:p>
        </p:txBody>
      </p:sp>
      <p:grpSp>
        <p:nvGrpSpPr>
          <p:cNvPr id="25603" name="Group 3"/>
          <p:cNvGrpSpPr/>
          <p:nvPr/>
        </p:nvGrpSpPr>
        <p:grpSpPr bwMode="auto">
          <a:xfrm>
            <a:off x="3929063" y="3076575"/>
            <a:ext cx="3046717" cy="3155950"/>
            <a:chOff x="2688" y="1248"/>
            <a:chExt cx="2734" cy="1988"/>
          </a:xfrm>
        </p:grpSpPr>
        <p:sp>
          <p:nvSpPr>
            <p:cNvPr id="31749" name="Line 4"/>
            <p:cNvSpPr>
              <a:spLocks noChangeShapeType="1"/>
            </p:cNvSpPr>
            <p:nvPr/>
          </p:nvSpPr>
          <p:spPr bwMode="auto">
            <a:xfrm>
              <a:off x="3407" y="2688"/>
              <a:ext cx="1633" cy="0"/>
            </a:xfrm>
            <a:prstGeom prst="line">
              <a:avLst/>
            </a:prstGeom>
            <a:noFill/>
            <a:ln w="9525">
              <a:solidFill>
                <a:schemeClr val="tx1"/>
              </a:solidFill>
              <a:round/>
              <a:tailEnd type="triangle" w="med" len="med"/>
            </a:ln>
          </p:spPr>
          <p:txBody>
            <a:bodyPr/>
            <a:lstStyle/>
            <a:p>
              <a:pPr>
                <a:defRPr/>
              </a:pPr>
              <a:endParaRPr lang="zh-CN" altLang="en-US" sz="2800">
                <a:latin typeface="+mn-ea"/>
                <a:ea typeface="+mn-ea"/>
              </a:endParaRPr>
            </a:p>
          </p:txBody>
        </p:sp>
        <p:sp>
          <p:nvSpPr>
            <p:cNvPr id="31750" name="Line 5"/>
            <p:cNvSpPr>
              <a:spLocks noChangeShapeType="1"/>
            </p:cNvSpPr>
            <p:nvPr/>
          </p:nvSpPr>
          <p:spPr bwMode="auto">
            <a:xfrm flipV="1">
              <a:off x="3407" y="1296"/>
              <a:ext cx="0" cy="1392"/>
            </a:xfrm>
            <a:prstGeom prst="line">
              <a:avLst/>
            </a:prstGeom>
            <a:noFill/>
            <a:ln w="9525">
              <a:solidFill>
                <a:schemeClr val="tx1"/>
              </a:solidFill>
              <a:round/>
              <a:tailEnd type="triangle" w="med" len="med"/>
            </a:ln>
          </p:spPr>
          <p:txBody>
            <a:bodyPr/>
            <a:lstStyle/>
            <a:p>
              <a:pPr>
                <a:defRPr/>
              </a:pPr>
              <a:endParaRPr lang="zh-CN" altLang="en-US" sz="2800">
                <a:latin typeface="+mn-ea"/>
                <a:ea typeface="+mn-ea"/>
              </a:endParaRPr>
            </a:p>
          </p:txBody>
        </p:sp>
        <p:sp>
          <p:nvSpPr>
            <p:cNvPr id="31751" name="Line 6"/>
            <p:cNvSpPr>
              <a:spLocks noChangeShapeType="1"/>
            </p:cNvSpPr>
            <p:nvPr/>
          </p:nvSpPr>
          <p:spPr bwMode="auto">
            <a:xfrm flipV="1">
              <a:off x="3360" y="1488"/>
              <a:ext cx="863" cy="1200"/>
            </a:xfrm>
            <a:prstGeom prst="line">
              <a:avLst/>
            </a:prstGeom>
            <a:noFill/>
            <a:ln w="9525">
              <a:solidFill>
                <a:schemeClr val="tx1"/>
              </a:solidFill>
              <a:round/>
            </a:ln>
          </p:spPr>
          <p:txBody>
            <a:bodyPr/>
            <a:lstStyle/>
            <a:p>
              <a:pPr>
                <a:defRPr/>
              </a:pPr>
              <a:endParaRPr lang="zh-CN" altLang="en-US" sz="2800">
                <a:latin typeface="+mn-ea"/>
                <a:ea typeface="+mn-ea"/>
              </a:endParaRPr>
            </a:p>
          </p:txBody>
        </p:sp>
        <p:sp>
          <p:nvSpPr>
            <p:cNvPr id="31752" name="Line 7"/>
            <p:cNvSpPr>
              <a:spLocks noChangeShapeType="1"/>
            </p:cNvSpPr>
            <p:nvPr/>
          </p:nvSpPr>
          <p:spPr bwMode="auto">
            <a:xfrm flipV="1">
              <a:off x="3407" y="2112"/>
              <a:ext cx="1584" cy="528"/>
            </a:xfrm>
            <a:prstGeom prst="line">
              <a:avLst/>
            </a:prstGeom>
            <a:noFill/>
            <a:ln w="9525">
              <a:solidFill>
                <a:schemeClr val="tx1"/>
              </a:solidFill>
              <a:round/>
            </a:ln>
          </p:spPr>
          <p:txBody>
            <a:bodyPr/>
            <a:lstStyle/>
            <a:p>
              <a:pPr>
                <a:defRPr/>
              </a:pPr>
              <a:endParaRPr lang="zh-CN" altLang="en-US" sz="2800">
                <a:latin typeface="+mn-ea"/>
                <a:ea typeface="+mn-ea"/>
              </a:endParaRPr>
            </a:p>
          </p:txBody>
        </p:sp>
        <p:sp>
          <p:nvSpPr>
            <p:cNvPr id="31753" name="Text Box 8"/>
            <p:cNvSpPr txBox="1">
              <a:spLocks noChangeArrowheads="1"/>
            </p:cNvSpPr>
            <p:nvPr/>
          </p:nvSpPr>
          <p:spPr bwMode="auto">
            <a:xfrm>
              <a:off x="2688" y="1344"/>
              <a:ext cx="648" cy="329"/>
            </a:xfrm>
            <a:prstGeom prst="rect">
              <a:avLst/>
            </a:prstGeom>
            <a:noFill/>
            <a:ln w="9525">
              <a:noFill/>
              <a:miter lim="800000"/>
            </a:ln>
          </p:spPr>
          <p:txBody>
            <a:bodyPr wrap="none">
              <a:spAutoFit/>
            </a:bodyPr>
            <a:lstStyle/>
            <a:p>
              <a:pPr>
                <a:defRPr/>
              </a:pPr>
              <a:r>
                <a:rPr lang="en-US" altLang="zh-CN" sz="2800" b="1">
                  <a:latin typeface="Times New Roman" panose="02020603050405020304" pitchFamily="18" charset="0"/>
                  <a:ea typeface="黑体" panose="02010609060101010101" charset="-122"/>
                  <a:cs typeface="Times New Roman" panose="02020603050405020304" pitchFamily="18" charset="0"/>
                </a:rPr>
                <a:t>U/V</a:t>
              </a:r>
              <a:endParaRPr lang="en-US" altLang="zh-CN" sz="2800" b="1">
                <a:latin typeface="Times New Roman" panose="02020603050405020304" pitchFamily="18" charset="0"/>
                <a:ea typeface="黑体" panose="02010609060101010101" charset="-122"/>
                <a:cs typeface="Times New Roman" panose="02020603050405020304" pitchFamily="18" charset="0"/>
              </a:endParaRPr>
            </a:p>
          </p:txBody>
        </p:sp>
        <p:sp>
          <p:nvSpPr>
            <p:cNvPr id="31754" name="Text Box 9"/>
            <p:cNvSpPr txBox="1">
              <a:spLocks noChangeArrowheads="1"/>
            </p:cNvSpPr>
            <p:nvPr/>
          </p:nvSpPr>
          <p:spPr bwMode="auto">
            <a:xfrm>
              <a:off x="4598" y="2907"/>
              <a:ext cx="648" cy="329"/>
            </a:xfrm>
            <a:prstGeom prst="rect">
              <a:avLst/>
            </a:prstGeom>
            <a:noFill/>
            <a:ln w="9525">
              <a:noFill/>
              <a:miter lim="800000"/>
            </a:ln>
          </p:spPr>
          <p:txBody>
            <a:bodyPr wrap="none">
              <a:spAutoFit/>
            </a:bodyPr>
            <a:lstStyle/>
            <a:p>
              <a:pPr>
                <a:defRPr/>
              </a:pPr>
              <a:r>
                <a:rPr lang="en-US" altLang="zh-CN" sz="2800" b="1">
                  <a:latin typeface="Times New Roman" panose="02020603050405020304" pitchFamily="18" charset="0"/>
                  <a:ea typeface="黑体" panose="02010609060101010101" charset="-122"/>
                  <a:cs typeface="Times New Roman" panose="02020603050405020304" pitchFamily="18" charset="0"/>
                </a:rPr>
                <a:t>I/A</a:t>
              </a:r>
              <a:endParaRPr lang="en-US" altLang="zh-CN" sz="2800" b="1">
                <a:latin typeface="Times New Roman" panose="02020603050405020304" pitchFamily="18" charset="0"/>
                <a:ea typeface="黑体" panose="02010609060101010101" charset="-122"/>
                <a:cs typeface="Times New Roman" panose="02020603050405020304" pitchFamily="18" charset="0"/>
              </a:endParaRPr>
            </a:p>
          </p:txBody>
        </p:sp>
        <p:sp>
          <p:nvSpPr>
            <p:cNvPr id="31755" name="Text Box 10"/>
            <p:cNvSpPr txBox="1">
              <a:spLocks noChangeArrowheads="1"/>
            </p:cNvSpPr>
            <p:nvPr/>
          </p:nvSpPr>
          <p:spPr bwMode="auto">
            <a:xfrm>
              <a:off x="4224" y="1248"/>
              <a:ext cx="430" cy="329"/>
            </a:xfrm>
            <a:prstGeom prst="rect">
              <a:avLst/>
            </a:prstGeom>
            <a:noFill/>
            <a:ln w="9525">
              <a:noFill/>
              <a:miter lim="800000"/>
            </a:ln>
          </p:spPr>
          <p:txBody>
            <a:bodyPr wrap="none">
              <a:spAutoFit/>
            </a:bodyPr>
            <a:lstStyle/>
            <a:p>
              <a:pPr>
                <a:defRPr/>
              </a:pPr>
              <a:r>
                <a:rPr lang="en-US" altLang="zh-CN" sz="2800" b="1">
                  <a:latin typeface="Times New Roman" panose="02020603050405020304" pitchFamily="18" charset="0"/>
                  <a:ea typeface="黑体" panose="02010609060101010101" charset="-122"/>
                  <a:cs typeface="Times New Roman" panose="02020603050405020304" pitchFamily="18" charset="0"/>
                </a:rPr>
                <a:t>R</a:t>
              </a:r>
              <a:r>
                <a:rPr lang="en-US" altLang="zh-CN" sz="2800" b="1" baseline="-25000">
                  <a:latin typeface="Times New Roman" panose="02020603050405020304" pitchFamily="18" charset="0"/>
                  <a:ea typeface="黑体" panose="02010609060101010101" charset="-122"/>
                  <a:cs typeface="Times New Roman" panose="02020603050405020304" pitchFamily="18" charset="0"/>
                </a:rPr>
                <a:t>1</a:t>
              </a:r>
              <a:endParaRPr lang="en-US" altLang="zh-CN" sz="2800" b="1" baseline="-25000">
                <a:latin typeface="Times New Roman" panose="02020603050405020304" pitchFamily="18" charset="0"/>
                <a:ea typeface="黑体" panose="02010609060101010101" charset="-122"/>
                <a:cs typeface="Times New Roman" panose="02020603050405020304" pitchFamily="18" charset="0"/>
              </a:endParaRPr>
            </a:p>
          </p:txBody>
        </p:sp>
        <p:sp>
          <p:nvSpPr>
            <p:cNvPr id="31756" name="Text Box 11"/>
            <p:cNvSpPr txBox="1">
              <a:spLocks noChangeArrowheads="1"/>
            </p:cNvSpPr>
            <p:nvPr/>
          </p:nvSpPr>
          <p:spPr bwMode="auto">
            <a:xfrm>
              <a:off x="4992" y="1920"/>
              <a:ext cx="430" cy="329"/>
            </a:xfrm>
            <a:prstGeom prst="rect">
              <a:avLst/>
            </a:prstGeom>
            <a:noFill/>
            <a:ln w="9525">
              <a:noFill/>
              <a:miter lim="800000"/>
            </a:ln>
          </p:spPr>
          <p:txBody>
            <a:bodyPr wrap="none">
              <a:spAutoFit/>
            </a:bodyPr>
            <a:lstStyle/>
            <a:p>
              <a:pPr>
                <a:defRPr/>
              </a:pPr>
              <a:r>
                <a:rPr lang="en-US" altLang="zh-CN" sz="2800" b="1">
                  <a:latin typeface="Times New Roman" panose="02020603050405020304" pitchFamily="18" charset="0"/>
                  <a:ea typeface="黑体" panose="02010609060101010101" charset="-122"/>
                  <a:cs typeface="Times New Roman" panose="02020603050405020304" pitchFamily="18" charset="0"/>
                </a:rPr>
                <a:t>R</a:t>
              </a:r>
              <a:r>
                <a:rPr lang="en-US" altLang="zh-CN" sz="2800" b="1" baseline="-25000">
                  <a:latin typeface="Times New Roman" panose="02020603050405020304" pitchFamily="18" charset="0"/>
                  <a:ea typeface="黑体" panose="02010609060101010101" charset="-122"/>
                  <a:cs typeface="Times New Roman" panose="02020603050405020304" pitchFamily="18" charset="0"/>
                </a:rPr>
                <a:t>2</a:t>
              </a:r>
              <a:endParaRPr lang="en-US" altLang="zh-CN" sz="2800" b="1" baseline="-25000">
                <a:latin typeface="Times New Roman" panose="02020603050405020304" pitchFamily="18" charset="0"/>
                <a:ea typeface="黑体" panose="02010609060101010101" charset="-122"/>
                <a:cs typeface="Times New Roman" panose="02020603050405020304" pitchFamily="18" charset="0"/>
              </a:endParaRPr>
            </a:p>
          </p:txBody>
        </p:sp>
      </p:grpSp>
      <p:sp>
        <p:nvSpPr>
          <p:cNvPr id="32781" name="Text Box 13"/>
          <p:cNvSpPr txBox="1">
            <a:spLocks noChangeArrowheads="1"/>
          </p:cNvSpPr>
          <p:nvPr/>
        </p:nvSpPr>
        <p:spPr bwMode="auto">
          <a:xfrm>
            <a:off x="4535805" y="2437765"/>
            <a:ext cx="532765" cy="521970"/>
          </a:xfrm>
          <a:prstGeom prst="rect">
            <a:avLst/>
          </a:prstGeom>
          <a:noFill/>
          <a:ln w="9525" algn="ctr">
            <a:noFill/>
            <a:miter lim="800000"/>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800" b="1" dirty="0">
                <a:solidFill>
                  <a:srgbClr val="FF0000"/>
                </a:solidFill>
                <a:latin typeface="Times New Roman" panose="02020603050405020304" pitchFamily="18" charset="0"/>
                <a:ea typeface="黑体" panose="02010609060101010101" charset="-122"/>
                <a:cs typeface="Times New Roman" panose="02020603050405020304" pitchFamily="18" charset="0"/>
              </a:rPr>
              <a:t>A</a:t>
            </a:r>
            <a:endParaRPr lang="en-US" altLang="zh-CN" sz="2800" b="1" dirty="0">
              <a:solidFill>
                <a:srgbClr val="FF0000"/>
              </a:solidFill>
              <a:latin typeface="Times New Roman" panose="02020603050405020304" pitchFamily="18" charset="0"/>
              <a:ea typeface="黑体" panose="02010609060101010101"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2781"/>
                                        </p:tgtEl>
                                        <p:attrNameLst>
                                          <p:attrName>style.visibility</p:attrName>
                                        </p:attrNameLst>
                                      </p:cBhvr>
                                      <p:to>
                                        <p:strVal val="visible"/>
                                      </p:to>
                                    </p:set>
                                    <p:animEffect transition="in" filter="diamond(in)">
                                      <p:cBhvr>
                                        <p:cTn id="7" dur="2000"/>
                                        <p:tgtEl>
                                          <p:spTgt spid="327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81"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7" name="组合 6"/>
          <p:cNvGrpSpPr/>
          <p:nvPr/>
        </p:nvGrpSpPr>
        <p:grpSpPr>
          <a:xfrm>
            <a:off x="128905" y="180975"/>
            <a:ext cx="2510155" cy="806450"/>
            <a:chOff x="203" y="489"/>
            <a:chExt cx="3953" cy="1270"/>
          </a:xfrm>
        </p:grpSpPr>
        <p:pic>
          <p:nvPicPr>
            <p:cNvPr id="6" name="图形 5"/>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03" y="489"/>
              <a:ext cx="1270" cy="1270"/>
            </a:xfrm>
            <a:prstGeom prst="rect">
              <a:avLst/>
            </a:prstGeom>
          </p:spPr>
        </p:pic>
        <p:sp>
          <p:nvSpPr>
            <p:cNvPr id="5" name="文本框 4"/>
            <p:cNvSpPr txBox="1"/>
            <p:nvPr/>
          </p:nvSpPr>
          <p:spPr>
            <a:xfrm>
              <a:off x="1255" y="692"/>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学习目标</a:t>
              </a:r>
              <a:endParaRPr lang="zh-CN" altLang="en-US" sz="3200" b="1">
                <a:latin typeface="楷体" panose="02010609060101010101" pitchFamily="49" charset="-122"/>
                <a:ea typeface="楷体" panose="02010609060101010101" pitchFamily="49" charset="-122"/>
              </a:endParaRPr>
            </a:p>
          </p:txBody>
        </p:sp>
      </p:grpSp>
      <p:pic>
        <p:nvPicPr>
          <p:cNvPr id="8" name="图片 7"/>
          <p:cNvPicPr>
            <a:picLocks noChangeAspect="1"/>
          </p:cNvPicPr>
          <p:nvPr/>
        </p:nvPicPr>
        <p:blipFill rotWithShape="1">
          <a:blip r:embed="rId3">
            <a:duotone>
              <a:schemeClr val="accent3">
                <a:shade val="45000"/>
                <a:satMod val="135000"/>
              </a:schemeClr>
              <a:prstClr val="white"/>
            </a:duotone>
            <a:extLst>
              <a:ext uri="{28A0092B-C50C-407E-A947-70E740481C1C}">
                <a14:useLocalDpi xmlns:a14="http://schemas.microsoft.com/office/drawing/2010/main" val="0"/>
              </a:ext>
            </a:extLst>
          </a:blip>
          <a:srcRect l="1295" t="3100" r="1389" b="2233"/>
          <a:stretch>
            <a:fillRect/>
          </a:stretch>
        </p:blipFill>
        <p:spPr>
          <a:xfrm>
            <a:off x="159385" y="1082040"/>
            <a:ext cx="8825230" cy="4964430"/>
          </a:xfrm>
          <a:prstGeom prst="rect">
            <a:avLst/>
          </a:prstGeom>
        </p:spPr>
      </p:pic>
      <p:sp>
        <p:nvSpPr>
          <p:cNvPr id="4" name="文本框 3"/>
          <p:cNvSpPr txBox="1"/>
          <p:nvPr/>
        </p:nvSpPr>
        <p:spPr>
          <a:xfrm>
            <a:off x="479425" y="1413510"/>
            <a:ext cx="8185150" cy="4030980"/>
          </a:xfrm>
          <a:prstGeom prst="rect">
            <a:avLst/>
          </a:prstGeom>
          <a:noFill/>
        </p:spPr>
        <p:txBody>
          <a:bodyPr wrap="square" rtlCol="0" anchor="t">
            <a:spAutoFit/>
          </a:bodyPr>
          <a:p>
            <a:r>
              <a:rPr lang="zh-CN" altLang="en-US" sz="3200" b="1">
                <a:latin typeface="Times New Roman" panose="02020603050405020304" pitchFamily="18" charset="0"/>
                <a:ea typeface="楷体" panose="02010609060101010101" pitchFamily="49" charset="-122"/>
                <a:cs typeface="Times New Roman" panose="02020603050405020304" pitchFamily="18" charset="0"/>
              </a:rPr>
              <a:t>1.通过实验探究电流与电压、电阻的关系,让学生经历科学探究的全过程。 </a:t>
            </a:r>
            <a:endParaRPr lang="zh-CN" altLang="en-US" sz="3200" b="1">
              <a:latin typeface="Times New Roman" panose="02020603050405020304" pitchFamily="18" charset="0"/>
              <a:ea typeface="楷体" panose="02010609060101010101" pitchFamily="49" charset="-122"/>
              <a:cs typeface="Times New Roman" panose="02020603050405020304" pitchFamily="18" charset="0"/>
            </a:endParaRPr>
          </a:p>
          <a:p>
            <a:r>
              <a:rPr lang="zh-CN" altLang="en-US" sz="3200" b="1">
                <a:latin typeface="Times New Roman" panose="02020603050405020304" pitchFamily="18" charset="0"/>
                <a:ea typeface="楷体" panose="02010609060101010101" pitchFamily="49" charset="-122"/>
                <a:cs typeface="Times New Roman" panose="02020603050405020304" pitchFamily="18" charset="0"/>
              </a:rPr>
              <a:t>2.尝试用图像法来分析实验数据。通过实验探究,进一步熟悉科学探究中被广泛采用的一种方法——“控制变量法”。</a:t>
            </a:r>
            <a:endParaRPr lang="zh-CN" altLang="en-US" sz="3200" b="1">
              <a:latin typeface="Times New Roman" panose="02020603050405020304" pitchFamily="18" charset="0"/>
              <a:ea typeface="楷体" panose="02010609060101010101" pitchFamily="49" charset="-122"/>
              <a:cs typeface="Times New Roman" panose="02020603050405020304" pitchFamily="18" charset="0"/>
            </a:endParaRPr>
          </a:p>
          <a:p>
            <a:r>
              <a:rPr lang="zh-CN" altLang="en-US" sz="3200" b="1">
                <a:latin typeface="Times New Roman" panose="02020603050405020304" pitchFamily="18" charset="0"/>
                <a:ea typeface="楷体" panose="02010609060101010101" pitchFamily="49" charset="-122"/>
                <a:cs typeface="Times New Roman" panose="02020603050405020304" pitchFamily="18" charset="0"/>
              </a:rPr>
              <a:t>3.通过实验探究电流跟电压和电阻的定量关系,分析归纳出欧姆定律。</a:t>
            </a:r>
            <a:endParaRPr lang="zh-CN" altLang="en-US" sz="3200" b="1">
              <a:latin typeface="Times New Roman" panose="02020603050405020304" pitchFamily="18" charset="0"/>
              <a:ea typeface="楷体" panose="02010609060101010101" pitchFamily="49" charset="-122"/>
              <a:cs typeface="Times New Roman" panose="02020603050405020304" pitchFamily="18" charset="0"/>
            </a:endParaRPr>
          </a:p>
          <a:p>
            <a:r>
              <a:rPr lang="zh-CN" altLang="en-US" sz="3200" b="1">
                <a:latin typeface="Times New Roman" panose="02020603050405020304" pitchFamily="18" charset="0"/>
                <a:ea typeface="楷体" panose="02010609060101010101" pitchFamily="49" charset="-122"/>
                <a:cs typeface="Times New Roman" panose="02020603050405020304" pitchFamily="18" charset="0"/>
              </a:rPr>
              <a:t>4.会运用欧姆定律分析解决简单的电路问题。</a:t>
            </a:r>
            <a:endParaRPr lang="zh-CN" altLang="en-US" sz="3200" b="1">
              <a:latin typeface="Times New Roman" panose="02020603050405020304" pitchFamily="18" charset="0"/>
              <a:ea typeface="楷体" panose="02010609060101010101" pitchFamily="49"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82550" y="69850"/>
            <a:ext cx="2612390" cy="841375"/>
            <a:chOff x="214" y="96"/>
            <a:chExt cx="4114" cy="1325"/>
          </a:xfrm>
        </p:grpSpPr>
        <p:pic>
          <p:nvPicPr>
            <p:cNvPr id="4" name="图形 7"/>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14" y="96"/>
              <a:ext cx="1325" cy="1325"/>
            </a:xfrm>
            <a:prstGeom prst="rect">
              <a:avLst/>
            </a:prstGeom>
          </p:spPr>
        </p:pic>
        <p:sp>
          <p:nvSpPr>
            <p:cNvPr id="16" name="文本框 15"/>
            <p:cNvSpPr txBox="1"/>
            <p:nvPr/>
          </p:nvSpPr>
          <p:spPr>
            <a:xfrm>
              <a:off x="1427" y="313"/>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随堂演练</a:t>
              </a:r>
              <a:endParaRPr lang="zh-CN" altLang="en-US" sz="3200" b="1">
                <a:latin typeface="楷体" panose="02010609060101010101" pitchFamily="49" charset="-122"/>
                <a:ea typeface="楷体" panose="02010609060101010101" pitchFamily="49" charset="-122"/>
              </a:endParaRPr>
            </a:p>
          </p:txBody>
        </p:sp>
      </p:grpSp>
      <p:sp>
        <p:nvSpPr>
          <p:cNvPr id="32770" name="Text Box 2"/>
          <p:cNvSpPr txBox="1">
            <a:spLocks noChangeArrowheads="1"/>
          </p:cNvSpPr>
          <p:nvPr/>
        </p:nvSpPr>
        <p:spPr bwMode="auto">
          <a:xfrm>
            <a:off x="201295" y="1054735"/>
            <a:ext cx="8748713" cy="4399915"/>
          </a:xfrm>
          <a:prstGeom prst="rect">
            <a:avLst/>
          </a:prstGeom>
          <a:noFill/>
          <a:ln w="12700" cap="sq">
            <a:noFill/>
            <a:miter lim="800000"/>
            <a:headEnd type="none" w="sm" len="sm"/>
            <a:tailEnd type="none" w="sm" len="sm"/>
          </a:ln>
        </p:spPr>
        <p:txBody>
          <a:bodyPr>
            <a:spAutoFit/>
          </a:bodyPr>
          <a:p>
            <a:pPr>
              <a:defRPr/>
            </a:pPr>
            <a:r>
              <a:rPr lang="en-US" altLang="zh-CN" sz="2800" b="1" dirty="0">
                <a:latin typeface="Times New Roman" panose="02020603050405020304" pitchFamily="18" charset="0"/>
                <a:ea typeface="黑体" panose="02010609060101010101" charset="-122"/>
                <a:cs typeface="Times New Roman" panose="02020603050405020304" pitchFamily="18" charset="0"/>
              </a:rPr>
              <a:t>5. </a:t>
            </a:r>
            <a:r>
              <a:rPr lang="zh-CN" altLang="en-US" sz="2800" b="1" dirty="0">
                <a:latin typeface="Times New Roman" panose="02020603050405020304" pitchFamily="18" charset="0"/>
                <a:ea typeface="黑体" panose="02010609060101010101" charset="-122"/>
                <a:cs typeface="Times New Roman" panose="02020603050405020304" pitchFamily="18" charset="0"/>
              </a:rPr>
              <a:t>如图为“研究电流与电阻关系”的实验电路图</a:t>
            </a:r>
            <a:r>
              <a:rPr lang="en-US" altLang="zh-CN" sz="2800" b="1" dirty="0">
                <a:latin typeface="Times New Roman" panose="02020603050405020304" pitchFamily="18" charset="0"/>
                <a:ea typeface="黑体" panose="02010609060101010101" charset="-122"/>
                <a:cs typeface="Times New Roman" panose="02020603050405020304" pitchFamily="18" charset="0"/>
              </a:rPr>
              <a:t>.</a:t>
            </a:r>
            <a:endParaRPr lang="en-US" altLang="zh-CN" sz="2800" b="1" dirty="0">
              <a:latin typeface="Times New Roman" panose="02020603050405020304" pitchFamily="18" charset="0"/>
              <a:ea typeface="黑体" panose="02010609060101010101" charset="-122"/>
              <a:cs typeface="Times New Roman" panose="02020603050405020304" pitchFamily="18" charset="0"/>
            </a:endParaRPr>
          </a:p>
          <a:p>
            <a:pPr>
              <a:defRPr/>
            </a:pPr>
            <a:r>
              <a:rPr lang="en-US" altLang="zh-CN" sz="2800" b="1" dirty="0">
                <a:latin typeface="Times New Roman" panose="02020603050405020304" pitchFamily="18" charset="0"/>
                <a:ea typeface="黑体" panose="02010609060101010101" charset="-122"/>
                <a:cs typeface="Times New Roman" panose="02020603050405020304" pitchFamily="18" charset="0"/>
              </a:rPr>
              <a:t>(1)</a:t>
            </a:r>
            <a:r>
              <a:rPr lang="zh-CN" altLang="en-US" sz="2800" b="1" dirty="0">
                <a:latin typeface="Times New Roman" panose="02020603050405020304" pitchFamily="18" charset="0"/>
                <a:ea typeface="黑体" panose="02010609060101010101" charset="-122"/>
                <a:cs typeface="Times New Roman" panose="02020603050405020304" pitchFamily="18" charset="0"/>
              </a:rPr>
              <a:t>为了达到研究的目的，实验过程中必须保持</a:t>
            </a:r>
            <a:endParaRPr lang="zh-CN" altLang="en-US" sz="2800" b="1" dirty="0">
              <a:latin typeface="Times New Roman" panose="02020603050405020304" pitchFamily="18" charset="0"/>
              <a:ea typeface="黑体" panose="02010609060101010101" charset="-122"/>
              <a:cs typeface="Times New Roman" panose="02020603050405020304" pitchFamily="18" charset="0"/>
            </a:endParaRPr>
          </a:p>
          <a:p>
            <a:pPr>
              <a:defRPr/>
            </a:pPr>
            <a:r>
              <a:rPr lang="en-US" altLang="zh-CN" sz="2800" b="1" u="sng" dirty="0">
                <a:latin typeface="Times New Roman" panose="02020603050405020304" pitchFamily="18" charset="0"/>
                <a:ea typeface="黑体" panose="02010609060101010101" charset="-122"/>
                <a:cs typeface="Times New Roman" panose="02020603050405020304" pitchFamily="18" charset="0"/>
              </a:rPr>
              <a:t>____</a:t>
            </a:r>
            <a:r>
              <a:rPr lang="zh-CN" altLang="en-US" sz="2800" b="1" u="sng" dirty="0">
                <a:latin typeface="Times New Roman" panose="02020603050405020304" pitchFamily="18" charset="0"/>
                <a:ea typeface="黑体" panose="02010609060101010101" charset="-122"/>
                <a:cs typeface="Times New Roman" panose="02020603050405020304" pitchFamily="18" charset="0"/>
              </a:rPr>
              <a:t>　　</a:t>
            </a:r>
            <a:r>
              <a:rPr lang="en-US" altLang="zh-CN" sz="2800" b="1" u="sng" dirty="0">
                <a:latin typeface="Times New Roman" panose="02020603050405020304" pitchFamily="18" charset="0"/>
                <a:ea typeface="黑体" panose="02010609060101010101" charset="-122"/>
                <a:cs typeface="Times New Roman" panose="02020603050405020304" pitchFamily="18" charset="0"/>
              </a:rPr>
              <a:t>___________</a:t>
            </a:r>
            <a:r>
              <a:rPr lang="zh-CN" altLang="en-US" sz="2800" b="1" dirty="0">
                <a:latin typeface="Times New Roman" panose="02020603050405020304" pitchFamily="18" charset="0"/>
                <a:ea typeface="黑体" panose="02010609060101010101" charset="-122"/>
                <a:cs typeface="Times New Roman" panose="02020603050405020304" pitchFamily="18" charset="0"/>
              </a:rPr>
              <a:t>不变；</a:t>
            </a:r>
            <a:endParaRPr lang="zh-CN" altLang="en-US" sz="2800" b="1" dirty="0">
              <a:latin typeface="Times New Roman" panose="02020603050405020304" pitchFamily="18" charset="0"/>
              <a:ea typeface="黑体" panose="02010609060101010101" charset="-122"/>
              <a:cs typeface="Times New Roman" panose="02020603050405020304" pitchFamily="18" charset="0"/>
            </a:endParaRPr>
          </a:p>
          <a:p>
            <a:pPr>
              <a:defRPr/>
            </a:pPr>
            <a:r>
              <a:rPr lang="en-US" altLang="zh-CN" sz="2800" b="1" dirty="0">
                <a:latin typeface="Times New Roman" panose="02020603050405020304" pitchFamily="18" charset="0"/>
                <a:ea typeface="黑体" panose="02010609060101010101" charset="-122"/>
                <a:cs typeface="Times New Roman" panose="02020603050405020304" pitchFamily="18" charset="0"/>
              </a:rPr>
              <a:t>(2)</a:t>
            </a:r>
            <a:r>
              <a:rPr lang="zh-CN" altLang="en-US" sz="2800" b="1" dirty="0">
                <a:latin typeface="Times New Roman" panose="02020603050405020304" pitchFamily="18" charset="0"/>
                <a:ea typeface="黑体" panose="02010609060101010101" charset="-122"/>
                <a:cs typeface="Times New Roman" panose="02020603050405020304" pitchFamily="18" charset="0"/>
              </a:rPr>
              <a:t>当开关</a:t>
            </a:r>
            <a:r>
              <a:rPr lang="en-US" altLang="zh-CN" sz="2800" b="1" dirty="0">
                <a:latin typeface="Times New Roman" panose="02020603050405020304" pitchFamily="18" charset="0"/>
                <a:ea typeface="黑体" panose="02010609060101010101" charset="-122"/>
                <a:cs typeface="Times New Roman" panose="02020603050405020304" pitchFamily="18" charset="0"/>
              </a:rPr>
              <a:t>S</a:t>
            </a:r>
            <a:r>
              <a:rPr lang="zh-CN" altLang="en-US" sz="2800" b="1" dirty="0">
                <a:latin typeface="Times New Roman" panose="02020603050405020304" pitchFamily="18" charset="0"/>
                <a:ea typeface="黑体" panose="02010609060101010101" charset="-122"/>
                <a:cs typeface="Times New Roman" panose="02020603050405020304" pitchFamily="18" charset="0"/>
              </a:rPr>
              <a:t>闭合后，电压表的读数是</a:t>
            </a:r>
            <a:r>
              <a:rPr lang="en-US" altLang="zh-CN" sz="2800" b="1" dirty="0">
                <a:latin typeface="Times New Roman" panose="02020603050405020304" pitchFamily="18" charset="0"/>
                <a:ea typeface="黑体" panose="02010609060101010101" charset="-122"/>
                <a:cs typeface="Times New Roman" panose="02020603050405020304" pitchFamily="18" charset="0"/>
              </a:rPr>
              <a:t>2.5 V</a:t>
            </a:r>
            <a:r>
              <a:rPr lang="zh-CN" altLang="en-US" sz="2800" b="1" dirty="0">
                <a:latin typeface="Times New Roman" panose="02020603050405020304" pitchFamily="18" charset="0"/>
                <a:ea typeface="黑体" panose="02010609060101010101" charset="-122"/>
                <a:cs typeface="Times New Roman" panose="02020603050405020304" pitchFamily="18" charset="0"/>
              </a:rPr>
              <a:t>，电流表的读数是</a:t>
            </a:r>
            <a:r>
              <a:rPr lang="en-US" altLang="zh-CN" sz="2800" b="1" dirty="0">
                <a:latin typeface="Times New Roman" panose="02020603050405020304" pitchFamily="18" charset="0"/>
                <a:ea typeface="黑体" panose="02010609060101010101" charset="-122"/>
                <a:cs typeface="Times New Roman" panose="02020603050405020304" pitchFamily="18" charset="0"/>
              </a:rPr>
              <a:t>0.5A</a:t>
            </a:r>
            <a:r>
              <a:rPr lang="zh-CN" altLang="en-US" sz="2800" b="1" dirty="0">
                <a:latin typeface="Times New Roman" panose="02020603050405020304" pitchFamily="18" charset="0"/>
                <a:ea typeface="黑体" panose="02010609060101010101" charset="-122"/>
                <a:cs typeface="Times New Roman" panose="02020603050405020304" pitchFamily="18" charset="0"/>
              </a:rPr>
              <a:t>，现在将阻值为</a:t>
            </a:r>
            <a:r>
              <a:rPr lang="en-US" altLang="zh-CN" sz="2800" b="1" dirty="0">
                <a:latin typeface="Times New Roman" panose="02020603050405020304" pitchFamily="18" charset="0"/>
                <a:ea typeface="黑体" panose="02010609060101010101" charset="-122"/>
                <a:cs typeface="Times New Roman" panose="02020603050405020304" pitchFamily="18" charset="0"/>
              </a:rPr>
              <a:t>5Ω</a:t>
            </a:r>
            <a:r>
              <a:rPr lang="zh-CN" altLang="en-US" sz="2800" b="1" dirty="0">
                <a:latin typeface="Times New Roman" panose="02020603050405020304" pitchFamily="18" charset="0"/>
                <a:ea typeface="黑体" panose="02010609060101010101" charset="-122"/>
                <a:cs typeface="Times New Roman" panose="02020603050405020304" pitchFamily="18" charset="0"/>
              </a:rPr>
              <a:t>的电阻</a:t>
            </a:r>
            <a:r>
              <a:rPr lang="en-US" altLang="zh-CN" sz="2800" b="1" dirty="0">
                <a:latin typeface="Times New Roman" panose="02020603050405020304" pitchFamily="18" charset="0"/>
                <a:ea typeface="黑体" panose="02010609060101010101" charset="-122"/>
                <a:cs typeface="Times New Roman" panose="02020603050405020304" pitchFamily="18" charset="0"/>
              </a:rPr>
              <a:t>R</a:t>
            </a:r>
            <a:r>
              <a:rPr lang="zh-CN" altLang="en-US" sz="2800" b="1" dirty="0">
                <a:latin typeface="Times New Roman" panose="02020603050405020304" pitchFamily="18" charset="0"/>
                <a:ea typeface="黑体" panose="02010609060101010101" charset="-122"/>
                <a:cs typeface="Times New Roman" panose="02020603050405020304" pitchFamily="18" charset="0"/>
              </a:rPr>
              <a:t>换成阻值为</a:t>
            </a:r>
            <a:r>
              <a:rPr lang="en-US" altLang="zh-CN" sz="2800" b="1" dirty="0">
                <a:latin typeface="Times New Roman" panose="02020603050405020304" pitchFamily="18" charset="0"/>
                <a:ea typeface="黑体" panose="02010609060101010101" charset="-122"/>
                <a:cs typeface="Times New Roman" panose="02020603050405020304" pitchFamily="18" charset="0"/>
              </a:rPr>
              <a:t>10 Ω</a:t>
            </a:r>
            <a:r>
              <a:rPr lang="zh-CN" altLang="en-US" sz="2800" b="1" dirty="0">
                <a:latin typeface="Times New Roman" panose="02020603050405020304" pitchFamily="18" charset="0"/>
                <a:ea typeface="黑体" panose="02010609060101010101" charset="-122"/>
                <a:cs typeface="Times New Roman" panose="02020603050405020304" pitchFamily="18" charset="0"/>
              </a:rPr>
              <a:t>的电阻接入电路来进行研究，则下一步应进行的操作是</a:t>
            </a:r>
            <a:endParaRPr lang="zh-CN" altLang="en-US" sz="2800" b="1" dirty="0">
              <a:latin typeface="Times New Roman" panose="02020603050405020304" pitchFamily="18" charset="0"/>
              <a:ea typeface="黑体" panose="02010609060101010101" charset="-122"/>
              <a:cs typeface="Times New Roman" panose="02020603050405020304" pitchFamily="18" charset="0"/>
            </a:endParaRPr>
          </a:p>
          <a:p>
            <a:pPr>
              <a:defRPr/>
            </a:pPr>
            <a:r>
              <a:rPr lang="en-US" altLang="zh-CN" sz="2800" b="1" dirty="0">
                <a:latin typeface="Times New Roman" panose="02020603050405020304" pitchFamily="18" charset="0"/>
                <a:ea typeface="黑体" panose="02010609060101010101" charset="-122"/>
                <a:cs typeface="Times New Roman" panose="02020603050405020304" pitchFamily="18" charset="0"/>
              </a:rPr>
              <a:t>________________</a:t>
            </a:r>
            <a:endParaRPr lang="en-US" altLang="zh-CN" sz="2800" b="1" dirty="0">
              <a:latin typeface="Times New Roman" panose="02020603050405020304" pitchFamily="18" charset="0"/>
              <a:ea typeface="黑体" panose="02010609060101010101" charset="-122"/>
              <a:cs typeface="Times New Roman" panose="02020603050405020304" pitchFamily="18" charset="0"/>
            </a:endParaRPr>
          </a:p>
          <a:p>
            <a:pPr>
              <a:defRPr/>
            </a:pPr>
            <a:r>
              <a:rPr lang="en-US" altLang="zh-CN" sz="2800" b="1" dirty="0">
                <a:latin typeface="Times New Roman" panose="02020603050405020304" pitchFamily="18" charset="0"/>
                <a:ea typeface="黑体" panose="02010609060101010101" charset="-122"/>
                <a:cs typeface="Times New Roman" panose="02020603050405020304" pitchFamily="18" charset="0"/>
              </a:rPr>
              <a:t>____________________</a:t>
            </a:r>
            <a:endParaRPr lang="en-US" altLang="zh-CN" sz="2800" b="1" dirty="0">
              <a:latin typeface="Times New Roman" panose="02020603050405020304" pitchFamily="18" charset="0"/>
              <a:ea typeface="黑体" panose="02010609060101010101" charset="-122"/>
              <a:cs typeface="Times New Roman" panose="02020603050405020304" pitchFamily="18" charset="0"/>
            </a:endParaRPr>
          </a:p>
          <a:p>
            <a:pPr>
              <a:defRPr/>
            </a:pPr>
            <a:r>
              <a:rPr lang="en-US" altLang="zh-CN" sz="2800" b="1" dirty="0">
                <a:latin typeface="Times New Roman" panose="02020603050405020304" pitchFamily="18" charset="0"/>
                <a:ea typeface="黑体" panose="02010609060101010101" charset="-122"/>
                <a:cs typeface="Times New Roman" panose="02020603050405020304" pitchFamily="18" charset="0"/>
              </a:rPr>
              <a:t>___________.</a:t>
            </a:r>
            <a:endParaRPr lang="en-US" altLang="zh-CN" sz="2800" b="1" dirty="0">
              <a:latin typeface="Times New Roman" panose="02020603050405020304" pitchFamily="18" charset="0"/>
              <a:ea typeface="黑体" panose="02010609060101010101" charset="-122"/>
              <a:cs typeface="Times New Roman" panose="02020603050405020304" pitchFamily="18" charset="0"/>
            </a:endParaRPr>
          </a:p>
        </p:txBody>
      </p:sp>
      <p:pic>
        <p:nvPicPr>
          <p:cNvPr id="26627" name="Picture 3" descr="w448"/>
          <p:cNvPicPr>
            <a:picLocks noChangeAspect="1" noChangeArrowheads="1"/>
          </p:cNvPicPr>
          <p:nvPr/>
        </p:nvPicPr>
        <p:blipFill>
          <a:blip r:embed="rId3" cstate="email">
            <a:clrChange>
              <a:clrFrom>
                <a:srgbClr val="FFFFFF"/>
              </a:clrFrom>
              <a:clrTo>
                <a:srgbClr val="FFFFFF">
                  <a:alpha val="0"/>
                </a:srgbClr>
              </a:clrTo>
            </a:clrChange>
          </a:blip>
          <a:srcRect/>
          <a:stretch>
            <a:fillRect/>
          </a:stretch>
        </p:blipFill>
        <p:spPr bwMode="auto">
          <a:xfrm>
            <a:off x="4988878" y="3802063"/>
            <a:ext cx="3143250" cy="2344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1188" name="Text Box 4"/>
          <p:cNvSpPr txBox="1">
            <a:spLocks noChangeArrowheads="1"/>
          </p:cNvSpPr>
          <p:nvPr/>
        </p:nvSpPr>
        <p:spPr bwMode="auto">
          <a:xfrm>
            <a:off x="417195" y="1855788"/>
            <a:ext cx="2685415" cy="521970"/>
          </a:xfrm>
          <a:prstGeom prst="rect">
            <a:avLst/>
          </a:prstGeom>
          <a:noFill/>
          <a:ln w="12700" cap="sq">
            <a:noFill/>
            <a:miter lim="800000"/>
            <a:headEnd type="none" w="sm" len="sm"/>
            <a:tailEnd type="none" w="sm" len="sm"/>
          </a:ln>
        </p:spPr>
        <p:txBody>
          <a:bodyPr wrap="none">
            <a:spAutoFit/>
          </a:bodyPr>
          <a:p>
            <a:pPr>
              <a:defRPr/>
            </a:pPr>
            <a:r>
              <a:rPr lang="zh-CN" altLang="en-US" sz="2800" b="1">
                <a:solidFill>
                  <a:srgbClr val="FF0000"/>
                </a:solidFill>
                <a:latin typeface="Times New Roman" panose="02020603050405020304" pitchFamily="18" charset="0"/>
                <a:ea typeface="黑体" panose="02010609060101010101" charset="-122"/>
                <a:cs typeface="Times New Roman" panose="02020603050405020304" pitchFamily="18" charset="0"/>
              </a:rPr>
              <a:t>电阻两端的电压 </a:t>
            </a:r>
            <a:endParaRPr lang="zh-CN" altLang="en-US" sz="2800" b="1">
              <a:solidFill>
                <a:srgbClr val="FF0000"/>
              </a:solidFill>
              <a:latin typeface="Times New Roman" panose="02020603050405020304" pitchFamily="18" charset="0"/>
              <a:ea typeface="黑体" panose="02010609060101010101" charset="-122"/>
              <a:cs typeface="Times New Roman" panose="02020603050405020304" pitchFamily="18" charset="0"/>
            </a:endParaRPr>
          </a:p>
        </p:txBody>
      </p:sp>
      <p:sp>
        <p:nvSpPr>
          <p:cNvPr id="221189" name="Text Box 5">
            <a:hlinkClick r:id="rId4" action="ppaction://hlinksldjump"/>
          </p:cNvPr>
          <p:cNvSpPr txBox="1">
            <a:spLocks noChangeArrowheads="1"/>
          </p:cNvSpPr>
          <p:nvPr/>
        </p:nvSpPr>
        <p:spPr bwMode="auto">
          <a:xfrm>
            <a:off x="200978" y="4008438"/>
            <a:ext cx="3400425" cy="1383665"/>
          </a:xfrm>
          <a:prstGeom prst="rect">
            <a:avLst/>
          </a:prstGeom>
          <a:noFill/>
          <a:ln w="12700" cap="sq">
            <a:noFill/>
            <a:miter lim="800000"/>
            <a:headEnd type="none" w="sm" len="sm"/>
            <a:tailEnd type="none" w="sm" len="sm"/>
          </a:ln>
        </p:spPr>
        <p:txBody>
          <a:bodyPr wrap="none">
            <a:spAutoFit/>
          </a:bodyPr>
          <a:p>
            <a:pPr>
              <a:defRPr/>
            </a:pPr>
            <a:r>
              <a:rPr lang="zh-CN" altLang="en-US" sz="2800" b="1" dirty="0">
                <a:solidFill>
                  <a:srgbClr val="FF0000"/>
                </a:solidFill>
                <a:latin typeface="Times New Roman" panose="02020603050405020304" pitchFamily="18" charset="0"/>
                <a:ea typeface="黑体" panose="02010609060101010101" charset="-122"/>
                <a:cs typeface="Times New Roman" panose="02020603050405020304" pitchFamily="18" charset="0"/>
              </a:rPr>
              <a:t>调节滑动变阻器，</a:t>
            </a:r>
            <a:endParaRPr lang="zh-CN" altLang="en-US" sz="2800" b="1" dirty="0">
              <a:solidFill>
                <a:srgbClr val="FF0000"/>
              </a:solidFill>
              <a:latin typeface="Times New Roman" panose="02020603050405020304" pitchFamily="18" charset="0"/>
              <a:ea typeface="黑体" panose="02010609060101010101" charset="-122"/>
              <a:cs typeface="Times New Roman" panose="02020603050405020304" pitchFamily="18" charset="0"/>
            </a:endParaRPr>
          </a:p>
          <a:p>
            <a:pPr>
              <a:defRPr/>
            </a:pPr>
            <a:r>
              <a:rPr lang="zh-CN" altLang="en-US" sz="2800" b="1" dirty="0">
                <a:solidFill>
                  <a:srgbClr val="FF0000"/>
                </a:solidFill>
                <a:latin typeface="Times New Roman" panose="02020603050405020304" pitchFamily="18" charset="0"/>
                <a:ea typeface="黑体" panose="02010609060101010101" charset="-122"/>
                <a:cs typeface="Times New Roman" panose="02020603050405020304" pitchFamily="18" charset="0"/>
              </a:rPr>
              <a:t>使电压表的示数保持</a:t>
            </a:r>
            <a:endParaRPr lang="zh-CN" altLang="en-US" sz="2800" b="1" dirty="0">
              <a:solidFill>
                <a:srgbClr val="FF0000"/>
              </a:solidFill>
              <a:latin typeface="Times New Roman" panose="02020603050405020304" pitchFamily="18" charset="0"/>
              <a:ea typeface="黑体" panose="02010609060101010101" charset="-122"/>
              <a:cs typeface="Times New Roman" panose="02020603050405020304" pitchFamily="18" charset="0"/>
            </a:endParaRPr>
          </a:p>
          <a:p>
            <a:pPr>
              <a:defRPr/>
            </a:pPr>
            <a:r>
              <a:rPr lang="zh-CN" altLang="en-US" sz="2800" b="1" dirty="0">
                <a:solidFill>
                  <a:srgbClr val="FF0000"/>
                </a:solidFill>
                <a:latin typeface="Times New Roman" panose="02020603050405020304" pitchFamily="18" charset="0"/>
                <a:ea typeface="黑体" panose="02010609060101010101" charset="-122"/>
                <a:cs typeface="Times New Roman" panose="02020603050405020304" pitchFamily="18" charset="0"/>
              </a:rPr>
              <a:t>为</a:t>
            </a:r>
            <a:r>
              <a:rPr lang="en-US" altLang="zh-CN" sz="2800" b="1" dirty="0">
                <a:solidFill>
                  <a:srgbClr val="FF0000"/>
                </a:solidFill>
                <a:latin typeface="Times New Roman" panose="02020603050405020304" pitchFamily="18" charset="0"/>
                <a:ea typeface="黑体" panose="02010609060101010101" charset="-122"/>
                <a:cs typeface="Times New Roman" panose="02020603050405020304" pitchFamily="18" charset="0"/>
              </a:rPr>
              <a:t>2.5V</a:t>
            </a:r>
            <a:r>
              <a:rPr lang="zh-CN" altLang="en-US" sz="2800" b="1" dirty="0">
                <a:solidFill>
                  <a:srgbClr val="FF0000"/>
                </a:solidFill>
                <a:latin typeface="Times New Roman" panose="02020603050405020304" pitchFamily="18" charset="0"/>
                <a:ea typeface="黑体" panose="02010609060101010101" charset="-122"/>
                <a:cs typeface="Times New Roman" panose="02020603050405020304" pitchFamily="18" charset="0"/>
              </a:rPr>
              <a:t>不变 </a:t>
            </a:r>
            <a:r>
              <a:rPr lang="zh-CN" altLang="en-US" sz="2800" b="1" dirty="0" smtClean="0">
                <a:solidFill>
                  <a:srgbClr val="FF0000"/>
                </a:solidFill>
                <a:latin typeface="Times New Roman" panose="02020603050405020304" pitchFamily="18" charset="0"/>
                <a:ea typeface="黑体" panose="02010609060101010101" charset="-122"/>
                <a:cs typeface="Times New Roman" panose="02020603050405020304" pitchFamily="18" charset="0"/>
              </a:rPr>
              <a:t> </a:t>
            </a:r>
            <a:endParaRPr lang="zh-CN" altLang="en-US" sz="2800" b="1" dirty="0">
              <a:solidFill>
                <a:srgbClr val="FF0000"/>
              </a:solidFill>
              <a:latin typeface="Times New Roman" panose="02020603050405020304" pitchFamily="18" charset="0"/>
              <a:ea typeface="黑体" panose="02010609060101010101"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iterate type="lt">
                                    <p:tmPct val="10000"/>
                                  </p:iterate>
                                  <p:childTnLst>
                                    <p:set>
                                      <p:cBhvr>
                                        <p:cTn id="6" dur="1" fill="hold">
                                          <p:stCondLst>
                                            <p:cond delay="0"/>
                                          </p:stCondLst>
                                        </p:cTn>
                                        <p:tgtEl>
                                          <p:spTgt spid="221188"/>
                                        </p:tgtEl>
                                        <p:attrNameLst>
                                          <p:attrName>style.visibility</p:attrName>
                                        </p:attrNameLst>
                                      </p:cBhvr>
                                      <p:to>
                                        <p:strVal val="visible"/>
                                      </p:to>
                                    </p:set>
                                    <p:animEffect transition="in" filter="fade">
                                      <p:cBhvr>
                                        <p:cTn id="7" dur="2000"/>
                                        <p:tgtEl>
                                          <p:spTgt spid="221188"/>
                                        </p:tgtEl>
                                      </p:cBhvr>
                                    </p:animEffect>
                                    <p:anim calcmode="lin" valueType="num">
                                      <p:cBhvr>
                                        <p:cTn id="8" dur="2000" fill="hold"/>
                                        <p:tgtEl>
                                          <p:spTgt spid="221188"/>
                                        </p:tgtEl>
                                        <p:attrNameLst>
                                          <p:attrName>ppt_w</p:attrName>
                                        </p:attrNameLst>
                                      </p:cBhvr>
                                      <p:tavLst>
                                        <p:tav tm="0" fmla="#ppt_w*sin(2.5*pi*$)">
                                          <p:val>
                                            <p:fltVal val="0"/>
                                          </p:val>
                                        </p:tav>
                                        <p:tav tm="100000">
                                          <p:val>
                                            <p:fltVal val="1"/>
                                          </p:val>
                                        </p:tav>
                                      </p:tavLst>
                                    </p:anim>
                                    <p:anim calcmode="lin" valueType="num">
                                      <p:cBhvr>
                                        <p:cTn id="9" dur="2000" fill="hold"/>
                                        <p:tgtEl>
                                          <p:spTgt spid="221188"/>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221189"/>
                                        </p:tgtEl>
                                        <p:attrNameLst>
                                          <p:attrName>style.visibility</p:attrName>
                                        </p:attrNameLst>
                                      </p:cBhvr>
                                      <p:to>
                                        <p:strVal val="visible"/>
                                      </p:to>
                                    </p:set>
                                    <p:anim calcmode="lin" valueType="num">
                                      <p:cBhvr>
                                        <p:cTn id="14" dur="1000" fill="hold"/>
                                        <p:tgtEl>
                                          <p:spTgt spid="221189"/>
                                        </p:tgtEl>
                                        <p:attrNameLst>
                                          <p:attrName>ppt_w</p:attrName>
                                        </p:attrNameLst>
                                      </p:cBhvr>
                                      <p:tavLst>
                                        <p:tav tm="0">
                                          <p:val>
                                            <p:strVal val="#ppt_w*0.70"/>
                                          </p:val>
                                        </p:tav>
                                        <p:tav tm="100000">
                                          <p:val>
                                            <p:strVal val="#ppt_w"/>
                                          </p:val>
                                        </p:tav>
                                      </p:tavLst>
                                    </p:anim>
                                    <p:anim calcmode="lin" valueType="num">
                                      <p:cBhvr>
                                        <p:cTn id="15" dur="1000" fill="hold"/>
                                        <p:tgtEl>
                                          <p:spTgt spid="221189"/>
                                        </p:tgtEl>
                                        <p:attrNameLst>
                                          <p:attrName>ppt_h</p:attrName>
                                        </p:attrNameLst>
                                      </p:cBhvr>
                                      <p:tavLst>
                                        <p:tav tm="0">
                                          <p:val>
                                            <p:strVal val="#ppt_h"/>
                                          </p:val>
                                        </p:tav>
                                        <p:tav tm="100000">
                                          <p:val>
                                            <p:strVal val="#ppt_h"/>
                                          </p:val>
                                        </p:tav>
                                      </p:tavLst>
                                    </p:anim>
                                    <p:animEffect transition="in" filter="fade">
                                      <p:cBhvr>
                                        <p:cTn id="16" dur="1000"/>
                                        <p:tgtEl>
                                          <p:spTgt spid="2211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1188" grpId="0"/>
      <p:bldP spid="221189"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9" name="组合 18"/>
          <p:cNvGrpSpPr/>
          <p:nvPr/>
        </p:nvGrpSpPr>
        <p:grpSpPr>
          <a:xfrm>
            <a:off x="85090" y="93980"/>
            <a:ext cx="2548890" cy="773430"/>
            <a:chOff x="288" y="190"/>
            <a:chExt cx="4014" cy="1218"/>
          </a:xfrm>
        </p:grpSpPr>
        <p:pic>
          <p:nvPicPr>
            <p:cNvPr id="13" name="图形 55"/>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88" y="190"/>
              <a:ext cx="1218" cy="1218"/>
            </a:xfrm>
            <a:prstGeom prst="rect">
              <a:avLst/>
            </a:prstGeom>
          </p:spPr>
        </p:pic>
        <p:sp>
          <p:nvSpPr>
            <p:cNvPr id="16" name="文本框 15"/>
            <p:cNvSpPr txBox="1"/>
            <p:nvPr/>
          </p:nvSpPr>
          <p:spPr>
            <a:xfrm>
              <a:off x="1401" y="489"/>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情景导入</a:t>
              </a:r>
              <a:endParaRPr lang="zh-CN" altLang="en-US" sz="3200" b="1">
                <a:latin typeface="楷体" panose="02010609060101010101" pitchFamily="49" charset="-122"/>
                <a:ea typeface="楷体" panose="02010609060101010101" pitchFamily="49" charset="-122"/>
              </a:endParaRPr>
            </a:p>
          </p:txBody>
        </p:sp>
      </p:grpSp>
      <p:pic>
        <p:nvPicPr>
          <p:cNvPr id="4107" name="Picture 11" descr="微波炉"/>
          <p:cNvPicPr>
            <a:picLocks noChangeAspect="1" noChangeArrowheads="1"/>
          </p:cNvPicPr>
          <p:nvPr/>
        </p:nvPicPr>
        <p:blipFill>
          <a:blip r:embed="rId3" cstate="email"/>
          <a:srcRect/>
          <a:stretch>
            <a:fillRect/>
          </a:stretch>
        </p:blipFill>
        <p:spPr bwMode="auto">
          <a:xfrm>
            <a:off x="675323" y="3392170"/>
            <a:ext cx="2143125" cy="140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8" name="Picture 12" descr="浴霸"/>
          <p:cNvPicPr>
            <a:picLocks noChangeAspect="1" noChangeArrowheads="1"/>
          </p:cNvPicPr>
          <p:nvPr/>
        </p:nvPicPr>
        <p:blipFill>
          <a:blip r:embed="rId4" cstate="email"/>
          <a:srcRect/>
          <a:stretch>
            <a:fillRect/>
          </a:stretch>
        </p:blipFill>
        <p:spPr bwMode="auto">
          <a:xfrm>
            <a:off x="632460" y="1002983"/>
            <a:ext cx="2160588" cy="149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9" name="Picture 13" descr="长虹"/>
          <p:cNvPicPr>
            <a:picLocks noChangeAspect="1" noChangeArrowheads="1"/>
          </p:cNvPicPr>
          <p:nvPr/>
        </p:nvPicPr>
        <p:blipFill>
          <a:blip r:embed="rId5"/>
          <a:srcRect/>
          <a:stretch>
            <a:fillRect/>
          </a:stretch>
        </p:blipFill>
        <p:spPr bwMode="auto">
          <a:xfrm>
            <a:off x="3405823" y="966470"/>
            <a:ext cx="2339975" cy="158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4"/>
          <p:cNvGrpSpPr/>
          <p:nvPr/>
        </p:nvGrpSpPr>
        <p:grpSpPr bwMode="auto">
          <a:xfrm>
            <a:off x="6466523" y="462915"/>
            <a:ext cx="1584325" cy="2249488"/>
            <a:chOff x="0" y="0"/>
            <a:chExt cx="1306" cy="1417"/>
          </a:xfrm>
        </p:grpSpPr>
        <p:pic>
          <p:nvPicPr>
            <p:cNvPr id="6150" name="Picture 15"/>
            <p:cNvPicPr>
              <a:picLocks noChangeAspect="1" noChangeArrowheads="1"/>
            </p:cNvPicPr>
            <p:nvPr/>
          </p:nvPicPr>
          <p:blipFill>
            <a:blip r:embed="rId6" cstate="email"/>
            <a:srcRect/>
            <a:stretch>
              <a:fillRect/>
            </a:stretch>
          </p:blipFill>
          <p:spPr bwMode="auto">
            <a:xfrm>
              <a:off x="0" y="91"/>
              <a:ext cx="1306" cy="1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1" name="Text Box 16"/>
            <p:cNvSpPr txBox="1">
              <a:spLocks noChangeArrowheads="1"/>
            </p:cNvSpPr>
            <p:nvPr/>
          </p:nvSpPr>
          <p:spPr bwMode="auto">
            <a:xfrm>
              <a:off x="0" y="0"/>
              <a:ext cx="408" cy="237"/>
            </a:xfrm>
            <a:prstGeom prst="rect">
              <a:avLst/>
            </a:prstGeom>
            <a:solidFill>
              <a:srgbClr val="FFFFFF"/>
            </a:solidFill>
            <a:ln w="9525">
              <a:solidFill>
                <a:srgbClr val="FFFFFF"/>
              </a:solidFill>
              <a:miter lim="800000"/>
            </a:ln>
          </p:spPr>
          <p:txBody>
            <a:bodyPr>
              <a:spAutoFit/>
            </a:bodyPr>
            <a:lstStyle>
              <a:lvl1pPr>
                <a:defRPr>
                  <a:solidFill>
                    <a:srgbClr val="000000"/>
                  </a:solidFill>
                  <a:latin typeface="Arial" panose="020B0604020202020204" pitchFamily="34" charset="0"/>
                  <a:ea typeface="宋体" panose="02010600030101010101" pitchFamily="2" charset="-122"/>
                </a:defRPr>
              </a:lvl1pPr>
              <a:lvl2pPr marL="742950" indent="-285750">
                <a:defRPr>
                  <a:solidFill>
                    <a:srgbClr val="000000"/>
                  </a:solidFill>
                  <a:latin typeface="Arial" panose="020B0604020202020204" pitchFamily="34" charset="0"/>
                  <a:ea typeface="宋体" panose="02010600030101010101" pitchFamily="2" charset="-122"/>
                </a:defRPr>
              </a:lvl2pPr>
              <a:lvl3pPr marL="1143000" indent="-228600">
                <a:defRPr>
                  <a:solidFill>
                    <a:srgbClr val="000000"/>
                  </a:solidFill>
                  <a:latin typeface="Arial" panose="020B0604020202020204" pitchFamily="34" charset="0"/>
                  <a:ea typeface="宋体" panose="02010600030101010101" pitchFamily="2" charset="-122"/>
                </a:defRPr>
              </a:lvl3pPr>
              <a:lvl4pPr marL="1600200" indent="-228600">
                <a:defRPr>
                  <a:solidFill>
                    <a:srgbClr val="000000"/>
                  </a:solidFill>
                  <a:latin typeface="Arial" panose="020B0604020202020204" pitchFamily="34" charset="0"/>
                  <a:ea typeface="宋体" panose="02010600030101010101" pitchFamily="2" charset="-122"/>
                </a:defRPr>
              </a:lvl4pPr>
              <a:lvl5pPr marL="2057400" indent="-228600">
                <a:defRPr>
                  <a:solidFill>
                    <a:srgbClr val="000000"/>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rgbClr val="000000"/>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rgbClr val="000000"/>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rgbClr val="000000"/>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rgbClr val="000000"/>
                  </a:solidFill>
                  <a:latin typeface="Arial" panose="020B0604020202020204" pitchFamily="34" charset="0"/>
                  <a:ea typeface="宋体" panose="02010600030101010101" pitchFamily="2" charset="-122"/>
                </a:defRPr>
              </a:lvl9pPr>
            </a:lstStyle>
            <a:p>
              <a:pPr>
                <a:spcBef>
                  <a:spcPct val="50000"/>
                </a:spcBef>
              </a:pPr>
              <a:endParaRPr lang="zh-CN" altLang="zh-CN">
                <a:latin typeface="Comic Sans MS" panose="030F0702030302020204" pitchFamily="66" charset="0"/>
              </a:endParaRPr>
            </a:p>
          </p:txBody>
        </p:sp>
      </p:grpSp>
      <p:pic>
        <p:nvPicPr>
          <p:cNvPr id="4113" name="Picture 17"/>
          <p:cNvPicPr>
            <a:picLocks noChangeAspect="1" noChangeArrowheads="1"/>
          </p:cNvPicPr>
          <p:nvPr/>
        </p:nvPicPr>
        <p:blipFill>
          <a:blip r:embed="rId7" cstate="email"/>
          <a:srcRect/>
          <a:stretch>
            <a:fillRect/>
          </a:stretch>
        </p:blipFill>
        <p:spPr bwMode="auto">
          <a:xfrm>
            <a:off x="6645910" y="3325495"/>
            <a:ext cx="1223963" cy="158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4" name="Picture 18"/>
          <p:cNvPicPr>
            <a:picLocks noChangeAspect="1" noChangeArrowheads="1"/>
          </p:cNvPicPr>
          <p:nvPr/>
        </p:nvPicPr>
        <p:blipFill>
          <a:blip r:embed="rId8"/>
          <a:srcRect/>
          <a:stretch>
            <a:fillRect/>
          </a:stretch>
        </p:blipFill>
        <p:spPr bwMode="auto">
          <a:xfrm>
            <a:off x="3424873" y="3290570"/>
            <a:ext cx="2124075" cy="1982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16" name="Text Box 20"/>
          <p:cNvSpPr txBox="1">
            <a:spLocks noChangeArrowheads="1"/>
          </p:cNvSpPr>
          <p:nvPr/>
        </p:nvSpPr>
        <p:spPr bwMode="auto">
          <a:xfrm>
            <a:off x="1208723" y="2788920"/>
            <a:ext cx="1150937"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rgbClr val="000000"/>
                </a:solidFill>
                <a:latin typeface="Arial" panose="020B0604020202020204" pitchFamily="34" charset="0"/>
                <a:ea typeface="宋体" panose="02010600030101010101" pitchFamily="2" charset="-122"/>
              </a:defRPr>
            </a:lvl1pPr>
            <a:lvl2pPr marL="742950" indent="-285750">
              <a:defRPr>
                <a:solidFill>
                  <a:srgbClr val="000000"/>
                </a:solidFill>
                <a:latin typeface="Arial" panose="020B0604020202020204" pitchFamily="34" charset="0"/>
                <a:ea typeface="宋体" panose="02010600030101010101" pitchFamily="2" charset="-122"/>
              </a:defRPr>
            </a:lvl2pPr>
            <a:lvl3pPr marL="1143000" indent="-228600">
              <a:defRPr>
                <a:solidFill>
                  <a:srgbClr val="000000"/>
                </a:solidFill>
                <a:latin typeface="Arial" panose="020B0604020202020204" pitchFamily="34" charset="0"/>
                <a:ea typeface="宋体" panose="02010600030101010101" pitchFamily="2" charset="-122"/>
              </a:defRPr>
            </a:lvl3pPr>
            <a:lvl4pPr marL="1600200" indent="-228600">
              <a:defRPr>
                <a:solidFill>
                  <a:srgbClr val="000000"/>
                </a:solidFill>
                <a:latin typeface="Arial" panose="020B0604020202020204" pitchFamily="34" charset="0"/>
                <a:ea typeface="宋体" panose="02010600030101010101" pitchFamily="2" charset="-122"/>
              </a:defRPr>
            </a:lvl4pPr>
            <a:lvl5pPr marL="2057400" indent="-228600">
              <a:defRPr>
                <a:solidFill>
                  <a:srgbClr val="000000"/>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rgbClr val="000000"/>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rgbClr val="000000"/>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rgbClr val="000000"/>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rgbClr val="000000"/>
                </a:solidFill>
                <a:latin typeface="Arial" panose="020B0604020202020204" pitchFamily="34" charset="0"/>
                <a:ea typeface="宋体" panose="02010600030101010101" pitchFamily="2" charset="-122"/>
              </a:defRPr>
            </a:lvl9pPr>
          </a:lstStyle>
          <a:p>
            <a:pPr>
              <a:spcBef>
                <a:spcPct val="50000"/>
              </a:spcBef>
            </a:pPr>
            <a:r>
              <a:rPr lang="zh-CN" altLang="en-US" sz="2800" b="1">
                <a:solidFill>
                  <a:srgbClr val="CC0000"/>
                </a:solidFill>
                <a:latin typeface="Times New Roman" panose="02020603050405020304" pitchFamily="18" charset="0"/>
              </a:rPr>
              <a:t>约</a:t>
            </a:r>
            <a:r>
              <a:rPr lang="en-US" altLang="zh-CN" sz="2800" b="1">
                <a:solidFill>
                  <a:srgbClr val="CC0000"/>
                </a:solidFill>
                <a:latin typeface="Times New Roman" panose="02020603050405020304" pitchFamily="18" charset="0"/>
              </a:rPr>
              <a:t>5 A</a:t>
            </a:r>
            <a:endParaRPr lang="en-US" altLang="zh-CN" sz="2800" b="1">
              <a:solidFill>
                <a:srgbClr val="CC0000"/>
              </a:solidFill>
              <a:latin typeface="Times New Roman" panose="02020603050405020304" pitchFamily="18" charset="0"/>
            </a:endParaRPr>
          </a:p>
        </p:txBody>
      </p:sp>
      <p:sp>
        <p:nvSpPr>
          <p:cNvPr id="4117" name="Text Box 21"/>
          <p:cNvSpPr txBox="1">
            <a:spLocks noChangeArrowheads="1"/>
          </p:cNvSpPr>
          <p:nvPr/>
        </p:nvSpPr>
        <p:spPr bwMode="auto">
          <a:xfrm>
            <a:off x="3982085" y="2788920"/>
            <a:ext cx="1150938"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rgbClr val="000000"/>
                </a:solidFill>
                <a:latin typeface="Arial" panose="020B0604020202020204" pitchFamily="34" charset="0"/>
                <a:ea typeface="宋体" panose="02010600030101010101" pitchFamily="2" charset="-122"/>
              </a:defRPr>
            </a:lvl1pPr>
            <a:lvl2pPr marL="742950" indent="-285750">
              <a:defRPr>
                <a:solidFill>
                  <a:srgbClr val="000000"/>
                </a:solidFill>
                <a:latin typeface="Arial" panose="020B0604020202020204" pitchFamily="34" charset="0"/>
                <a:ea typeface="宋体" panose="02010600030101010101" pitchFamily="2" charset="-122"/>
              </a:defRPr>
            </a:lvl2pPr>
            <a:lvl3pPr marL="1143000" indent="-228600">
              <a:defRPr>
                <a:solidFill>
                  <a:srgbClr val="000000"/>
                </a:solidFill>
                <a:latin typeface="Arial" panose="020B0604020202020204" pitchFamily="34" charset="0"/>
                <a:ea typeface="宋体" panose="02010600030101010101" pitchFamily="2" charset="-122"/>
              </a:defRPr>
            </a:lvl3pPr>
            <a:lvl4pPr marL="1600200" indent="-228600">
              <a:defRPr>
                <a:solidFill>
                  <a:srgbClr val="000000"/>
                </a:solidFill>
                <a:latin typeface="Arial" panose="020B0604020202020204" pitchFamily="34" charset="0"/>
                <a:ea typeface="宋体" panose="02010600030101010101" pitchFamily="2" charset="-122"/>
              </a:defRPr>
            </a:lvl4pPr>
            <a:lvl5pPr marL="2057400" indent="-228600">
              <a:defRPr>
                <a:solidFill>
                  <a:srgbClr val="000000"/>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rgbClr val="000000"/>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rgbClr val="000000"/>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rgbClr val="000000"/>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rgbClr val="000000"/>
                </a:solidFill>
                <a:latin typeface="Arial" panose="020B0604020202020204" pitchFamily="34" charset="0"/>
                <a:ea typeface="宋体" panose="02010600030101010101" pitchFamily="2" charset="-122"/>
              </a:defRPr>
            </a:lvl9pPr>
          </a:lstStyle>
          <a:p>
            <a:pPr>
              <a:spcBef>
                <a:spcPct val="50000"/>
              </a:spcBef>
            </a:pPr>
            <a:r>
              <a:rPr lang="zh-CN" altLang="en-US" sz="2800" b="1">
                <a:solidFill>
                  <a:srgbClr val="CC0000"/>
                </a:solidFill>
                <a:latin typeface="Times New Roman" panose="02020603050405020304" pitchFamily="18" charset="0"/>
              </a:rPr>
              <a:t>约</a:t>
            </a:r>
            <a:r>
              <a:rPr lang="en-US" altLang="zh-CN" sz="2800" b="1">
                <a:solidFill>
                  <a:srgbClr val="CC0000"/>
                </a:solidFill>
                <a:latin typeface="Times New Roman" panose="02020603050405020304" pitchFamily="18" charset="0"/>
              </a:rPr>
              <a:t>1 A</a:t>
            </a:r>
            <a:endParaRPr lang="en-US" altLang="zh-CN" sz="2800" b="1">
              <a:solidFill>
                <a:srgbClr val="CC0000"/>
              </a:solidFill>
              <a:latin typeface="Times New Roman" panose="02020603050405020304" pitchFamily="18" charset="0"/>
            </a:endParaRPr>
          </a:p>
        </p:txBody>
      </p:sp>
      <p:sp>
        <p:nvSpPr>
          <p:cNvPr id="4118" name="Text Box 22"/>
          <p:cNvSpPr txBox="1">
            <a:spLocks noChangeArrowheads="1"/>
          </p:cNvSpPr>
          <p:nvPr/>
        </p:nvSpPr>
        <p:spPr bwMode="auto">
          <a:xfrm>
            <a:off x="6825298" y="2788920"/>
            <a:ext cx="1189037"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rgbClr val="000000"/>
                </a:solidFill>
                <a:latin typeface="Arial" panose="020B0604020202020204" pitchFamily="34" charset="0"/>
                <a:ea typeface="宋体" panose="02010600030101010101" pitchFamily="2" charset="-122"/>
              </a:defRPr>
            </a:lvl1pPr>
            <a:lvl2pPr marL="742950" indent="-285750">
              <a:defRPr>
                <a:solidFill>
                  <a:srgbClr val="000000"/>
                </a:solidFill>
                <a:latin typeface="Arial" panose="020B0604020202020204" pitchFamily="34" charset="0"/>
                <a:ea typeface="宋体" panose="02010600030101010101" pitchFamily="2" charset="-122"/>
              </a:defRPr>
            </a:lvl2pPr>
            <a:lvl3pPr marL="1143000" indent="-228600">
              <a:defRPr>
                <a:solidFill>
                  <a:srgbClr val="000000"/>
                </a:solidFill>
                <a:latin typeface="Arial" panose="020B0604020202020204" pitchFamily="34" charset="0"/>
                <a:ea typeface="宋体" panose="02010600030101010101" pitchFamily="2" charset="-122"/>
              </a:defRPr>
            </a:lvl3pPr>
            <a:lvl4pPr marL="1600200" indent="-228600">
              <a:defRPr>
                <a:solidFill>
                  <a:srgbClr val="000000"/>
                </a:solidFill>
                <a:latin typeface="Arial" panose="020B0604020202020204" pitchFamily="34" charset="0"/>
                <a:ea typeface="宋体" panose="02010600030101010101" pitchFamily="2" charset="-122"/>
              </a:defRPr>
            </a:lvl4pPr>
            <a:lvl5pPr marL="2057400" indent="-228600">
              <a:defRPr>
                <a:solidFill>
                  <a:srgbClr val="000000"/>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rgbClr val="000000"/>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rgbClr val="000000"/>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rgbClr val="000000"/>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rgbClr val="000000"/>
                </a:solidFill>
                <a:latin typeface="Arial" panose="020B0604020202020204" pitchFamily="34" charset="0"/>
                <a:ea typeface="宋体" panose="02010600030101010101" pitchFamily="2" charset="-122"/>
              </a:defRPr>
            </a:lvl9pPr>
          </a:lstStyle>
          <a:p>
            <a:pPr>
              <a:spcBef>
                <a:spcPct val="50000"/>
              </a:spcBef>
            </a:pPr>
            <a:r>
              <a:rPr lang="zh-CN" altLang="en-US" sz="2800" b="1">
                <a:solidFill>
                  <a:srgbClr val="CC0000"/>
                </a:solidFill>
                <a:latin typeface="Times New Roman" panose="02020603050405020304" pitchFamily="18" charset="0"/>
              </a:rPr>
              <a:t>约</a:t>
            </a:r>
            <a:r>
              <a:rPr lang="en-US" altLang="zh-CN" sz="2800" b="1">
                <a:solidFill>
                  <a:srgbClr val="CC0000"/>
                </a:solidFill>
                <a:latin typeface="Times New Roman" panose="02020603050405020304" pitchFamily="18" charset="0"/>
              </a:rPr>
              <a:t>1 A</a:t>
            </a:r>
            <a:endParaRPr lang="en-US" altLang="zh-CN" sz="2800" b="1">
              <a:solidFill>
                <a:srgbClr val="CC0000"/>
              </a:solidFill>
              <a:latin typeface="Times New Roman" panose="02020603050405020304" pitchFamily="18" charset="0"/>
            </a:endParaRPr>
          </a:p>
        </p:txBody>
      </p:sp>
      <p:sp>
        <p:nvSpPr>
          <p:cNvPr id="4119" name="Text Box 23"/>
          <p:cNvSpPr txBox="1">
            <a:spLocks noChangeArrowheads="1"/>
          </p:cNvSpPr>
          <p:nvPr/>
        </p:nvSpPr>
        <p:spPr bwMode="auto">
          <a:xfrm>
            <a:off x="1100773" y="4873308"/>
            <a:ext cx="1150937"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rgbClr val="000000"/>
                </a:solidFill>
                <a:latin typeface="Arial" panose="020B0604020202020204" pitchFamily="34" charset="0"/>
                <a:ea typeface="宋体" panose="02010600030101010101" pitchFamily="2" charset="-122"/>
              </a:defRPr>
            </a:lvl1pPr>
            <a:lvl2pPr marL="742950" indent="-285750">
              <a:defRPr>
                <a:solidFill>
                  <a:srgbClr val="000000"/>
                </a:solidFill>
                <a:latin typeface="Arial" panose="020B0604020202020204" pitchFamily="34" charset="0"/>
                <a:ea typeface="宋体" panose="02010600030101010101" pitchFamily="2" charset="-122"/>
              </a:defRPr>
            </a:lvl2pPr>
            <a:lvl3pPr marL="1143000" indent="-228600">
              <a:defRPr>
                <a:solidFill>
                  <a:srgbClr val="000000"/>
                </a:solidFill>
                <a:latin typeface="Arial" panose="020B0604020202020204" pitchFamily="34" charset="0"/>
                <a:ea typeface="宋体" panose="02010600030101010101" pitchFamily="2" charset="-122"/>
              </a:defRPr>
            </a:lvl3pPr>
            <a:lvl4pPr marL="1600200" indent="-228600">
              <a:defRPr>
                <a:solidFill>
                  <a:srgbClr val="000000"/>
                </a:solidFill>
                <a:latin typeface="Arial" panose="020B0604020202020204" pitchFamily="34" charset="0"/>
                <a:ea typeface="宋体" panose="02010600030101010101" pitchFamily="2" charset="-122"/>
              </a:defRPr>
            </a:lvl4pPr>
            <a:lvl5pPr marL="2057400" indent="-228600">
              <a:defRPr>
                <a:solidFill>
                  <a:srgbClr val="000000"/>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rgbClr val="000000"/>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rgbClr val="000000"/>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rgbClr val="000000"/>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rgbClr val="000000"/>
                </a:solidFill>
                <a:latin typeface="Arial" panose="020B0604020202020204" pitchFamily="34" charset="0"/>
                <a:ea typeface="宋体" panose="02010600030101010101" pitchFamily="2" charset="-122"/>
              </a:defRPr>
            </a:lvl9pPr>
          </a:lstStyle>
          <a:p>
            <a:pPr>
              <a:spcBef>
                <a:spcPct val="50000"/>
              </a:spcBef>
            </a:pPr>
            <a:r>
              <a:rPr lang="zh-CN" altLang="en-US" sz="2800" b="1">
                <a:solidFill>
                  <a:srgbClr val="CC0000"/>
                </a:solidFill>
                <a:latin typeface="Times New Roman" panose="02020603050405020304" pitchFamily="18" charset="0"/>
              </a:rPr>
              <a:t>约</a:t>
            </a:r>
            <a:r>
              <a:rPr lang="en-US" altLang="zh-CN" sz="2800" b="1">
                <a:solidFill>
                  <a:srgbClr val="CC0000"/>
                </a:solidFill>
                <a:latin typeface="Times New Roman" panose="02020603050405020304" pitchFamily="18" charset="0"/>
              </a:rPr>
              <a:t>2 A</a:t>
            </a:r>
            <a:endParaRPr lang="en-US" altLang="zh-CN" sz="2800" b="1">
              <a:solidFill>
                <a:srgbClr val="CC0000"/>
              </a:solidFill>
              <a:latin typeface="Times New Roman" panose="02020603050405020304" pitchFamily="18" charset="0"/>
            </a:endParaRPr>
          </a:p>
        </p:txBody>
      </p:sp>
      <p:sp>
        <p:nvSpPr>
          <p:cNvPr id="4120" name="Text Box 24"/>
          <p:cNvSpPr txBox="1">
            <a:spLocks noChangeArrowheads="1"/>
          </p:cNvSpPr>
          <p:nvPr/>
        </p:nvSpPr>
        <p:spPr bwMode="auto">
          <a:xfrm>
            <a:off x="3597910" y="5105083"/>
            <a:ext cx="1509713"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rgbClr val="000000"/>
                </a:solidFill>
                <a:latin typeface="Arial" panose="020B0604020202020204" pitchFamily="34" charset="0"/>
                <a:ea typeface="宋体" panose="02010600030101010101" pitchFamily="2" charset="-122"/>
              </a:defRPr>
            </a:lvl1pPr>
            <a:lvl2pPr marL="742950" indent="-285750">
              <a:defRPr>
                <a:solidFill>
                  <a:srgbClr val="000000"/>
                </a:solidFill>
                <a:latin typeface="Arial" panose="020B0604020202020204" pitchFamily="34" charset="0"/>
                <a:ea typeface="宋体" panose="02010600030101010101" pitchFamily="2" charset="-122"/>
              </a:defRPr>
            </a:lvl2pPr>
            <a:lvl3pPr marL="1143000" indent="-228600">
              <a:defRPr>
                <a:solidFill>
                  <a:srgbClr val="000000"/>
                </a:solidFill>
                <a:latin typeface="Arial" panose="020B0604020202020204" pitchFamily="34" charset="0"/>
                <a:ea typeface="宋体" panose="02010600030101010101" pitchFamily="2" charset="-122"/>
              </a:defRPr>
            </a:lvl3pPr>
            <a:lvl4pPr marL="1600200" indent="-228600">
              <a:defRPr>
                <a:solidFill>
                  <a:srgbClr val="000000"/>
                </a:solidFill>
                <a:latin typeface="Arial" panose="020B0604020202020204" pitchFamily="34" charset="0"/>
                <a:ea typeface="宋体" panose="02010600030101010101" pitchFamily="2" charset="-122"/>
              </a:defRPr>
            </a:lvl4pPr>
            <a:lvl5pPr marL="2057400" indent="-228600">
              <a:defRPr>
                <a:solidFill>
                  <a:srgbClr val="000000"/>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rgbClr val="000000"/>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rgbClr val="000000"/>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rgbClr val="000000"/>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rgbClr val="000000"/>
                </a:solidFill>
                <a:latin typeface="Arial" panose="020B0604020202020204" pitchFamily="34" charset="0"/>
                <a:ea typeface="宋体" panose="02010600030101010101" pitchFamily="2" charset="-122"/>
              </a:defRPr>
            </a:lvl9pPr>
          </a:lstStyle>
          <a:p>
            <a:pPr>
              <a:spcBef>
                <a:spcPct val="50000"/>
              </a:spcBef>
            </a:pPr>
            <a:r>
              <a:rPr lang="zh-CN" altLang="en-US" sz="2800" b="1">
                <a:solidFill>
                  <a:srgbClr val="CC0000"/>
                </a:solidFill>
                <a:latin typeface="Times New Roman" panose="02020603050405020304" pitchFamily="18" charset="0"/>
              </a:rPr>
              <a:t>约</a:t>
            </a:r>
            <a:r>
              <a:rPr lang="en-US" altLang="zh-CN" sz="2800" b="1">
                <a:solidFill>
                  <a:srgbClr val="CC0000"/>
                </a:solidFill>
                <a:latin typeface="Times New Roman" panose="02020603050405020304" pitchFamily="18" charset="0"/>
              </a:rPr>
              <a:t>0.5 A</a:t>
            </a:r>
            <a:endParaRPr lang="en-US" altLang="zh-CN" sz="2800" b="1">
              <a:solidFill>
                <a:srgbClr val="CC0000"/>
              </a:solidFill>
              <a:latin typeface="Times New Roman" panose="02020603050405020304" pitchFamily="18" charset="0"/>
            </a:endParaRPr>
          </a:p>
        </p:txBody>
      </p:sp>
      <p:sp>
        <p:nvSpPr>
          <p:cNvPr id="4121" name="Text Box 25"/>
          <p:cNvSpPr txBox="1">
            <a:spLocks noChangeArrowheads="1"/>
          </p:cNvSpPr>
          <p:nvPr/>
        </p:nvSpPr>
        <p:spPr bwMode="auto">
          <a:xfrm>
            <a:off x="6609398" y="5032058"/>
            <a:ext cx="14414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rgbClr val="000000"/>
                </a:solidFill>
                <a:latin typeface="Arial" panose="020B0604020202020204" pitchFamily="34" charset="0"/>
                <a:ea typeface="宋体" panose="02010600030101010101" pitchFamily="2" charset="-122"/>
              </a:defRPr>
            </a:lvl1pPr>
            <a:lvl2pPr marL="742950" indent="-285750">
              <a:defRPr>
                <a:solidFill>
                  <a:srgbClr val="000000"/>
                </a:solidFill>
                <a:latin typeface="Arial" panose="020B0604020202020204" pitchFamily="34" charset="0"/>
                <a:ea typeface="宋体" panose="02010600030101010101" pitchFamily="2" charset="-122"/>
              </a:defRPr>
            </a:lvl2pPr>
            <a:lvl3pPr marL="1143000" indent="-228600">
              <a:defRPr>
                <a:solidFill>
                  <a:srgbClr val="000000"/>
                </a:solidFill>
                <a:latin typeface="Arial" panose="020B0604020202020204" pitchFamily="34" charset="0"/>
                <a:ea typeface="宋体" panose="02010600030101010101" pitchFamily="2" charset="-122"/>
              </a:defRPr>
            </a:lvl3pPr>
            <a:lvl4pPr marL="1600200" indent="-228600">
              <a:defRPr>
                <a:solidFill>
                  <a:srgbClr val="000000"/>
                </a:solidFill>
                <a:latin typeface="Arial" panose="020B0604020202020204" pitchFamily="34" charset="0"/>
                <a:ea typeface="宋体" panose="02010600030101010101" pitchFamily="2" charset="-122"/>
              </a:defRPr>
            </a:lvl4pPr>
            <a:lvl5pPr marL="2057400" indent="-228600">
              <a:defRPr>
                <a:solidFill>
                  <a:srgbClr val="000000"/>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rgbClr val="000000"/>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rgbClr val="000000"/>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rgbClr val="000000"/>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rgbClr val="000000"/>
                </a:solidFill>
                <a:latin typeface="Arial" panose="020B0604020202020204" pitchFamily="34" charset="0"/>
                <a:ea typeface="宋体" panose="02010600030101010101" pitchFamily="2" charset="-122"/>
              </a:defRPr>
            </a:lvl9pPr>
          </a:lstStyle>
          <a:p>
            <a:pPr>
              <a:spcBef>
                <a:spcPct val="50000"/>
              </a:spcBef>
            </a:pPr>
            <a:r>
              <a:rPr lang="zh-CN" altLang="en-US" sz="2800" b="1">
                <a:solidFill>
                  <a:srgbClr val="CC0000"/>
                </a:solidFill>
                <a:latin typeface="Times New Roman" panose="02020603050405020304" pitchFamily="18" charset="0"/>
              </a:rPr>
              <a:t>约</a:t>
            </a:r>
            <a:r>
              <a:rPr lang="en-US" altLang="zh-CN" sz="2800" b="1">
                <a:solidFill>
                  <a:srgbClr val="CC0000"/>
                </a:solidFill>
                <a:latin typeface="Times New Roman" panose="02020603050405020304" pitchFamily="18" charset="0"/>
              </a:rPr>
              <a:t>0.2 A</a:t>
            </a:r>
            <a:endParaRPr lang="en-US" altLang="zh-CN" sz="2800" b="1">
              <a:solidFill>
                <a:srgbClr val="CC0000"/>
              </a:solidFill>
              <a:latin typeface="Times New Roman" panose="02020603050405020304" pitchFamily="18" charset="0"/>
            </a:endParaRPr>
          </a:p>
        </p:txBody>
      </p:sp>
      <p:sp>
        <p:nvSpPr>
          <p:cNvPr id="18" name="Text Box 8"/>
          <p:cNvSpPr txBox="1">
            <a:spLocks noChangeArrowheads="1"/>
          </p:cNvSpPr>
          <p:nvPr/>
        </p:nvSpPr>
        <p:spPr bwMode="auto">
          <a:xfrm>
            <a:off x="462598" y="5701348"/>
            <a:ext cx="8189912" cy="95313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25400">
                <a:solidFill>
                  <a:schemeClr val="accent1"/>
                </a:solidFill>
                <a:miter lim="800000"/>
                <a:headEnd/>
                <a:tailEnd/>
              </a14:hiddenLine>
            </a:ext>
          </a:extLst>
        </p:spPr>
        <p:txBody>
          <a:bodyPr>
            <a:spAutoFit/>
          </a:bodyPr>
          <a:p>
            <a:pPr>
              <a:defRPr/>
            </a:pPr>
            <a:r>
              <a:rPr lang="zh-CN" altLang="en-US" sz="2800" b="1" dirty="0">
                <a:solidFill>
                  <a:srgbClr val="0066CC"/>
                </a:solidFill>
                <a:latin typeface="Times New Roman" panose="02020603050405020304" pitchFamily="18" charset="0"/>
                <a:ea typeface="黑体" panose="02010609060101010101" charset="-122"/>
                <a:cs typeface="Times New Roman" panose="02020603050405020304" pitchFamily="18" charset="0"/>
              </a:rPr>
              <a:t>　　问题</a:t>
            </a:r>
            <a:r>
              <a:rPr lang="en-US" sz="2800" b="1" dirty="0">
                <a:solidFill>
                  <a:srgbClr val="0066CC"/>
                </a:solidFill>
                <a:latin typeface="Times New Roman" panose="02020603050405020304" pitchFamily="18" charset="0"/>
                <a:ea typeface="黑体" panose="02010609060101010101" charset="-122"/>
                <a:cs typeface="Times New Roman" panose="02020603050405020304" pitchFamily="18" charset="0"/>
              </a:rPr>
              <a:t>1</a:t>
            </a:r>
            <a:r>
              <a:rPr lang="zh-CN" altLang="en-US" sz="2800" b="1" dirty="0">
                <a:solidFill>
                  <a:srgbClr val="0066CC"/>
                </a:solidFill>
                <a:latin typeface="Times New Roman" panose="02020603050405020304" pitchFamily="18" charset="0"/>
                <a:ea typeface="黑体" panose="02010609060101010101" charset="-122"/>
                <a:cs typeface="Times New Roman" panose="02020603050405020304" pitchFamily="18" charset="0"/>
              </a:rPr>
              <a:t>：各种用电器的电流大小不同，那么电流大小与哪些因素有关</a:t>
            </a:r>
            <a:r>
              <a:rPr lang="en-US" altLang="zh-CN" sz="2800" b="1" dirty="0">
                <a:solidFill>
                  <a:srgbClr val="0066CC"/>
                </a:solidFill>
                <a:latin typeface="Times New Roman" panose="02020603050405020304" pitchFamily="18" charset="0"/>
                <a:ea typeface="黑体" panose="02010609060101010101" charset="-122"/>
                <a:cs typeface="Times New Roman" panose="02020603050405020304" pitchFamily="18" charset="0"/>
              </a:rPr>
              <a:t>?</a:t>
            </a:r>
            <a:endParaRPr lang="en-US" altLang="zh-CN" sz="2800" b="1" dirty="0">
              <a:solidFill>
                <a:srgbClr val="0066CC"/>
              </a:solidFill>
              <a:latin typeface="Times New Roman" panose="02020603050405020304" pitchFamily="18" charset="0"/>
              <a:ea typeface="黑体" panose="02010609060101010101"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0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10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10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1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1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1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11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11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119"/>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120"/>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121"/>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16" grpId="0" autoUpdateAnimBg="0"/>
      <p:bldP spid="4117" grpId="0" autoUpdateAnimBg="0"/>
      <p:bldP spid="4118" grpId="0" autoUpdateAnimBg="0"/>
      <p:bldP spid="4119" grpId="0" autoUpdateAnimBg="0"/>
      <p:bldP spid="4120" grpId="0" autoUpdateAnimBg="0"/>
      <p:bldP spid="4121" grpId="0" autoUpdateAnimBg="0"/>
      <p:bldP spid="18"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9" name="组合 18"/>
          <p:cNvGrpSpPr/>
          <p:nvPr/>
        </p:nvGrpSpPr>
        <p:grpSpPr>
          <a:xfrm>
            <a:off x="85090" y="93980"/>
            <a:ext cx="2548890" cy="773430"/>
            <a:chOff x="288" y="190"/>
            <a:chExt cx="4014" cy="1218"/>
          </a:xfrm>
        </p:grpSpPr>
        <p:pic>
          <p:nvPicPr>
            <p:cNvPr id="13" name="图形 55"/>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88" y="190"/>
              <a:ext cx="1218" cy="1218"/>
            </a:xfrm>
            <a:prstGeom prst="rect">
              <a:avLst/>
            </a:prstGeom>
          </p:spPr>
        </p:pic>
        <p:sp>
          <p:nvSpPr>
            <p:cNvPr id="16" name="文本框 15"/>
            <p:cNvSpPr txBox="1"/>
            <p:nvPr/>
          </p:nvSpPr>
          <p:spPr>
            <a:xfrm>
              <a:off x="1401" y="489"/>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情景导入</a:t>
              </a:r>
              <a:endParaRPr lang="zh-CN" altLang="en-US" sz="3200" b="1">
                <a:latin typeface="楷体" panose="02010609060101010101" pitchFamily="49" charset="-122"/>
                <a:ea typeface="楷体" panose="02010609060101010101" pitchFamily="49" charset="-122"/>
              </a:endParaRPr>
            </a:p>
          </p:txBody>
        </p:sp>
      </p:grpSp>
      <p:sp>
        <p:nvSpPr>
          <p:cNvPr id="165892" name="Text Box 4"/>
          <p:cNvSpPr txBox="1">
            <a:spLocks noChangeArrowheads="1"/>
          </p:cNvSpPr>
          <p:nvPr/>
        </p:nvSpPr>
        <p:spPr bwMode="auto">
          <a:xfrm>
            <a:off x="858520" y="929005"/>
            <a:ext cx="1664970" cy="521970"/>
          </a:xfrm>
          <a:prstGeom prst="rect">
            <a:avLst/>
          </a:prstGeom>
          <a:noFill/>
          <a:ln w="9525">
            <a:noFill/>
            <a:miter lim="800000"/>
          </a:ln>
        </p:spPr>
        <p:txBody>
          <a:bodyPr wrap="square">
            <a:spAutoFit/>
          </a:bodyPr>
          <a:p>
            <a:pPr>
              <a:defRPr/>
            </a:pPr>
            <a:r>
              <a:rPr kumimoji="1" lang="zh-CN" altLang="en-US" sz="2800" b="1" dirty="0">
                <a:solidFill>
                  <a:srgbClr val="0000FF"/>
                </a:solidFill>
                <a:latin typeface="Times New Roman" panose="02020603050405020304" pitchFamily="18" charset="0"/>
                <a:ea typeface="黑体" panose="02010609060101010101" charset="-122"/>
              </a:rPr>
              <a:t>知识预备</a:t>
            </a:r>
            <a:endParaRPr kumimoji="1" lang="zh-CN" altLang="en-US" sz="2800" b="1" dirty="0">
              <a:solidFill>
                <a:srgbClr val="0000FF"/>
              </a:solidFill>
              <a:latin typeface="Times New Roman" panose="02020603050405020304" pitchFamily="18" charset="0"/>
              <a:ea typeface="黑体" panose="02010609060101010101" charset="-122"/>
            </a:endParaRPr>
          </a:p>
        </p:txBody>
      </p:sp>
      <p:sp>
        <p:nvSpPr>
          <p:cNvPr id="165897" name="Text Box 9"/>
          <p:cNvSpPr txBox="1">
            <a:spLocks noChangeArrowheads="1"/>
          </p:cNvSpPr>
          <p:nvPr/>
        </p:nvSpPr>
        <p:spPr bwMode="auto">
          <a:xfrm>
            <a:off x="858520" y="3279140"/>
            <a:ext cx="6266180" cy="521970"/>
          </a:xfrm>
          <a:prstGeom prst="rect">
            <a:avLst/>
          </a:prstGeom>
          <a:noFill/>
          <a:ln w="9525">
            <a:noFill/>
            <a:miter lim="800000"/>
          </a:ln>
        </p:spPr>
        <p:txBody>
          <a:bodyPr wrap="square">
            <a:spAutoFit/>
          </a:bodyPr>
          <a:p>
            <a:pPr>
              <a:spcBef>
                <a:spcPct val="50000"/>
              </a:spcBef>
              <a:defRPr/>
            </a:pPr>
            <a:r>
              <a:rPr kumimoji="1" lang="en-US" altLang="zh-CN" sz="2800" b="1" dirty="0">
                <a:latin typeface="Times New Roman" panose="02020603050405020304" pitchFamily="18" charset="0"/>
                <a:ea typeface="黑体" panose="02010609060101010101" charset="-122"/>
                <a:cs typeface="Times New Roman" panose="02020603050405020304" pitchFamily="18" charset="0"/>
              </a:rPr>
              <a:t>2</a:t>
            </a:r>
            <a:r>
              <a:rPr kumimoji="1" lang="en-US" altLang="zh-CN" sz="2800" b="1" dirty="0">
                <a:solidFill>
                  <a:schemeClr val="tx1"/>
                </a:solidFill>
                <a:latin typeface="Times New Roman" panose="02020603050405020304" pitchFamily="18" charset="0"/>
                <a:ea typeface="黑体" panose="02010609060101010101" charset="-122"/>
                <a:cs typeface="Times New Roman" panose="02020603050405020304" pitchFamily="18" charset="0"/>
              </a:rPr>
              <a:t>.</a:t>
            </a:r>
            <a:r>
              <a:rPr kumimoji="1" lang="zh-CN" altLang="en-US" sz="2800" b="1" dirty="0">
                <a:solidFill>
                  <a:srgbClr val="FF0000"/>
                </a:solidFill>
                <a:latin typeface="Times New Roman" panose="02020603050405020304" pitchFamily="18" charset="0"/>
                <a:ea typeface="黑体" panose="02010609060101010101" charset="-122"/>
                <a:cs typeface="Times New Roman" panose="02020603050405020304" pitchFamily="18" charset="0"/>
              </a:rPr>
              <a:t>电阻</a:t>
            </a:r>
            <a:r>
              <a:rPr kumimoji="1" lang="zh-CN" altLang="en-US" sz="2800" b="1" dirty="0">
                <a:latin typeface="Times New Roman" panose="02020603050405020304" pitchFamily="18" charset="0"/>
                <a:ea typeface="黑体" panose="02010609060101010101" charset="-122"/>
                <a:cs typeface="Times New Roman" panose="02020603050405020304" pitchFamily="18" charset="0"/>
              </a:rPr>
              <a:t>表示导体对</a:t>
            </a:r>
            <a:r>
              <a:rPr kumimoji="1" lang="en-US" altLang="zh-CN" sz="2800" b="1" dirty="0" smtClean="0">
                <a:solidFill>
                  <a:srgbClr val="FF3300"/>
                </a:solidFill>
                <a:latin typeface="Times New Roman" panose="02020603050405020304" pitchFamily="18" charset="0"/>
                <a:ea typeface="黑体" panose="02010609060101010101" charset="-122"/>
                <a:cs typeface="Times New Roman" panose="02020603050405020304" pitchFamily="18" charset="0"/>
              </a:rPr>
              <a:t>______</a:t>
            </a:r>
            <a:r>
              <a:rPr kumimoji="1" lang="zh-CN" altLang="en-US" sz="2800" b="1" dirty="0">
                <a:latin typeface="Times New Roman" panose="02020603050405020304" pitchFamily="18" charset="0"/>
                <a:ea typeface="黑体" panose="02010609060101010101" charset="-122"/>
                <a:cs typeface="Times New Roman" panose="02020603050405020304" pitchFamily="18" charset="0"/>
              </a:rPr>
              <a:t>的阻碍作用。</a:t>
            </a:r>
            <a:endParaRPr kumimoji="1" lang="zh-CN" altLang="en-US" sz="2800" b="1" dirty="0">
              <a:latin typeface="Times New Roman" panose="02020603050405020304" pitchFamily="18" charset="0"/>
              <a:ea typeface="黑体" panose="02010609060101010101" charset="-122"/>
              <a:cs typeface="Times New Roman" panose="02020603050405020304" pitchFamily="18" charset="0"/>
            </a:endParaRPr>
          </a:p>
        </p:txBody>
      </p:sp>
      <p:sp>
        <p:nvSpPr>
          <p:cNvPr id="165898" name="Text Box 10"/>
          <p:cNvSpPr txBox="1">
            <a:spLocks noChangeArrowheads="1"/>
          </p:cNvSpPr>
          <p:nvPr/>
        </p:nvSpPr>
        <p:spPr bwMode="auto">
          <a:xfrm>
            <a:off x="539115" y="4467225"/>
            <a:ext cx="7936230" cy="953135"/>
          </a:xfrm>
          <a:prstGeom prst="rect">
            <a:avLst/>
          </a:prstGeom>
          <a:noFill/>
          <a:ln w="9525">
            <a:noFill/>
            <a:miter lim="800000"/>
          </a:ln>
        </p:spPr>
        <p:txBody>
          <a:bodyPr wrap="square">
            <a:spAutoFit/>
          </a:bodyPr>
          <a:p>
            <a:pPr>
              <a:spcBef>
                <a:spcPct val="50000"/>
              </a:spcBef>
              <a:defRPr/>
            </a:pPr>
            <a:r>
              <a:rPr lang="zh-CN" altLang="en-US" sz="2800" b="1" dirty="0">
                <a:solidFill>
                  <a:srgbClr val="0066CC"/>
                </a:solidFill>
                <a:latin typeface="Times New Roman" panose="02020603050405020304" pitchFamily="18" charset="0"/>
                <a:ea typeface="黑体" panose="02010609060101010101" charset="-122"/>
                <a:cs typeface="Times New Roman" panose="02020603050405020304" pitchFamily="18" charset="0"/>
              </a:rPr>
              <a:t>问题2：那么通过某一导体的</a:t>
            </a:r>
            <a:r>
              <a:rPr kumimoji="1" lang="zh-CN" altLang="en-US" sz="2800" b="1" dirty="0">
                <a:solidFill>
                  <a:srgbClr val="FF0000"/>
                </a:solidFill>
                <a:latin typeface="Times New Roman" panose="02020603050405020304" pitchFamily="18" charset="0"/>
                <a:ea typeface="黑体" panose="02010609060101010101" charset="-122"/>
                <a:cs typeface="Times New Roman" panose="02020603050405020304" pitchFamily="18" charset="0"/>
              </a:rPr>
              <a:t>电流</a:t>
            </a:r>
            <a:r>
              <a:rPr lang="zh-CN" altLang="en-US" sz="2800" b="1" dirty="0">
                <a:solidFill>
                  <a:srgbClr val="0066CC"/>
                </a:solidFill>
                <a:latin typeface="Times New Roman" panose="02020603050405020304" pitchFamily="18" charset="0"/>
                <a:ea typeface="黑体" panose="02010609060101010101" charset="-122"/>
                <a:cs typeface="Times New Roman" panose="02020603050405020304" pitchFamily="18" charset="0"/>
              </a:rPr>
              <a:t>与导体两端的</a:t>
            </a:r>
            <a:r>
              <a:rPr kumimoji="1" lang="zh-CN" altLang="en-US" sz="2800" b="1" dirty="0">
                <a:solidFill>
                  <a:srgbClr val="FF0000"/>
                </a:solidFill>
                <a:latin typeface="Times New Roman" panose="02020603050405020304" pitchFamily="18" charset="0"/>
                <a:ea typeface="黑体" panose="02010609060101010101" charset="-122"/>
                <a:cs typeface="Times New Roman" panose="02020603050405020304" pitchFamily="18" charset="0"/>
              </a:rPr>
              <a:t>电压</a:t>
            </a:r>
            <a:r>
              <a:rPr lang="zh-CN" altLang="en-US" sz="2800" b="1" dirty="0">
                <a:solidFill>
                  <a:srgbClr val="0066CC"/>
                </a:solidFill>
                <a:latin typeface="Times New Roman" panose="02020603050405020304" pitchFamily="18" charset="0"/>
                <a:ea typeface="黑体" panose="02010609060101010101" charset="-122"/>
                <a:cs typeface="Times New Roman" panose="02020603050405020304" pitchFamily="18" charset="0"/>
              </a:rPr>
              <a:t>、</a:t>
            </a:r>
            <a:r>
              <a:rPr kumimoji="1" lang="zh-CN" altLang="en-US" sz="2800" b="1" dirty="0">
                <a:solidFill>
                  <a:srgbClr val="FF0000"/>
                </a:solidFill>
                <a:latin typeface="Times New Roman" panose="02020603050405020304" pitchFamily="18" charset="0"/>
                <a:ea typeface="黑体" panose="02010609060101010101" charset="-122"/>
                <a:cs typeface="Times New Roman" panose="02020603050405020304" pitchFamily="18" charset="0"/>
              </a:rPr>
              <a:t>导体的电阻</a:t>
            </a:r>
            <a:r>
              <a:rPr lang="zh-CN" altLang="en-US" sz="2800" b="1" dirty="0">
                <a:solidFill>
                  <a:srgbClr val="0066CC"/>
                </a:solidFill>
                <a:latin typeface="Times New Roman" panose="02020603050405020304" pitchFamily="18" charset="0"/>
                <a:ea typeface="黑体" panose="02010609060101010101" charset="-122"/>
                <a:cs typeface="Times New Roman" panose="02020603050405020304" pitchFamily="18" charset="0"/>
              </a:rPr>
              <a:t>之间是不是存在着某种关系呢？</a:t>
            </a:r>
            <a:endParaRPr lang="zh-CN" altLang="en-US" sz="2800" b="1" dirty="0">
              <a:solidFill>
                <a:srgbClr val="0066CC"/>
              </a:solidFill>
              <a:latin typeface="Times New Roman" panose="02020603050405020304" pitchFamily="18" charset="0"/>
              <a:ea typeface="黑体" panose="02010609060101010101" charset="-122"/>
              <a:cs typeface="Times New Roman" panose="02020603050405020304" pitchFamily="18" charset="0"/>
            </a:endParaRPr>
          </a:p>
        </p:txBody>
      </p:sp>
      <p:sp>
        <p:nvSpPr>
          <p:cNvPr id="165899" name="Text Box 11"/>
          <p:cNvSpPr txBox="1">
            <a:spLocks noChangeArrowheads="1"/>
          </p:cNvSpPr>
          <p:nvPr/>
        </p:nvSpPr>
        <p:spPr bwMode="auto">
          <a:xfrm>
            <a:off x="858520" y="1773555"/>
            <a:ext cx="2638425" cy="521970"/>
          </a:xfrm>
          <a:prstGeom prst="rect">
            <a:avLst/>
          </a:prstGeom>
          <a:noFill/>
          <a:ln w="9525">
            <a:noFill/>
            <a:miter lim="800000"/>
          </a:ln>
        </p:spPr>
        <p:txBody>
          <a:bodyPr wrap="square">
            <a:spAutoFit/>
          </a:bodyPr>
          <a:p>
            <a:pPr>
              <a:spcBef>
                <a:spcPct val="50000"/>
              </a:spcBef>
              <a:defRPr/>
            </a:pPr>
            <a:r>
              <a:rPr kumimoji="1" lang="zh-CN" altLang="en-US" sz="2800" b="1" dirty="0">
                <a:latin typeface="Times New Roman" panose="02020603050405020304" pitchFamily="18" charset="0"/>
                <a:ea typeface="黑体" panose="02010609060101010101" charset="-122"/>
              </a:rPr>
              <a:t>你一定还记得：</a:t>
            </a:r>
            <a:endParaRPr kumimoji="1" lang="zh-CN" altLang="en-US" sz="2800" b="1" dirty="0">
              <a:latin typeface="Times New Roman" panose="02020603050405020304" pitchFamily="18" charset="0"/>
              <a:ea typeface="黑体" panose="02010609060101010101" charset="-122"/>
            </a:endParaRPr>
          </a:p>
        </p:txBody>
      </p:sp>
      <p:sp>
        <p:nvSpPr>
          <p:cNvPr id="165900" name="Text Box 12"/>
          <p:cNvSpPr txBox="1">
            <a:spLocks noChangeArrowheads="1"/>
          </p:cNvSpPr>
          <p:nvPr/>
        </p:nvSpPr>
        <p:spPr bwMode="auto">
          <a:xfrm>
            <a:off x="858520" y="2531428"/>
            <a:ext cx="5545138" cy="521970"/>
          </a:xfrm>
          <a:prstGeom prst="rect">
            <a:avLst/>
          </a:prstGeom>
          <a:noFill/>
          <a:ln w="9525" algn="ctr">
            <a:noFill/>
            <a:miter lim="800000"/>
          </a:ln>
        </p:spPr>
        <p:txBody>
          <a:bodyPr>
            <a:spAutoFit/>
          </a:bodyPr>
          <a:p>
            <a:pPr>
              <a:spcBef>
                <a:spcPct val="50000"/>
              </a:spcBef>
              <a:defRPr/>
            </a:pPr>
            <a:r>
              <a:rPr lang="en-US" altLang="zh-CN" sz="2800" b="1" dirty="0">
                <a:latin typeface="Times New Roman" panose="02020603050405020304" pitchFamily="18" charset="0"/>
                <a:ea typeface="黑体" panose="02010609060101010101" charset="-122"/>
                <a:cs typeface="Times New Roman" panose="02020603050405020304" pitchFamily="18" charset="0"/>
              </a:rPr>
              <a:t>1.</a:t>
            </a:r>
            <a:r>
              <a:rPr lang="zh-CN" altLang="en-US" sz="2800" b="1" dirty="0">
                <a:solidFill>
                  <a:srgbClr val="FF0000"/>
                </a:solidFill>
                <a:latin typeface="Times New Roman" panose="02020603050405020304" pitchFamily="18" charset="0"/>
                <a:ea typeface="黑体" panose="02010609060101010101" charset="-122"/>
                <a:cs typeface="Times New Roman" panose="02020603050405020304" pitchFamily="18" charset="0"/>
              </a:rPr>
              <a:t>电压</a:t>
            </a:r>
            <a:r>
              <a:rPr lang="zh-CN" altLang="en-US" sz="2800" b="1" dirty="0">
                <a:latin typeface="Times New Roman" panose="02020603050405020304" pitchFamily="18" charset="0"/>
                <a:ea typeface="黑体" panose="02010609060101010101" charset="-122"/>
                <a:cs typeface="Times New Roman" panose="02020603050405020304" pitchFamily="18" charset="0"/>
              </a:rPr>
              <a:t>是形成</a:t>
            </a:r>
            <a:r>
              <a:rPr lang="en-US" altLang="zh-CN" sz="2800" b="1" dirty="0">
                <a:solidFill>
                  <a:srgbClr val="FF0000"/>
                </a:solidFill>
                <a:latin typeface="Times New Roman" panose="02020603050405020304" pitchFamily="18" charset="0"/>
                <a:ea typeface="黑体" panose="02010609060101010101" charset="-122"/>
                <a:cs typeface="Times New Roman" panose="02020603050405020304" pitchFamily="18" charset="0"/>
              </a:rPr>
              <a:t>_______</a:t>
            </a:r>
            <a:r>
              <a:rPr lang="zh-CN" altLang="en-US" sz="2800" b="1" dirty="0">
                <a:latin typeface="Times New Roman" panose="02020603050405020304" pitchFamily="18" charset="0"/>
                <a:ea typeface="黑体" panose="02010609060101010101" charset="-122"/>
                <a:cs typeface="Times New Roman" panose="02020603050405020304" pitchFamily="18" charset="0"/>
              </a:rPr>
              <a:t>的原因。</a:t>
            </a:r>
            <a:endParaRPr lang="zh-CN" altLang="en-US" sz="2800" b="1" dirty="0">
              <a:latin typeface="Times New Roman" panose="02020603050405020304" pitchFamily="18" charset="0"/>
              <a:ea typeface="黑体" panose="02010609060101010101"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589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2" presetClass="entr" presetSubtype="4" fill="hold" grpId="0" nodeType="clickEffect">
                                  <p:stCondLst>
                                    <p:cond delay="0"/>
                                  </p:stCondLst>
                                  <p:childTnLst>
                                    <p:set>
                                      <p:cBhvr>
                                        <p:cTn id="10" dur="1" fill="hold">
                                          <p:stCondLst>
                                            <p:cond delay="0"/>
                                          </p:stCondLst>
                                        </p:cTn>
                                        <p:tgtEl>
                                          <p:spTgt spid="165899"/>
                                        </p:tgtEl>
                                        <p:attrNameLst>
                                          <p:attrName>style.visibility</p:attrName>
                                        </p:attrNameLst>
                                      </p:cBhvr>
                                      <p:to>
                                        <p:strVal val="visible"/>
                                      </p:to>
                                    </p:set>
                                    <p:animEffect transition="in" filter="slide(fromBottom)">
                                      <p:cBhvr>
                                        <p:cTn id="11" dur="500"/>
                                        <p:tgtEl>
                                          <p:spTgt spid="165899"/>
                                        </p:tgtEl>
                                      </p:cBhvr>
                                    </p:animEffect>
                                  </p:childTnLst>
                                </p:cTn>
                              </p:par>
                            </p:childTnLst>
                          </p:cTn>
                        </p:par>
                      </p:childTnLst>
                    </p:cTn>
                  </p:par>
                  <p:par>
                    <p:cTn id="12" fill="hold">
                      <p:stCondLst>
                        <p:cond delay="indefinite"/>
                      </p:stCondLst>
                      <p:childTnLst>
                        <p:par>
                          <p:cTn id="13" fill="hold">
                            <p:stCondLst>
                              <p:cond delay="0"/>
                            </p:stCondLst>
                            <p:childTnLst>
                              <p:par>
                                <p:cTn id="14" presetID="12" presetClass="entr" presetSubtype="4" fill="hold" grpId="0" nodeType="clickEffect">
                                  <p:stCondLst>
                                    <p:cond delay="0"/>
                                  </p:stCondLst>
                                  <p:childTnLst>
                                    <p:set>
                                      <p:cBhvr>
                                        <p:cTn id="15" dur="1" fill="hold">
                                          <p:stCondLst>
                                            <p:cond delay="0"/>
                                          </p:stCondLst>
                                        </p:cTn>
                                        <p:tgtEl>
                                          <p:spTgt spid="165900"/>
                                        </p:tgtEl>
                                        <p:attrNameLst>
                                          <p:attrName>style.visibility</p:attrName>
                                        </p:attrNameLst>
                                      </p:cBhvr>
                                      <p:to>
                                        <p:strVal val="visible"/>
                                      </p:to>
                                    </p:set>
                                    <p:animEffect transition="in" filter="slide(fromBottom)">
                                      <p:cBhvr>
                                        <p:cTn id="16" dur="500"/>
                                        <p:tgtEl>
                                          <p:spTgt spid="165900"/>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165897"/>
                                        </p:tgtEl>
                                        <p:attrNameLst>
                                          <p:attrName>style.visibility</p:attrName>
                                        </p:attrNameLst>
                                      </p:cBhvr>
                                      <p:to>
                                        <p:strVal val="visible"/>
                                      </p:to>
                                    </p:set>
                                    <p:animEffect transition="in" filter="slide(fromBottom)">
                                      <p:cBhvr>
                                        <p:cTn id="21" dur="500"/>
                                        <p:tgtEl>
                                          <p:spTgt spid="165897"/>
                                        </p:tgtEl>
                                      </p:cBhvr>
                                    </p:animEffect>
                                  </p:childTnLst>
                                </p:cTn>
                              </p:par>
                            </p:childTnLst>
                          </p:cTn>
                        </p:par>
                      </p:childTnLst>
                    </p:cTn>
                  </p:par>
                  <p:par>
                    <p:cTn id="22" fill="hold">
                      <p:stCondLst>
                        <p:cond delay="indefinite"/>
                      </p:stCondLst>
                      <p:childTnLst>
                        <p:par>
                          <p:cTn id="23" fill="hold">
                            <p:stCondLst>
                              <p:cond delay="0"/>
                            </p:stCondLst>
                            <p:childTnLst>
                              <p:par>
                                <p:cTn id="24" presetID="55" presetClass="entr" presetSubtype="0" fill="hold" grpId="0" nodeType="clickEffect">
                                  <p:stCondLst>
                                    <p:cond delay="0"/>
                                  </p:stCondLst>
                                  <p:childTnLst>
                                    <p:set>
                                      <p:cBhvr>
                                        <p:cTn id="25" dur="1" fill="hold">
                                          <p:stCondLst>
                                            <p:cond delay="0"/>
                                          </p:stCondLst>
                                        </p:cTn>
                                        <p:tgtEl>
                                          <p:spTgt spid="165898"/>
                                        </p:tgtEl>
                                        <p:attrNameLst>
                                          <p:attrName>style.visibility</p:attrName>
                                        </p:attrNameLst>
                                      </p:cBhvr>
                                      <p:to>
                                        <p:strVal val="visible"/>
                                      </p:to>
                                    </p:set>
                                    <p:anim calcmode="lin" valueType="num">
                                      <p:cBhvr>
                                        <p:cTn id="26" dur="1000" fill="hold"/>
                                        <p:tgtEl>
                                          <p:spTgt spid="165898"/>
                                        </p:tgtEl>
                                        <p:attrNameLst>
                                          <p:attrName>ppt_w</p:attrName>
                                        </p:attrNameLst>
                                      </p:cBhvr>
                                      <p:tavLst>
                                        <p:tav tm="0">
                                          <p:val>
                                            <p:strVal val="#ppt_w*0.70"/>
                                          </p:val>
                                        </p:tav>
                                        <p:tav tm="100000">
                                          <p:val>
                                            <p:strVal val="#ppt_w"/>
                                          </p:val>
                                        </p:tav>
                                      </p:tavLst>
                                    </p:anim>
                                    <p:anim calcmode="lin" valueType="num">
                                      <p:cBhvr>
                                        <p:cTn id="27" dur="1000" fill="hold"/>
                                        <p:tgtEl>
                                          <p:spTgt spid="165898"/>
                                        </p:tgtEl>
                                        <p:attrNameLst>
                                          <p:attrName>ppt_h</p:attrName>
                                        </p:attrNameLst>
                                      </p:cBhvr>
                                      <p:tavLst>
                                        <p:tav tm="0">
                                          <p:val>
                                            <p:strVal val="#ppt_h"/>
                                          </p:val>
                                        </p:tav>
                                        <p:tav tm="100000">
                                          <p:val>
                                            <p:strVal val="#ppt_h"/>
                                          </p:val>
                                        </p:tav>
                                      </p:tavLst>
                                    </p:anim>
                                    <p:animEffect transition="in" filter="fade">
                                      <p:cBhvr>
                                        <p:cTn id="28" dur="1000"/>
                                        <p:tgtEl>
                                          <p:spTgt spid="1658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892" grpId="0"/>
      <p:bldP spid="165897" grpId="0"/>
      <p:bldP spid="165898" grpId="0"/>
      <p:bldP spid="165899" grpId="0"/>
      <p:bldP spid="165900"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grpSp>
        <p:nvGrpSpPr>
          <p:cNvPr id="11" name="组合 10"/>
          <p:cNvGrpSpPr/>
          <p:nvPr/>
        </p:nvGrpSpPr>
        <p:grpSpPr>
          <a:xfrm>
            <a:off x="194310" y="768350"/>
            <a:ext cx="6193155" cy="914400"/>
            <a:chOff x="306" y="1210"/>
            <a:chExt cx="9753" cy="1440"/>
          </a:xfrm>
        </p:grpSpPr>
        <p:sp>
          <p:nvSpPr>
            <p:cNvPr id="19488" name="文本框 6151"/>
            <p:cNvSpPr txBox="1"/>
            <p:nvPr/>
          </p:nvSpPr>
          <p:spPr>
            <a:xfrm>
              <a:off x="1623" y="1452"/>
              <a:ext cx="8436" cy="1016"/>
            </a:xfrm>
            <a:prstGeom prst="rect">
              <a:avLst/>
            </a:prstGeom>
            <a:noFill/>
            <a:ln w="9525">
              <a:noFill/>
            </a:ln>
          </p:spPr>
          <p:txBody>
            <a:bodyPr wrap="square">
              <a:spAutoFit/>
            </a:bodyPr>
            <a:p>
              <a:pPr eaLnBrk="1" hangingPunct="1"/>
              <a:r>
                <a:rPr lang="zh-CN" altLang="en-US" sz="3600" b="1" dirty="0">
                  <a:solidFill>
                    <a:srgbClr val="FF0000"/>
                  </a:solidFill>
                  <a:latin typeface="黑体" panose="02010609060101010101" charset="-122"/>
                  <a:ea typeface="黑体" panose="02010609060101010101" charset="-122"/>
                  <a:sym typeface="宋体" panose="02010600030101010101" pitchFamily="2" charset="-122"/>
                </a:rPr>
                <a:t>一、电流与哪些因素有关</a:t>
              </a:r>
              <a:endParaRPr lang="zh-CN" altLang="en-US" sz="3600" b="1" dirty="0">
                <a:solidFill>
                  <a:srgbClr val="FF0000"/>
                </a:solidFill>
                <a:latin typeface="黑体" panose="02010609060101010101" charset="-122"/>
                <a:ea typeface="黑体" panose="02010609060101010101" charset="-122"/>
                <a:sym typeface="宋体" panose="02010600030101010101" pitchFamily="2" charset="-122"/>
              </a:endParaRPr>
            </a:p>
          </p:txBody>
        </p:sp>
        <p:pic>
          <p:nvPicPr>
            <p:cNvPr id="10" name="图片 9" descr="19966091"/>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06" y="1210"/>
              <a:ext cx="1440" cy="1440"/>
            </a:xfrm>
            <a:prstGeom prst="rect">
              <a:avLst/>
            </a:prstGeom>
          </p:spPr>
        </p:pic>
      </p:grpSp>
      <p:sp>
        <p:nvSpPr>
          <p:cNvPr id="53250" name="Text Box 2"/>
          <p:cNvSpPr txBox="1">
            <a:spLocks noChangeArrowheads="1"/>
          </p:cNvSpPr>
          <p:nvPr/>
        </p:nvSpPr>
        <p:spPr bwMode="auto">
          <a:xfrm>
            <a:off x="538163" y="3712210"/>
            <a:ext cx="8208962" cy="20612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p>
            <a:r>
              <a:rPr lang="en-US" altLang="zh-CN" sz="24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人</a:t>
            </a:r>
            <a:r>
              <a:rPr lang="zh-CN" altLang="en-US" sz="32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们使用电主要是利用电流的各种效应，如电流的热效应、磁效应、化学效应等。而这些效应都和电流的大小有关，那么，电流大小与哪些因素有关呢？</a:t>
            </a:r>
            <a:endParaRPr lang="zh-CN" altLang="en-US" sz="3200" b="1" dirty="0">
              <a:solidFill>
                <a:schemeClr val="tx1"/>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53251" name="Text Box 3"/>
          <p:cNvSpPr txBox="1">
            <a:spLocks noChangeArrowheads="1"/>
          </p:cNvSpPr>
          <p:nvPr/>
        </p:nvSpPr>
        <p:spPr bwMode="auto">
          <a:xfrm>
            <a:off x="1030288" y="2721293"/>
            <a:ext cx="1407795" cy="583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3200" b="1" dirty="0">
                <a:solidFill>
                  <a:schemeClr val="hlink"/>
                </a:solidFill>
                <a:latin typeface="宋体" panose="02010600030101010101" pitchFamily="2" charset="-122"/>
                <a:ea typeface="宋体" panose="02010600030101010101" pitchFamily="2" charset="-122"/>
              </a:rPr>
              <a:t>想一想</a:t>
            </a:r>
            <a:endParaRPr lang="zh-CN" altLang="en-US" sz="3200" b="1" dirty="0">
              <a:solidFill>
                <a:schemeClr val="hlink"/>
              </a:solidFill>
              <a:latin typeface="宋体" panose="02010600030101010101" pitchFamily="2" charset="-122"/>
              <a:ea typeface="宋体" panose="02010600030101010101" pitchFamily="2" charset="-122"/>
            </a:endParaRPr>
          </a:p>
        </p:txBody>
      </p:sp>
      <p:sp>
        <p:nvSpPr>
          <p:cNvPr id="53252" name="Text Box 4"/>
          <p:cNvSpPr txBox="1">
            <a:spLocks noChangeArrowheads="1"/>
          </p:cNvSpPr>
          <p:nvPr/>
        </p:nvSpPr>
        <p:spPr bwMode="auto">
          <a:xfrm>
            <a:off x="2111921" y="1811973"/>
            <a:ext cx="4877435" cy="583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3200" b="1" dirty="0">
                <a:solidFill>
                  <a:schemeClr val="tx1"/>
                </a:solidFill>
                <a:latin typeface="Times New Roman" panose="02020603050405020304" pitchFamily="18" charset="0"/>
                <a:ea typeface="黑体" panose="02010609060101010101" charset="-122"/>
                <a:cs typeface="Times New Roman" panose="02020603050405020304" pitchFamily="18" charset="0"/>
              </a:rPr>
              <a:t>电流大小与哪些因素有关</a:t>
            </a:r>
            <a:r>
              <a:rPr lang="en-US" altLang="zh-CN" sz="3200" b="1" dirty="0">
                <a:solidFill>
                  <a:schemeClr val="tx1"/>
                </a:solidFill>
                <a:latin typeface="Times New Roman" panose="02020603050405020304" pitchFamily="18" charset="0"/>
                <a:ea typeface="黑体" panose="02010609060101010101" charset="-122"/>
                <a:cs typeface="Times New Roman" panose="02020603050405020304" pitchFamily="18" charset="0"/>
              </a:rPr>
              <a:t>?</a:t>
            </a:r>
            <a:endParaRPr lang="en-US" altLang="zh-CN" sz="3200" b="1" dirty="0">
              <a:solidFill>
                <a:schemeClr val="tx1"/>
              </a:solidFill>
              <a:latin typeface="Times New Roman" panose="02020603050405020304" pitchFamily="18" charset="0"/>
              <a:ea typeface="黑体" panose="02010609060101010101"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ppt_x</p:attrName>
                                        </p:attrNameLst>
                                      </p:cBhvr>
                                      <p:tavLst>
                                        <p:tav tm="0">
                                          <p:val>
                                            <p:strVal val="#ppt_x-#ppt_w*1.125000"/>
                                          </p:val>
                                        </p:tav>
                                        <p:tav tm="100000">
                                          <p:val>
                                            <p:strVal val="#ppt_x"/>
                                          </p:val>
                                        </p:tav>
                                      </p:tavLst>
                                    </p:anim>
                                    <p:animEffect transition="in" filter="wipe(right)">
                                      <p:cBhvr>
                                        <p:cTn id="8" dur="500"/>
                                        <p:tgtEl>
                                          <p:spTgt spid="11"/>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53252"/>
                                        </p:tgtEl>
                                        <p:attrNameLst>
                                          <p:attrName>style.visibility</p:attrName>
                                        </p:attrNameLst>
                                      </p:cBhvr>
                                      <p:to>
                                        <p:strVal val="visible"/>
                                      </p:to>
                                    </p:set>
                                    <p:anim calcmode="lin" valueType="num">
                                      <p:cBhvr additive="base">
                                        <p:cTn id="13" dur="500"/>
                                        <p:tgtEl>
                                          <p:spTgt spid="53252"/>
                                        </p:tgtEl>
                                        <p:attrNameLst>
                                          <p:attrName>ppt_y</p:attrName>
                                        </p:attrNameLst>
                                      </p:cBhvr>
                                      <p:tavLst>
                                        <p:tav tm="0">
                                          <p:val>
                                            <p:strVal val="#ppt_y+#ppt_h*1.125000"/>
                                          </p:val>
                                        </p:tav>
                                        <p:tav tm="100000">
                                          <p:val>
                                            <p:strVal val="#ppt_y"/>
                                          </p:val>
                                        </p:tav>
                                      </p:tavLst>
                                    </p:anim>
                                    <p:animEffect transition="in" filter="wipe(up)">
                                      <p:cBhvr>
                                        <p:cTn id="14" dur="500"/>
                                        <p:tgtEl>
                                          <p:spTgt spid="53252"/>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53251"/>
                                        </p:tgtEl>
                                        <p:attrNameLst>
                                          <p:attrName>style.visibility</p:attrName>
                                        </p:attrNameLst>
                                      </p:cBhvr>
                                      <p:to>
                                        <p:strVal val="visible"/>
                                      </p:to>
                                    </p:set>
                                    <p:anim calcmode="lin" valueType="num">
                                      <p:cBhvr additive="base">
                                        <p:cTn id="19" dur="500"/>
                                        <p:tgtEl>
                                          <p:spTgt spid="53251"/>
                                        </p:tgtEl>
                                        <p:attrNameLst>
                                          <p:attrName>ppt_y</p:attrName>
                                        </p:attrNameLst>
                                      </p:cBhvr>
                                      <p:tavLst>
                                        <p:tav tm="0">
                                          <p:val>
                                            <p:strVal val="#ppt_y+#ppt_h*1.125000"/>
                                          </p:val>
                                        </p:tav>
                                        <p:tav tm="100000">
                                          <p:val>
                                            <p:strVal val="#ppt_y"/>
                                          </p:val>
                                        </p:tav>
                                      </p:tavLst>
                                    </p:anim>
                                    <p:animEffect transition="in" filter="wipe(up)">
                                      <p:cBhvr>
                                        <p:cTn id="20" dur="500"/>
                                        <p:tgtEl>
                                          <p:spTgt spid="53251"/>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53250"/>
                                        </p:tgtEl>
                                        <p:attrNameLst>
                                          <p:attrName>style.visibility</p:attrName>
                                        </p:attrNameLst>
                                      </p:cBhvr>
                                      <p:to>
                                        <p:strVal val="visible"/>
                                      </p:to>
                                    </p:set>
                                    <p:anim calcmode="lin" valueType="num">
                                      <p:cBhvr additive="base">
                                        <p:cTn id="25" dur="500"/>
                                        <p:tgtEl>
                                          <p:spTgt spid="53250"/>
                                        </p:tgtEl>
                                        <p:attrNameLst>
                                          <p:attrName>ppt_y</p:attrName>
                                        </p:attrNameLst>
                                      </p:cBhvr>
                                      <p:tavLst>
                                        <p:tav tm="0">
                                          <p:val>
                                            <p:strVal val="#ppt_y+#ppt_h*1.125000"/>
                                          </p:val>
                                        </p:tav>
                                        <p:tav tm="100000">
                                          <p:val>
                                            <p:strVal val="#ppt_y"/>
                                          </p:val>
                                        </p:tav>
                                      </p:tavLst>
                                    </p:anim>
                                    <p:animEffect transition="in" filter="wipe(up)">
                                      <p:cBhvr>
                                        <p:cTn id="26" dur="500"/>
                                        <p:tgtEl>
                                          <p:spTgt spid="532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0" grpId="0" bldLvl="0" animBg="1"/>
      <p:bldP spid="53251" grpId="0" bldLvl="0" animBg="1"/>
      <p:bldP spid="53252"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67945" y="88900"/>
            <a:ext cx="2610485" cy="833120"/>
            <a:chOff x="205" y="140"/>
            <a:chExt cx="4111" cy="1312"/>
          </a:xfrm>
        </p:grpSpPr>
        <p:pic>
          <p:nvPicPr>
            <p:cNvPr id="5" name="图形 7"/>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05" y="140"/>
              <a:ext cx="1312" cy="1312"/>
            </a:xfrm>
            <a:prstGeom prst="rect">
              <a:avLst/>
            </a:prstGeom>
          </p:spPr>
        </p:pic>
        <p:sp>
          <p:nvSpPr>
            <p:cNvPr id="6" name="文本框 5"/>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pic>
        <p:nvPicPr>
          <p:cNvPr id="97283" name="Picture 3" descr="复件 14-图片-09"/>
          <p:cNvPicPr>
            <a:picLocks noChangeAspect="1" noChangeArrowheads="1"/>
          </p:cNvPicPr>
          <p:nvPr/>
        </p:nvPicPr>
        <p:blipFill>
          <a:blip r:embed="rId3" cstate="email"/>
          <a:srcRect b="39536"/>
          <a:stretch>
            <a:fillRect/>
          </a:stretch>
        </p:blipFill>
        <p:spPr bwMode="auto">
          <a:xfrm>
            <a:off x="2592070" y="842010"/>
            <a:ext cx="3959225" cy="3132455"/>
          </a:xfrm>
          <a:prstGeom prst="rect">
            <a:avLst/>
          </a:prstGeom>
          <a:noFill/>
          <a:extLst>
            <a:ext uri="{909E8E84-426E-40DD-AFC4-6F175D3DCCD1}">
              <a14:hiddenFill xmlns:a14="http://schemas.microsoft.com/office/drawing/2010/main">
                <a:solidFill>
                  <a:srgbClr val="FFFFFF"/>
                </a:solidFill>
              </a14:hiddenFill>
            </a:ext>
          </a:extLst>
        </p:spPr>
      </p:pic>
      <p:sp>
        <p:nvSpPr>
          <p:cNvPr id="97285" name="AutoShape 5"/>
          <p:cNvSpPr>
            <a:spLocks noChangeArrowheads="1"/>
          </p:cNvSpPr>
          <p:nvPr/>
        </p:nvSpPr>
        <p:spPr bwMode="auto">
          <a:xfrm>
            <a:off x="401955" y="2720975"/>
            <a:ext cx="2276475" cy="2447925"/>
          </a:xfrm>
          <a:prstGeom prst="wedgeRoundRectCallout">
            <a:avLst>
              <a:gd name="adj1" fmla="val 75245"/>
              <a:gd name="adj2" fmla="val 95005"/>
              <a:gd name="adj3" fmla="val 16667"/>
            </a:avLst>
          </a:prstGeom>
          <a:solidFill>
            <a:schemeClr val="tx2"/>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p>
            <a:r>
              <a:rPr lang="zh-CN" altLang="en-US" b="1">
                <a:latin typeface="Times New Roman" panose="02020603050405020304" pitchFamily="18" charset="0"/>
                <a:ea typeface="黑体" panose="02010609060101010101" charset="-122"/>
                <a:cs typeface="Times New Roman" panose="02020603050405020304" pitchFamily="18" charset="0"/>
              </a:rPr>
              <a:t>　 </a:t>
            </a:r>
            <a:r>
              <a:rPr lang="zh-CN" altLang="en-US" sz="2400" b="1">
                <a:solidFill>
                  <a:schemeClr val="bg1"/>
                </a:solidFill>
                <a:latin typeface="Times New Roman" panose="02020603050405020304" pitchFamily="18" charset="0"/>
                <a:ea typeface="黑体" panose="02010609060101010101" charset="-122"/>
                <a:cs typeface="Times New Roman" panose="02020603050405020304" pitchFamily="18" charset="0"/>
              </a:rPr>
              <a:t>电压是形成电流的原因，我觉得导体中电流与其两端电压应该有关</a:t>
            </a:r>
            <a:endParaRPr lang="zh-CN" altLang="en-US" sz="2400" b="1">
              <a:solidFill>
                <a:schemeClr val="bg1"/>
              </a:solidFill>
              <a:latin typeface="Times New Roman" panose="02020603050405020304" pitchFamily="18" charset="0"/>
              <a:ea typeface="黑体" panose="02010609060101010101" charset="-122"/>
              <a:cs typeface="Times New Roman" panose="02020603050405020304" pitchFamily="18" charset="0"/>
            </a:endParaRPr>
          </a:p>
        </p:txBody>
      </p:sp>
      <p:sp>
        <p:nvSpPr>
          <p:cNvPr id="97286" name="AutoShape 6"/>
          <p:cNvSpPr>
            <a:spLocks noChangeArrowheads="1"/>
          </p:cNvSpPr>
          <p:nvPr/>
        </p:nvSpPr>
        <p:spPr bwMode="auto">
          <a:xfrm>
            <a:off x="5535930" y="3621405"/>
            <a:ext cx="3384550" cy="2474913"/>
          </a:xfrm>
          <a:prstGeom prst="wedgeEllipseCallout">
            <a:avLst>
              <a:gd name="adj1" fmla="val -46296"/>
              <a:gd name="adj2" fmla="val 46407"/>
            </a:avLst>
          </a:prstGeom>
          <a:solidFill>
            <a:schemeClr val="tx2"/>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p>
            <a:pPr algn="ctr"/>
            <a:r>
              <a:rPr lang="zh-CN" altLang="en-US" sz="2400" b="1">
                <a:solidFill>
                  <a:schemeClr val="bg1"/>
                </a:solidFill>
                <a:latin typeface="Times New Roman" panose="02020603050405020304" pitchFamily="18" charset="0"/>
                <a:ea typeface="黑体" panose="02010609060101010101" charset="-122"/>
              </a:rPr>
              <a:t>电阻是导体对电流阻碍作用的大小，所以我觉得电流与导体电阻有关</a:t>
            </a:r>
            <a:endParaRPr lang="zh-CN" altLang="en-US" sz="2400" b="1">
              <a:solidFill>
                <a:schemeClr val="bg1"/>
              </a:solidFill>
              <a:latin typeface="Times New Roman" panose="02020603050405020304" pitchFamily="18" charset="0"/>
              <a:ea typeface="黑体" panose="02010609060101010101"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iterate type="wd">
                                    <p:tmPct val="10000"/>
                                  </p:iterate>
                                  <p:childTnLst>
                                    <p:set>
                                      <p:cBhvr>
                                        <p:cTn id="6" dur="1" fill="hold">
                                          <p:stCondLst>
                                            <p:cond delay="0"/>
                                          </p:stCondLst>
                                        </p:cTn>
                                        <p:tgtEl>
                                          <p:spTgt spid="97286"/>
                                        </p:tgtEl>
                                        <p:attrNameLst>
                                          <p:attrName>style.visibility</p:attrName>
                                        </p:attrNameLst>
                                      </p:cBhvr>
                                      <p:to>
                                        <p:strVal val="visible"/>
                                      </p:to>
                                    </p:set>
                                    <p:anim calcmode="lin" valueType="num">
                                      <p:cBhvr>
                                        <p:cTn id="7" dur="500" decel="50000" fill="hold">
                                          <p:stCondLst>
                                            <p:cond delay="0"/>
                                          </p:stCondLst>
                                        </p:cTn>
                                        <p:tgtEl>
                                          <p:spTgt spid="9728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9728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97286"/>
                                        </p:tgtEl>
                                        <p:attrNameLst>
                                          <p:attrName>ppt_w</p:attrName>
                                        </p:attrNameLst>
                                      </p:cBhvr>
                                      <p:tavLst>
                                        <p:tav tm="0">
                                          <p:val>
                                            <p:strVal val="#ppt_w*.05"/>
                                          </p:val>
                                        </p:tav>
                                        <p:tav tm="100000">
                                          <p:val>
                                            <p:strVal val="#ppt_w"/>
                                          </p:val>
                                        </p:tav>
                                      </p:tavLst>
                                    </p:anim>
                                    <p:anim calcmode="lin" valueType="num">
                                      <p:cBhvr>
                                        <p:cTn id="10" dur="1000" fill="hold"/>
                                        <p:tgtEl>
                                          <p:spTgt spid="9728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9728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9728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9728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97286"/>
                                        </p:tgtEl>
                                      </p:cBhvr>
                                    </p:animEffect>
                                  </p:childTnLst>
                                  <p:subTnLst>
                                    <p:audio>
                                      <p:cMediaNode>
                                        <p:cTn display="0" masterRel="sameClick">
                                          <p:stCondLst>
                                            <p:cond evt="begin" delay="0">
                                              <p:tn val="5"/>
                                            </p:cond>
                                          </p:stCondLst>
                                          <p:endCondLst>
                                            <p:cond evt="onStopAudio" delay="0">
                                              <p:tgtEl>
                                                <p:sldTgt/>
                                              </p:tgtEl>
                                            </p:cond>
                                          </p:endCondLst>
                                        </p:cTn>
                                        <p:tgtEl>
                                          <p:sndTgt r:embed="rId4" name="type.wav"/>
                                        </p:tgtEl>
                                      </p:cMediaNode>
                                    </p:audio>
                                  </p:subTnLst>
                                </p:cTn>
                              </p:par>
                            </p:childTnLst>
                          </p:cTn>
                        </p:par>
                      </p:childTnLst>
                    </p:cTn>
                  </p:par>
                  <p:par>
                    <p:cTn id="15" fill="hold">
                      <p:stCondLst>
                        <p:cond delay="indefinite"/>
                      </p:stCondLst>
                      <p:childTnLst>
                        <p:par>
                          <p:cTn id="16" fill="hold">
                            <p:stCondLst>
                              <p:cond delay="0"/>
                            </p:stCondLst>
                            <p:childTnLst>
                              <p:par>
                                <p:cTn id="17" presetID="9" presetClass="entr" presetSubtype="0" fill="hold" grpId="0" nodeType="clickEffect">
                                  <p:stCondLst>
                                    <p:cond delay="0"/>
                                  </p:stCondLst>
                                  <p:childTnLst>
                                    <p:set>
                                      <p:cBhvr>
                                        <p:cTn id="18" dur="1" fill="hold">
                                          <p:stCondLst>
                                            <p:cond delay="0"/>
                                          </p:stCondLst>
                                        </p:cTn>
                                        <p:tgtEl>
                                          <p:spTgt spid="97285"/>
                                        </p:tgtEl>
                                        <p:attrNameLst>
                                          <p:attrName>style.visibility</p:attrName>
                                        </p:attrNameLst>
                                      </p:cBhvr>
                                      <p:to>
                                        <p:strVal val="visible"/>
                                      </p:to>
                                    </p:set>
                                    <p:animEffect transition="in" filter="dissolve">
                                      <p:cBhvr>
                                        <p:cTn id="19" dur="500"/>
                                        <p:tgtEl>
                                          <p:spTgt spid="97285"/>
                                        </p:tgtEl>
                                      </p:cBhvr>
                                    </p:animEffect>
                                  </p:childTnLst>
                                  <p:subTnLst>
                                    <p:audio>
                                      <p:cMediaNode>
                                        <p:cTn display="0" masterRel="sameClick">
                                          <p:stCondLst>
                                            <p:cond evt="begin" delay="0">
                                              <p:tn val="17"/>
                                            </p:cond>
                                          </p:stCondLst>
                                          <p:endCondLst>
                                            <p:cond evt="onStopAudio" delay="0">
                                              <p:tgtEl>
                                                <p:sldTgt/>
                                              </p:tgtEl>
                                            </p:cond>
                                          </p:endCondLst>
                                        </p:cTn>
                                        <p:tgtEl>
                                          <p:sndTgt r:embed="rId5"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5" grpId="0" bldLvl="0" animBg="1"/>
      <p:bldP spid="97286"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67945" y="88900"/>
            <a:ext cx="2610485" cy="833120"/>
            <a:chOff x="205" y="140"/>
            <a:chExt cx="4111" cy="1312"/>
          </a:xfrm>
        </p:grpSpPr>
        <p:pic>
          <p:nvPicPr>
            <p:cNvPr id="3"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6" name="文本框 5"/>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54274" name="Text Box 2"/>
          <p:cNvSpPr txBox="1">
            <a:spLocks noChangeArrowheads="1"/>
          </p:cNvSpPr>
          <p:nvPr/>
        </p:nvSpPr>
        <p:spPr bwMode="auto">
          <a:xfrm>
            <a:off x="3350895" y="1751330"/>
            <a:ext cx="4191635"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r>
              <a:rPr lang="zh-CN" altLang="en-US" sz="2800" b="1" dirty="0">
                <a:solidFill>
                  <a:schemeClr val="tx1"/>
                </a:solidFill>
                <a:latin typeface="黑体" panose="02010609060101010101" charset="-122"/>
                <a:ea typeface="黑体" panose="02010609060101010101" charset="-122"/>
                <a:cs typeface="黑体" panose="02010609060101010101" charset="-122"/>
              </a:rPr>
              <a:t>提出 问题进行猜想假设</a:t>
            </a:r>
            <a:endParaRPr lang="zh-CN" altLang="en-US" sz="2800" b="1" dirty="0">
              <a:solidFill>
                <a:schemeClr val="tx1"/>
              </a:solidFill>
              <a:latin typeface="黑体" panose="02010609060101010101" charset="-122"/>
              <a:ea typeface="黑体" panose="02010609060101010101" charset="-122"/>
              <a:cs typeface="黑体" panose="02010609060101010101" charset="-122"/>
            </a:endParaRPr>
          </a:p>
        </p:txBody>
      </p:sp>
      <p:sp>
        <p:nvSpPr>
          <p:cNvPr id="54275" name="Text Box 3"/>
          <p:cNvSpPr txBox="1">
            <a:spLocks noChangeArrowheads="1"/>
          </p:cNvSpPr>
          <p:nvPr/>
        </p:nvSpPr>
        <p:spPr bwMode="auto">
          <a:xfrm>
            <a:off x="539736" y="3910330"/>
            <a:ext cx="8064500" cy="2245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p>
            <a:r>
              <a:rPr lang="zh-CN" altLang="en-US" sz="2400" b="1" dirty="0">
                <a:solidFill>
                  <a:schemeClr val="tx1"/>
                </a:solidFill>
                <a:latin typeface="Times New Roman" panose="02020603050405020304" pitchFamily="18" charset="0"/>
                <a:ea typeface="黑体" panose="02010609060101010101" charset="-122"/>
                <a:cs typeface="Times New Roman" panose="02020603050405020304" pitchFamily="18" charset="0"/>
              </a:rPr>
              <a:t>　</a:t>
            </a:r>
            <a:r>
              <a:rPr lang="en-US" altLang="zh-CN" sz="2800" b="1" dirty="0" smtClean="0">
                <a:solidFill>
                  <a:schemeClr val="tx1"/>
                </a:solidFill>
                <a:latin typeface="Times New Roman" panose="02020603050405020304" pitchFamily="18" charset="0"/>
                <a:ea typeface="黑体" panose="02010609060101010101" charset="-122"/>
                <a:cs typeface="Times New Roman" panose="02020603050405020304" pitchFamily="18" charset="0"/>
              </a:rPr>
              <a:t>1</a:t>
            </a:r>
            <a:r>
              <a:rPr lang="en-US" altLang="zh-CN" sz="2800" b="1" dirty="0">
                <a:solidFill>
                  <a:schemeClr val="tx1"/>
                </a:solidFill>
                <a:latin typeface="Times New Roman" panose="02020603050405020304" pitchFamily="18" charset="0"/>
                <a:ea typeface="黑体" panose="02010609060101010101" charset="-122"/>
                <a:cs typeface="Times New Roman" panose="02020603050405020304" pitchFamily="18" charset="0"/>
              </a:rPr>
              <a:t>.</a:t>
            </a:r>
            <a:r>
              <a:rPr lang="zh-CN" altLang="en-US" sz="2800" b="1" dirty="0">
                <a:solidFill>
                  <a:schemeClr val="tx1"/>
                </a:solidFill>
                <a:latin typeface="Times New Roman" panose="02020603050405020304" pitchFamily="18" charset="0"/>
                <a:ea typeface="黑体" panose="02010609060101010101" charset="-122"/>
                <a:cs typeface="Times New Roman" panose="02020603050405020304" pitchFamily="18" charset="0"/>
              </a:rPr>
              <a:t>既然电压是产生电流的原因，那么升高电压，电流会不会也随着增大呢</a:t>
            </a:r>
            <a:r>
              <a:rPr lang="en-US" altLang="zh-CN" sz="2800" b="1" dirty="0">
                <a:solidFill>
                  <a:schemeClr val="tx1"/>
                </a:solidFill>
                <a:latin typeface="Times New Roman" panose="02020603050405020304" pitchFamily="18" charset="0"/>
                <a:ea typeface="黑体" panose="02010609060101010101" charset="-122"/>
                <a:cs typeface="Times New Roman" panose="02020603050405020304" pitchFamily="18" charset="0"/>
              </a:rPr>
              <a:t>?</a:t>
            </a:r>
            <a:endParaRPr lang="zh-CN" altLang="en-US" sz="2800" b="1" dirty="0">
              <a:solidFill>
                <a:schemeClr val="tx1"/>
              </a:solidFill>
              <a:latin typeface="Times New Roman" panose="02020603050405020304" pitchFamily="18" charset="0"/>
              <a:ea typeface="黑体" panose="02010609060101010101" charset="-122"/>
              <a:cs typeface="Times New Roman" panose="02020603050405020304" pitchFamily="18" charset="0"/>
            </a:endParaRPr>
          </a:p>
          <a:p>
            <a:endParaRPr lang="zh-CN" altLang="en-US" sz="2800" b="1" dirty="0">
              <a:solidFill>
                <a:schemeClr val="tx1"/>
              </a:solidFill>
              <a:latin typeface="Times New Roman" panose="02020603050405020304" pitchFamily="18" charset="0"/>
              <a:ea typeface="黑体" panose="02010609060101010101" charset="-122"/>
              <a:cs typeface="Times New Roman" panose="02020603050405020304" pitchFamily="18" charset="0"/>
            </a:endParaRPr>
          </a:p>
          <a:p>
            <a:r>
              <a:rPr lang="zh-CN" altLang="en-US" sz="2800" b="1" dirty="0">
                <a:solidFill>
                  <a:schemeClr val="tx1"/>
                </a:solidFill>
                <a:latin typeface="Times New Roman" panose="02020603050405020304" pitchFamily="18" charset="0"/>
                <a:ea typeface="黑体" panose="02010609060101010101" charset="-122"/>
                <a:cs typeface="Times New Roman" panose="02020603050405020304" pitchFamily="18" charset="0"/>
              </a:rPr>
              <a:t>　</a:t>
            </a:r>
            <a:r>
              <a:rPr lang="en-US" altLang="zh-CN" sz="2800" b="1" dirty="0" smtClean="0">
                <a:solidFill>
                  <a:schemeClr val="tx1"/>
                </a:solidFill>
                <a:latin typeface="Times New Roman" panose="02020603050405020304" pitchFamily="18" charset="0"/>
                <a:ea typeface="黑体" panose="02010609060101010101" charset="-122"/>
                <a:cs typeface="Times New Roman" panose="02020603050405020304" pitchFamily="18" charset="0"/>
              </a:rPr>
              <a:t>2</a:t>
            </a:r>
            <a:r>
              <a:rPr lang="en-US" altLang="zh-CN" sz="2800" b="1" dirty="0">
                <a:solidFill>
                  <a:schemeClr val="tx1"/>
                </a:solidFill>
                <a:latin typeface="Times New Roman" panose="02020603050405020304" pitchFamily="18" charset="0"/>
                <a:ea typeface="黑体" panose="02010609060101010101" charset="-122"/>
                <a:cs typeface="Times New Roman" panose="02020603050405020304" pitchFamily="18" charset="0"/>
              </a:rPr>
              <a:t>.</a:t>
            </a:r>
            <a:r>
              <a:rPr lang="zh-CN" altLang="en-US" sz="2800" b="1" dirty="0">
                <a:solidFill>
                  <a:schemeClr val="tx1"/>
                </a:solidFill>
                <a:latin typeface="Times New Roman" panose="02020603050405020304" pitchFamily="18" charset="0"/>
                <a:ea typeface="黑体" panose="02010609060101010101" charset="-122"/>
                <a:cs typeface="Times New Roman" panose="02020603050405020304" pitchFamily="18" charset="0"/>
              </a:rPr>
              <a:t>既然电阻对电流对阻碍作用，那么增大电阻，通过导体的电流会不会减小呢</a:t>
            </a:r>
            <a:r>
              <a:rPr lang="en-US" altLang="zh-CN" sz="2800" b="1" dirty="0">
                <a:solidFill>
                  <a:schemeClr val="tx1"/>
                </a:solidFill>
                <a:latin typeface="Times New Roman" panose="02020603050405020304" pitchFamily="18" charset="0"/>
                <a:ea typeface="黑体" panose="02010609060101010101" charset="-122"/>
                <a:cs typeface="Times New Roman" panose="02020603050405020304" pitchFamily="18" charset="0"/>
              </a:rPr>
              <a:t>?</a:t>
            </a:r>
            <a:endParaRPr lang="en-US" altLang="zh-CN" sz="2800" b="1" dirty="0">
              <a:solidFill>
                <a:schemeClr val="tx1"/>
              </a:solidFill>
              <a:latin typeface="Times New Roman" panose="02020603050405020304" pitchFamily="18" charset="0"/>
              <a:ea typeface="黑体" panose="02010609060101010101" charset="-122"/>
              <a:cs typeface="Times New Roman" panose="02020603050405020304" pitchFamily="18" charset="0"/>
            </a:endParaRPr>
          </a:p>
        </p:txBody>
      </p:sp>
      <p:pic>
        <p:nvPicPr>
          <p:cNvPr id="54276" name="Picture 4" descr="PE01753_"/>
          <p:cNvPicPr>
            <a:picLocks noChangeAspect="1" noChangeArrowheads="1"/>
          </p:cNvPicPr>
          <p:nvPr/>
        </p:nvPicPr>
        <p:blipFill>
          <a:blip r:embed="rId2" cstate="email"/>
          <a:srcRect/>
          <a:stretch>
            <a:fillRect/>
          </a:stretch>
        </p:blipFill>
        <p:spPr bwMode="auto">
          <a:xfrm>
            <a:off x="960755" y="922020"/>
            <a:ext cx="2025015" cy="263080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54275">
                                            <p:txEl>
                                              <p:pRg st="0" end="0"/>
                                            </p:txEl>
                                          </p:spTgt>
                                        </p:tgtEl>
                                        <p:attrNameLst>
                                          <p:attrName>style.visibility</p:attrName>
                                        </p:attrNameLst>
                                      </p:cBhvr>
                                      <p:to>
                                        <p:strVal val="visible"/>
                                      </p:to>
                                    </p:set>
                                    <p:animEffect transition="in" filter="box(in)">
                                      <p:cBhvr>
                                        <p:cTn id="7" dur="500"/>
                                        <p:tgtEl>
                                          <p:spTgt spid="542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54275">
                                            <p:txEl>
                                              <p:pRg st="2" end="2"/>
                                            </p:txEl>
                                          </p:spTgt>
                                        </p:tgtEl>
                                        <p:attrNameLst>
                                          <p:attrName>style.visibility</p:attrName>
                                        </p:attrNameLst>
                                      </p:cBhvr>
                                      <p:to>
                                        <p:strVal val="visible"/>
                                      </p:to>
                                    </p:set>
                                    <p:animEffect transition="in" filter="box(in)">
                                      <p:cBhvr>
                                        <p:cTn id="12" dur="500"/>
                                        <p:tgtEl>
                                          <p:spTgt spid="5427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2" name="文本框 1"/>
          <p:cNvSpPr txBox="1"/>
          <p:nvPr/>
        </p:nvSpPr>
        <p:spPr>
          <a:xfrm>
            <a:off x="901065" y="749935"/>
            <a:ext cx="6307455" cy="583565"/>
          </a:xfrm>
          <a:prstGeom prst="rect">
            <a:avLst/>
          </a:prstGeom>
          <a:noFill/>
        </p:spPr>
        <p:txBody>
          <a:bodyPr wrap="none" rtlCol="0" anchor="t">
            <a:spAutoFit/>
          </a:bodyPr>
          <a:p>
            <a:pPr>
              <a:defRPr/>
            </a:pPr>
            <a:r>
              <a:rPr lang="zh-CN" altLang="en-US" sz="3200" b="1" dirty="0">
                <a:solidFill>
                  <a:schemeClr val="accent1">
                    <a:lumMod val="75000"/>
                  </a:schemeClr>
                </a:solidFill>
                <a:latin typeface="黑体" panose="02010609060101010101" charset="-122"/>
                <a:ea typeface="黑体" panose="02010609060101010101" charset="-122"/>
                <a:sym typeface="+mn-ea"/>
              </a:rPr>
              <a:t>实验探究电流与电压、电阻的关系</a:t>
            </a:r>
            <a:endParaRPr lang="zh-CN" altLang="en-US" sz="3200" b="1" dirty="0">
              <a:solidFill>
                <a:schemeClr val="accent1">
                  <a:lumMod val="75000"/>
                </a:schemeClr>
              </a:solidFill>
              <a:latin typeface="黑体" panose="02010609060101010101" charset="-122"/>
              <a:ea typeface="黑体" panose="02010609060101010101" charset="-122"/>
              <a:sym typeface="+mn-ea"/>
            </a:endParaRPr>
          </a:p>
        </p:txBody>
      </p:sp>
      <p:sp>
        <p:nvSpPr>
          <p:cNvPr id="117771" name="Text Box 11"/>
          <p:cNvSpPr txBox="1">
            <a:spLocks noChangeArrowheads="1"/>
          </p:cNvSpPr>
          <p:nvPr/>
        </p:nvSpPr>
        <p:spPr bwMode="auto">
          <a:xfrm>
            <a:off x="694690" y="1389380"/>
            <a:ext cx="7876540" cy="953135"/>
          </a:xfrm>
          <a:prstGeom prst="rect">
            <a:avLst/>
          </a:prstGeom>
          <a:noFill/>
          <a:ln w="9525">
            <a:noFill/>
            <a:miter lim="800000"/>
          </a:ln>
          <a:effectLst/>
        </p:spPr>
        <p:txBody>
          <a:bodyPr wrap="square">
            <a:spAutoFit/>
          </a:bodyPr>
          <a:p>
            <a:pPr>
              <a:spcBef>
                <a:spcPct val="50000"/>
              </a:spcBef>
              <a:defRPr/>
            </a:pPr>
            <a:r>
              <a:rPr kumimoji="1" lang="zh-CN" altLang="en-US" sz="2800" b="1" dirty="0">
                <a:latin typeface="Times New Roman" panose="02020603050405020304" pitchFamily="18" charset="0"/>
                <a:ea typeface="黑体" panose="02010609060101010101" charset="-122"/>
                <a:cs typeface="Times New Roman" panose="02020603050405020304" pitchFamily="18" charset="0"/>
              </a:rPr>
              <a:t>   </a:t>
            </a:r>
            <a:r>
              <a:rPr kumimoji="1" lang="zh-CN" altLang="en-US" sz="2800" b="1" dirty="0" smtClean="0">
                <a:latin typeface="Times New Roman" panose="02020603050405020304" pitchFamily="18" charset="0"/>
                <a:ea typeface="黑体" panose="02010609060101010101" charset="-122"/>
                <a:cs typeface="Times New Roman" panose="02020603050405020304" pitchFamily="18" charset="0"/>
              </a:rPr>
              <a:t> 电</a:t>
            </a:r>
            <a:r>
              <a:rPr kumimoji="1" lang="zh-CN" altLang="en-US" sz="2800" b="1" dirty="0">
                <a:latin typeface="Times New Roman" panose="02020603050405020304" pitchFamily="18" charset="0"/>
                <a:ea typeface="黑体" panose="02010609060101010101" charset="-122"/>
                <a:cs typeface="Times New Roman" panose="02020603050405020304" pitchFamily="18" charset="0"/>
              </a:rPr>
              <a:t>流同时受电压、电阻两个因素的影响，我们该用什么方法来研究每一个因素是怎样影响的呢</a:t>
            </a:r>
            <a:r>
              <a:rPr kumimoji="1" lang="en-US" altLang="zh-CN" sz="2800" b="1" dirty="0">
                <a:latin typeface="Times New Roman" panose="02020603050405020304" pitchFamily="18" charset="0"/>
                <a:ea typeface="黑体" panose="02010609060101010101" charset="-122"/>
                <a:cs typeface="Times New Roman" panose="02020603050405020304" pitchFamily="18" charset="0"/>
              </a:rPr>
              <a:t>?</a:t>
            </a:r>
            <a:endParaRPr kumimoji="1" lang="en-US" altLang="zh-CN" sz="2800" b="1" dirty="0">
              <a:latin typeface="Times New Roman" panose="02020603050405020304" pitchFamily="18" charset="0"/>
              <a:ea typeface="黑体" panose="02010609060101010101" charset="-122"/>
              <a:cs typeface="Times New Roman" panose="02020603050405020304" pitchFamily="18" charset="0"/>
            </a:endParaRPr>
          </a:p>
        </p:txBody>
      </p:sp>
      <p:sp>
        <p:nvSpPr>
          <p:cNvPr id="117772" name="Text Box 12"/>
          <p:cNvSpPr txBox="1">
            <a:spLocks noChangeArrowheads="1"/>
          </p:cNvSpPr>
          <p:nvPr/>
        </p:nvSpPr>
        <p:spPr bwMode="auto">
          <a:xfrm>
            <a:off x="805815" y="2694305"/>
            <a:ext cx="2610485" cy="521970"/>
          </a:xfrm>
          <a:prstGeom prst="rect">
            <a:avLst/>
          </a:prstGeom>
          <a:noFill/>
          <a:ln w="9525">
            <a:noFill/>
            <a:miter lim="800000"/>
          </a:ln>
        </p:spPr>
        <p:txBody>
          <a:bodyPr wrap="square">
            <a:spAutoFit/>
          </a:bodyPr>
          <a:p>
            <a:pPr>
              <a:spcBef>
                <a:spcPct val="50000"/>
              </a:spcBef>
              <a:defRPr/>
            </a:pPr>
            <a:r>
              <a:rPr kumimoji="1" lang="zh-CN" altLang="en-US" sz="2800" b="1" dirty="0">
                <a:latin typeface="Times New Roman" panose="02020603050405020304" pitchFamily="18" charset="0"/>
                <a:ea typeface="黑体" panose="02010609060101010101" charset="-122"/>
              </a:rPr>
              <a:t>确定研究方法：</a:t>
            </a:r>
            <a:endParaRPr kumimoji="1" lang="zh-CN" altLang="en-US" sz="2800" b="1" dirty="0">
              <a:latin typeface="Times New Roman" panose="02020603050405020304" pitchFamily="18" charset="0"/>
              <a:ea typeface="黑体" panose="02010609060101010101" charset="-122"/>
            </a:endParaRPr>
          </a:p>
        </p:txBody>
      </p:sp>
      <p:sp>
        <p:nvSpPr>
          <p:cNvPr id="117773" name="Text Box 13"/>
          <p:cNvSpPr txBox="1">
            <a:spLocks noChangeArrowheads="1"/>
          </p:cNvSpPr>
          <p:nvPr/>
        </p:nvSpPr>
        <p:spPr bwMode="auto">
          <a:xfrm>
            <a:off x="3757930" y="2694305"/>
            <a:ext cx="2253615" cy="521970"/>
          </a:xfrm>
          <a:prstGeom prst="rect">
            <a:avLst/>
          </a:prstGeom>
          <a:noFill/>
          <a:ln>
            <a:noFill/>
          </a:ln>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38100">
                <a:solidFill>
                  <a:schemeClr val="tx1"/>
                </a:solidFill>
                <a:miter lim="800000"/>
                <a:headEnd/>
                <a:tailEnd/>
              </a14:hiddenLine>
            </a:ext>
          </a:extLst>
        </p:spPr>
        <p:txBody>
          <a:bodyPr wrap="square">
            <a:spAutoFit/>
          </a:bodyPr>
          <a:p>
            <a:pPr>
              <a:spcBef>
                <a:spcPct val="50000"/>
              </a:spcBef>
              <a:defRPr/>
            </a:pPr>
            <a:r>
              <a:rPr kumimoji="1" lang="zh-CN" altLang="en-US" sz="2800" b="1" dirty="0">
                <a:solidFill>
                  <a:schemeClr val="tx1">
                    <a:lumMod val="50000"/>
                  </a:schemeClr>
                </a:solidFill>
                <a:latin typeface="Times New Roman" panose="02020603050405020304" pitchFamily="18" charset="0"/>
                <a:ea typeface="黑体" panose="02010609060101010101" charset="-122"/>
              </a:rPr>
              <a:t>控制变量法</a:t>
            </a:r>
            <a:endParaRPr kumimoji="1" lang="zh-CN" altLang="en-US" sz="2800" b="1" dirty="0">
              <a:solidFill>
                <a:schemeClr val="tx1">
                  <a:lumMod val="50000"/>
                </a:schemeClr>
              </a:solidFill>
              <a:latin typeface="Times New Roman" panose="02020603050405020304" pitchFamily="18" charset="0"/>
              <a:ea typeface="黑体" panose="02010609060101010101" charset="-122"/>
            </a:endParaRPr>
          </a:p>
        </p:txBody>
      </p:sp>
      <p:sp>
        <p:nvSpPr>
          <p:cNvPr id="117774" name="Text Box 14"/>
          <p:cNvSpPr txBox="1">
            <a:spLocks noChangeArrowheads="1"/>
          </p:cNvSpPr>
          <p:nvPr/>
        </p:nvSpPr>
        <p:spPr bwMode="auto">
          <a:xfrm>
            <a:off x="878205" y="3635375"/>
            <a:ext cx="2063115" cy="583565"/>
          </a:xfrm>
          <a:prstGeom prst="rect">
            <a:avLst/>
          </a:prstGeom>
          <a:noFill/>
          <a:ln w="9525">
            <a:noFill/>
            <a:miter lim="800000"/>
          </a:ln>
        </p:spPr>
        <p:txBody>
          <a:bodyPr wrap="square">
            <a:spAutoFit/>
          </a:bodyPr>
          <a:p>
            <a:pPr>
              <a:spcBef>
                <a:spcPct val="50000"/>
              </a:spcBef>
              <a:defRPr/>
            </a:pPr>
            <a:r>
              <a:rPr kumimoji="1" lang="zh-CN" altLang="en-US" sz="3200" b="1" dirty="0">
                <a:solidFill>
                  <a:srgbClr val="FF0000"/>
                </a:solidFill>
                <a:latin typeface="楷体" panose="02010609060101010101" pitchFamily="49" charset="-122"/>
                <a:ea typeface="楷体" panose="02010609060101010101" pitchFamily="49" charset="-122"/>
              </a:rPr>
              <a:t>具体做法：</a:t>
            </a:r>
            <a:endParaRPr kumimoji="1" lang="zh-CN" altLang="en-US" sz="3200" b="1" dirty="0">
              <a:solidFill>
                <a:srgbClr val="FF0000"/>
              </a:solidFill>
              <a:latin typeface="楷体" panose="02010609060101010101" pitchFamily="49" charset="-122"/>
              <a:ea typeface="楷体" panose="02010609060101010101" pitchFamily="49" charset="-122"/>
            </a:endParaRPr>
          </a:p>
        </p:txBody>
      </p:sp>
      <p:sp>
        <p:nvSpPr>
          <p:cNvPr id="117775" name="Text Box 15"/>
          <p:cNvSpPr txBox="1">
            <a:spLocks noChangeArrowheads="1"/>
          </p:cNvSpPr>
          <p:nvPr/>
        </p:nvSpPr>
        <p:spPr bwMode="auto">
          <a:xfrm>
            <a:off x="949960" y="5259070"/>
            <a:ext cx="7824470" cy="583565"/>
          </a:xfrm>
          <a:prstGeom prst="rect">
            <a:avLst/>
          </a:prstGeom>
          <a:noFill/>
          <a:ln w="9525">
            <a:noFill/>
            <a:miter lim="800000"/>
          </a:ln>
        </p:spPr>
        <p:txBody>
          <a:bodyPr wrap="square">
            <a:spAutoFit/>
          </a:bodyPr>
          <a:p>
            <a:pPr>
              <a:spcBef>
                <a:spcPct val="50000"/>
              </a:spcBef>
              <a:defRPr/>
            </a:pPr>
            <a:r>
              <a:rPr kumimoji="1" lang="en-US" altLang="zh-CN" sz="3200" b="1" dirty="0">
                <a:latin typeface="Times New Roman" panose="02020603050405020304" pitchFamily="18" charset="0"/>
                <a:ea typeface="楷体" panose="02010609060101010101" pitchFamily="49" charset="-122"/>
                <a:cs typeface="Times New Roman" panose="02020603050405020304" pitchFamily="18" charset="0"/>
              </a:rPr>
              <a:t>2.</a:t>
            </a:r>
            <a:r>
              <a:rPr kumimoji="1" lang="zh-CN" altLang="en-US" sz="3200" b="1" dirty="0">
                <a:latin typeface="Times New Roman" panose="02020603050405020304" pitchFamily="18" charset="0"/>
                <a:ea typeface="楷体" panose="02010609060101010101" pitchFamily="49" charset="-122"/>
                <a:cs typeface="Times New Roman" panose="02020603050405020304" pitchFamily="18" charset="0"/>
              </a:rPr>
              <a:t>控制电压一定，探究电流与电阻的关系。</a:t>
            </a:r>
            <a:endParaRPr kumimoji="1" lang="zh-CN" altLang="en-US" sz="3200" b="1" dirty="0">
              <a:latin typeface="Times New Roman" panose="02020603050405020304" pitchFamily="18" charset="0"/>
              <a:ea typeface="楷体" panose="02010609060101010101" pitchFamily="49" charset="-122"/>
              <a:cs typeface="Times New Roman" panose="02020603050405020304" pitchFamily="18" charset="0"/>
            </a:endParaRPr>
          </a:p>
        </p:txBody>
      </p:sp>
      <p:sp>
        <p:nvSpPr>
          <p:cNvPr id="117776" name="Text Box 16"/>
          <p:cNvSpPr txBox="1">
            <a:spLocks noChangeArrowheads="1"/>
          </p:cNvSpPr>
          <p:nvPr/>
        </p:nvSpPr>
        <p:spPr bwMode="auto">
          <a:xfrm>
            <a:off x="878205" y="4466590"/>
            <a:ext cx="7620000" cy="583565"/>
          </a:xfrm>
          <a:prstGeom prst="rect">
            <a:avLst/>
          </a:prstGeom>
          <a:noFill/>
          <a:ln w="9525">
            <a:noFill/>
            <a:miter lim="800000"/>
          </a:ln>
        </p:spPr>
        <p:txBody>
          <a:bodyPr wrap="square">
            <a:spAutoFit/>
          </a:bodyPr>
          <a:p>
            <a:pPr>
              <a:spcBef>
                <a:spcPct val="50000"/>
              </a:spcBef>
              <a:defRPr/>
            </a:pPr>
            <a:r>
              <a:rPr kumimoji="1" lang="en-US" altLang="zh-CN" sz="3200" b="1" dirty="0">
                <a:latin typeface="Times New Roman" panose="02020603050405020304" pitchFamily="18" charset="0"/>
                <a:ea typeface="楷体" panose="02010609060101010101" pitchFamily="49" charset="-122"/>
                <a:cs typeface="Times New Roman" panose="02020603050405020304" pitchFamily="18" charset="0"/>
              </a:rPr>
              <a:t>1.</a:t>
            </a:r>
            <a:r>
              <a:rPr kumimoji="1" lang="zh-CN" altLang="en-US" sz="3200" b="1" dirty="0">
                <a:latin typeface="Times New Roman" panose="02020603050405020304" pitchFamily="18" charset="0"/>
                <a:ea typeface="楷体" panose="02010609060101010101" pitchFamily="49" charset="-122"/>
                <a:cs typeface="Times New Roman" panose="02020603050405020304" pitchFamily="18" charset="0"/>
              </a:rPr>
              <a:t>控制电阻一定，探究电流与电压的关系。</a:t>
            </a:r>
            <a:endParaRPr kumimoji="1" lang="zh-CN" altLang="en-US" sz="3200" b="1" dirty="0">
              <a:latin typeface="Times New Roman" panose="02020603050405020304" pitchFamily="18" charset="0"/>
              <a:ea typeface="楷体" panose="02010609060101010101" pitchFamily="49"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17773"/>
                                        </p:tgtEl>
                                        <p:attrNameLst>
                                          <p:attrName>style.visibility</p:attrName>
                                        </p:attrNameLst>
                                      </p:cBhvr>
                                      <p:to>
                                        <p:strVal val="visible"/>
                                      </p:to>
                                    </p:set>
                                    <p:anim calcmode="lin" valueType="num">
                                      <p:cBhvr>
                                        <p:cTn id="7" dur="1000" fill="hold"/>
                                        <p:tgtEl>
                                          <p:spTgt spid="117773"/>
                                        </p:tgtEl>
                                        <p:attrNameLst>
                                          <p:attrName>ppt_w</p:attrName>
                                        </p:attrNameLst>
                                      </p:cBhvr>
                                      <p:tavLst>
                                        <p:tav tm="0">
                                          <p:val>
                                            <p:strVal val="#ppt_w*0.70"/>
                                          </p:val>
                                        </p:tav>
                                        <p:tav tm="100000">
                                          <p:val>
                                            <p:strVal val="#ppt_w"/>
                                          </p:val>
                                        </p:tav>
                                      </p:tavLst>
                                    </p:anim>
                                    <p:anim calcmode="lin" valueType="num">
                                      <p:cBhvr>
                                        <p:cTn id="8" dur="1000" fill="hold"/>
                                        <p:tgtEl>
                                          <p:spTgt spid="117773"/>
                                        </p:tgtEl>
                                        <p:attrNameLst>
                                          <p:attrName>ppt_h</p:attrName>
                                        </p:attrNameLst>
                                      </p:cBhvr>
                                      <p:tavLst>
                                        <p:tav tm="0">
                                          <p:val>
                                            <p:strVal val="#ppt_h"/>
                                          </p:val>
                                        </p:tav>
                                        <p:tav tm="100000">
                                          <p:val>
                                            <p:strVal val="#ppt_h"/>
                                          </p:val>
                                        </p:tav>
                                      </p:tavLst>
                                    </p:anim>
                                    <p:animEffect transition="in" filter="fade">
                                      <p:cBhvr>
                                        <p:cTn id="9" dur="1000"/>
                                        <p:tgtEl>
                                          <p:spTgt spid="117773"/>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117776"/>
                                        </p:tgtEl>
                                        <p:attrNameLst>
                                          <p:attrName>style.visibility</p:attrName>
                                        </p:attrNameLst>
                                      </p:cBhvr>
                                      <p:to>
                                        <p:strVal val="visible"/>
                                      </p:to>
                                    </p:set>
                                    <p:anim calcmode="lin" valueType="num">
                                      <p:cBhvr>
                                        <p:cTn id="14" dur="1000" fill="hold"/>
                                        <p:tgtEl>
                                          <p:spTgt spid="117776"/>
                                        </p:tgtEl>
                                        <p:attrNameLst>
                                          <p:attrName>ppt_w</p:attrName>
                                        </p:attrNameLst>
                                      </p:cBhvr>
                                      <p:tavLst>
                                        <p:tav tm="0">
                                          <p:val>
                                            <p:strVal val="#ppt_w*0.70"/>
                                          </p:val>
                                        </p:tav>
                                        <p:tav tm="100000">
                                          <p:val>
                                            <p:strVal val="#ppt_w"/>
                                          </p:val>
                                        </p:tav>
                                      </p:tavLst>
                                    </p:anim>
                                    <p:anim calcmode="lin" valueType="num">
                                      <p:cBhvr>
                                        <p:cTn id="15" dur="1000" fill="hold"/>
                                        <p:tgtEl>
                                          <p:spTgt spid="117776"/>
                                        </p:tgtEl>
                                        <p:attrNameLst>
                                          <p:attrName>ppt_h</p:attrName>
                                        </p:attrNameLst>
                                      </p:cBhvr>
                                      <p:tavLst>
                                        <p:tav tm="0">
                                          <p:val>
                                            <p:strVal val="#ppt_h"/>
                                          </p:val>
                                        </p:tav>
                                        <p:tav tm="100000">
                                          <p:val>
                                            <p:strVal val="#ppt_h"/>
                                          </p:val>
                                        </p:tav>
                                      </p:tavLst>
                                    </p:anim>
                                    <p:animEffect transition="in" filter="fade">
                                      <p:cBhvr>
                                        <p:cTn id="16" dur="1000"/>
                                        <p:tgtEl>
                                          <p:spTgt spid="117776"/>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117775"/>
                                        </p:tgtEl>
                                        <p:attrNameLst>
                                          <p:attrName>style.visibility</p:attrName>
                                        </p:attrNameLst>
                                      </p:cBhvr>
                                      <p:to>
                                        <p:strVal val="visible"/>
                                      </p:to>
                                    </p:set>
                                    <p:anim calcmode="lin" valueType="num">
                                      <p:cBhvr>
                                        <p:cTn id="21" dur="1000" fill="hold"/>
                                        <p:tgtEl>
                                          <p:spTgt spid="117775"/>
                                        </p:tgtEl>
                                        <p:attrNameLst>
                                          <p:attrName>ppt_w</p:attrName>
                                        </p:attrNameLst>
                                      </p:cBhvr>
                                      <p:tavLst>
                                        <p:tav tm="0">
                                          <p:val>
                                            <p:strVal val="#ppt_w*0.70"/>
                                          </p:val>
                                        </p:tav>
                                        <p:tav tm="100000">
                                          <p:val>
                                            <p:strVal val="#ppt_w"/>
                                          </p:val>
                                        </p:tav>
                                      </p:tavLst>
                                    </p:anim>
                                    <p:anim calcmode="lin" valueType="num">
                                      <p:cBhvr>
                                        <p:cTn id="22" dur="1000" fill="hold"/>
                                        <p:tgtEl>
                                          <p:spTgt spid="117775"/>
                                        </p:tgtEl>
                                        <p:attrNameLst>
                                          <p:attrName>ppt_h</p:attrName>
                                        </p:attrNameLst>
                                      </p:cBhvr>
                                      <p:tavLst>
                                        <p:tav tm="0">
                                          <p:val>
                                            <p:strVal val="#ppt_h"/>
                                          </p:val>
                                        </p:tav>
                                        <p:tav tm="100000">
                                          <p:val>
                                            <p:strVal val="#ppt_h"/>
                                          </p:val>
                                        </p:tav>
                                      </p:tavLst>
                                    </p:anim>
                                    <p:animEffect transition="in" filter="fade">
                                      <p:cBhvr>
                                        <p:cTn id="23" dur="1000"/>
                                        <p:tgtEl>
                                          <p:spTgt spid="1177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73" grpId="0"/>
      <p:bldP spid="117775" grpId="0"/>
      <p:bldP spid="117776" grpId="0"/>
    </p:bldLst>
  </p:timing>
</p:sld>
</file>

<file path=ppt/tags/tag1.xml><?xml version="1.0" encoding="utf-8"?>
<p:tagLst xmlns:p="http://schemas.openxmlformats.org/presentationml/2006/main">
  <p:tag name="KSO_WM_UNIT_TABLE_BEAUTIFY" val="smartTable{af6988ce-d96e-43cf-9b6b-08ca2a9d4137}"/>
</p:tagLst>
</file>

<file path=ppt/tags/tag2.xml><?xml version="1.0" encoding="utf-8"?>
<p:tagLst xmlns:p="http://schemas.openxmlformats.org/presentationml/2006/main">
  <p:tag name="KSO_WM_UNIT_TABLE_BEAUTIFY" val="smartTable{fa193f5f-7bb4-4a98-a569-330af6677604}"/>
</p:tagLst>
</file>

<file path=ppt/theme/theme1.xml><?xml version="1.0" encoding="utf-8"?>
<a:theme xmlns:a="http://schemas.openxmlformats.org/drawingml/2006/main" name="演示文稿1">
  <a:themeElements>
    <a:clrScheme name="">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2C1D3"/>
      </a:accent6>
      <a:hlink>
        <a:srgbClr val="6767FF"/>
      </a:hlink>
      <a:folHlink>
        <a:srgbClr val="9933FF"/>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2C1D3"/>
        </a:accent6>
        <a:hlink>
          <a:srgbClr val="6767FF"/>
        </a:hlink>
        <a:folHlink>
          <a:srgbClr val="9933FF"/>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666633"/>
        </a:dk2>
        <a:lt2>
          <a:srgbClr val="5F5F5F"/>
        </a:lt2>
        <a:accent1>
          <a:srgbClr val="FFCC00"/>
        </a:accent1>
        <a:accent2>
          <a:srgbClr val="EFF0B2"/>
        </a:accent2>
        <a:accent3>
          <a:srgbClr val="FFFFFF"/>
        </a:accent3>
        <a:accent4>
          <a:srgbClr val="000000"/>
        </a:accent4>
        <a:accent5>
          <a:srgbClr val="FFE2AA"/>
        </a:accent5>
        <a:accent6>
          <a:srgbClr val="D6D79F"/>
        </a:accent6>
        <a:hlink>
          <a:srgbClr val="808000"/>
        </a:hlink>
        <a:folHlink>
          <a:srgbClr val="CC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666699"/>
        </a:lt2>
        <a:accent1>
          <a:srgbClr val="9BB0CB"/>
        </a:accent1>
        <a:accent2>
          <a:srgbClr val="D1E0CE"/>
        </a:accent2>
        <a:accent3>
          <a:srgbClr val="FFFFFF"/>
        </a:accent3>
        <a:accent4>
          <a:srgbClr val="000000"/>
        </a:accent4>
        <a:accent5>
          <a:srgbClr val="CBD4E1"/>
        </a:accent5>
        <a:accent6>
          <a:srgbClr val="BBC9B8"/>
        </a:accent6>
        <a:hlink>
          <a:srgbClr val="8EA642"/>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CC"/>
        </a:dk1>
        <a:lt1>
          <a:srgbClr val="336600"/>
        </a:lt1>
        <a:dk2>
          <a:srgbClr val="FFFFCC"/>
        </a:dk2>
        <a:lt2>
          <a:srgbClr val="333300"/>
        </a:lt2>
        <a:accent1>
          <a:srgbClr val="99CC00"/>
        </a:accent1>
        <a:accent2>
          <a:srgbClr val="669900"/>
        </a:accent2>
        <a:accent3>
          <a:srgbClr val="ADB9AA"/>
        </a:accent3>
        <a:accent4>
          <a:srgbClr val="DCDCAF"/>
        </a:accent4>
        <a:accent5>
          <a:srgbClr val="CAE2AA"/>
        </a:accent5>
        <a:accent6>
          <a:srgbClr val="5B8900"/>
        </a:accent6>
        <a:hlink>
          <a:srgbClr val="CC9900"/>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004A48"/>
        </a:lt1>
        <a:dk2>
          <a:srgbClr val="FFFFFF"/>
        </a:dk2>
        <a:lt2>
          <a:srgbClr val="424458"/>
        </a:lt2>
        <a:accent1>
          <a:srgbClr val="83B200"/>
        </a:accent1>
        <a:accent2>
          <a:srgbClr val="006260"/>
        </a:accent2>
        <a:accent3>
          <a:srgbClr val="AAB2B1"/>
        </a:accent3>
        <a:accent4>
          <a:srgbClr val="DCDCDC"/>
        </a:accent4>
        <a:accent5>
          <a:srgbClr val="C2D5AA"/>
        </a:accent5>
        <a:accent6>
          <a:srgbClr val="005755"/>
        </a:accent6>
        <a:hlink>
          <a:srgbClr val="6666FF"/>
        </a:hlink>
        <a:folHlink>
          <a:srgbClr val="B2B2B2"/>
        </a:folHlink>
      </a:clrScheme>
      <a:clrMap bg1="lt1" tx1="dk1" bg2="lt2" tx2="dk2" accent1="accent1" accent2="accent2" accent3="accent3" accent4="accent4" accent5="accent5" accent6="accent6" hlink="hlink" folHlink="folHlink"/>
    </a:extraClrScheme>
    <a:extraClrScheme>
      <a:clrScheme name="">
        <a:dk1>
          <a:srgbClr val="FFFFFF"/>
        </a:dk1>
        <a:lt1>
          <a:srgbClr val="1C2046"/>
        </a:lt1>
        <a:dk2>
          <a:srgbClr val="FFFFFF"/>
        </a:dk2>
        <a:lt2>
          <a:srgbClr val="000000"/>
        </a:lt2>
        <a:accent1>
          <a:srgbClr val="00CCFF"/>
        </a:accent1>
        <a:accent2>
          <a:srgbClr val="2D226E"/>
        </a:accent2>
        <a:accent3>
          <a:srgbClr val="AAABB1"/>
        </a:accent3>
        <a:accent4>
          <a:srgbClr val="DCDCDC"/>
        </a:accent4>
        <a:accent5>
          <a:srgbClr val="AAE2FF"/>
        </a:accent5>
        <a:accent6>
          <a:srgbClr val="281E62"/>
        </a:accent6>
        <a:hlink>
          <a:srgbClr val="666699"/>
        </a:hlink>
        <a:folHlink>
          <a:srgbClr val="9999FF"/>
        </a:folHlink>
      </a:clrScheme>
      <a:clrMap bg1="lt1" tx1="dk1" bg2="lt2" tx2="dk2" accent1="accent1" accent2="accent2" accent3="accent3" accent4="accent4" accent5="accent5" accent6="accent6" hlink="hlink" folHlink="folHlink"/>
    </a:extraClrScheme>
    <a:extraClrScheme>
      <a:clrScheme name="">
        <a:dk1>
          <a:srgbClr val="FFFFFF"/>
        </a:dk1>
        <a:lt1>
          <a:srgbClr val="000066"/>
        </a:lt1>
        <a:dk2>
          <a:srgbClr val="FFFFFF"/>
        </a:dk2>
        <a:lt2>
          <a:srgbClr val="424458"/>
        </a:lt2>
        <a:accent1>
          <a:srgbClr val="6666FF"/>
        </a:accent1>
        <a:accent2>
          <a:srgbClr val="333399"/>
        </a:accent2>
        <a:accent3>
          <a:srgbClr val="AAAAB9"/>
        </a:accent3>
        <a:accent4>
          <a:srgbClr val="DCDCDC"/>
        </a:accent4>
        <a:accent5>
          <a:srgbClr val="B9B9FF"/>
        </a:accent5>
        <a:accent6>
          <a:srgbClr val="2D2D89"/>
        </a:accent6>
        <a:hlink>
          <a:srgbClr val="FF9900"/>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CC"/>
        </a:dk1>
        <a:lt1>
          <a:srgbClr val="390B20"/>
        </a:lt1>
        <a:dk2>
          <a:srgbClr val="FFFFCC"/>
        </a:dk2>
        <a:lt2>
          <a:srgbClr val="1C1C1C"/>
        </a:lt2>
        <a:accent1>
          <a:srgbClr val="FF916F"/>
        </a:accent1>
        <a:accent2>
          <a:srgbClr val="561450"/>
        </a:accent2>
        <a:accent3>
          <a:srgbClr val="AEAAAB"/>
        </a:accent3>
        <a:accent4>
          <a:srgbClr val="DCDCAF"/>
        </a:accent4>
        <a:accent5>
          <a:srgbClr val="FFC7BB"/>
        </a:accent5>
        <a:accent6>
          <a:srgbClr val="4C1147"/>
        </a:accent6>
        <a:hlink>
          <a:srgbClr val="637D95"/>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722104"/>
        </a:lt1>
        <a:dk2>
          <a:srgbClr val="FFFFFF"/>
        </a:dk2>
        <a:lt2>
          <a:srgbClr val="4C0000"/>
        </a:lt2>
        <a:accent1>
          <a:srgbClr val="CC6600"/>
        </a:accent1>
        <a:accent2>
          <a:srgbClr val="8A2E00"/>
        </a:accent2>
        <a:accent3>
          <a:srgbClr val="BCABAA"/>
        </a:accent3>
        <a:accent4>
          <a:srgbClr val="DCDCDC"/>
        </a:accent4>
        <a:accent5>
          <a:srgbClr val="E2B9AA"/>
        </a:accent5>
        <a:accent6>
          <a:srgbClr val="7B2800"/>
        </a:accent6>
        <a:hlink>
          <a:srgbClr val="FFCC00"/>
        </a:hlink>
        <a:folHlink>
          <a:srgbClr val="FF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3064</Words>
  <Application>WPS 演示</Application>
  <PresentationFormat>宽屏</PresentationFormat>
  <Paragraphs>458</Paragraphs>
  <Slides>30</Slides>
  <Notes>0</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1</vt:i4>
      </vt:variant>
      <vt:variant>
        <vt:lpstr>幻灯片标题</vt:lpstr>
      </vt:variant>
      <vt:variant>
        <vt:i4>30</vt:i4>
      </vt:variant>
    </vt:vector>
  </HeadingPairs>
  <TitlesOfParts>
    <vt:vector size="41" baseType="lpstr">
      <vt:lpstr>Arial</vt:lpstr>
      <vt:lpstr>宋体</vt:lpstr>
      <vt:lpstr>Wingdings</vt:lpstr>
      <vt:lpstr>黑体</vt:lpstr>
      <vt:lpstr>微软雅黑</vt:lpstr>
      <vt:lpstr>Times New Roman</vt:lpstr>
      <vt:lpstr>楷体</vt:lpstr>
      <vt:lpstr>Comic Sans MS</vt:lpstr>
      <vt:lpstr>Arial Unicode MS</vt:lpstr>
      <vt:lpstr>演示文稿1</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Weisheng Zhu</dc:creator>
  <cp:lastModifiedBy>Administrator</cp:lastModifiedBy>
  <cp:revision>87</cp:revision>
  <dcterms:created xsi:type="dcterms:W3CDTF">2019-08-19T07:30:00Z</dcterms:created>
  <dcterms:modified xsi:type="dcterms:W3CDTF">2023-02-21T06:12:09Z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t-weiszh@microsoft.com</vt:lpwstr>
  </property>
  <property fmtid="{D5CDD505-2E9C-101B-9397-08002B2CF9AE}" pid="5" name="MSIP_Label_f42aa342-8706-4288-bd11-ebb85995028c_SetDate">
    <vt:lpwstr>2019-08-19T08:41:05.1913746Z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423e1048-e9f6-4858-a025-37493a4162f5</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y fmtid="{D5CDD505-2E9C-101B-9397-08002B2CF9AE}" pid="11" name="ContentTypeId">
    <vt:lpwstr>0x0101004D520B0621022B4CA37193CEB4BD4006</vt:lpwstr>
  </property>
  <property fmtid="{D5CDD505-2E9C-101B-9397-08002B2CF9AE}" pid="12" name="KSOProductBuildVer">
    <vt:lpwstr>2052-11.1.0.10938</vt:lpwstr>
  </property>
  <property fmtid="{D5CDD505-2E9C-101B-9397-08002B2CF9AE}" pid="13" name="ICV">
    <vt:lpwstr>834A28D5B8C34B9EB1AEA91D5DD3FDBC</vt:lpwstr>
  </property>
</Properties>
</file>