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88" r:id="rId3"/>
    <p:sldId id="289" r:id="rId4"/>
    <p:sldId id="315" r:id="rId5"/>
    <p:sldId id="299" r:id="rId6"/>
    <p:sldId id="317" r:id="rId7"/>
    <p:sldId id="318" r:id="rId8"/>
    <p:sldId id="355" r:id="rId9"/>
    <p:sldId id="356" r:id="rId10"/>
    <p:sldId id="357" r:id="rId11"/>
    <p:sldId id="358" r:id="rId12"/>
    <p:sldId id="359" r:id="rId13"/>
    <p:sldId id="360" r:id="rId14"/>
    <p:sldId id="312" r:id="rId15"/>
    <p:sldId id="30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05" r:id="rId29"/>
    <p:sldId id="313" r:id="rId30"/>
    <p:sldId id="374" r:id="rId31"/>
    <p:sldId id="375" r:id="rId32"/>
    <p:sldId id="376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6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752" y="-90"/>
      </p:cViewPr>
      <p:guideLst>
        <p:guide orient="horz" pos="2120"/>
        <p:guide pos="2849"/>
        <p:guide pos="2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4" Type="http://schemas.openxmlformats.org/officeDocument/2006/relationships/theme" Target="../theme/theme1.xml"/><Relationship Id="rId53" Type="http://schemas.openxmlformats.org/officeDocument/2006/relationships/image" Target="../media/image2.png"/><Relationship Id="rId52" Type="http://schemas.openxmlformats.org/officeDocument/2006/relationships/image" Target="../media/image1.png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7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4.jpe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2.v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6.xml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26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7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7.svg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5.xml"/><Relationship Id="rId3" Type="http://schemas.openxmlformats.org/officeDocument/2006/relationships/image" Target="../media/image29.jpeg"/><Relationship Id="rId2" Type="http://schemas.openxmlformats.org/officeDocument/2006/relationships/image" Target="../media/image7.sv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30.png"/><Relationship Id="rId2" Type="http://schemas.openxmlformats.org/officeDocument/2006/relationships/image" Target="../media/image7.svg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7.svg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svg"/><Relationship Id="rId3" Type="http://schemas.openxmlformats.org/officeDocument/2006/relationships/image" Target="../media/image9.pn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3.jpe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4.jpe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5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920240"/>
            <a:ext cx="9144000" cy="1753235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第十六章 电流做功与电功率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电流做功</a:t>
            </a:r>
            <a:endParaRPr lang="zh-CN" sz="5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250315"/>
            <a:ext cx="5810250" cy="4358005"/>
          </a:xfrm>
          <a:prstGeom prst="rect">
            <a:avLst/>
          </a:prstGeom>
        </p:spPr>
      </p:pic>
      <p:sp>
        <p:nvSpPr>
          <p:cNvPr id="9220" name="WordArt 4" descr="白色大理石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677545" y="712470"/>
            <a:ext cx="2000885" cy="86487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电风扇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6416040" y="4999355"/>
            <a:ext cx="1461135" cy="828675"/>
          </a:xfrm>
          <a:prstGeom prst="rect">
            <a:avLst/>
          </a:prstGeom>
        </p:spPr>
        <p:txBody>
          <a:bodyPr wrap="none" fromWordArt="1"/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动能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220" name="WordArt 4" descr="白色大理石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677545" y="712470"/>
            <a:ext cx="2000885" cy="86487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镀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1075" name="Rectangle 3"/>
          <p:cNvSpPr>
            <a:spLocks noGrp="1" noChangeArrowheads="1"/>
          </p:cNvSpPr>
          <p:nvPr/>
        </p:nvSpPr>
        <p:spPr>
          <a:xfrm>
            <a:off x="6727825" y="2886075"/>
            <a:ext cx="1930400" cy="8223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化学能</a:t>
            </a:r>
            <a:endParaRPr lang="zh-CN" altLang="en-US" sz="4400" b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315" name="Picture 5" descr="26-2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4088" y="1428750"/>
            <a:ext cx="5621337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352493" y="347483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kern="10" dirty="0">
                <a:ln w="9525"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电风扇</a:t>
            </a:r>
            <a:endParaRPr lang="zh-CN" altLang="en-US" kern="10" dirty="0">
              <a:ln w="9525">
                <a:rou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327025" y="6056630"/>
            <a:ext cx="82105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电流做功的实质就是：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把电能转化为其它开式的能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uiExpand="1" build="p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688340"/>
            <a:ext cx="2924810" cy="914400"/>
            <a:chOff x="306" y="1210"/>
            <a:chExt cx="4606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328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电功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82947" name="Rectangle 3"/>
          <p:cNvSpPr>
            <a:spLocks noGrp="1" noChangeArrowheads="1"/>
          </p:cNvSpPr>
          <p:nvPr/>
        </p:nvSpPr>
        <p:spPr>
          <a:xfrm>
            <a:off x="1407795" y="1564005"/>
            <a:ext cx="1403350" cy="4730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定义：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2954" name="Rectangle 10"/>
          <p:cNvSpPr>
            <a:spLocks noChangeArrowheads="1"/>
          </p:cNvSpPr>
          <p:nvPr/>
        </p:nvSpPr>
        <p:spPr bwMode="auto">
          <a:xfrm>
            <a:off x="2883535" y="1564005"/>
            <a:ext cx="2578735" cy="472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电流所做的功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2955" name="Text Box 11"/>
          <p:cNvSpPr txBox="1">
            <a:spLocks noChangeArrowheads="1"/>
          </p:cNvSpPr>
          <p:nvPr/>
        </p:nvSpPr>
        <p:spPr bwMode="auto">
          <a:xfrm>
            <a:off x="287020" y="2438718"/>
            <a:ext cx="8569325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20000"/>
              </a:spcBef>
              <a:buClr>
                <a:srgbClr val="0000FF"/>
              </a:buClr>
              <a:buSzPct val="60000"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电流做功的过程，就是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电能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其他形式能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转化的过程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59" name="Text Box 15"/>
          <p:cNvSpPr txBox="1">
            <a:spLocks noChangeArrowheads="1"/>
          </p:cNvSpPr>
          <p:nvPr/>
        </p:nvSpPr>
        <p:spPr bwMode="auto">
          <a:xfrm>
            <a:off x="2426970" y="5532438"/>
            <a:ext cx="428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Ctr="1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用电器就消耗了多少电能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60" name="Line 16"/>
          <p:cNvSpPr>
            <a:spLocks noChangeShapeType="1"/>
          </p:cNvSpPr>
          <p:nvPr/>
        </p:nvSpPr>
        <p:spPr bwMode="auto">
          <a:xfrm>
            <a:off x="2484120" y="4918075"/>
            <a:ext cx="358775" cy="431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82961" name="Line 17"/>
          <p:cNvSpPr>
            <a:spLocks noChangeShapeType="1"/>
          </p:cNvSpPr>
          <p:nvPr/>
        </p:nvSpPr>
        <p:spPr bwMode="auto">
          <a:xfrm flipH="1">
            <a:off x="3600133" y="4228148"/>
            <a:ext cx="863600" cy="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82962" name="Text Box 18"/>
          <p:cNvSpPr txBox="1">
            <a:spLocks noChangeArrowheads="1"/>
          </p:cNvSpPr>
          <p:nvPr/>
        </p:nvSpPr>
        <p:spPr bwMode="auto">
          <a:xfrm>
            <a:off x="464369" y="3576965"/>
            <a:ext cx="27376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Ctr="1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电流做了多少功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4464049" y="3460433"/>
            <a:ext cx="43926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就有多少电能转化成其他形式的能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2964" name="Line 20"/>
          <p:cNvSpPr>
            <a:spLocks noChangeShapeType="1"/>
          </p:cNvSpPr>
          <p:nvPr/>
        </p:nvSpPr>
        <p:spPr bwMode="auto">
          <a:xfrm flipV="1">
            <a:off x="5794058" y="4918075"/>
            <a:ext cx="287337" cy="43180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82965" name="Line 21"/>
          <p:cNvSpPr>
            <a:spLocks noChangeShapeType="1"/>
          </p:cNvSpPr>
          <p:nvPr/>
        </p:nvSpPr>
        <p:spPr bwMode="auto">
          <a:xfrm flipH="1">
            <a:off x="5001895" y="4918075"/>
            <a:ext cx="360363" cy="433388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82966" name="Line 22"/>
          <p:cNvSpPr>
            <a:spLocks noChangeShapeType="1"/>
          </p:cNvSpPr>
          <p:nvPr/>
        </p:nvSpPr>
        <p:spPr bwMode="auto">
          <a:xfrm>
            <a:off x="3600133" y="3651885"/>
            <a:ext cx="863600" cy="0"/>
          </a:xfrm>
          <a:prstGeom prst="line">
            <a:avLst/>
          </a:prstGeom>
          <a:noFill/>
          <a:ln w="63500">
            <a:solidFill>
              <a:srgbClr val="0000FF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82967" name="Line 23"/>
          <p:cNvSpPr>
            <a:spLocks noChangeShapeType="1"/>
          </p:cNvSpPr>
          <p:nvPr/>
        </p:nvSpPr>
        <p:spPr bwMode="auto">
          <a:xfrm flipH="1" flipV="1">
            <a:off x="3201670" y="4846638"/>
            <a:ext cx="431800" cy="503237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82968" name="Rectangle 24"/>
          <p:cNvSpPr>
            <a:spLocks noChangeArrowheads="1"/>
          </p:cNvSpPr>
          <p:nvPr/>
        </p:nvSpPr>
        <p:spPr bwMode="auto">
          <a:xfrm>
            <a:off x="5556250" y="1602740"/>
            <a:ext cx="1698625" cy="5035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i="1" dirty="0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2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82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829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82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4" grpId="0" bldLvl="0" animBg="1"/>
      <p:bldP spid="82955" grpId="0" bldLvl="0" animBg="1"/>
      <p:bldP spid="82959" grpId="0"/>
      <p:bldP spid="82959" grpId="1"/>
      <p:bldP spid="82962" grpId="0"/>
      <p:bldP spid="82962" grpId="1"/>
      <p:bldP spid="82963" grpId="0"/>
      <p:bldP spid="82963" grpId="1"/>
      <p:bldP spid="8296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5475" name="Rectangle 3"/>
          <p:cNvSpPr>
            <a:spLocks noGrp="1" noChangeArrowheads="1"/>
          </p:cNvSpPr>
          <p:nvPr/>
        </p:nvSpPr>
        <p:spPr>
          <a:xfrm>
            <a:off x="1036955" y="922020"/>
            <a:ext cx="1313180" cy="5930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rgbClr val="0000FF"/>
              </a:buClr>
              <a:buFontTx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单位：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2124075" y="1838325"/>
            <a:ext cx="4768215" cy="650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焦耳，简称“焦”，符号：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J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3338195" y="3246120"/>
            <a:ext cx="1191260" cy="598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</a:t>
            </a:r>
            <a:endParaRPr lang="en-US" altLang="zh-CN" sz="2800" b="1" dirty="0" err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2884805" y="3251200"/>
            <a:ext cx="453390" cy="598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4529455" y="3246120"/>
            <a:ext cx="417195" cy="483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5218430" y="3251200"/>
            <a:ext cx="1673860" cy="4787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3.6×10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8" grpId="0" bldLvl="0" animBg="1"/>
      <p:bldP spid="105480" grpId="0" bldLvl="0" animBg="1"/>
      <p:bldP spid="105481" grpId="0" bldLvl="0" animBg="1"/>
      <p:bldP spid="10547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7829" name="Picture 5" descr="F:\田雨\8.物理资料\沪科版九年级全一册\沪科版物理资料\第16\20832456.jpg20832456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82035" y="1074738"/>
            <a:ext cx="1783080" cy="23764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2118360" y="3778250"/>
            <a:ext cx="4710113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电流通过白炽灯做功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100J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477838" y="1363663"/>
            <a:ext cx="2232025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100J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7836" name="AutoShape 12"/>
          <p:cNvSpPr>
            <a:spLocks noChangeArrowheads="1"/>
          </p:cNvSpPr>
          <p:nvPr/>
        </p:nvSpPr>
        <p:spPr bwMode="auto">
          <a:xfrm>
            <a:off x="2493963" y="2082800"/>
            <a:ext cx="720725" cy="215900"/>
          </a:xfrm>
          <a:prstGeom prst="righ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6237288" y="1290638"/>
            <a:ext cx="2159000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100J</a:t>
            </a:r>
            <a:endParaRPr lang="en-US" altLang="zh-CN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6740525" y="1795463"/>
            <a:ext cx="1728788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内能、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7839" name="AutoShape 15"/>
          <p:cNvSpPr>
            <a:spLocks noChangeArrowheads="1"/>
          </p:cNvSpPr>
          <p:nvPr/>
        </p:nvSpPr>
        <p:spPr bwMode="auto">
          <a:xfrm>
            <a:off x="5805488" y="2082800"/>
            <a:ext cx="720725" cy="215900"/>
          </a:xfrm>
          <a:prstGeom prst="right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6524625" y="2371725"/>
            <a:ext cx="1728788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光能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77842" name="Text Box 18"/>
          <p:cNvSpPr txBox="1">
            <a:spLocks noChangeArrowheads="1"/>
          </p:cNvSpPr>
          <p:nvPr/>
        </p:nvSpPr>
        <p:spPr bwMode="auto">
          <a:xfrm>
            <a:off x="765493" y="5246688"/>
            <a:ext cx="7704137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电流做功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100J=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消耗电能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100J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7844" name="Text Box 20"/>
          <p:cNvSpPr txBox="1">
            <a:spLocks noChangeArrowheads="1"/>
          </p:cNvSpPr>
          <p:nvPr/>
        </p:nvSpPr>
        <p:spPr bwMode="auto">
          <a:xfrm>
            <a:off x="404813" y="2082800"/>
            <a:ext cx="2232025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电能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7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2"/>
                                    </p:cond>
                                  </p:end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-0.33295  E" pathEditMode="relative" ptsTypes="">
                                      <p:cBhvr>
                                        <p:cTn id="80" dur="2000" fill="hold"/>
                                        <p:tgtEl>
                                          <p:spTgt spid="77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 bldLvl="0" animBg="1"/>
      <p:bldP spid="77832" grpId="1" bldLvl="0" animBg="1"/>
      <p:bldP spid="77834" grpId="0" bldLvl="0" animBg="1"/>
      <p:bldP spid="77834" grpId="1" bldLvl="0" animBg="1"/>
      <p:bldP spid="77836" grpId="0" bldLvl="0" animBg="1"/>
      <p:bldP spid="77836" grpId="1" bldLvl="0" animBg="1"/>
      <p:bldP spid="77837" grpId="0" bldLvl="0" animBg="1"/>
      <p:bldP spid="77837" grpId="1" bldLvl="0" animBg="1"/>
      <p:bldP spid="77838" grpId="0" bldLvl="0" animBg="1"/>
      <p:bldP spid="77838" grpId="1" bldLvl="0" animBg="1"/>
      <p:bldP spid="77839" grpId="0" bldLvl="0" animBg="1"/>
      <p:bldP spid="77839" grpId="1" bldLvl="0" animBg="1"/>
      <p:bldP spid="77840" grpId="0" bldLvl="0" animBg="1"/>
      <p:bldP spid="77840" grpId="1" bldLvl="0" animBg="1"/>
      <p:bldP spid="77842" grpId="0" uiExpand="1" build="p"/>
      <p:bldP spid="77842" grpId="1" uiExpand="1" build="allAtOnce"/>
      <p:bldP spid="77844" grpId="0" bldLvl="0" animBg="1"/>
      <p:bldP spid="77844" grpId="1" bldLvl="0" animBg="1"/>
      <p:bldP spid="77844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p:transition advTm="8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770" name="Rectangle 2"/>
          <p:cNvSpPr>
            <a:spLocks noGrp="1" noChangeArrowheads="1"/>
          </p:cNvSpPr>
          <p:nvPr/>
        </p:nvSpPr>
        <p:spPr>
          <a:xfrm>
            <a:off x="799465" y="922020"/>
            <a:ext cx="4422775" cy="552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电功与哪些因素有关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1192530" y="1609090"/>
            <a:ext cx="4026535" cy="647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indent="0">
              <a:spcBef>
                <a:spcPct val="20000"/>
              </a:spcBef>
              <a:buClr>
                <a:srgbClr val="0000FF"/>
              </a:buClr>
              <a:buSzPct val="60000"/>
              <a:buNone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①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电功与电压的关系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25475" y="2806700"/>
            <a:ext cx="8113395" cy="1164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indent="0">
              <a:spcBef>
                <a:spcPct val="20000"/>
              </a:spcBef>
              <a:buClr>
                <a:schemeClr val="hlink"/>
              </a:buClr>
              <a:buSzPct val="6000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结论：在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相同的情况下，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0">
              <a:spcBef>
                <a:spcPct val="20000"/>
              </a:spcBef>
              <a:buClr>
                <a:schemeClr val="hlink"/>
              </a:buClr>
              <a:buSzPct val="6000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越大，电流做的功越多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 smtClean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919288" y="2722563"/>
            <a:ext cx="1871662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676650" y="2722563"/>
            <a:ext cx="2157413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通电时间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836295" y="3387725"/>
            <a:ext cx="1212215" cy="5835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电压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 bldLvl="0" animBg="1"/>
      <p:bldP spid="32781" grpId="0" bldLvl="0" animBg="1"/>
      <p:bldP spid="3278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p:transition advTm="8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8308" name="Rectangle 4"/>
          <p:cNvSpPr>
            <a:spLocks noGrp="1" noChangeArrowheads="1"/>
          </p:cNvSpPr>
          <p:nvPr/>
        </p:nvSpPr>
        <p:spPr>
          <a:xfrm>
            <a:off x="265430" y="2393950"/>
            <a:ext cx="8803005" cy="11137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结论：在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    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相同的情况下，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越大，电流做的功越多。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777673" y="2393950"/>
            <a:ext cx="1030287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1491298" y="2397125"/>
            <a:ext cx="15113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2773363" y="2397125"/>
            <a:ext cx="1843087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通电时间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836295" y="922020"/>
            <a:ext cx="4013200" cy="590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②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电功与电流的关系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 bldLvl="0" animBg="1"/>
      <p:bldP spid="98310" grpId="0" bldLvl="0" animBg="1"/>
      <p:bldP spid="983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9332" name="Rectangle 4"/>
          <p:cNvSpPr>
            <a:spLocks noGrp="1" noChangeArrowheads="1"/>
          </p:cNvSpPr>
          <p:nvPr/>
        </p:nvSpPr>
        <p:spPr>
          <a:xfrm>
            <a:off x="381000" y="2574925"/>
            <a:ext cx="8610600" cy="12306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结论：在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相同的情况下，</a:t>
            </a:r>
            <a:r>
              <a:rPr lang="en-US" altLang="zh-CN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   _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越长，电流做的功越多。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379855" y="2562543"/>
            <a:ext cx="1800225" cy="52228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2687638" y="2566988"/>
            <a:ext cx="1655762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6264275" y="2481263"/>
            <a:ext cx="2139950" cy="52228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通电时间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901065" y="1341755"/>
            <a:ext cx="4854575" cy="647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60000"/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</a:rPr>
              <a:t>③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电功与通电时间的关系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bldLvl="0" animBg="1"/>
      <p:bldP spid="99334" grpId="0" bldLvl="0" animBg="1"/>
      <p:bldP spid="993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0355" name="Rectangle 3"/>
          <p:cNvSpPr>
            <a:spLocks noGrp="1" noChangeArrowheads="1"/>
          </p:cNvSpPr>
          <p:nvPr/>
        </p:nvSpPr>
        <p:spPr>
          <a:xfrm>
            <a:off x="706755" y="922020"/>
            <a:ext cx="4777740" cy="6083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小结：电功与哪些因素有关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836295" y="1774825"/>
            <a:ext cx="6145530" cy="647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电功与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电压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以及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通电时间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有关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3326130" y="4585335"/>
            <a:ext cx="2263775" cy="869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 anchorCtr="1"/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W=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UIt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334963" y="3390900"/>
            <a:ext cx="8640762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越大，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越大，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_______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越长，电流做的功越多。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1738313" y="3355340"/>
            <a:ext cx="1439862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365" name="Text Box 13"/>
          <p:cNvSpPr txBox="1">
            <a:spLocks noChangeArrowheads="1"/>
          </p:cNvSpPr>
          <p:nvPr/>
        </p:nvSpPr>
        <p:spPr bwMode="auto">
          <a:xfrm>
            <a:off x="3327400" y="3359150"/>
            <a:ext cx="2233613" cy="523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Ctr="1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通电时间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367" name="Rectangle 15"/>
          <p:cNvSpPr>
            <a:spLocks noChangeArrowheads="1"/>
          </p:cNvSpPr>
          <p:nvPr/>
        </p:nvSpPr>
        <p:spPr bwMode="auto">
          <a:xfrm>
            <a:off x="901065" y="4700905"/>
            <a:ext cx="2548255" cy="638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indent="0">
              <a:spcBef>
                <a:spcPct val="20000"/>
              </a:spcBef>
              <a:buClr>
                <a:srgbClr val="0000FF"/>
              </a:buClr>
              <a:buSzPct val="60000"/>
              <a:buNone/>
              <a:defRPr/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计算公式：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144145" y="3355975"/>
            <a:ext cx="115633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Ctr="1">
            <a:spAutoFit/>
          </a:bodyPr>
          <a:lstStyle/>
          <a:p>
            <a:pPr fontAlgn="auto">
              <a:spcBef>
                <a:spcPts val="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电压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7" grpId="0" bldLvl="0" animBg="1"/>
      <p:bldP spid="100359" grpId="0" bldLvl="0" animBg="1"/>
      <p:bldP spid="100362" grpId="0" bldLvl="0" animBg="1"/>
      <p:bldP spid="100364" grpId="0" bldLvl="0" animBg="1"/>
      <p:bldP spid="100365" grpId="0" bldLvl="0" animBg="1"/>
      <p:bldP spid="100367" grpId="0" bldLvl="0" animBg="1"/>
      <p:bldP spid="10036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82725"/>
            <a:ext cx="7775575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57250" y="775335"/>
            <a:ext cx="66065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有谁知道你家里一个月要交多少电费吗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920115" y="5586730"/>
            <a:ext cx="7200900" cy="954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供电部门在收电费之前根据什么来确定用户所用的电量的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13"/>
          <p:cNvGrpSpPr/>
          <p:nvPr/>
        </p:nvGrpSpPr>
        <p:grpSpPr bwMode="auto">
          <a:xfrm>
            <a:off x="7308850" y="4506913"/>
            <a:ext cx="936625" cy="360362"/>
            <a:chOff x="4377" y="3067"/>
            <a:chExt cx="590" cy="227"/>
          </a:xfrm>
        </p:grpSpPr>
        <p:sp>
          <p:nvSpPr>
            <p:cNvPr id="4105" name="Line 9"/>
            <p:cNvSpPr>
              <a:spLocks noChangeShapeType="1"/>
            </p:cNvSpPr>
            <p:nvPr/>
          </p:nvSpPr>
          <p:spPr bwMode="auto">
            <a:xfrm>
              <a:off x="4377" y="3067"/>
              <a:ext cx="0" cy="22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4106" name="Line 10"/>
            <p:cNvSpPr>
              <a:spLocks noChangeShapeType="1"/>
            </p:cNvSpPr>
            <p:nvPr/>
          </p:nvSpPr>
          <p:spPr bwMode="auto">
            <a:xfrm>
              <a:off x="4377" y="3067"/>
              <a:ext cx="59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4107" name="Line 11"/>
            <p:cNvSpPr>
              <a:spLocks noChangeShapeType="1"/>
            </p:cNvSpPr>
            <p:nvPr/>
          </p:nvSpPr>
          <p:spPr bwMode="auto">
            <a:xfrm>
              <a:off x="4377" y="3294"/>
              <a:ext cx="59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4108" name="Line 12"/>
            <p:cNvSpPr>
              <a:spLocks noChangeShapeType="1"/>
            </p:cNvSpPr>
            <p:nvPr/>
          </p:nvSpPr>
          <p:spPr bwMode="auto">
            <a:xfrm>
              <a:off x="4967" y="3067"/>
              <a:ext cx="0" cy="22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  <p:grpSp>
        <p:nvGrpSpPr>
          <p:cNvPr id="3" name="Group 17"/>
          <p:cNvGrpSpPr/>
          <p:nvPr/>
        </p:nvGrpSpPr>
        <p:grpSpPr bwMode="auto">
          <a:xfrm>
            <a:off x="4787900" y="4506913"/>
            <a:ext cx="936625" cy="360362"/>
            <a:chOff x="4377" y="3067"/>
            <a:chExt cx="590" cy="227"/>
          </a:xfrm>
        </p:grpSpPr>
        <p:sp>
          <p:nvSpPr>
            <p:cNvPr id="4114" name="Line 18"/>
            <p:cNvSpPr>
              <a:spLocks noChangeShapeType="1"/>
            </p:cNvSpPr>
            <p:nvPr/>
          </p:nvSpPr>
          <p:spPr bwMode="auto">
            <a:xfrm>
              <a:off x="4377" y="3067"/>
              <a:ext cx="0" cy="22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>
              <a:off x="4377" y="3067"/>
              <a:ext cx="59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4116" name="Line 20"/>
            <p:cNvSpPr>
              <a:spLocks noChangeShapeType="1"/>
            </p:cNvSpPr>
            <p:nvPr/>
          </p:nvSpPr>
          <p:spPr bwMode="auto">
            <a:xfrm>
              <a:off x="4377" y="3294"/>
              <a:ext cx="59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  <p:sp>
          <p:nvSpPr>
            <p:cNvPr id="4117" name="Line 21"/>
            <p:cNvSpPr>
              <a:spLocks noChangeShapeType="1"/>
            </p:cNvSpPr>
            <p:nvPr/>
          </p:nvSpPr>
          <p:spPr bwMode="auto">
            <a:xfrm>
              <a:off x="4967" y="3067"/>
              <a:ext cx="0" cy="22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sz="2800" b="1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688340"/>
            <a:ext cx="3924935" cy="914400"/>
            <a:chOff x="306" y="1210"/>
            <a:chExt cx="6181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486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测算电费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115715" name="Picture 3" descr="u=2026447273,2007581542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253" y="1602423"/>
            <a:ext cx="3581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1821815" y="5114290"/>
            <a:ext cx="1438910" cy="685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r>
              <a:rPr kumimoji="1" lang="zh-CN" altLang="en-US" sz="2800" b="1" dirty="0">
                <a:latin typeface="黑体" panose="02010609060101010101" charset="-122"/>
                <a:ea typeface="黑体" panose="02010609060101010101" charset="-122"/>
              </a:rPr>
              <a:t>电能表</a:t>
            </a:r>
            <a:endParaRPr kumimoji="1"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5657215" y="5114290"/>
            <a:ext cx="2067560" cy="685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IC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卡电能表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115719" name="Picture 7" descr="Yufufe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190" y="1570673"/>
            <a:ext cx="322897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5715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57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3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  <p:bldP spid="1157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2" name="Text Box 6"/>
          <p:cNvSpPr txBox="1">
            <a:spLocks noChangeArrowheads="1"/>
          </p:cNvSpPr>
          <p:nvPr/>
        </p:nvSpPr>
        <p:spPr bwMode="auto">
          <a:xfrm>
            <a:off x="901065" y="623570"/>
            <a:ext cx="29400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认识电能表</a:t>
            </a:r>
            <a:endParaRPr lang="zh-CN" altLang="en-US"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829300" y="1339850"/>
            <a:ext cx="299878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用来测量电路消耗电能的仪表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1268413"/>
            <a:ext cx="5184775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9"/>
          <p:cNvGrpSpPr/>
          <p:nvPr/>
        </p:nvGrpSpPr>
        <p:grpSpPr bwMode="auto">
          <a:xfrm>
            <a:off x="2800350" y="2060575"/>
            <a:ext cx="720725" cy="288925"/>
            <a:chOff x="1746" y="1298"/>
            <a:chExt cx="454" cy="182"/>
          </a:xfrm>
        </p:grpSpPr>
        <p:sp>
          <p:nvSpPr>
            <p:cNvPr id="25606" name="Line 15"/>
            <p:cNvSpPr>
              <a:spLocks noChangeShapeType="1"/>
            </p:cNvSpPr>
            <p:nvPr/>
          </p:nvSpPr>
          <p:spPr bwMode="auto">
            <a:xfrm>
              <a:off x="1746" y="1298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Line 16"/>
            <p:cNvSpPr>
              <a:spLocks noChangeShapeType="1"/>
            </p:cNvSpPr>
            <p:nvPr/>
          </p:nvSpPr>
          <p:spPr bwMode="auto">
            <a:xfrm>
              <a:off x="1746" y="1480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Line 17"/>
            <p:cNvSpPr>
              <a:spLocks noChangeShapeType="1"/>
            </p:cNvSpPr>
            <p:nvPr/>
          </p:nvSpPr>
          <p:spPr bwMode="auto">
            <a:xfrm>
              <a:off x="1746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9" name="Line 18"/>
            <p:cNvSpPr>
              <a:spLocks noChangeShapeType="1"/>
            </p:cNvSpPr>
            <p:nvPr/>
          </p:nvSpPr>
          <p:spPr bwMode="auto">
            <a:xfrm>
              <a:off x="2200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2224088" y="3716338"/>
            <a:ext cx="720725" cy="288925"/>
            <a:chOff x="1746" y="1298"/>
            <a:chExt cx="454" cy="182"/>
          </a:xfrm>
        </p:grpSpPr>
        <p:sp>
          <p:nvSpPr>
            <p:cNvPr id="25611" name="Line 21"/>
            <p:cNvSpPr>
              <a:spLocks noChangeShapeType="1"/>
            </p:cNvSpPr>
            <p:nvPr/>
          </p:nvSpPr>
          <p:spPr bwMode="auto">
            <a:xfrm>
              <a:off x="1746" y="1298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Line 22"/>
            <p:cNvSpPr>
              <a:spLocks noChangeShapeType="1"/>
            </p:cNvSpPr>
            <p:nvPr/>
          </p:nvSpPr>
          <p:spPr bwMode="auto">
            <a:xfrm>
              <a:off x="1746" y="1480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Line 23"/>
            <p:cNvSpPr>
              <a:spLocks noChangeShapeType="1"/>
            </p:cNvSpPr>
            <p:nvPr/>
          </p:nvSpPr>
          <p:spPr bwMode="auto">
            <a:xfrm>
              <a:off x="1746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Line 24"/>
            <p:cNvSpPr>
              <a:spLocks noChangeShapeType="1"/>
            </p:cNvSpPr>
            <p:nvPr/>
          </p:nvSpPr>
          <p:spPr bwMode="auto">
            <a:xfrm>
              <a:off x="2200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5"/>
          <p:cNvGrpSpPr/>
          <p:nvPr/>
        </p:nvGrpSpPr>
        <p:grpSpPr bwMode="auto">
          <a:xfrm>
            <a:off x="3044825" y="3716338"/>
            <a:ext cx="720725" cy="288925"/>
            <a:chOff x="1746" y="1298"/>
            <a:chExt cx="454" cy="182"/>
          </a:xfrm>
        </p:grpSpPr>
        <p:sp>
          <p:nvSpPr>
            <p:cNvPr id="25616" name="Line 26"/>
            <p:cNvSpPr>
              <a:spLocks noChangeShapeType="1"/>
            </p:cNvSpPr>
            <p:nvPr/>
          </p:nvSpPr>
          <p:spPr bwMode="auto">
            <a:xfrm>
              <a:off x="1746" y="1298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7" name="Line 27"/>
            <p:cNvSpPr>
              <a:spLocks noChangeShapeType="1"/>
            </p:cNvSpPr>
            <p:nvPr/>
          </p:nvSpPr>
          <p:spPr bwMode="auto">
            <a:xfrm>
              <a:off x="1746" y="1480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8" name="Line 28"/>
            <p:cNvSpPr>
              <a:spLocks noChangeShapeType="1"/>
            </p:cNvSpPr>
            <p:nvPr/>
          </p:nvSpPr>
          <p:spPr bwMode="auto">
            <a:xfrm>
              <a:off x="1746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Line 29"/>
            <p:cNvSpPr>
              <a:spLocks noChangeShapeType="1"/>
            </p:cNvSpPr>
            <p:nvPr/>
          </p:nvSpPr>
          <p:spPr bwMode="auto">
            <a:xfrm>
              <a:off x="2200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30"/>
          <p:cNvGrpSpPr/>
          <p:nvPr/>
        </p:nvGrpSpPr>
        <p:grpSpPr bwMode="auto">
          <a:xfrm>
            <a:off x="1504950" y="4005263"/>
            <a:ext cx="1366838" cy="288925"/>
            <a:chOff x="1746" y="1298"/>
            <a:chExt cx="454" cy="182"/>
          </a:xfrm>
        </p:grpSpPr>
        <p:sp>
          <p:nvSpPr>
            <p:cNvPr id="25621" name="Line 31"/>
            <p:cNvSpPr>
              <a:spLocks noChangeShapeType="1"/>
            </p:cNvSpPr>
            <p:nvPr/>
          </p:nvSpPr>
          <p:spPr bwMode="auto">
            <a:xfrm>
              <a:off x="1746" y="1298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Line 32"/>
            <p:cNvSpPr>
              <a:spLocks noChangeShapeType="1"/>
            </p:cNvSpPr>
            <p:nvPr/>
          </p:nvSpPr>
          <p:spPr bwMode="auto">
            <a:xfrm>
              <a:off x="1746" y="1480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Line 33"/>
            <p:cNvSpPr>
              <a:spLocks noChangeShapeType="1"/>
            </p:cNvSpPr>
            <p:nvPr/>
          </p:nvSpPr>
          <p:spPr bwMode="auto">
            <a:xfrm>
              <a:off x="1746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Line 34"/>
            <p:cNvSpPr>
              <a:spLocks noChangeShapeType="1"/>
            </p:cNvSpPr>
            <p:nvPr/>
          </p:nvSpPr>
          <p:spPr bwMode="auto">
            <a:xfrm>
              <a:off x="2200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40"/>
          <p:cNvGrpSpPr/>
          <p:nvPr/>
        </p:nvGrpSpPr>
        <p:grpSpPr bwMode="auto">
          <a:xfrm>
            <a:off x="1863725" y="1989138"/>
            <a:ext cx="2160588" cy="865187"/>
            <a:chOff x="1746" y="1298"/>
            <a:chExt cx="454" cy="182"/>
          </a:xfrm>
        </p:grpSpPr>
        <p:sp>
          <p:nvSpPr>
            <p:cNvPr id="25626" name="Line 41"/>
            <p:cNvSpPr>
              <a:spLocks noChangeShapeType="1"/>
            </p:cNvSpPr>
            <p:nvPr/>
          </p:nvSpPr>
          <p:spPr bwMode="auto">
            <a:xfrm>
              <a:off x="1746" y="1298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Line 42"/>
            <p:cNvSpPr>
              <a:spLocks noChangeShapeType="1"/>
            </p:cNvSpPr>
            <p:nvPr/>
          </p:nvSpPr>
          <p:spPr bwMode="auto">
            <a:xfrm>
              <a:off x="1746" y="1480"/>
              <a:ext cx="45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Line 43"/>
            <p:cNvSpPr>
              <a:spLocks noChangeShapeType="1"/>
            </p:cNvSpPr>
            <p:nvPr/>
          </p:nvSpPr>
          <p:spPr bwMode="auto">
            <a:xfrm>
              <a:off x="1746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Line 44"/>
            <p:cNvSpPr>
              <a:spLocks noChangeShapeType="1"/>
            </p:cNvSpPr>
            <p:nvPr/>
          </p:nvSpPr>
          <p:spPr bwMode="auto">
            <a:xfrm>
              <a:off x="2200" y="1298"/>
              <a:ext cx="0" cy="18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50"/>
          <p:cNvGrpSpPr/>
          <p:nvPr/>
        </p:nvGrpSpPr>
        <p:grpSpPr bwMode="auto">
          <a:xfrm>
            <a:off x="5791200" y="2735263"/>
            <a:ext cx="3052763" cy="3219449"/>
            <a:chOff x="3678" y="908"/>
            <a:chExt cx="1923" cy="2028"/>
          </a:xfrm>
        </p:grpSpPr>
        <p:sp>
          <p:nvSpPr>
            <p:cNvPr id="3117" name="Text Box 45"/>
            <p:cNvSpPr txBox="1">
              <a:spLocks noChangeArrowheads="1"/>
            </p:cNvSpPr>
            <p:nvPr/>
          </p:nvSpPr>
          <p:spPr bwMode="auto">
            <a:xfrm>
              <a:off x="3687" y="1316"/>
              <a:ext cx="1270" cy="3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(2) 220V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18" name="Text Box 46"/>
            <p:cNvSpPr txBox="1">
              <a:spLocks noChangeArrowheads="1"/>
            </p:cNvSpPr>
            <p:nvPr/>
          </p:nvSpPr>
          <p:spPr bwMode="auto">
            <a:xfrm>
              <a:off x="3696" y="2160"/>
              <a:ext cx="1905" cy="3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(4) 1200r/KWh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19" name="Text Box 47"/>
            <p:cNvSpPr txBox="1">
              <a:spLocks noChangeArrowheads="1"/>
            </p:cNvSpPr>
            <p:nvPr/>
          </p:nvSpPr>
          <p:spPr bwMode="auto">
            <a:xfrm>
              <a:off x="3696" y="1752"/>
              <a:ext cx="1270" cy="67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(3) 5(10A)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20" name="Text Box 48"/>
            <p:cNvSpPr txBox="1">
              <a:spLocks noChangeArrowheads="1"/>
            </p:cNvSpPr>
            <p:nvPr/>
          </p:nvSpPr>
          <p:spPr bwMode="auto">
            <a:xfrm>
              <a:off x="3678" y="908"/>
              <a:ext cx="1270" cy="3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(1) KWh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3121" name="Text Box 49"/>
            <p:cNvSpPr txBox="1">
              <a:spLocks noChangeArrowheads="1"/>
            </p:cNvSpPr>
            <p:nvPr/>
          </p:nvSpPr>
          <p:spPr bwMode="auto">
            <a:xfrm>
              <a:off x="3742" y="2568"/>
              <a:ext cx="1270" cy="3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(5) 31357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626" name="Picture 2" descr="读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963" y="1890713"/>
            <a:ext cx="5037137" cy="3441700"/>
          </a:xfrm>
          <a:prstGeom prst="rect">
            <a:avLst/>
          </a:prstGeom>
          <a:solidFill>
            <a:srgbClr val="BBE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431800" y="5780405"/>
            <a:ext cx="835215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月末的数字减去月初的数字：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561.6kWh-78.2kWh=83.4kWh         </a:t>
            </a: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4422775" y="3560763"/>
            <a:ext cx="544513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‰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435600" y="2481263"/>
            <a:ext cx="3348038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表盘上的读数以</a:t>
            </a:r>
            <a:r>
              <a:rPr lang="en-US" altLang="zh-CN" sz="28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为单位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最后一位是小数位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901065" y="922020"/>
            <a:ext cx="291274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2.电能表读数</a:t>
            </a:r>
            <a:endParaRPr lang="en-US" altLang="zh-CN" sz="36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034" name="Rectangle 2"/>
          <p:cNvSpPr>
            <a:spLocks noGrp="1" noChangeArrowheads="1"/>
          </p:cNvSpPr>
          <p:nvPr/>
        </p:nvSpPr>
        <p:spPr>
          <a:xfrm>
            <a:off x="290830" y="1400810"/>
            <a:ext cx="8496300" cy="368871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电能表的作用： </a:t>
            </a:r>
            <a:r>
              <a:rPr lang="zh-CN" altLang="en-US" sz="24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</a:t>
            </a:r>
            <a:endParaRPr lang="zh-CN" altLang="en-US" sz="2400" b="1" u="sng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2.220V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表示：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3.10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表示：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4.1250r/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kwh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表示 ：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552700" y="5132388"/>
            <a:ext cx="48244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二月初电能表的示数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809625" y="5065713"/>
            <a:ext cx="2873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1096963" y="5065713"/>
            <a:ext cx="28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38" name="Rectangle 7"/>
          <p:cNvSpPr>
            <a:spLocks noChangeArrowheads="1"/>
          </p:cNvSpPr>
          <p:nvPr/>
        </p:nvSpPr>
        <p:spPr bwMode="auto">
          <a:xfrm>
            <a:off x="1385888" y="5065713"/>
            <a:ext cx="28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39" name="Rectangle 8"/>
          <p:cNvSpPr>
            <a:spLocks noChangeArrowheads="1"/>
          </p:cNvSpPr>
          <p:nvPr/>
        </p:nvSpPr>
        <p:spPr bwMode="auto">
          <a:xfrm>
            <a:off x="1673225" y="5065713"/>
            <a:ext cx="2873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0" name="Rectangle 9"/>
          <p:cNvSpPr>
            <a:spLocks noChangeArrowheads="1"/>
          </p:cNvSpPr>
          <p:nvPr/>
        </p:nvSpPr>
        <p:spPr bwMode="auto">
          <a:xfrm>
            <a:off x="1962150" y="5065713"/>
            <a:ext cx="2873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7657" name="Group 39"/>
          <p:cNvGrpSpPr/>
          <p:nvPr/>
        </p:nvGrpSpPr>
        <p:grpSpPr bwMode="auto">
          <a:xfrm>
            <a:off x="809625" y="5137150"/>
            <a:ext cx="1584325" cy="465138"/>
            <a:chOff x="793" y="2065"/>
            <a:chExt cx="998" cy="293"/>
          </a:xfrm>
        </p:grpSpPr>
        <p:sp>
          <p:nvSpPr>
            <p:cNvPr id="44068" name="Text Box 10"/>
            <p:cNvSpPr txBox="1">
              <a:spLocks noChangeArrowheads="1"/>
            </p:cNvSpPr>
            <p:nvPr/>
          </p:nvSpPr>
          <p:spPr bwMode="auto">
            <a:xfrm>
              <a:off x="793" y="2068"/>
              <a:ext cx="27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4069" name="Text Box 11"/>
            <p:cNvSpPr txBox="1">
              <a:spLocks noChangeArrowheads="1"/>
            </p:cNvSpPr>
            <p:nvPr/>
          </p:nvSpPr>
          <p:spPr bwMode="auto">
            <a:xfrm>
              <a:off x="975" y="2068"/>
              <a:ext cx="27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4070" name="Text Box 12"/>
            <p:cNvSpPr txBox="1">
              <a:spLocks noChangeArrowheads="1"/>
            </p:cNvSpPr>
            <p:nvPr/>
          </p:nvSpPr>
          <p:spPr bwMode="auto">
            <a:xfrm>
              <a:off x="1156" y="2068"/>
              <a:ext cx="27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4071" name="Text Box 13"/>
            <p:cNvSpPr txBox="1">
              <a:spLocks noChangeArrowheads="1"/>
            </p:cNvSpPr>
            <p:nvPr/>
          </p:nvSpPr>
          <p:spPr bwMode="auto">
            <a:xfrm>
              <a:off x="1337" y="2068"/>
              <a:ext cx="27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44072" name="Text Box 14"/>
            <p:cNvSpPr txBox="1">
              <a:spLocks noChangeArrowheads="1"/>
            </p:cNvSpPr>
            <p:nvPr/>
          </p:nvSpPr>
          <p:spPr bwMode="auto">
            <a:xfrm>
              <a:off x="1519" y="2065"/>
              <a:ext cx="272" cy="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CC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4042" name="Rectangle 17"/>
          <p:cNvSpPr>
            <a:spLocks noChangeArrowheads="1"/>
          </p:cNvSpPr>
          <p:nvPr/>
        </p:nvSpPr>
        <p:spPr bwMode="auto">
          <a:xfrm>
            <a:off x="811213" y="5784850"/>
            <a:ext cx="28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3" name="Rectangle 18"/>
          <p:cNvSpPr>
            <a:spLocks noChangeArrowheads="1"/>
          </p:cNvSpPr>
          <p:nvPr/>
        </p:nvSpPr>
        <p:spPr bwMode="auto">
          <a:xfrm>
            <a:off x="1098550" y="5784850"/>
            <a:ext cx="2873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4" name="Rectangle 19"/>
          <p:cNvSpPr>
            <a:spLocks noChangeArrowheads="1"/>
          </p:cNvSpPr>
          <p:nvPr/>
        </p:nvSpPr>
        <p:spPr bwMode="auto">
          <a:xfrm>
            <a:off x="1387475" y="5784850"/>
            <a:ext cx="28733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5" name="Rectangle 20"/>
          <p:cNvSpPr>
            <a:spLocks noChangeArrowheads="1"/>
          </p:cNvSpPr>
          <p:nvPr/>
        </p:nvSpPr>
        <p:spPr bwMode="auto">
          <a:xfrm>
            <a:off x="1674813" y="5784850"/>
            <a:ext cx="28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6" name="Rectangle 21"/>
          <p:cNvSpPr>
            <a:spLocks noChangeArrowheads="1"/>
          </p:cNvSpPr>
          <p:nvPr/>
        </p:nvSpPr>
        <p:spPr bwMode="auto">
          <a:xfrm>
            <a:off x="1963738" y="5784850"/>
            <a:ext cx="2873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7" name="Text Box 22"/>
          <p:cNvSpPr txBox="1">
            <a:spLocks noChangeArrowheads="1"/>
          </p:cNvSpPr>
          <p:nvPr/>
        </p:nvSpPr>
        <p:spPr bwMode="auto">
          <a:xfrm>
            <a:off x="809625" y="585628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8" name="Text Box 23"/>
          <p:cNvSpPr txBox="1">
            <a:spLocks noChangeArrowheads="1"/>
          </p:cNvSpPr>
          <p:nvPr/>
        </p:nvSpPr>
        <p:spPr bwMode="auto">
          <a:xfrm>
            <a:off x="1098550" y="585628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49" name="Text Box 24"/>
          <p:cNvSpPr txBox="1">
            <a:spLocks noChangeArrowheads="1"/>
          </p:cNvSpPr>
          <p:nvPr/>
        </p:nvSpPr>
        <p:spPr bwMode="auto">
          <a:xfrm>
            <a:off x="1385888" y="585628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50" name="Text Box 25"/>
          <p:cNvSpPr txBox="1">
            <a:spLocks noChangeArrowheads="1"/>
          </p:cNvSpPr>
          <p:nvPr/>
        </p:nvSpPr>
        <p:spPr bwMode="auto">
          <a:xfrm>
            <a:off x="1673225" y="585628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51" name="Text Box 26"/>
          <p:cNvSpPr txBox="1">
            <a:spLocks noChangeArrowheads="1"/>
          </p:cNvSpPr>
          <p:nvPr/>
        </p:nvSpPr>
        <p:spPr bwMode="auto">
          <a:xfrm>
            <a:off x="1962150" y="585628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sz="2400" b="1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52" name="Text Box 27"/>
          <p:cNvSpPr txBox="1">
            <a:spLocks noChangeArrowheads="1"/>
          </p:cNvSpPr>
          <p:nvPr/>
        </p:nvSpPr>
        <p:spPr bwMode="auto">
          <a:xfrm>
            <a:off x="338455" y="4561205"/>
            <a:ext cx="36639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053" name="Text Box 28"/>
          <p:cNvSpPr txBox="1">
            <a:spLocks noChangeArrowheads="1"/>
          </p:cNvSpPr>
          <p:nvPr/>
        </p:nvSpPr>
        <p:spPr bwMode="auto">
          <a:xfrm>
            <a:off x="2552700" y="5775325"/>
            <a:ext cx="47513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二月底电能表的示数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__________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238" name="Text Box 29"/>
          <p:cNvSpPr txBox="1">
            <a:spLocks noChangeArrowheads="1"/>
          </p:cNvSpPr>
          <p:nvPr/>
        </p:nvSpPr>
        <p:spPr bwMode="auto">
          <a:xfrm>
            <a:off x="2552700" y="6275705"/>
            <a:ext cx="415353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二月份共用电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en-US" altLang="zh-CN" sz="2400" b="1" dirty="0">
                <a:solidFill>
                  <a:srgbClr val="FF33CC"/>
                </a:solidFill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effectLst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</a:t>
            </a:r>
            <a:endParaRPr lang="en-US" altLang="zh-CN" sz="2400" b="1" dirty="0">
              <a:effectLst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255" name="Text Box 31"/>
          <p:cNvSpPr txBox="1">
            <a:spLocks noChangeArrowheads="1"/>
          </p:cNvSpPr>
          <p:nvPr/>
        </p:nvSpPr>
        <p:spPr bwMode="auto">
          <a:xfrm>
            <a:off x="5410200" y="5060950"/>
            <a:ext cx="20631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4267.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 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256" name="Text Box 32"/>
          <p:cNvSpPr txBox="1">
            <a:spLocks noChangeArrowheads="1"/>
          </p:cNvSpPr>
          <p:nvPr/>
        </p:nvSpPr>
        <p:spPr bwMode="auto">
          <a:xfrm>
            <a:off x="5353050" y="5727700"/>
            <a:ext cx="19507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4374.4 </a:t>
            </a:r>
            <a:r>
              <a:rPr lang="en-US" altLang="zh-CN" sz="2400" b="1" dirty="0" err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257" name="Text Box 33"/>
          <p:cNvSpPr txBox="1">
            <a:spLocks noChangeArrowheads="1"/>
          </p:cNvSpPr>
          <p:nvPr/>
        </p:nvSpPr>
        <p:spPr bwMode="auto">
          <a:xfrm>
            <a:off x="4634230" y="6254750"/>
            <a:ext cx="9715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106.6</a:t>
            </a:r>
            <a:endParaRPr lang="en-US" altLang="zh-CN" sz="240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259" name="Text Box 35"/>
          <p:cNvSpPr txBox="1">
            <a:spLocks noChangeArrowheads="1"/>
          </p:cNvSpPr>
          <p:nvPr/>
        </p:nvSpPr>
        <p:spPr bwMode="auto">
          <a:xfrm>
            <a:off x="2338388" y="2060575"/>
            <a:ext cx="42338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该电能表额定电压为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220V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260" name="Text Box 36"/>
          <p:cNvSpPr txBox="1">
            <a:spLocks noChangeArrowheads="1"/>
          </p:cNvSpPr>
          <p:nvPr/>
        </p:nvSpPr>
        <p:spPr bwMode="auto">
          <a:xfrm>
            <a:off x="704850" y="2820035"/>
            <a:ext cx="82010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该电能表额定电流为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，短时间内通过的电流允许大些，但不能超过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261" name="Text Box 37"/>
          <p:cNvSpPr txBox="1">
            <a:spLocks noChangeArrowheads="1"/>
          </p:cNvSpPr>
          <p:nvPr/>
        </p:nvSpPr>
        <p:spPr bwMode="auto">
          <a:xfrm>
            <a:off x="704850" y="4019550"/>
            <a:ext cx="77644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用电器每消耗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1kw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的电能，电能表的转盘转动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圈。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063" name="Text Box 38"/>
          <p:cNvSpPr txBox="1">
            <a:spLocks noChangeArrowheads="1"/>
          </p:cNvSpPr>
          <p:nvPr/>
        </p:nvSpPr>
        <p:spPr bwMode="auto">
          <a:xfrm>
            <a:off x="338455" y="814705"/>
            <a:ext cx="3222625" cy="52197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小结：认识电能表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2265" name="Text Box 41"/>
          <p:cNvSpPr txBox="1">
            <a:spLocks noChangeArrowheads="1"/>
          </p:cNvSpPr>
          <p:nvPr/>
        </p:nvSpPr>
        <p:spPr bwMode="auto">
          <a:xfrm>
            <a:off x="2779713" y="1336358"/>
            <a:ext cx="47513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测量用电器消耗电能的多少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266" name="AutoShape 42"/>
          <p:cNvSpPr>
            <a:spLocks noChangeArrowheads="1"/>
          </p:cNvSpPr>
          <p:nvPr/>
        </p:nvSpPr>
        <p:spPr bwMode="auto">
          <a:xfrm>
            <a:off x="1981199" y="4489450"/>
            <a:ext cx="1395239" cy="609600"/>
          </a:xfrm>
          <a:prstGeom prst="cloudCallout">
            <a:avLst>
              <a:gd name="adj1" fmla="val -33088"/>
              <a:gd name="adj2" fmla="val 7239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小数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4066" name="Rectangle 44"/>
          <p:cNvSpPr>
            <a:spLocks noChangeArrowheads="1"/>
          </p:cNvSpPr>
          <p:nvPr/>
        </p:nvSpPr>
        <p:spPr bwMode="auto">
          <a:xfrm>
            <a:off x="838200" y="4560888"/>
            <a:ext cx="13255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400" b="1" dirty="0" err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5" grpId="0"/>
      <p:bldP spid="52256" grpId="0"/>
      <p:bldP spid="52257" grpId="0"/>
      <p:bldP spid="52259" grpId="0"/>
      <p:bldP spid="52260" grpId="0"/>
      <p:bldP spid="52261" grpId="0"/>
      <p:bldP spid="52265" grpId="0"/>
      <p:bldP spid="522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443230" y="4111625"/>
            <a:ext cx="824865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解：由电功的公式得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W=</a:t>
            </a:r>
            <a:r>
              <a:rPr kumimoji="1"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UIt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=220V× 0.35A× 1800s =1.386×10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J.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答：通电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30min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，电炉铁消耗了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1.386×10</a:t>
            </a:r>
            <a:r>
              <a:rPr kumimoji="1"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的电能。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361950" y="960120"/>
            <a:ext cx="852487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例题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 一把电烙铁接在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220V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的电路中，通过它的电流是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350mA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，问通电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30min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消耗了多少电能？</a:t>
            </a:r>
            <a:endParaRPr kumimoji="1"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362585" y="1989455"/>
            <a:ext cx="841057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分析：只需求出在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30min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内的电功，就可以知道所消耗的电能。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kumimoji="1"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03225" y="2942590"/>
            <a:ext cx="683069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已知：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U=220V,  I=350mA=0.35A, t=1800s.</a:t>
            </a:r>
            <a:endParaRPr kumimoji="1"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求：</a:t>
            </a:r>
            <a:r>
              <a:rPr kumimoji="1"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W=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kumimoji="1"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ldLvl="0" animBg="1"/>
      <p:bldP spid="69636" grpId="0" bldLvl="0" animBg="1"/>
      <p:bldP spid="6963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" y="1518920"/>
            <a:ext cx="8551545" cy="4095750"/>
          </a:xfrm>
          <a:prstGeom prst="rect">
            <a:avLst/>
          </a:prstGeom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8620" y="1103630"/>
            <a:ext cx="836612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关于家庭电路中的电能表，下列说法正确的是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    ) 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          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电能表的作用是测量用电器电功率的大小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电能表的作用是测量用电器消耗电能的多少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电能表转盘转速越快，用电器消耗电能越多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电能表的测量值以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为单位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098550" y="2006600"/>
            <a:ext cx="4953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3816350" y="816293"/>
            <a:ext cx="5081588" cy="52635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如下图所示，对于电能表面板上的一些参数的理解，下列说法</a:t>
            </a:r>
            <a:r>
              <a:rPr lang="zh-CN" altLang="en-US" sz="28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错误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的是（  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．此时电能表的读数为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120.7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度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是指这个电能表应该在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伏的电路中使用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．该电能表的额定功率为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4400W</a:t>
            </a:r>
            <a:endParaRPr lang="zh-CN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．“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600revs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／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是指用电器每消耗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千瓦时电能，电能表的转盘转过</a:t>
            </a:r>
            <a:r>
              <a:rPr lang="zh-CN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转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0726" name="Picture 2" descr="http://czwl.cooco.net.cn/files/down/test/2011/01/08/14/2011010814313720148636.files/image002.jpg"/>
          <p:cNvPicPr>
            <a:picLocks noChangeAspect="1" noChangeArrowheads="1"/>
          </p:cNvPicPr>
          <p:nvPr/>
        </p:nvPicPr>
        <p:blipFill>
          <a:blip r:embed="rId3" cstate="email"/>
          <a:srcRect l="7477" t="6680" r="3185" b="5460"/>
          <a:stretch>
            <a:fillRect/>
          </a:stretch>
        </p:blipFill>
        <p:spPr bwMode="auto">
          <a:xfrm>
            <a:off x="241300" y="1555750"/>
            <a:ext cx="3460750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8"/>
          <p:cNvSpPr txBox="1"/>
          <p:nvPr/>
        </p:nvSpPr>
        <p:spPr bwMode="auto">
          <a:xfrm>
            <a:off x="6337300" y="1678305"/>
            <a:ext cx="5149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4075" y="1518920"/>
            <a:ext cx="730631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（1）知道电能表的用途和读数方法。（2）知道电流可以做功及做功的实质。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（3）探究影响电流做功的因素。  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（4）知道电功的单位--焦耳和生活中的常用单位--"度"。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56540" y="867410"/>
            <a:ext cx="8470265" cy="25546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如图是某家庭用的电能表及某月月初、月末的两次读数，若按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元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/kw·h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计算，他家本月应缴纳电费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          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元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，若电能表在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10min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内转了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转，则接在该电能表上的用电器消耗的电能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为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       </a:t>
            </a:r>
            <a:r>
              <a:rPr lang="zh-CN" altLang="en-US" sz="3200" b="1" u="sng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kw·h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 smtClean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1750" name="Picture 8" descr="http://czwl.cooco.net.cn/files/down/test/2010/08/02/08/2010080208094963592723.files/image00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4745" y="3735705"/>
            <a:ext cx="6873875" cy="253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 bwMode="auto">
          <a:xfrm>
            <a:off x="2638425" y="1873885"/>
            <a:ext cx="6153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41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1171575" y="2806065"/>
            <a:ext cx="8128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0.1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335280" y="1006158"/>
            <a:ext cx="8473440" cy="10775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导体两端的电压为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6V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，通过导体  的电流为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0.5A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，通电时间为</a:t>
            </a:r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100s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，电流做多少功</a:t>
            </a:r>
            <a:r>
              <a:rPr lang="en-US" altLang="zh-CN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 smtClean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1093470" y="3483610"/>
            <a:ext cx="6652895" cy="5848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>
              <a:defRPr/>
            </a:pPr>
            <a:r>
              <a:rPr 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W=IUt=0.5A×6V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×100s=100J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6" name="Picture 2" descr="dushiye2_0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3" y="1554798"/>
            <a:ext cx="8124825" cy="509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530860" y="1555115"/>
            <a:ext cx="675005" cy="185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城市夜景</a:t>
            </a:r>
            <a:endParaRPr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529590" y="923925"/>
            <a:ext cx="73453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下列各种情况中消耗的电能转化成什么能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688340"/>
            <a:ext cx="4314825" cy="914400"/>
            <a:chOff x="306" y="1210"/>
            <a:chExt cx="6795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547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电能的转化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sp>
        <p:nvSpPr>
          <p:cNvPr id="120838" name="Rectangle 6"/>
          <p:cNvSpPr>
            <a:spLocks noGrp="1" noChangeArrowheads="1"/>
          </p:cNvSpPr>
          <p:nvPr/>
        </p:nvSpPr>
        <p:spPr>
          <a:xfrm>
            <a:off x="548005" y="6252210"/>
            <a:ext cx="7781925" cy="5581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电流通过电灯时，电能转化为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内能</a:t>
            </a:r>
            <a:r>
              <a:rPr lang="zh-CN" altLang="en-US" b="1" u="sng" dirty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光能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170" name="Picture 3" descr="tam"/>
          <p:cNvPicPr>
            <a:picLocks noChangeAspect="1" noChangeArrowheads="1"/>
          </p:cNvPicPr>
          <p:nvPr/>
        </p:nvPicPr>
        <p:blipFill>
          <a:blip r:embed="rId5"/>
          <a:srcRect r="-266" b="5713"/>
          <a:stretch>
            <a:fillRect/>
          </a:stretch>
        </p:blipFill>
        <p:spPr bwMode="auto">
          <a:xfrm>
            <a:off x="1606550" y="1856740"/>
            <a:ext cx="6066155" cy="427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6" name="Picture 4" descr="夜长城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0670" y="1522730"/>
            <a:ext cx="6042025" cy="4596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7" name="Picture 5" descr="111957734354488_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1305" y="1522730"/>
            <a:ext cx="6105525" cy="455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1859" name="Rectangle 3"/>
          <p:cNvSpPr>
            <a:spLocks noGrp="1" noChangeArrowheads="1"/>
          </p:cNvSpPr>
          <p:nvPr/>
        </p:nvSpPr>
        <p:spPr>
          <a:xfrm>
            <a:off x="1098550" y="6060440"/>
            <a:ext cx="6946900" cy="5905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</a:rPr>
              <a:t>电流通过电热器时，电能转化为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内能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195" name="Picture 4" descr="tl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8985" y="788353"/>
            <a:ext cx="5065713" cy="506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974725" y="850900"/>
            <a:ext cx="675005" cy="181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电取暖器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208324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305" y="1134110"/>
            <a:ext cx="3755390" cy="5004435"/>
          </a:xfrm>
          <a:prstGeom prst="rect">
            <a:avLst/>
          </a:prstGeom>
        </p:spPr>
      </p:pic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5330190" y="4796790"/>
            <a:ext cx="3241040" cy="828675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光能 热能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20" name="WordArt 4" descr="白色大理石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677709" y="921931"/>
            <a:ext cx="2159719" cy="865187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电灯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1100190573_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920" y="1536065"/>
            <a:ext cx="4836160" cy="4836160"/>
          </a:xfrm>
          <a:prstGeom prst="rect">
            <a:avLst/>
          </a:prstGeom>
        </p:spPr>
      </p:pic>
      <p:sp>
        <p:nvSpPr>
          <p:cNvPr id="9220" name="WordArt 4" descr="白色大理石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677709" y="921931"/>
            <a:ext cx="2159719" cy="865187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电饭煲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6873240" y="5025390"/>
            <a:ext cx="1402715" cy="828675"/>
          </a:xfrm>
          <a:prstGeom prst="rect">
            <a:avLst/>
          </a:prstGeom>
        </p:spPr>
        <p:txBody>
          <a:bodyPr wrap="none" fromWordArt="1"/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热能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 descr="F:\田雨\8.物理资料\沪科版九年级全一册\沪科版物理资料\第16\图片1.png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05940" y="1463040"/>
            <a:ext cx="5702300" cy="4364990"/>
          </a:xfrm>
          <a:prstGeom prst="rect">
            <a:avLst/>
          </a:prstGeom>
        </p:spPr>
      </p:pic>
      <p:sp>
        <p:nvSpPr>
          <p:cNvPr id="9220" name="WordArt 4" descr="白色大理石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677545" y="712470"/>
            <a:ext cx="2000885" cy="86487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电梯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6015990" y="5866130"/>
            <a:ext cx="1974215" cy="828675"/>
          </a:xfrm>
          <a:prstGeom prst="rect">
            <a:avLst/>
          </a:prstGeom>
        </p:spPr>
        <p:txBody>
          <a:bodyPr wrap="none" fromWordArt="1"/>
          <a:lstStyle/>
          <a:p>
            <a:pPr algn="l"/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机械能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nimBg="1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1938</Words>
  <Application>WPS 演示</Application>
  <PresentationFormat>全屏显示(4:3)</PresentationFormat>
  <Paragraphs>332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Arial Unicode MS</vt:lpstr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87</cp:revision>
  <dcterms:created xsi:type="dcterms:W3CDTF">2019-08-19T07:30:00Z</dcterms:created>
  <dcterms:modified xsi:type="dcterms:W3CDTF">2023-02-21T06:13:29Z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EADBE5CABDAD43DDB4D2EFEB13703F8A</vt:lpwstr>
  </property>
</Properties>
</file>