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33"/>
  </p:handoutMasterIdLst>
  <p:sldIdLst>
    <p:sldId id="288" r:id="rId3"/>
    <p:sldId id="289" r:id="rId4"/>
    <p:sldId id="315" r:id="rId5"/>
    <p:sldId id="299" r:id="rId6"/>
    <p:sldId id="353" r:id="rId7"/>
    <p:sldId id="354" r:id="rId8"/>
    <p:sldId id="355" r:id="rId9"/>
    <p:sldId id="317" r:id="rId10"/>
    <p:sldId id="318" r:id="rId11"/>
    <p:sldId id="312" r:id="rId12"/>
    <p:sldId id="356" r:id="rId14"/>
    <p:sldId id="357" r:id="rId15"/>
    <p:sldId id="358" r:id="rId16"/>
    <p:sldId id="359" r:id="rId17"/>
    <p:sldId id="300" r:id="rId18"/>
    <p:sldId id="360" r:id="rId19"/>
    <p:sldId id="361" r:id="rId20"/>
    <p:sldId id="362" r:id="rId21"/>
    <p:sldId id="363" r:id="rId22"/>
    <p:sldId id="364" r:id="rId23"/>
    <p:sldId id="365" r:id="rId24"/>
    <p:sldId id="366" r:id="rId25"/>
    <p:sldId id="305" r:id="rId26"/>
    <p:sldId id="313" r:id="rId27"/>
    <p:sldId id="371" r:id="rId28"/>
    <p:sldId id="372" r:id="rId29"/>
    <p:sldId id="373" r:id="rId30"/>
    <p:sldId id="374" r:id="rId31"/>
    <p:sldId id="375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56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1752" y="-90"/>
      </p:cViewPr>
      <p:guideLst>
        <p:guide orient="horz" pos="2120"/>
        <p:guide pos="2849"/>
        <p:guide pos="2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2" Type="http://schemas.openxmlformats.org/officeDocument/2006/relationships/theme" Target="../theme/theme1.xml"/><Relationship Id="rId51" Type="http://schemas.openxmlformats.org/officeDocument/2006/relationships/image" Target="../media/image2.png"/><Relationship Id="rId5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/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2.jpeg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Relationship Id="rId3" Type="http://schemas.openxmlformats.org/officeDocument/2006/relationships/image" Target="../media/image17.jpeg"/><Relationship Id="rId2" Type="http://schemas.openxmlformats.org/officeDocument/2006/relationships/image" Target="../media/image3.sv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28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37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5.xml"/><Relationship Id="rId3" Type="http://schemas.openxmlformats.org/officeDocument/2006/relationships/image" Target="../media/image38.jpe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6.xml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5.sv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1.xml"/><Relationship Id="rId3" Type="http://schemas.openxmlformats.org/officeDocument/2006/relationships/image" Target="../media/image42.png"/><Relationship Id="rId2" Type="http://schemas.openxmlformats.org/officeDocument/2006/relationships/image" Target="../media/image5.sv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5.sv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5.sv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image" Target="../media/image5.sv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5.xml"/><Relationship Id="rId3" Type="http://schemas.openxmlformats.org/officeDocument/2006/relationships/slide" Target="slide18.xml"/><Relationship Id="rId2" Type="http://schemas.openxmlformats.org/officeDocument/2006/relationships/image" Target="../media/image5.sv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svg"/><Relationship Id="rId3" Type="http://schemas.openxmlformats.org/officeDocument/2006/relationships/image" Target="../media/image13.png"/><Relationship Id="rId2" Type="http://schemas.openxmlformats.org/officeDocument/2006/relationships/image" Target="../media/image3.sv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3.sv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0" y="1256665"/>
            <a:ext cx="9144000" cy="1753235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第十二章  温度与物态变化</a:t>
            </a: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熔化与凝固</a:t>
            </a:r>
            <a:endParaRPr sz="5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242" name="Group 13"/>
          <p:cNvGrpSpPr/>
          <p:nvPr/>
        </p:nvGrpSpPr>
        <p:grpSpPr bwMode="auto">
          <a:xfrm>
            <a:off x="949325" y="1213803"/>
            <a:ext cx="6697663" cy="5264150"/>
            <a:chOff x="476" y="436"/>
            <a:chExt cx="4400" cy="3472"/>
          </a:xfrm>
        </p:grpSpPr>
        <p:pic>
          <p:nvPicPr>
            <p:cNvPr id="10243" name="Picture 11" descr="冰钓者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76" y="436"/>
              <a:ext cx="4400" cy="3467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44" name="Text Box 12"/>
            <p:cNvSpPr txBox="1">
              <a:spLocks noChangeArrowheads="1"/>
            </p:cNvSpPr>
            <p:nvPr/>
          </p:nvSpPr>
          <p:spPr bwMode="auto">
            <a:xfrm>
              <a:off x="1973" y="3566"/>
              <a:ext cx="1225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Comic Sans MS" panose="030F0702030302020204" pitchFamily="66" charset="0"/>
                </a:rPr>
                <a:t>河水结冰</a:t>
              </a:r>
              <a:endParaRPr lang="zh-CN" altLang="en-US" sz="2800">
                <a:latin typeface="Comic Sans MS" panose="030F0702030302020204" pitchFamily="66" charset="0"/>
              </a:endParaRPr>
            </a:p>
          </p:txBody>
        </p:sp>
      </p:grpSp>
      <p:pic>
        <p:nvPicPr>
          <p:cNvPr id="21518" name="Picture 14" descr="南方雪灾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6500" y="1283653"/>
            <a:ext cx="6769100" cy="5105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18"/>
          <p:cNvGrpSpPr/>
          <p:nvPr/>
        </p:nvGrpSpPr>
        <p:grpSpPr bwMode="auto">
          <a:xfrm>
            <a:off x="1009650" y="1461453"/>
            <a:ext cx="6921500" cy="4935537"/>
            <a:chOff x="829" y="754"/>
            <a:chExt cx="4727" cy="3303"/>
          </a:xfrm>
        </p:grpSpPr>
        <p:pic>
          <p:nvPicPr>
            <p:cNvPr id="10247" name="Picture 16" descr="近观活火山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29" y="754"/>
              <a:ext cx="4727" cy="330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48" name="Text Box 17"/>
            <p:cNvSpPr txBox="1">
              <a:spLocks noChangeArrowheads="1"/>
            </p:cNvSpPr>
            <p:nvPr/>
          </p:nvSpPr>
          <p:spPr bwMode="auto">
            <a:xfrm>
              <a:off x="1383" y="1117"/>
              <a:ext cx="1360" cy="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chemeClr val="bg1"/>
                  </a:solidFill>
                  <a:latin typeface="Comic Sans MS" panose="030F0702030302020204" pitchFamily="66" charset="0"/>
                </a:rPr>
                <a:t>火山熔岩</a:t>
              </a:r>
              <a:endParaRPr lang="zh-CN" altLang="en-US" sz="2800">
                <a:solidFill>
                  <a:schemeClr val="bg1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21523" name="Picture 19" descr="冰山熔化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143000" y="1350328"/>
            <a:ext cx="6840538" cy="486568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9" name="Picture 15" descr="铝锭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1413" y="1297940"/>
            <a:ext cx="6769100" cy="49752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23"/>
          <p:cNvGrpSpPr/>
          <p:nvPr/>
        </p:nvGrpSpPr>
        <p:grpSpPr bwMode="auto">
          <a:xfrm>
            <a:off x="1022668" y="1358265"/>
            <a:ext cx="6624637" cy="4968875"/>
            <a:chOff x="1383" y="935"/>
            <a:chExt cx="4173" cy="3130"/>
          </a:xfrm>
        </p:grpSpPr>
        <p:pic>
          <p:nvPicPr>
            <p:cNvPr id="10252" name="Picture 20" descr="铸造工艺流程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383" y="935"/>
              <a:ext cx="4173" cy="313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10253" name="Text Box 21"/>
            <p:cNvSpPr txBox="1">
              <a:spLocks noChangeArrowheads="1"/>
            </p:cNvSpPr>
            <p:nvPr/>
          </p:nvSpPr>
          <p:spPr bwMode="auto">
            <a:xfrm>
              <a:off x="1460" y="3716"/>
              <a:ext cx="631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chemeClr val="bg1"/>
                  </a:solidFill>
                  <a:latin typeface="Comic Sans MS" panose="030F0702030302020204" pitchFamily="66" charset="0"/>
                </a:rPr>
                <a:t>浇铸</a:t>
              </a:r>
              <a:endParaRPr lang="zh-CN" altLang="en-US" sz="2800" b="1">
                <a:solidFill>
                  <a:schemeClr val="bg1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10254" name="TextBox 14"/>
          <p:cNvSpPr txBox="1">
            <a:spLocks noChangeArrowheads="1"/>
          </p:cNvSpPr>
          <p:nvPr/>
        </p:nvSpPr>
        <p:spPr bwMode="auto">
          <a:xfrm>
            <a:off x="3103563" y="668338"/>
            <a:ext cx="29749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Comic Sans MS" panose="030F0702030302020204" pitchFamily="66" charset="0"/>
              </a:rPr>
              <a:t>熔化与凝固现象</a:t>
            </a:r>
            <a:endParaRPr lang="zh-CN" altLang="en-US" sz="28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830580"/>
            <a:ext cx="7510780" cy="770890"/>
            <a:chOff x="306" y="1308"/>
            <a:chExt cx="11828" cy="1214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469" y="1466"/>
              <a:ext cx="1066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二、</a:t>
              </a: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探究固体熔化时温度变化的规律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6" y="1308"/>
              <a:ext cx="1214" cy="1214"/>
            </a:xfrm>
            <a:prstGeom prst="rect">
              <a:avLst/>
            </a:prstGeom>
          </p:spPr>
        </p:pic>
      </p:grpSp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69405" y="1601470"/>
            <a:ext cx="2094865" cy="466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852170" y="1503680"/>
            <a:ext cx="28441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）实验装置：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5450" y="2602230"/>
            <a:ext cx="624395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Calibri" panose="020F0502020204030204" charset="0"/>
                <a:ea typeface="黑体" panose="02010609060101010101" charset="-122"/>
                <a:cs typeface="Times New Roman" panose="02020603050405020304" pitchFamily="18" charset="0"/>
              </a:rPr>
              <a:t>①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把装有海波的试管（高度约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3cm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）放在盛有热水（稍低于熔点，海波的熔点是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48℃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）的大烧杯里。试管内装有温度计和搅拌器（玻璃棒），随时搅拌海波，并每半分钟记录一次温度。 </a:t>
            </a:r>
            <a:b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</a:br>
            <a:r>
              <a:rPr lang="zh-CN" altLang="en-US" sz="2400" b="1" dirty="0">
                <a:latin typeface="Calibri" panose="020F0502020204030204" charset="0"/>
                <a:ea typeface="黑体" panose="02010609060101010101" charset="-122"/>
                <a:cs typeface="Times New Roman" panose="02020603050405020304" pitchFamily="18" charset="0"/>
              </a:rPr>
              <a:t>②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等海波的温度接近熔点时，稍减慢加热速度。注意观察海波的变化：试管壁开始→海波逐渐熔化→温度基本保持在熔点左右→海波全部熔化后→温度有持续上升。约超过熔点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10℃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时停止加热。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8520" y="1970405"/>
            <a:ext cx="28174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）操作提示：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290" name="Text Box 9"/>
          <p:cNvSpPr txBox="1">
            <a:spLocks noChangeArrowheads="1"/>
          </p:cNvSpPr>
          <p:nvPr/>
        </p:nvSpPr>
        <p:spPr bwMode="auto">
          <a:xfrm>
            <a:off x="717550" y="741680"/>
            <a:ext cx="762000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）进行实验：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Calibri" panose="020F0502020204030204" charset="0"/>
                <a:ea typeface="黑体" panose="02010609060101010101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分别探究萘和石蜡熔化时温度的变化规律。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Calibri" panose="020F0502020204030204" charset="0"/>
                <a:ea typeface="黑体" panose="02010609060101010101" charset="-122"/>
                <a:cs typeface="Times New Roman" panose="02020603050405020304" pitchFamily="18" charset="0"/>
              </a:rPr>
              <a:t>②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把数据填写在下表中，在坐标纸上画出图像。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2291" name="Group 94"/>
          <p:cNvGrpSpPr/>
          <p:nvPr/>
        </p:nvGrpSpPr>
        <p:grpSpPr bwMode="auto">
          <a:xfrm>
            <a:off x="517525" y="2085340"/>
            <a:ext cx="8126095" cy="1513205"/>
            <a:chOff x="113" y="709"/>
            <a:chExt cx="5533" cy="1133"/>
          </a:xfrm>
        </p:grpSpPr>
        <p:pic>
          <p:nvPicPr>
            <p:cNvPr id="12292" name="Picture 8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3" y="709"/>
              <a:ext cx="5533" cy="1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3" name="Rectangle 88"/>
            <p:cNvSpPr>
              <a:spLocks noChangeArrowheads="1"/>
            </p:cNvSpPr>
            <p:nvPr/>
          </p:nvSpPr>
          <p:spPr bwMode="auto">
            <a:xfrm>
              <a:off x="340" y="1162"/>
              <a:ext cx="816" cy="2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2294" name="Rectangle 87"/>
            <p:cNvSpPr>
              <a:spLocks noChangeArrowheads="1"/>
            </p:cNvSpPr>
            <p:nvPr/>
          </p:nvSpPr>
          <p:spPr bwMode="auto">
            <a:xfrm>
              <a:off x="133" y="1117"/>
              <a:ext cx="1205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5F5F5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海波的温度</a:t>
              </a:r>
              <a:endParaRPr lang="zh-CN" altLang="en-US" sz="2400" b="1">
                <a:solidFill>
                  <a:srgbClr val="5F5F5F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2295" name="Rectangle 89"/>
            <p:cNvSpPr>
              <a:spLocks noChangeArrowheads="1"/>
            </p:cNvSpPr>
            <p:nvPr/>
          </p:nvSpPr>
          <p:spPr bwMode="auto">
            <a:xfrm>
              <a:off x="249" y="1480"/>
              <a:ext cx="907" cy="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2296" name="Rectangle 86"/>
            <p:cNvSpPr>
              <a:spLocks noChangeArrowheads="1"/>
            </p:cNvSpPr>
            <p:nvPr/>
          </p:nvSpPr>
          <p:spPr bwMode="auto">
            <a:xfrm>
              <a:off x="113" y="1464"/>
              <a:ext cx="1205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5F5F5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石蜡的温度</a:t>
              </a:r>
              <a:endParaRPr lang="zh-CN" altLang="en-US" sz="2400" b="1">
                <a:solidFill>
                  <a:srgbClr val="5F5F5F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2297" name="Rectangle 90"/>
            <p:cNvSpPr>
              <a:spLocks noChangeArrowheads="1"/>
            </p:cNvSpPr>
            <p:nvPr/>
          </p:nvSpPr>
          <p:spPr bwMode="auto">
            <a:xfrm>
              <a:off x="3742" y="799"/>
              <a:ext cx="227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solidFill>
                    <a:srgbClr val="5F5F5F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6</a:t>
              </a:r>
              <a:endParaRPr lang="en-US" altLang="zh-CN" sz="2400" b="1">
                <a:solidFill>
                  <a:srgbClr val="5F5F5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2298" name="Rectangle 91"/>
            <p:cNvSpPr>
              <a:spLocks noChangeArrowheads="1"/>
            </p:cNvSpPr>
            <p:nvPr/>
          </p:nvSpPr>
          <p:spPr bwMode="auto">
            <a:xfrm>
              <a:off x="4059" y="799"/>
              <a:ext cx="226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solidFill>
                    <a:srgbClr val="5F5F5F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7</a:t>
              </a:r>
              <a:endParaRPr lang="en-US" altLang="zh-CN" sz="2400" b="1">
                <a:solidFill>
                  <a:srgbClr val="5F5F5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2299" name="Rectangle 92"/>
            <p:cNvSpPr>
              <a:spLocks noChangeArrowheads="1"/>
            </p:cNvSpPr>
            <p:nvPr/>
          </p:nvSpPr>
          <p:spPr bwMode="auto">
            <a:xfrm>
              <a:off x="4378" y="799"/>
              <a:ext cx="226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solidFill>
                    <a:srgbClr val="5F5F5F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8</a:t>
              </a:r>
              <a:endParaRPr lang="en-US" altLang="zh-CN" sz="2400" b="1">
                <a:solidFill>
                  <a:srgbClr val="5F5F5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2300" name="Rectangle 93"/>
            <p:cNvSpPr>
              <a:spLocks noChangeArrowheads="1"/>
            </p:cNvSpPr>
            <p:nvPr/>
          </p:nvSpPr>
          <p:spPr bwMode="auto">
            <a:xfrm>
              <a:off x="4694" y="799"/>
              <a:ext cx="227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solidFill>
                    <a:srgbClr val="5F5F5F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9</a:t>
              </a:r>
              <a:endParaRPr lang="en-US" altLang="zh-CN" sz="2400" b="1">
                <a:solidFill>
                  <a:srgbClr val="5F5F5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2301" name="Picture 96" descr="未命名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9555" y="3672840"/>
            <a:ext cx="3475355" cy="308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578" name="Text Box 2" descr="花束"/>
          <p:cNvSpPr txBox="1">
            <a:spLocks noChangeArrowheads="1"/>
          </p:cNvSpPr>
          <p:nvPr/>
        </p:nvSpPr>
        <p:spPr bwMode="auto">
          <a:xfrm>
            <a:off x="892175" y="749300"/>
            <a:ext cx="5265738" cy="521970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）海波与蜡的熔化曲线分析：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Text Box 4" descr="花束"/>
          <p:cNvSpPr txBox="1">
            <a:spLocks noChangeArrowheads="1"/>
          </p:cNvSpPr>
          <p:nvPr/>
        </p:nvSpPr>
        <p:spPr bwMode="auto">
          <a:xfrm>
            <a:off x="4027488" y="1480185"/>
            <a:ext cx="4230687" cy="1476375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lstStyle/>
          <a:p>
            <a:pPr marL="342900" indent="-342900">
              <a:lnSpc>
                <a:spcPct val="125000"/>
              </a:lnSpc>
              <a:defRPr/>
            </a:pPr>
            <a:r>
              <a:rPr lang="en-US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①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段曲线对应的一段时间内，海波是什么状态？温度怎样变化？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1" name="Text Box 5" descr="花束"/>
          <p:cNvSpPr txBox="1">
            <a:spLocks noChangeArrowheads="1"/>
          </p:cNvSpPr>
          <p:nvPr/>
        </p:nvSpPr>
        <p:spPr bwMode="auto">
          <a:xfrm>
            <a:off x="4094480" y="2859405"/>
            <a:ext cx="4163695" cy="829945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② 在曲线上的哪一点海波开始熔化？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Text Box 6" descr="花束"/>
          <p:cNvSpPr txBox="1">
            <a:spLocks noChangeArrowheads="1"/>
          </p:cNvSpPr>
          <p:nvPr/>
        </p:nvSpPr>
        <p:spPr bwMode="auto">
          <a:xfrm>
            <a:off x="4089400" y="3613785"/>
            <a:ext cx="4402138" cy="1476375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③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段对应的时间内，海波的状态如何？温度是否变化？这段时间是否对海波加热？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Text Box 7" descr="花束"/>
          <p:cNvSpPr txBox="1">
            <a:spLocks noChangeArrowheads="1"/>
          </p:cNvSpPr>
          <p:nvPr/>
        </p:nvSpPr>
        <p:spPr bwMode="auto">
          <a:xfrm>
            <a:off x="4094163" y="4837748"/>
            <a:ext cx="4430712" cy="1014730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④ 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CD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段对应的时间段内海波是什么状态？温度如何变化？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6" descr="花束"/>
          <p:cNvSpPr txBox="1">
            <a:spLocks noChangeArrowheads="1"/>
          </p:cNvSpPr>
          <p:nvPr/>
        </p:nvSpPr>
        <p:spPr bwMode="auto">
          <a:xfrm>
            <a:off x="4119563" y="5785485"/>
            <a:ext cx="4676775" cy="460375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⑤ 蜡在整个过程中温度怎样变化？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3320" name="组合 11"/>
          <p:cNvGrpSpPr/>
          <p:nvPr/>
        </p:nvGrpSpPr>
        <p:grpSpPr bwMode="auto">
          <a:xfrm>
            <a:off x="621983" y="1171893"/>
            <a:ext cx="2819400" cy="2763837"/>
            <a:chOff x="373516" y="798285"/>
            <a:chExt cx="2819627" cy="2763838"/>
          </a:xfrm>
        </p:grpSpPr>
        <p:pic>
          <p:nvPicPr>
            <p:cNvPr id="13321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73516" y="939933"/>
              <a:ext cx="2819627" cy="2622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2" name="TextBox 10"/>
            <p:cNvSpPr txBox="1">
              <a:spLocks noChangeArrowheads="1"/>
            </p:cNvSpPr>
            <p:nvPr/>
          </p:nvSpPr>
          <p:spPr bwMode="auto">
            <a:xfrm>
              <a:off x="1393371" y="798285"/>
              <a:ext cx="16546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latin typeface="Times New Roman" panose="02020603050405020304" pitchFamily="18" charset="0"/>
                  <a:ea typeface="黑体" panose="02010609060101010101" charset="-122"/>
                </a:rPr>
                <a:t>海波熔化图像</a:t>
              </a:r>
              <a:endParaRPr lang="zh-CN" altLang="en-US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grpSp>
        <p:nvGrpSpPr>
          <p:cNvPr id="13323" name="组合 13"/>
          <p:cNvGrpSpPr/>
          <p:nvPr/>
        </p:nvGrpSpPr>
        <p:grpSpPr bwMode="auto">
          <a:xfrm>
            <a:off x="377508" y="3736023"/>
            <a:ext cx="3178175" cy="2974975"/>
            <a:chOff x="261257" y="3433028"/>
            <a:chExt cx="3178628" cy="2975029"/>
          </a:xfrm>
        </p:grpSpPr>
        <p:pic>
          <p:nvPicPr>
            <p:cNvPr id="13324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 t="-5312"/>
            <a:stretch>
              <a:fillRect/>
            </a:stretch>
          </p:blipFill>
          <p:spPr bwMode="auto">
            <a:xfrm>
              <a:off x="261257" y="3433028"/>
              <a:ext cx="2844800" cy="2975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5" name="TextBox 12"/>
            <p:cNvSpPr txBox="1">
              <a:spLocks noChangeArrowheads="1"/>
            </p:cNvSpPr>
            <p:nvPr/>
          </p:nvSpPr>
          <p:spPr bwMode="auto">
            <a:xfrm>
              <a:off x="1741714" y="3701144"/>
              <a:ext cx="169817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latin typeface="Times New Roman" panose="02020603050405020304" pitchFamily="18" charset="0"/>
                  <a:ea typeface="黑体" panose="02010609060101010101" charset="-122"/>
                </a:rPr>
                <a:t>石蜡熔化图像</a:t>
              </a:r>
              <a:endParaRPr lang="zh-CN" altLang="en-US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 animBg="1"/>
      <p:bldP spid="24581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338" name="Picture 4" descr="http://czwl.cooco.net.cn/files/down/test/2013/07/07/20/2013070720421194317579.files/image021.gif"/>
          <p:cNvPicPr>
            <a:picLocks noChangeAspect="1" noChangeArrowheads="1"/>
          </p:cNvPicPr>
          <p:nvPr/>
        </p:nvPicPr>
        <p:blipFill>
          <a:blip r:embed="rId2" cstate="email"/>
          <a:srcRect t="-519" r="-8570"/>
          <a:stretch>
            <a:fillRect/>
          </a:stretch>
        </p:blipFill>
        <p:spPr bwMode="auto">
          <a:xfrm>
            <a:off x="3806508" y="662940"/>
            <a:ext cx="4833937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5"/>
          <p:cNvSpPr txBox="1">
            <a:spLocks noChangeArrowheads="1"/>
          </p:cNvSpPr>
          <p:nvPr/>
        </p:nvSpPr>
        <p:spPr bwMode="auto">
          <a:xfrm>
            <a:off x="138430" y="3445828"/>
            <a:ext cx="3413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认识晶体熔化曲线：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" name="Text Box 66"/>
          <p:cNvSpPr txBox="1">
            <a:spLocks noChangeArrowheads="1"/>
          </p:cNvSpPr>
          <p:nvPr/>
        </p:nvSpPr>
        <p:spPr bwMode="auto">
          <a:xfrm>
            <a:off x="290830" y="922020"/>
            <a:ext cx="2709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晶体熔化特点：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8" name="Text Box 67"/>
          <p:cNvSpPr txBox="1">
            <a:spLocks noChangeArrowheads="1"/>
          </p:cNvSpPr>
          <p:nvPr/>
        </p:nvSpPr>
        <p:spPr bwMode="auto">
          <a:xfrm>
            <a:off x="239713" y="1706880"/>
            <a:ext cx="33845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继续吸收热量，熔化时温度保持不变。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 Box 68"/>
          <p:cNvSpPr txBox="1">
            <a:spLocks noChangeArrowheads="1"/>
          </p:cNvSpPr>
          <p:nvPr/>
        </p:nvSpPr>
        <p:spPr bwMode="auto">
          <a:xfrm>
            <a:off x="204470" y="4295140"/>
            <a:ext cx="87344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表示晶体有一个固定的熔化温度，熔化过程中吸收热量，但温度保持不变。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0" name="Text Box 69"/>
          <p:cNvSpPr txBox="1">
            <a:spLocks noChangeArrowheads="1"/>
          </p:cNvSpPr>
          <p:nvPr/>
        </p:nvSpPr>
        <p:spPr bwMode="auto">
          <a:xfrm>
            <a:off x="240030" y="5464175"/>
            <a:ext cx="6137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</a:rPr>
              <a:t>如海波、冰，食盐，金属都是晶体。 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362" name="组合 13"/>
          <p:cNvGrpSpPr/>
          <p:nvPr/>
        </p:nvGrpSpPr>
        <p:grpSpPr bwMode="auto">
          <a:xfrm>
            <a:off x="347028" y="2609533"/>
            <a:ext cx="8215312" cy="2143125"/>
            <a:chOff x="275772" y="203200"/>
            <a:chExt cx="9144000" cy="2636838"/>
          </a:xfrm>
        </p:grpSpPr>
        <p:sp>
          <p:nvSpPr>
            <p:cNvPr id="15363" name="Rectangle 12"/>
            <p:cNvSpPr>
              <a:spLocks noChangeArrowheads="1"/>
            </p:cNvSpPr>
            <p:nvPr/>
          </p:nvSpPr>
          <p:spPr bwMode="auto">
            <a:xfrm>
              <a:off x="275772" y="203200"/>
              <a:ext cx="9144000" cy="263683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 sz="28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15364" name="Picture 8" descr="晶体-金属4-5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407EB7"/>
                </a:clrFrom>
                <a:clrTo>
                  <a:srgbClr val="407EB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24260" y="679450"/>
              <a:ext cx="2087562" cy="107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5" name="Picture 9" descr="晶体-明矾4-5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DFAD92"/>
                </a:clrFrom>
                <a:clrTo>
                  <a:srgbClr val="DFAD9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5772" y="203200"/>
              <a:ext cx="2306638" cy="2438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6" name="Picture 10" descr="晶体-石膏4-5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0D1110"/>
                </a:clrFrom>
                <a:clrTo>
                  <a:srgbClr val="0D111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79222" y="431800"/>
              <a:ext cx="2368550" cy="214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7" name="Picture 11" descr="晶体-水晶4-5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050505"/>
                </a:clrFrom>
                <a:clrTo>
                  <a:srgbClr val="050505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42972" y="508000"/>
              <a:ext cx="2590800" cy="2028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68" name="Rectangle 16"/>
          <p:cNvSpPr>
            <a:spLocks noChangeArrowheads="1"/>
          </p:cNvSpPr>
          <p:nvPr/>
        </p:nvSpPr>
        <p:spPr bwMode="auto">
          <a:xfrm>
            <a:off x="801053" y="5251133"/>
            <a:ext cx="54038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冰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69" name="Rectangle 17"/>
          <p:cNvSpPr>
            <a:spLocks noChangeArrowheads="1"/>
          </p:cNvSpPr>
          <p:nvPr/>
        </p:nvSpPr>
        <p:spPr bwMode="auto">
          <a:xfrm>
            <a:off x="2840990" y="5251133"/>
            <a:ext cx="8978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石膏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70" name="Rectangle 18"/>
          <p:cNvSpPr>
            <a:spLocks noChangeArrowheads="1"/>
          </p:cNvSpPr>
          <p:nvPr/>
        </p:nvSpPr>
        <p:spPr bwMode="auto">
          <a:xfrm>
            <a:off x="5220653" y="5251133"/>
            <a:ext cx="8978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水晶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71" name="Rectangle 19"/>
          <p:cNvSpPr>
            <a:spLocks noChangeArrowheads="1"/>
          </p:cNvSpPr>
          <p:nvPr/>
        </p:nvSpPr>
        <p:spPr bwMode="auto">
          <a:xfrm>
            <a:off x="7354253" y="5251133"/>
            <a:ext cx="8978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金属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39140" y="939483"/>
            <a:ext cx="9588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晶体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386" name="组合 38"/>
          <p:cNvGrpSpPr/>
          <p:nvPr/>
        </p:nvGrpSpPr>
        <p:grpSpPr bwMode="auto">
          <a:xfrm>
            <a:off x="3631883" y="549910"/>
            <a:ext cx="5247005" cy="3402330"/>
            <a:chOff x="3538538" y="152400"/>
            <a:chExt cx="5247005" cy="3402330"/>
          </a:xfrm>
        </p:grpSpPr>
        <p:grpSp>
          <p:nvGrpSpPr>
            <p:cNvPr id="16387" name="Group 4"/>
            <p:cNvGrpSpPr/>
            <p:nvPr/>
          </p:nvGrpSpPr>
          <p:grpSpPr bwMode="auto">
            <a:xfrm>
              <a:off x="3538538" y="190500"/>
              <a:ext cx="4494212" cy="3363913"/>
              <a:chOff x="2642" y="2232"/>
              <a:chExt cx="4897" cy="3667"/>
            </a:xfrm>
          </p:grpSpPr>
          <p:sp>
            <p:nvSpPr>
              <p:cNvPr id="16388" name="Line 5"/>
              <p:cNvSpPr>
                <a:spLocks noChangeShapeType="1"/>
              </p:cNvSpPr>
              <p:nvPr/>
            </p:nvSpPr>
            <p:spPr bwMode="auto">
              <a:xfrm flipV="1">
                <a:off x="2656" y="2232"/>
                <a:ext cx="2" cy="3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389" name="Group 6"/>
              <p:cNvGrpSpPr/>
              <p:nvPr/>
            </p:nvGrpSpPr>
            <p:grpSpPr bwMode="auto">
              <a:xfrm>
                <a:off x="2651" y="2843"/>
                <a:ext cx="4324" cy="3055"/>
                <a:chOff x="2649" y="2699"/>
                <a:chExt cx="3304" cy="2334"/>
              </a:xfrm>
            </p:grpSpPr>
            <p:sp>
              <p:nvSpPr>
                <p:cNvPr id="16390" name="Line 7"/>
                <p:cNvSpPr>
                  <a:spLocks noChangeShapeType="1"/>
                </p:cNvSpPr>
                <p:nvPr/>
              </p:nvSpPr>
              <p:spPr bwMode="auto">
                <a:xfrm>
                  <a:off x="2649" y="4800"/>
                  <a:ext cx="3300" cy="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391" name="Line 8"/>
                <p:cNvSpPr>
                  <a:spLocks noChangeShapeType="1"/>
                </p:cNvSpPr>
                <p:nvPr/>
              </p:nvSpPr>
              <p:spPr bwMode="auto">
                <a:xfrm>
                  <a:off x="2653" y="4566"/>
                  <a:ext cx="3300" cy="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392" name="Line 9"/>
                <p:cNvSpPr>
                  <a:spLocks noChangeShapeType="1"/>
                </p:cNvSpPr>
                <p:nvPr/>
              </p:nvSpPr>
              <p:spPr bwMode="auto">
                <a:xfrm>
                  <a:off x="2653" y="4333"/>
                  <a:ext cx="3300" cy="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393" name="Line 10"/>
                <p:cNvSpPr>
                  <a:spLocks noChangeShapeType="1"/>
                </p:cNvSpPr>
                <p:nvPr/>
              </p:nvSpPr>
              <p:spPr bwMode="auto">
                <a:xfrm>
                  <a:off x="2653" y="4100"/>
                  <a:ext cx="330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394" name="Line 11"/>
                <p:cNvSpPr>
                  <a:spLocks noChangeShapeType="1"/>
                </p:cNvSpPr>
                <p:nvPr/>
              </p:nvSpPr>
              <p:spPr bwMode="auto">
                <a:xfrm>
                  <a:off x="2653" y="3866"/>
                  <a:ext cx="3300" cy="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395" name="Line 12"/>
                <p:cNvSpPr>
                  <a:spLocks noChangeShapeType="1"/>
                </p:cNvSpPr>
                <p:nvPr/>
              </p:nvSpPr>
              <p:spPr bwMode="auto">
                <a:xfrm>
                  <a:off x="2653" y="3633"/>
                  <a:ext cx="330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396" name="Line 13"/>
                <p:cNvSpPr>
                  <a:spLocks noChangeShapeType="1"/>
                </p:cNvSpPr>
                <p:nvPr/>
              </p:nvSpPr>
              <p:spPr bwMode="auto">
                <a:xfrm>
                  <a:off x="2653" y="3399"/>
                  <a:ext cx="3300" cy="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397" name="Line 14"/>
                <p:cNvSpPr>
                  <a:spLocks noChangeShapeType="1"/>
                </p:cNvSpPr>
                <p:nvPr/>
              </p:nvSpPr>
              <p:spPr bwMode="auto">
                <a:xfrm>
                  <a:off x="2653" y="3166"/>
                  <a:ext cx="330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398" name="Line 15"/>
                <p:cNvSpPr>
                  <a:spLocks noChangeShapeType="1"/>
                </p:cNvSpPr>
                <p:nvPr/>
              </p:nvSpPr>
              <p:spPr bwMode="auto">
                <a:xfrm>
                  <a:off x="2653" y="2932"/>
                  <a:ext cx="3300" cy="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399" name="Line 16"/>
                <p:cNvSpPr>
                  <a:spLocks noChangeShapeType="1"/>
                </p:cNvSpPr>
                <p:nvPr/>
              </p:nvSpPr>
              <p:spPr bwMode="auto">
                <a:xfrm>
                  <a:off x="2653" y="2699"/>
                  <a:ext cx="3299" cy="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0" name="Line 17"/>
                <p:cNvSpPr>
                  <a:spLocks noChangeShapeType="1"/>
                </p:cNvSpPr>
                <p:nvPr/>
              </p:nvSpPr>
              <p:spPr bwMode="auto">
                <a:xfrm>
                  <a:off x="2889" y="2699"/>
                  <a:ext cx="1" cy="233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1" name="Line 18"/>
                <p:cNvSpPr>
                  <a:spLocks noChangeShapeType="1"/>
                </p:cNvSpPr>
                <p:nvPr/>
              </p:nvSpPr>
              <p:spPr bwMode="auto">
                <a:xfrm>
                  <a:off x="3124" y="2700"/>
                  <a:ext cx="1" cy="23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2" name="Line 19"/>
                <p:cNvSpPr>
                  <a:spLocks noChangeShapeType="1"/>
                </p:cNvSpPr>
                <p:nvPr/>
              </p:nvSpPr>
              <p:spPr bwMode="auto">
                <a:xfrm>
                  <a:off x="3359" y="2700"/>
                  <a:ext cx="1" cy="23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3" name="Line 20"/>
                <p:cNvSpPr>
                  <a:spLocks noChangeShapeType="1"/>
                </p:cNvSpPr>
                <p:nvPr/>
              </p:nvSpPr>
              <p:spPr bwMode="auto">
                <a:xfrm>
                  <a:off x="3595" y="2700"/>
                  <a:ext cx="1" cy="23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4" name="Line 21"/>
                <p:cNvSpPr>
                  <a:spLocks noChangeShapeType="1"/>
                </p:cNvSpPr>
                <p:nvPr/>
              </p:nvSpPr>
              <p:spPr bwMode="auto">
                <a:xfrm>
                  <a:off x="3831" y="2700"/>
                  <a:ext cx="0" cy="23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5" name="Line 22"/>
                <p:cNvSpPr>
                  <a:spLocks noChangeShapeType="1"/>
                </p:cNvSpPr>
                <p:nvPr/>
              </p:nvSpPr>
              <p:spPr bwMode="auto">
                <a:xfrm>
                  <a:off x="4066" y="2700"/>
                  <a:ext cx="1" cy="23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6" name="Line 23"/>
                <p:cNvSpPr>
                  <a:spLocks noChangeShapeType="1"/>
                </p:cNvSpPr>
                <p:nvPr/>
              </p:nvSpPr>
              <p:spPr bwMode="auto">
                <a:xfrm>
                  <a:off x="4302" y="2700"/>
                  <a:ext cx="1" cy="23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7" name="Line 24"/>
                <p:cNvSpPr>
                  <a:spLocks noChangeShapeType="1"/>
                </p:cNvSpPr>
                <p:nvPr/>
              </p:nvSpPr>
              <p:spPr bwMode="auto">
                <a:xfrm>
                  <a:off x="4538" y="2700"/>
                  <a:ext cx="0" cy="23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8" name="Line 25"/>
                <p:cNvSpPr>
                  <a:spLocks noChangeShapeType="1"/>
                </p:cNvSpPr>
                <p:nvPr/>
              </p:nvSpPr>
              <p:spPr bwMode="auto">
                <a:xfrm>
                  <a:off x="4773" y="2700"/>
                  <a:ext cx="1" cy="23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9" name="Line 26"/>
                <p:cNvSpPr>
                  <a:spLocks noChangeShapeType="1"/>
                </p:cNvSpPr>
                <p:nvPr/>
              </p:nvSpPr>
              <p:spPr bwMode="auto">
                <a:xfrm>
                  <a:off x="5009" y="2700"/>
                  <a:ext cx="1" cy="23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0" name="Line 27"/>
                <p:cNvSpPr>
                  <a:spLocks noChangeShapeType="1"/>
                </p:cNvSpPr>
                <p:nvPr/>
              </p:nvSpPr>
              <p:spPr bwMode="auto">
                <a:xfrm>
                  <a:off x="5245" y="2700"/>
                  <a:ext cx="0" cy="23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1" name="Line 28"/>
                <p:cNvSpPr>
                  <a:spLocks noChangeShapeType="1"/>
                </p:cNvSpPr>
                <p:nvPr/>
              </p:nvSpPr>
              <p:spPr bwMode="auto">
                <a:xfrm>
                  <a:off x="5480" y="2700"/>
                  <a:ext cx="1" cy="23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2" name="Line 29"/>
                <p:cNvSpPr>
                  <a:spLocks noChangeShapeType="1"/>
                </p:cNvSpPr>
                <p:nvPr/>
              </p:nvSpPr>
              <p:spPr bwMode="auto">
                <a:xfrm>
                  <a:off x="5716" y="2700"/>
                  <a:ext cx="1" cy="23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3" name="Line 30"/>
                <p:cNvSpPr>
                  <a:spLocks noChangeShapeType="1"/>
                </p:cNvSpPr>
                <p:nvPr/>
              </p:nvSpPr>
              <p:spPr bwMode="auto">
                <a:xfrm>
                  <a:off x="5952" y="2700"/>
                  <a:ext cx="0" cy="23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414" name="Freeform 31"/>
              <p:cNvSpPr/>
              <p:nvPr/>
            </p:nvSpPr>
            <p:spPr bwMode="auto">
              <a:xfrm>
                <a:off x="2642" y="2843"/>
                <a:ext cx="3663" cy="3055"/>
              </a:xfrm>
              <a:custGeom>
                <a:avLst/>
                <a:gdLst>
                  <a:gd name="T0" fmla="*/ 0 w 3780"/>
                  <a:gd name="T1" fmla="*/ 2808 h 3120"/>
                  <a:gd name="T2" fmla="*/ 1077 w 3780"/>
                  <a:gd name="T3" fmla="*/ 2387 h 3120"/>
                  <a:gd name="T4" fmla="*/ 2243 w 3780"/>
                  <a:gd name="T5" fmla="*/ 1404 h 3120"/>
                  <a:gd name="T6" fmla="*/ 3231 w 3780"/>
                  <a:gd name="T7" fmla="*/ 0 h 31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780"/>
                  <a:gd name="T13" fmla="*/ 0 h 3120"/>
                  <a:gd name="T14" fmla="*/ 3780 w 3780"/>
                  <a:gd name="T15" fmla="*/ 3120 h 31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780" h="3120">
                    <a:moveTo>
                      <a:pt x="0" y="3120"/>
                    </a:moveTo>
                    <a:cubicBezTo>
                      <a:pt x="411" y="3016"/>
                      <a:pt x="823" y="2912"/>
                      <a:pt x="1260" y="2652"/>
                    </a:cubicBezTo>
                    <a:cubicBezTo>
                      <a:pt x="1697" y="2392"/>
                      <a:pt x="2205" y="2002"/>
                      <a:pt x="2625" y="1560"/>
                    </a:cubicBezTo>
                    <a:cubicBezTo>
                      <a:pt x="3045" y="1118"/>
                      <a:pt x="3412" y="559"/>
                      <a:pt x="3780" y="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5" name="Line 32"/>
              <p:cNvSpPr>
                <a:spLocks noChangeShapeType="1"/>
              </p:cNvSpPr>
              <p:nvPr/>
            </p:nvSpPr>
            <p:spPr bwMode="auto">
              <a:xfrm>
                <a:off x="2707" y="5898"/>
                <a:ext cx="4832" cy="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416" name="Text Box 33"/>
            <p:cNvSpPr txBox="1">
              <a:spLocks noChangeArrowheads="1"/>
            </p:cNvSpPr>
            <p:nvPr/>
          </p:nvSpPr>
          <p:spPr bwMode="auto">
            <a:xfrm>
              <a:off x="7526338" y="3124200"/>
              <a:ext cx="1259205" cy="430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0" hangingPunct="0"/>
              <a:r>
                <a:rPr lang="zh-CN" altLang="en-US" sz="2000" b="1">
                  <a:latin typeface="宋体" panose="02010600030101010101" pitchFamily="2" charset="-122"/>
                </a:rPr>
                <a:t>时间</a:t>
              </a:r>
              <a:r>
                <a:rPr lang="en-US" altLang="zh-CN" sz="2000" b="1">
                  <a:latin typeface="宋体" panose="02010600030101010101" pitchFamily="2" charset="-122"/>
                </a:rPr>
                <a:t>/min</a:t>
              </a:r>
              <a:endParaRPr lang="en-US" altLang="zh-CN" sz="2000" b="1">
                <a:latin typeface="宋体" panose="02010600030101010101" pitchFamily="2" charset="-122"/>
              </a:endParaRPr>
            </a:p>
          </p:txBody>
        </p:sp>
        <p:sp>
          <p:nvSpPr>
            <p:cNvPr id="16417" name="Text Box 63"/>
            <p:cNvSpPr txBox="1">
              <a:spLocks noChangeArrowheads="1"/>
            </p:cNvSpPr>
            <p:nvPr/>
          </p:nvSpPr>
          <p:spPr bwMode="auto">
            <a:xfrm>
              <a:off x="3690938" y="152400"/>
              <a:ext cx="1412875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0" hangingPunct="0"/>
              <a:r>
                <a:rPr lang="zh-CN" altLang="en-US" sz="2000" b="1">
                  <a:latin typeface="宋体" panose="02010600030101010101" pitchFamily="2" charset="-122"/>
                </a:rPr>
                <a:t>温度</a:t>
              </a:r>
              <a:r>
                <a:rPr lang="en-US" altLang="zh-CN" sz="2000" b="1">
                  <a:latin typeface="宋体" panose="02010600030101010101" pitchFamily="2" charset="-122"/>
                </a:rPr>
                <a:t>/℃</a:t>
              </a:r>
              <a:endParaRPr lang="en-US" altLang="zh-CN" sz="2000" b="1">
                <a:latin typeface="宋体" panose="02010600030101010101" pitchFamily="2" charset="-122"/>
              </a:endParaRPr>
            </a:p>
          </p:txBody>
        </p:sp>
      </p:grpSp>
      <p:sp>
        <p:nvSpPr>
          <p:cNvPr id="16449" name="Text Box 65"/>
          <p:cNvSpPr txBox="1">
            <a:spLocks noChangeArrowheads="1"/>
          </p:cNvSpPr>
          <p:nvPr/>
        </p:nvSpPr>
        <p:spPr bwMode="auto">
          <a:xfrm>
            <a:off x="169545" y="3612198"/>
            <a:ext cx="3790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认识非晶体熔化曲线：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6450" name="Text Box 66"/>
          <p:cNvSpPr txBox="1">
            <a:spLocks noChangeArrowheads="1"/>
          </p:cNvSpPr>
          <p:nvPr/>
        </p:nvSpPr>
        <p:spPr bwMode="auto">
          <a:xfrm>
            <a:off x="169545" y="1007110"/>
            <a:ext cx="3054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非晶体熔化特点：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6451" name="Text Box 67"/>
          <p:cNvSpPr txBox="1">
            <a:spLocks noChangeArrowheads="1"/>
          </p:cNvSpPr>
          <p:nvPr/>
        </p:nvSpPr>
        <p:spPr bwMode="auto">
          <a:xfrm>
            <a:off x="321945" y="1921510"/>
            <a:ext cx="26955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继续吸收热量，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温度持续上升。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452" name="Text Box 68"/>
          <p:cNvSpPr txBox="1">
            <a:spLocks noChangeArrowheads="1"/>
          </p:cNvSpPr>
          <p:nvPr/>
        </p:nvSpPr>
        <p:spPr bwMode="auto">
          <a:xfrm>
            <a:off x="205105" y="4377690"/>
            <a:ext cx="87344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表示非晶体没有一个固定的熔化温度，整个过程是吸引热量，温度持续上升。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6453" name="Text Box 69"/>
          <p:cNvSpPr txBox="1">
            <a:spLocks noChangeArrowheads="1"/>
          </p:cNvSpPr>
          <p:nvPr/>
        </p:nvSpPr>
        <p:spPr bwMode="auto">
          <a:xfrm>
            <a:off x="321945" y="5611495"/>
            <a:ext cx="75374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</a:rPr>
              <a:t>自然界中的松香、沥青、玻璃等都是非晶体。 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6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16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16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16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16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49" grpId="0" autoUpdateAnimBg="0"/>
      <p:bldP spid="16450" grpId="0" autoUpdateAnimBg="0"/>
      <p:bldP spid="16451" grpId="0" autoUpdateAnimBg="0"/>
      <p:bldP spid="16452" grpId="0" autoUpdateAnimBg="0"/>
      <p:bldP spid="1645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0" name="组合 3"/>
          <p:cNvGrpSpPr/>
          <p:nvPr/>
        </p:nvGrpSpPr>
        <p:grpSpPr bwMode="auto">
          <a:xfrm>
            <a:off x="465138" y="2443163"/>
            <a:ext cx="8054975" cy="2884869"/>
            <a:chOff x="0" y="3716338"/>
            <a:chExt cx="9144000" cy="2951851"/>
          </a:xfrm>
        </p:grpSpPr>
        <p:pic>
          <p:nvPicPr>
            <p:cNvPr id="17411" name="Picture 4" descr="非晶体-玻璃4-1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3716338"/>
              <a:ext cx="1560513" cy="2341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2" name="Picture 5" descr="非晶体-蜂蜡4-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47813" y="3716338"/>
              <a:ext cx="3024187" cy="2338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3" name="Picture 6" descr="非晶体-塑料4-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156325" y="3733800"/>
              <a:ext cx="2987675" cy="2263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4" name="Picture 7" descr="非晶体-橡胶4-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191000" y="3716338"/>
              <a:ext cx="2133600" cy="234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5" name="Text Box 15"/>
            <p:cNvSpPr txBox="1">
              <a:spLocks noChangeArrowheads="1"/>
            </p:cNvSpPr>
            <p:nvPr/>
          </p:nvSpPr>
          <p:spPr bwMode="auto">
            <a:xfrm>
              <a:off x="4876800" y="5486400"/>
              <a:ext cx="1476375" cy="534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黑体" panose="02010609060101010101" charset="-122"/>
                  <a:ea typeface="黑体" panose="02010609060101010101" charset="-122"/>
                </a:rPr>
                <a:t>非晶体</a:t>
              </a:r>
              <a:endParaRPr lang="zh-CN" altLang="en-US" sz="28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416" name="Rectangle 20"/>
            <p:cNvSpPr>
              <a:spLocks noChangeArrowheads="1"/>
            </p:cNvSpPr>
            <p:nvPr/>
          </p:nvSpPr>
          <p:spPr bwMode="auto">
            <a:xfrm>
              <a:off x="228600" y="6096000"/>
              <a:ext cx="1019284" cy="534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黑体" panose="02010609060101010101" charset="-122"/>
                  <a:ea typeface="黑体" panose="02010609060101010101" charset="-122"/>
                </a:rPr>
                <a:t>玻璃</a:t>
              </a:r>
              <a:endParaRPr lang="zh-CN" altLang="en-US" sz="28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417" name="Rectangle 21"/>
            <p:cNvSpPr>
              <a:spLocks noChangeArrowheads="1"/>
            </p:cNvSpPr>
            <p:nvPr/>
          </p:nvSpPr>
          <p:spPr bwMode="auto">
            <a:xfrm>
              <a:off x="2514600" y="6134100"/>
              <a:ext cx="1019284" cy="534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黑体" panose="02010609060101010101" charset="-122"/>
                  <a:ea typeface="黑体" panose="02010609060101010101" charset="-122"/>
                </a:rPr>
                <a:t>蜂蜡</a:t>
              </a:r>
              <a:endParaRPr lang="zh-CN" altLang="en-US" sz="28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418" name="Rectangle 22"/>
            <p:cNvSpPr>
              <a:spLocks noChangeArrowheads="1"/>
            </p:cNvSpPr>
            <p:nvPr/>
          </p:nvSpPr>
          <p:spPr bwMode="auto">
            <a:xfrm>
              <a:off x="4714875" y="6121400"/>
              <a:ext cx="1019284" cy="534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黑体" panose="02010609060101010101" charset="-122"/>
                  <a:ea typeface="黑体" panose="02010609060101010101" charset="-122"/>
                </a:rPr>
                <a:t>橡胶</a:t>
              </a:r>
              <a:endParaRPr lang="zh-CN" altLang="en-US" sz="28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419" name="Rectangle 23"/>
            <p:cNvSpPr>
              <a:spLocks noChangeArrowheads="1"/>
            </p:cNvSpPr>
            <p:nvPr/>
          </p:nvSpPr>
          <p:spPr bwMode="auto">
            <a:xfrm>
              <a:off x="7485063" y="6096000"/>
              <a:ext cx="1019284" cy="534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黑体" panose="02010609060101010101" charset="-122"/>
                  <a:ea typeface="黑体" panose="02010609060101010101" charset="-122"/>
                </a:rPr>
                <a:t>塑料</a:t>
              </a:r>
              <a:endParaRPr lang="zh-CN" altLang="en-US" sz="28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9600" y="1136650"/>
            <a:ext cx="12779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非晶体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058" name="Rectangle 2" descr="花束"/>
          <p:cNvSpPr>
            <a:spLocks noChangeArrowheads="1"/>
          </p:cNvSpPr>
          <p:nvPr/>
        </p:nvSpPr>
        <p:spPr bwMode="auto">
          <a:xfrm>
            <a:off x="554990" y="841693"/>
            <a:ext cx="7920038" cy="27844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）结论：</a:t>
            </a:r>
            <a:endParaRPr lang="zh-CN" altLang="en-US" sz="2800" b="1" dirty="0">
              <a:solidFill>
                <a:srgbClr val="0066CC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charset="0"/>
                <a:ea typeface="黑体" panose="02010609060101010101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海波有一定的熔化温度；（达到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48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℃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熔化过程吸收热量，保持温度不变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charset="0"/>
                <a:ea typeface="黑体" panose="02010609060101010101" charset="-122"/>
                <a:cs typeface="Times New Roman" panose="02020603050405020304" pitchFamily="18" charset="0"/>
              </a:rPr>
              <a:t>②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石蜡没有一定的熔化温度。熔化过程吸收热量，温度升高。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54673" y="3626485"/>
            <a:ext cx="491934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Calibri" panose="020F0502020204030204" charset="0"/>
                <a:ea typeface="黑体" panose="02010609060101010101" charset="-122"/>
                <a:cs typeface="Times New Roman" panose="02020603050405020304" pitchFamily="18" charset="0"/>
              </a:rPr>
              <a:t>③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熔点： 晶体熔化时的温度。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/>
        </p:nvSpPr>
        <p:spPr>
          <a:xfrm>
            <a:off x="2797810" y="4318000"/>
            <a:ext cx="3434080" cy="4927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晶体： 有一定熔点</a:t>
            </a:r>
            <a:endParaRPr lang="zh-CN" altLang="en-US" sz="2800" b="1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766695" y="4810760"/>
            <a:ext cx="41529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</a:rPr>
              <a:t>非晶体：没有一定的熔点</a:t>
            </a:r>
            <a:endParaRPr lang="zh-CN" altLang="en-US" sz="2800" b="1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utoUpdateAnimBg="0"/>
      <p:bldP spid="7" grpId="0" bldLvl="0" animBg="1" autoUpdateAnimBg="0"/>
      <p:bldP spid="8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830580"/>
            <a:ext cx="2901315" cy="770890"/>
            <a:chOff x="306" y="1308"/>
            <a:chExt cx="4569" cy="1214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483" y="1452"/>
              <a:ext cx="3392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三、凝固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6" y="1308"/>
              <a:ext cx="1214" cy="1214"/>
            </a:xfrm>
            <a:prstGeom prst="rect">
              <a:avLst/>
            </a:prstGeom>
          </p:spPr>
        </p:pic>
      </p:grpSp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1895" y="1430655"/>
            <a:ext cx="3455988" cy="315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ext Box 4" descr="花束"/>
          <p:cNvSpPr txBox="1">
            <a:spLocks noChangeArrowheads="1"/>
          </p:cNvSpPr>
          <p:nvPr/>
        </p:nvSpPr>
        <p:spPr bwMode="auto">
          <a:xfrm>
            <a:off x="552133" y="2145030"/>
            <a:ext cx="4176712" cy="2245360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DE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段表示海波是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态，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热（选填“吸”或“放”），温度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25" name="Text Box 5" descr="花束"/>
          <p:cNvSpPr txBox="1">
            <a:spLocks noChangeArrowheads="1"/>
          </p:cNvSpPr>
          <p:nvPr/>
        </p:nvSpPr>
        <p:spPr bwMode="auto">
          <a:xfrm>
            <a:off x="407670" y="4442143"/>
            <a:ext cx="8135938" cy="1095375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EF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段表示海波的物态是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热，温度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26" name="Text Box 6" descr="花束"/>
          <p:cNvSpPr txBox="1">
            <a:spLocks noChangeArrowheads="1"/>
          </p:cNvSpPr>
          <p:nvPr/>
        </p:nvSpPr>
        <p:spPr bwMode="auto">
          <a:xfrm>
            <a:off x="480695" y="5666105"/>
            <a:ext cx="8280400" cy="1095375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FG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段表示海波的状态是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热，温度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27" name="Text Box 7" descr="花束"/>
          <p:cNvSpPr txBox="1">
            <a:spLocks noChangeArrowheads="1"/>
          </p:cNvSpPr>
          <p:nvPr/>
        </p:nvSpPr>
        <p:spPr bwMode="auto">
          <a:xfrm>
            <a:off x="1090295" y="2699068"/>
            <a:ext cx="541338" cy="519112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液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28" name="Text Box 8" descr="花束"/>
          <p:cNvSpPr txBox="1">
            <a:spLocks noChangeArrowheads="1"/>
          </p:cNvSpPr>
          <p:nvPr/>
        </p:nvSpPr>
        <p:spPr bwMode="auto">
          <a:xfrm>
            <a:off x="2746058" y="2713355"/>
            <a:ext cx="541337" cy="519113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放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29" name="Text Box 9" descr="花束"/>
          <p:cNvSpPr txBox="1">
            <a:spLocks noChangeArrowheads="1"/>
          </p:cNvSpPr>
          <p:nvPr/>
        </p:nvSpPr>
        <p:spPr bwMode="auto">
          <a:xfrm>
            <a:off x="1089978" y="3775393"/>
            <a:ext cx="898525" cy="519112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降低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30" name="Text Box 10" descr="花束"/>
          <p:cNvSpPr txBox="1">
            <a:spLocks noChangeArrowheads="1"/>
          </p:cNvSpPr>
          <p:nvPr/>
        </p:nvSpPr>
        <p:spPr bwMode="auto">
          <a:xfrm>
            <a:off x="5951220" y="4505643"/>
            <a:ext cx="1800225" cy="519112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固液共存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31" name="Text Box 11" descr="花束"/>
          <p:cNvSpPr txBox="1">
            <a:spLocks noChangeArrowheads="1"/>
          </p:cNvSpPr>
          <p:nvPr/>
        </p:nvSpPr>
        <p:spPr bwMode="auto">
          <a:xfrm>
            <a:off x="766445" y="5024755"/>
            <a:ext cx="546100" cy="523875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放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32" name="Text Box 12" descr="花束"/>
          <p:cNvSpPr txBox="1">
            <a:spLocks noChangeArrowheads="1"/>
          </p:cNvSpPr>
          <p:nvPr/>
        </p:nvSpPr>
        <p:spPr bwMode="auto">
          <a:xfrm>
            <a:off x="2965133" y="5024755"/>
            <a:ext cx="898525" cy="519113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不变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33" name="Text Box 13" descr="花束"/>
          <p:cNvSpPr txBox="1">
            <a:spLocks noChangeArrowheads="1"/>
          </p:cNvSpPr>
          <p:nvPr/>
        </p:nvSpPr>
        <p:spPr bwMode="auto">
          <a:xfrm>
            <a:off x="6060758" y="5729605"/>
            <a:ext cx="898525" cy="519113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固态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34" name="Text Box 14" descr="花束"/>
          <p:cNvSpPr txBox="1">
            <a:spLocks noChangeArrowheads="1"/>
          </p:cNvSpPr>
          <p:nvPr/>
        </p:nvSpPr>
        <p:spPr bwMode="auto">
          <a:xfrm>
            <a:off x="7572058" y="5729605"/>
            <a:ext cx="546100" cy="523875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放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35" name="Text Box 15" descr="花束"/>
          <p:cNvSpPr txBox="1">
            <a:spLocks noChangeArrowheads="1"/>
          </p:cNvSpPr>
          <p:nvPr/>
        </p:nvSpPr>
        <p:spPr bwMode="auto">
          <a:xfrm>
            <a:off x="1490028" y="6242050"/>
            <a:ext cx="898525" cy="519113"/>
          </a:xfrm>
          <a:prstGeom prst="rect">
            <a:avLst/>
          </a:prstGeom>
          <a:noFill/>
          <a:ln w="38100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降低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36" name="Rectangle 16" descr="花束"/>
          <p:cNvSpPr>
            <a:spLocks noChangeArrowheads="1"/>
          </p:cNvSpPr>
          <p:nvPr/>
        </p:nvSpPr>
        <p:spPr bwMode="auto">
          <a:xfrm>
            <a:off x="299720" y="1567180"/>
            <a:ext cx="3564255" cy="62992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分析海波的凝固曲线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 bldLvl="0" animBg="1"/>
      <p:bldP spid="30728" grpId="0" bldLvl="0" animBg="1"/>
      <p:bldP spid="30729" grpId="0" bldLvl="0" animBg="1"/>
      <p:bldP spid="30730" grpId="0" bldLvl="0" animBg="1"/>
      <p:bldP spid="30731" grpId="0" bldLvl="0" animBg="1"/>
      <p:bldP spid="30732" grpId="0" bldLvl="0" animBg="1"/>
      <p:bldP spid="30733" grpId="0" bldLvl="0" animBg="1"/>
      <p:bldP spid="30734" grpId="0" bldLvl="0" animBg="1"/>
      <p:bldP spid="307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746" name="Rectangle 2" descr="花束"/>
          <p:cNvSpPr>
            <a:spLocks noChangeArrowheads="1"/>
          </p:cNvSpPr>
          <p:nvPr/>
        </p:nvSpPr>
        <p:spPr bwMode="auto">
          <a:xfrm>
            <a:off x="836295" y="1276350"/>
            <a:ext cx="7560945" cy="439991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25000"/>
              </a:lnSpc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晶体凝固时有确定的温度；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5000"/>
              </a:lnSpc>
              <a:defRPr/>
            </a:pP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晶体凝固时没有确定的温度。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5000"/>
              </a:lnSpc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凝固点：液态晶体物质凝固时的温度。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5000"/>
              </a:lnSpc>
              <a:defRPr/>
            </a:pP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一种晶体物质，凝固点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熔点。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5000"/>
              </a:lnSpc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晶体凝固条件：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5000"/>
              </a:lnSpc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达到凝固点；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5000"/>
              </a:lnSpc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2)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继续放热。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830580"/>
            <a:ext cx="6075680" cy="830580"/>
            <a:chOff x="306" y="1308"/>
            <a:chExt cx="9568" cy="1308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483" y="1382"/>
              <a:ext cx="8391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四、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熔化吸热、凝固放热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6" y="1308"/>
              <a:ext cx="1214" cy="1214"/>
            </a:xfrm>
            <a:prstGeom prst="rect">
              <a:avLst/>
            </a:prstGeom>
          </p:spPr>
        </p:pic>
      </p:grpSp>
      <p:sp>
        <p:nvSpPr>
          <p:cNvPr id="33796" name="Rectangle 4" descr="花束"/>
          <p:cNvSpPr>
            <a:spLocks noChangeArrowheads="1"/>
          </p:cNvSpPr>
          <p:nvPr/>
        </p:nvSpPr>
        <p:spPr bwMode="auto">
          <a:xfrm>
            <a:off x="981075" y="1574800"/>
            <a:ext cx="1840230" cy="70675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解释现象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1508" name="Picture 5" descr="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64130" y="3333750"/>
            <a:ext cx="4189730" cy="3143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Text Box 3"/>
          <p:cNvSpPr txBox="1">
            <a:spLocks noChangeArrowheads="1"/>
          </p:cNvSpPr>
          <p:nvPr/>
        </p:nvSpPr>
        <p:spPr bwMode="auto">
          <a:xfrm>
            <a:off x="791210" y="2238375"/>
            <a:ext cx="7561263" cy="1095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5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把正在熔化的冰拿到温度为</a:t>
            </a:r>
            <a:r>
              <a:rPr lang="en-US" altLang="zh-CN" sz="2800" b="1" dirty="0">
                <a:latin typeface="宋体" panose="02010600030101010101" pitchFamily="2" charset="-122"/>
              </a:rPr>
              <a:t>0℃</a:t>
            </a:r>
            <a:r>
              <a:rPr lang="zh-CN" altLang="en-US" sz="2800" b="1" dirty="0">
                <a:latin typeface="宋体" panose="02010600030101010101" pitchFamily="2" charset="-122"/>
              </a:rPr>
              <a:t>的房间里，冰能不能继续熔化</a:t>
            </a:r>
            <a:r>
              <a:rPr lang="en-US" altLang="zh-CN" sz="2800" b="1" dirty="0">
                <a:latin typeface="宋体" panose="02010600030101010101" pitchFamily="2" charset="-122"/>
              </a:rPr>
              <a:t>? 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506" name="Rectangle 2"/>
          <p:cNvSpPr>
            <a:spLocks noGrp="1" noChangeArrowheads="1"/>
          </p:cNvSpPr>
          <p:nvPr/>
        </p:nvSpPr>
        <p:spPr>
          <a:xfrm>
            <a:off x="444500" y="518160"/>
            <a:ext cx="8229600" cy="960438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  <a:ea typeface="黑体" panose="02010609060101010101" charset="-122"/>
              </a:rPr>
              <a:t>熔化、凝固的应用</a:t>
            </a:r>
            <a:endParaRPr lang="zh-CN" altLang="en-US" sz="40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/>
        </p:nvSpPr>
        <p:spPr>
          <a:xfrm>
            <a:off x="545465" y="6075680"/>
            <a:ext cx="2748915" cy="574675"/>
          </a:xfrm>
          <a:prstGeom prst="rect">
            <a:avLst/>
          </a:prstGeom>
        </p:spPr>
        <p:txBody>
          <a:bodyPr vert="horz" rtlCol="0"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/>
              <a:buChar char="ß"/>
              <a:defRPr kumimoji="0" sz="3200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/>
              <a:buChar char="Þ"/>
              <a:defRPr kumimoji="0" sz="2800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/>
              <a:buChar char=""/>
              <a:defRPr kumimoji="0" sz="2400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/>
              <a:buChar char=""/>
              <a:defRPr kumimoji="0" sz="2000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/>
              <a:buChar char=""/>
              <a:defRPr kumimoji="0" sz="2000" kern="1200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熔化吸热降温</a:t>
            </a:r>
            <a:endParaRPr lang="zh-CN" altLang="en-US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8965" name="Picture 6" descr="236_374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5465" y="1398270"/>
            <a:ext cx="3745230" cy="4155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221740" y="5554345"/>
            <a:ext cx="239204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冷冻食品保鲜</a:t>
            </a:r>
            <a:endParaRPr lang="zh-CN" altLang="en-US" sz="28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4744720" y="5553710"/>
            <a:ext cx="38620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>
                <a:effectLst/>
                <a:latin typeface="黑体" panose="02010609060101010101" charset="-122"/>
                <a:ea typeface="黑体" panose="02010609060101010101" charset="-122"/>
              </a:rPr>
              <a:t>高热病人利用冰袋降温</a:t>
            </a:r>
            <a:endParaRPr lang="zh-CN" altLang="en-US" sz="2800" b="1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8969" name="Picture 13" descr="2-图片28-冰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7275" y="1398270"/>
            <a:ext cx="3964940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173058" name="Group 2"/>
          <p:cNvGraphicFramePr>
            <a:graphicFrameLocks noGrp="1"/>
          </p:cNvGraphicFramePr>
          <p:nvPr/>
        </p:nvGraphicFramePr>
        <p:xfrm>
          <a:off x="495618" y="2963545"/>
          <a:ext cx="8208962" cy="3316606"/>
        </p:xfrm>
        <a:graphic>
          <a:graphicData uri="http://schemas.openxmlformats.org/drawingml/2006/table">
            <a:tbl>
              <a:tblPr/>
              <a:tblGrid>
                <a:gridCol w="749300"/>
                <a:gridCol w="1735137"/>
                <a:gridCol w="1763713"/>
                <a:gridCol w="1773237"/>
                <a:gridCol w="2187575"/>
              </a:tblGrid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Ctr="1"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熔化规律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凝固规律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55245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 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不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同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Ctr="1"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晶体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0" marR="0" marT="0" marB="0" anchorCtr="1" horzOverflow="overflow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非晶体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0" marR="0" marT="0" marB="0" anchorCtr="1" horzOverflow="overflow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晶体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0" marR="0" marT="0" marB="0" anchorCtr="1" horzOverflow="overflow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非晶体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0" marR="0" marT="0" marB="0" anchorCtr="1" horzOverflow="overflow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Ctr="1" horzOverflow="overflow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Ctr="1" horzOverflow="overflow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Ctr="1" horzOverflow="overflow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Ctr="1" horzOverflow="overflow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17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Ctr="1" horzOverflow="overflow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Ctr="1" horzOverflow="overflow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Ctr="1" horzOverflow="overflow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Ctr="1" horzOverflow="overflow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相同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0" marR="0" marT="0" marB="0" anchor="ctr" anchorCtr="1"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grpSp>
        <p:nvGrpSpPr>
          <p:cNvPr id="173091" name="Group 35"/>
          <p:cNvGrpSpPr/>
          <p:nvPr/>
        </p:nvGrpSpPr>
        <p:grpSpPr bwMode="auto">
          <a:xfrm>
            <a:off x="565468" y="1091883"/>
            <a:ext cx="5905500" cy="779463"/>
            <a:chOff x="657" y="663"/>
            <a:chExt cx="3720" cy="491"/>
          </a:xfrm>
        </p:grpSpPr>
        <p:grpSp>
          <p:nvGrpSpPr>
            <p:cNvPr id="173092" name="Group 36"/>
            <p:cNvGrpSpPr/>
            <p:nvPr/>
          </p:nvGrpSpPr>
          <p:grpSpPr bwMode="auto">
            <a:xfrm>
              <a:off x="2018" y="845"/>
              <a:ext cx="1361" cy="226"/>
              <a:chOff x="2971" y="664"/>
              <a:chExt cx="1361" cy="226"/>
            </a:xfrm>
          </p:grpSpPr>
          <p:grpSp>
            <p:nvGrpSpPr>
              <p:cNvPr id="173093" name="Group 37"/>
              <p:cNvGrpSpPr/>
              <p:nvPr/>
            </p:nvGrpSpPr>
            <p:grpSpPr bwMode="auto">
              <a:xfrm>
                <a:off x="2971" y="664"/>
                <a:ext cx="1361" cy="90"/>
                <a:chOff x="2971" y="619"/>
                <a:chExt cx="1361" cy="90"/>
              </a:xfrm>
            </p:grpSpPr>
            <p:sp>
              <p:nvSpPr>
                <p:cNvPr id="173094" name="Line 38"/>
                <p:cNvSpPr>
                  <a:spLocks noChangeShapeType="1"/>
                </p:cNvSpPr>
                <p:nvPr/>
              </p:nvSpPr>
              <p:spPr bwMode="auto">
                <a:xfrm flipV="1">
                  <a:off x="2971" y="709"/>
                  <a:ext cx="1360" cy="0"/>
                </a:xfrm>
                <a:prstGeom prst="line">
                  <a:avLst/>
                </a:prstGeom>
                <a:noFill/>
                <a:ln w="38100">
                  <a:solidFill>
                    <a:srgbClr val="00FF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3095" name="AutoShape 39"/>
                <p:cNvSpPr>
                  <a:spLocks noChangeArrowheads="1"/>
                </p:cNvSpPr>
                <p:nvPr/>
              </p:nvSpPr>
              <p:spPr bwMode="auto">
                <a:xfrm>
                  <a:off x="4196" y="619"/>
                  <a:ext cx="136" cy="90"/>
                </a:xfrm>
                <a:prstGeom prst="rtTriangle">
                  <a:avLst/>
                </a:prstGeom>
                <a:solidFill>
                  <a:srgbClr val="00FF00"/>
                </a:solidFill>
                <a:ln w="9525">
                  <a:solidFill>
                    <a:srgbClr val="00FF00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73096" name="Group 40"/>
              <p:cNvGrpSpPr/>
              <p:nvPr/>
            </p:nvGrpSpPr>
            <p:grpSpPr bwMode="auto">
              <a:xfrm>
                <a:off x="2972" y="799"/>
                <a:ext cx="1360" cy="91"/>
                <a:chOff x="2290" y="1434"/>
                <a:chExt cx="1360" cy="91"/>
              </a:xfrm>
            </p:grpSpPr>
            <p:sp>
              <p:nvSpPr>
                <p:cNvPr id="173097" name="Line 41"/>
                <p:cNvSpPr>
                  <a:spLocks noChangeShapeType="1"/>
                </p:cNvSpPr>
                <p:nvPr/>
              </p:nvSpPr>
              <p:spPr bwMode="auto">
                <a:xfrm>
                  <a:off x="2290" y="1434"/>
                  <a:ext cx="1360" cy="0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3098" name="AutoShape 42"/>
                <p:cNvSpPr>
                  <a:spLocks noChangeArrowheads="1"/>
                </p:cNvSpPr>
                <p:nvPr/>
              </p:nvSpPr>
              <p:spPr bwMode="auto">
                <a:xfrm rot="10800000">
                  <a:off x="2290" y="1434"/>
                  <a:ext cx="136" cy="91"/>
                </a:xfrm>
                <a:prstGeom prst="rtTriangle">
                  <a:avLst/>
                </a:prstGeom>
                <a:solidFill>
                  <a:srgbClr val="0000FF"/>
                </a:solidFill>
                <a:ln w="9525">
                  <a:solidFill>
                    <a:srgbClr val="0000FF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73099" name="Text Box 43"/>
            <p:cNvSpPr txBox="1">
              <a:spLocks noChangeArrowheads="1"/>
            </p:cNvSpPr>
            <p:nvPr/>
          </p:nvSpPr>
          <p:spPr bwMode="auto">
            <a:xfrm>
              <a:off x="1203" y="709"/>
              <a:ext cx="952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固态</a:t>
              </a:r>
              <a:endPara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73100" name="Text Box 44"/>
            <p:cNvSpPr txBox="1">
              <a:spLocks noChangeArrowheads="1"/>
            </p:cNvSpPr>
            <p:nvPr/>
          </p:nvSpPr>
          <p:spPr bwMode="auto">
            <a:xfrm>
              <a:off x="3379" y="663"/>
              <a:ext cx="998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液态</a:t>
              </a:r>
              <a:endPara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73101" name="Text Box 45"/>
            <p:cNvSpPr txBox="1">
              <a:spLocks noChangeArrowheads="1"/>
            </p:cNvSpPr>
            <p:nvPr/>
          </p:nvSpPr>
          <p:spPr bwMode="auto">
            <a:xfrm>
              <a:off x="657" y="709"/>
              <a:ext cx="816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40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、</a:t>
              </a:r>
              <a:endPara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3102" name="Text Box 46"/>
          <p:cNvSpPr txBox="1">
            <a:spLocks noChangeArrowheads="1"/>
          </p:cNvSpPr>
          <p:nvPr/>
        </p:nvSpPr>
        <p:spPr bwMode="auto">
          <a:xfrm>
            <a:off x="567055" y="2026920"/>
            <a:ext cx="6481763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、晶体与非晶体的比较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3103" name="Rectangle 47"/>
          <p:cNvSpPr>
            <a:spLocks noChangeArrowheads="1"/>
          </p:cNvSpPr>
          <p:nvPr/>
        </p:nvSpPr>
        <p:spPr bwMode="auto">
          <a:xfrm>
            <a:off x="1395730" y="3968433"/>
            <a:ext cx="140779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有熔点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3104" name="Rectangle 48"/>
          <p:cNvSpPr>
            <a:spLocks noChangeArrowheads="1"/>
          </p:cNvSpPr>
          <p:nvPr/>
        </p:nvSpPr>
        <p:spPr bwMode="auto">
          <a:xfrm>
            <a:off x="3124518" y="3971608"/>
            <a:ext cx="140779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无熔点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3105" name="Rectangle 49"/>
          <p:cNvSpPr>
            <a:spLocks noChangeArrowheads="1"/>
          </p:cNvSpPr>
          <p:nvPr/>
        </p:nvSpPr>
        <p:spPr bwMode="auto">
          <a:xfrm>
            <a:off x="4734243" y="3968433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有凝固点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3106" name="Rectangle 50"/>
          <p:cNvSpPr>
            <a:spLocks noChangeArrowheads="1"/>
          </p:cNvSpPr>
          <p:nvPr/>
        </p:nvSpPr>
        <p:spPr bwMode="auto">
          <a:xfrm>
            <a:off x="6677343" y="3968433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无凝固点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3107" name="Rectangle 51"/>
          <p:cNvSpPr>
            <a:spLocks noChangeArrowheads="1"/>
          </p:cNvSpPr>
          <p:nvPr/>
        </p:nvSpPr>
        <p:spPr bwMode="auto">
          <a:xfrm>
            <a:off x="1070293" y="4560570"/>
            <a:ext cx="2090737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熔化时固液共存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3108" name="Rectangle 52"/>
          <p:cNvSpPr>
            <a:spLocks noChangeArrowheads="1"/>
          </p:cNvSpPr>
          <p:nvPr/>
        </p:nvSpPr>
        <p:spPr bwMode="auto">
          <a:xfrm>
            <a:off x="2799080" y="4560570"/>
            <a:ext cx="2090738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熔化时先软后稀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3109" name="Rectangle 53"/>
          <p:cNvSpPr>
            <a:spLocks noChangeArrowheads="1"/>
          </p:cNvSpPr>
          <p:nvPr/>
        </p:nvSpPr>
        <p:spPr bwMode="auto">
          <a:xfrm>
            <a:off x="4669155" y="4560570"/>
            <a:ext cx="20193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凝固时固液共存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3110" name="Rectangle 54"/>
          <p:cNvSpPr>
            <a:spLocks noChangeArrowheads="1"/>
          </p:cNvSpPr>
          <p:nvPr/>
        </p:nvSpPr>
        <p:spPr bwMode="auto">
          <a:xfrm>
            <a:off x="6350318" y="4560570"/>
            <a:ext cx="2497137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凝固时无固液共存态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3111" name="Rectangle 55"/>
          <p:cNvSpPr>
            <a:spLocks noChangeArrowheads="1"/>
          </p:cNvSpPr>
          <p:nvPr/>
        </p:nvSpPr>
        <p:spPr bwMode="auto">
          <a:xfrm>
            <a:off x="2079943" y="5627370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吸收热量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3112" name="Rectangle 56"/>
          <p:cNvSpPr>
            <a:spLocks noChangeArrowheads="1"/>
          </p:cNvSpPr>
          <p:nvPr/>
        </p:nvSpPr>
        <p:spPr bwMode="auto">
          <a:xfrm>
            <a:off x="5669280" y="5627370"/>
            <a:ext cx="1816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放出热量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3113" name="Rectangle 57"/>
          <p:cNvSpPr>
            <a:spLocks noChangeArrowheads="1"/>
          </p:cNvSpPr>
          <p:nvPr/>
        </p:nvSpPr>
        <p:spPr bwMode="auto">
          <a:xfrm>
            <a:off x="3340418" y="1004570"/>
            <a:ext cx="89789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熔化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3114" name="Rectangle 58"/>
          <p:cNvSpPr>
            <a:spLocks noChangeArrowheads="1"/>
          </p:cNvSpPr>
          <p:nvPr/>
        </p:nvSpPr>
        <p:spPr bwMode="auto">
          <a:xfrm>
            <a:off x="3303905" y="1523683"/>
            <a:ext cx="89789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凝固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3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3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3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3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3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3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3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3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3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3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3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3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3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3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3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3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3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103" grpId="0" bldLvl="0" animBg="1"/>
      <p:bldP spid="173104" grpId="0" bldLvl="0" animBg="1"/>
      <p:bldP spid="173105" grpId="0" bldLvl="0" animBg="1"/>
      <p:bldP spid="173106" grpId="0" bldLvl="0" animBg="1"/>
      <p:bldP spid="173107" grpId="0" bldLvl="0" animBg="1"/>
      <p:bldP spid="173108" grpId="0" bldLvl="0" animBg="1"/>
      <p:bldP spid="173109" grpId="0" bldLvl="0" animBg="1"/>
      <p:bldP spid="173110" grpId="0" bldLvl="0" animBg="1"/>
      <p:bldP spid="173111" grpId="0" bldLvl="0" animBg="1"/>
      <p:bldP spid="173113" grpId="0" bldLvl="0" animBg="1"/>
      <p:bldP spid="1731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438150" y="1340803"/>
            <a:ext cx="8229600" cy="4399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阅读教科书中的熔点表，确定下列各种物质分别在不同温度时所呈的状态：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40℃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的水银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115℃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的酒精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237℃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的锡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700℃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90℃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的萘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80℃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的萘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____________________________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2903220" y="2472690"/>
            <a:ext cx="10452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固态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2832100" y="3009265"/>
            <a:ext cx="10452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液态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2750820" y="4074795"/>
            <a:ext cx="12541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液态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2779395" y="3469640"/>
            <a:ext cx="12541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液态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2765425" y="4523740"/>
            <a:ext cx="12541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液态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2051720" y="5094074"/>
            <a:ext cx="62277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可能是固态、液态或固液共存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/>
      <p:bldP spid="65542" grpId="0"/>
      <p:bldP spid="65543" grpId="0"/>
      <p:bldP spid="65544" grpId="0"/>
      <p:bldP spid="65545" grpId="0"/>
      <p:bldP spid="655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602" name="Text Box 10"/>
          <p:cNvSpPr txBox="1">
            <a:spLocks noChangeArrowheads="1"/>
          </p:cNvSpPr>
          <p:nvPr/>
        </p:nvSpPr>
        <p:spPr bwMode="auto">
          <a:xfrm>
            <a:off x="394018" y="1186815"/>
            <a:ext cx="8488362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．如图所示是甲、乙两种物质的凝固图像，其中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是晶体熔液，该晶体熔液的凝固点是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</a:t>
            </a:r>
            <a:r>
              <a:rPr lang="zh-CN" altLang="en-US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；该晶体的熔点是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</a:t>
            </a:r>
            <a:r>
              <a:rPr lang="zh-CN" altLang="en-US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705168" y="1886903"/>
            <a:ext cx="10017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乙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7596" name="Text Box 12"/>
          <p:cNvSpPr txBox="1">
            <a:spLocks noChangeArrowheads="1"/>
          </p:cNvSpPr>
          <p:nvPr/>
        </p:nvSpPr>
        <p:spPr bwMode="auto">
          <a:xfrm>
            <a:off x="7177405" y="1896428"/>
            <a:ext cx="13890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50℃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7597" name="Text Box 13"/>
          <p:cNvSpPr txBox="1">
            <a:spLocks noChangeArrowheads="1"/>
          </p:cNvSpPr>
          <p:nvPr/>
        </p:nvSpPr>
        <p:spPr bwMode="auto">
          <a:xfrm>
            <a:off x="3134043" y="2521903"/>
            <a:ext cx="13890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50℃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5606" name="Picture 14" descr="图片1"/>
          <p:cNvPicPr>
            <a:picLocks noChangeAspect="1" noChangeArrowheads="1"/>
          </p:cNvPicPr>
          <p:nvPr/>
        </p:nvPicPr>
        <p:blipFill>
          <a:blip r:embed="rId3" cstate="email">
            <a:lum contrast="78000"/>
          </a:blip>
          <a:srcRect/>
          <a:stretch>
            <a:fillRect/>
          </a:stretch>
        </p:blipFill>
        <p:spPr bwMode="auto">
          <a:xfrm>
            <a:off x="1527493" y="3504565"/>
            <a:ext cx="4440237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5" grpId="0"/>
      <p:bldP spid="67596" grpId="0"/>
      <p:bldP spid="6759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626" name="Text Box 8"/>
          <p:cNvSpPr txBox="1">
            <a:spLocks noChangeArrowheads="1"/>
          </p:cNvSpPr>
          <p:nvPr/>
        </p:nvSpPr>
        <p:spPr bwMode="auto">
          <a:xfrm>
            <a:off x="300990" y="1604963"/>
            <a:ext cx="8497888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．用酒精灯给冰水混合物加热，在杯内冰没有完全熔化前，下面说法正确的是（ 　 ）。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．试管中的冰不能达到熔点，可能熔化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．试管中的冰可以达到熔点，可以熔化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．试管中的冰不能达到熔点，所以不能熔化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．试管中的冰可以达到熔点，但不能熔化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9641" name="Text Box 9"/>
          <p:cNvSpPr txBox="1">
            <a:spLocks noChangeArrowheads="1"/>
          </p:cNvSpPr>
          <p:nvPr/>
        </p:nvSpPr>
        <p:spPr bwMode="auto">
          <a:xfrm>
            <a:off x="5138420" y="2413000"/>
            <a:ext cx="4648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698" name="Text Box 6"/>
          <p:cNvSpPr txBox="1">
            <a:spLocks noChangeArrowheads="1"/>
          </p:cNvSpPr>
          <p:nvPr/>
        </p:nvSpPr>
        <p:spPr bwMode="auto">
          <a:xfrm>
            <a:off x="452120" y="1236980"/>
            <a:ext cx="8221663" cy="461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．甲、乙两盆水里都有冰块，甲盆里的冰块多些，乙盆里的冰块少些，甲盆放在阳光下，乙盆放在背阴处，两盆里的冰块都未完全熔化，那么（  　）。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．甲盆水的温度比乙盆的高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．乙盆的水温可能比甲盆的高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．两盆水温度相同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．不能判断，必须用温度计测量后才能知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道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7410450" y="2649220"/>
            <a:ext cx="51244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5237" name="Text Box 5"/>
          <p:cNvSpPr txBox="1">
            <a:spLocks noChangeArrowheads="1"/>
          </p:cNvSpPr>
          <p:nvPr/>
        </p:nvSpPr>
        <p:spPr bwMode="auto">
          <a:xfrm>
            <a:off x="224473" y="1042670"/>
            <a:ext cx="4751387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如图两种物质在固态时温度随时间的变化曲线。请根据图象回答下列问题。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222885" y="4680426"/>
            <a:ext cx="8316913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）温度升高的是</a:t>
            </a:r>
            <a:r>
              <a:rPr lang="zh-CN" altLang="en-US" sz="2400" b="1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段，温度不变的是</a:t>
            </a:r>
            <a:r>
              <a:rPr lang="zh-CN" altLang="en-US" sz="2400" b="1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段，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段处于</a:t>
            </a:r>
            <a:r>
              <a:rPr lang="zh-CN" altLang="en-US" sz="2400" b="1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状态，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段处于</a:t>
            </a:r>
            <a:r>
              <a:rPr lang="zh-CN" altLang="en-US" sz="2400" b="1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状态，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CD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段处于</a:t>
            </a:r>
            <a:r>
              <a:rPr lang="zh-CN" altLang="en-US" sz="2400" b="1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状态，吸热的是 </a:t>
            </a:r>
            <a:r>
              <a:rPr lang="zh-CN" altLang="en-US" sz="2400" b="1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段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187960" y="2736210"/>
            <a:ext cx="4500563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）由图判断出</a:t>
            </a:r>
            <a:r>
              <a:rPr lang="zh-CN" altLang="en-US" sz="2400" b="1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图线是晶体，该晶体的熔点是</a:t>
            </a:r>
            <a:r>
              <a:rPr lang="zh-CN" altLang="en-US" sz="2400" b="1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，熔化时间是</a:t>
            </a:r>
            <a:r>
              <a:rPr lang="zh-CN" altLang="en-US" sz="2400" b="1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分钟，另一图线的物质可能是</a:t>
            </a:r>
            <a:r>
              <a:rPr lang="zh-CN" altLang="en-US" sz="2400" b="1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5241" name="Text Box 9"/>
          <p:cNvSpPr txBox="1">
            <a:spLocks noChangeArrowheads="1"/>
          </p:cNvSpPr>
          <p:nvPr/>
        </p:nvSpPr>
        <p:spPr bwMode="auto">
          <a:xfrm>
            <a:off x="2599373" y="2633023"/>
            <a:ext cx="5048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乙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5242" name="Text Box 10"/>
          <p:cNvSpPr txBox="1">
            <a:spLocks noChangeArrowheads="1"/>
          </p:cNvSpPr>
          <p:nvPr/>
        </p:nvSpPr>
        <p:spPr bwMode="auto">
          <a:xfrm>
            <a:off x="3003868" y="3048948"/>
            <a:ext cx="13684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210℃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5243" name="Text Box 11"/>
          <p:cNvSpPr txBox="1">
            <a:spLocks noChangeArrowheads="1"/>
          </p:cNvSpPr>
          <p:nvPr/>
        </p:nvSpPr>
        <p:spPr bwMode="auto">
          <a:xfrm>
            <a:off x="2067243" y="3712523"/>
            <a:ext cx="151288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非晶体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5244" name="Text Box 12"/>
          <p:cNvSpPr txBox="1">
            <a:spLocks noChangeArrowheads="1"/>
          </p:cNvSpPr>
          <p:nvPr/>
        </p:nvSpPr>
        <p:spPr bwMode="auto">
          <a:xfrm>
            <a:off x="2932430" y="4680426"/>
            <a:ext cx="14398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CD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5245" name="Text Box 13"/>
          <p:cNvSpPr txBox="1">
            <a:spLocks noChangeArrowheads="1"/>
          </p:cNvSpPr>
          <p:nvPr/>
        </p:nvSpPr>
        <p:spPr bwMode="auto">
          <a:xfrm>
            <a:off x="6748780" y="4680426"/>
            <a:ext cx="7921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BC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5246" name="Text Box 14"/>
          <p:cNvSpPr txBox="1">
            <a:spLocks noChangeArrowheads="1"/>
          </p:cNvSpPr>
          <p:nvPr/>
        </p:nvSpPr>
        <p:spPr bwMode="auto">
          <a:xfrm>
            <a:off x="2365693" y="5231288"/>
            <a:ext cx="8636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固体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5247" name="Text Box 15"/>
          <p:cNvSpPr txBox="1">
            <a:spLocks noChangeArrowheads="1"/>
          </p:cNvSpPr>
          <p:nvPr/>
        </p:nvSpPr>
        <p:spPr bwMode="auto">
          <a:xfrm>
            <a:off x="5524818" y="5183663"/>
            <a:ext cx="158432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固液共存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5248" name="Text Box 16"/>
          <p:cNvSpPr txBox="1">
            <a:spLocks noChangeArrowheads="1"/>
          </p:cNvSpPr>
          <p:nvPr/>
        </p:nvSpPr>
        <p:spPr bwMode="auto">
          <a:xfrm>
            <a:off x="2365693" y="5734526"/>
            <a:ext cx="8636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液体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95249" name="Group 17"/>
          <p:cNvGrpSpPr/>
          <p:nvPr/>
        </p:nvGrpSpPr>
        <p:grpSpPr bwMode="auto">
          <a:xfrm>
            <a:off x="3896360" y="1049020"/>
            <a:ext cx="5040313" cy="3378926"/>
            <a:chOff x="2154" y="-516"/>
            <a:chExt cx="3765" cy="2922"/>
          </a:xfrm>
        </p:grpSpPr>
        <p:sp>
          <p:nvSpPr>
            <p:cNvPr id="95250" name="Text Box 18"/>
            <p:cNvSpPr txBox="1">
              <a:spLocks noChangeArrowheads="1"/>
            </p:cNvSpPr>
            <p:nvPr/>
          </p:nvSpPr>
          <p:spPr bwMode="auto">
            <a:xfrm>
              <a:off x="3243" y="2008"/>
              <a:ext cx="227" cy="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A</a:t>
              </a:r>
              <a:endPara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95251" name="Group 19"/>
            <p:cNvGrpSpPr/>
            <p:nvPr/>
          </p:nvGrpSpPr>
          <p:grpSpPr bwMode="auto">
            <a:xfrm>
              <a:off x="2154" y="-516"/>
              <a:ext cx="3765" cy="2897"/>
              <a:chOff x="2154" y="-516"/>
              <a:chExt cx="3765" cy="2897"/>
            </a:xfrm>
          </p:grpSpPr>
          <p:sp>
            <p:nvSpPr>
              <p:cNvPr id="95252" name="Text Box 20"/>
              <p:cNvSpPr txBox="1">
                <a:spLocks noChangeArrowheads="1"/>
              </p:cNvSpPr>
              <p:nvPr/>
            </p:nvSpPr>
            <p:spPr bwMode="auto">
              <a:xfrm>
                <a:off x="3696" y="1207"/>
                <a:ext cx="181" cy="3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B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5253" name="Text Box 21"/>
              <p:cNvSpPr txBox="1">
                <a:spLocks noChangeArrowheads="1"/>
              </p:cNvSpPr>
              <p:nvPr/>
            </p:nvSpPr>
            <p:spPr bwMode="auto">
              <a:xfrm>
                <a:off x="4468" y="1207"/>
                <a:ext cx="272" cy="3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C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5254" name="Text Box 22"/>
              <p:cNvSpPr txBox="1">
                <a:spLocks noChangeArrowheads="1"/>
              </p:cNvSpPr>
              <p:nvPr/>
            </p:nvSpPr>
            <p:spPr bwMode="auto">
              <a:xfrm>
                <a:off x="5148" y="663"/>
                <a:ext cx="272" cy="3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D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95255" name="Group 23"/>
              <p:cNvGrpSpPr/>
              <p:nvPr/>
            </p:nvGrpSpPr>
            <p:grpSpPr bwMode="auto">
              <a:xfrm>
                <a:off x="2154" y="-516"/>
                <a:ext cx="3765" cy="2897"/>
                <a:chOff x="2154" y="-516"/>
                <a:chExt cx="3765" cy="2897"/>
              </a:xfrm>
            </p:grpSpPr>
            <p:sp>
              <p:nvSpPr>
                <p:cNvPr id="95256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4921" y="142"/>
                  <a:ext cx="227" cy="3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0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charset="-122"/>
                    </a:rPr>
                    <a:t>甲</a:t>
                  </a:r>
                  <a:endParaRPr lang="zh-CN" altLang="en-US" sz="20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95257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5328" y="798"/>
                  <a:ext cx="228" cy="3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charset="-122"/>
                    </a:rPr>
                    <a:t>乙</a:t>
                  </a:r>
                  <a:endParaRPr lang="zh-CN" altLang="en-US" b="1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charset="-122"/>
                  </a:endParaRPr>
                </a:p>
              </p:txBody>
            </p:sp>
            <p:grpSp>
              <p:nvGrpSpPr>
                <p:cNvPr id="95258" name="Group 26"/>
                <p:cNvGrpSpPr/>
                <p:nvPr/>
              </p:nvGrpSpPr>
              <p:grpSpPr bwMode="auto">
                <a:xfrm>
                  <a:off x="2154" y="-516"/>
                  <a:ext cx="3765" cy="2897"/>
                  <a:chOff x="2562" y="0"/>
                  <a:chExt cx="3765" cy="2897"/>
                </a:xfrm>
              </p:grpSpPr>
              <p:sp>
                <p:nvSpPr>
                  <p:cNvPr id="95259" name="Text Box 2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511" y="2383"/>
                    <a:ext cx="816" cy="3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zh-CN" altLang="en-US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rPr>
                      <a:t>时间</a:t>
                    </a:r>
                    <a:r>
                      <a:rPr lang="en-US" altLang="zh-CN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rPr>
                      <a:t>/</a:t>
                    </a:r>
                    <a:r>
                      <a:rPr lang="zh-CN" altLang="en-US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rPr>
                      <a:t>分</a:t>
                    </a:r>
                    <a:endParaRPr lang="zh-CN" altLang="en-US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5260" name="Text Box 2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24" y="2474"/>
                    <a:ext cx="454" cy="3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rPr>
                      <a:t>180</a:t>
                    </a:r>
                    <a:endParaRPr lang="en-US" altLang="zh-CN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5261" name="Text Box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24" y="2065"/>
                    <a:ext cx="454" cy="3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rPr>
                      <a:t>200</a:t>
                    </a:r>
                    <a:endParaRPr lang="en-US" altLang="zh-CN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5262" name="Text 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24" y="1661"/>
                    <a:ext cx="454" cy="3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rPr>
                      <a:t>220</a:t>
                    </a:r>
                    <a:endParaRPr lang="en-US" altLang="zh-CN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5263" name="Text Box 3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24" y="1253"/>
                    <a:ext cx="454" cy="31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rPr>
                      <a:t>240</a:t>
                    </a:r>
                    <a:endParaRPr lang="en-US" altLang="zh-CN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5264" name="Text Box 3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42" y="585"/>
                    <a:ext cx="271" cy="79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zh-CN" altLang="en-US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rPr>
                      <a:t>温度℃</a:t>
                    </a:r>
                    <a:endParaRPr lang="zh-CN" altLang="en-US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95265" name="Group 33"/>
                  <p:cNvGrpSpPr/>
                  <p:nvPr/>
                </p:nvGrpSpPr>
                <p:grpSpPr bwMode="auto">
                  <a:xfrm>
                    <a:off x="2562" y="0"/>
                    <a:ext cx="3538" cy="2897"/>
                    <a:chOff x="2222" y="1026"/>
                    <a:chExt cx="3538" cy="2897"/>
                  </a:xfrm>
                </p:grpSpPr>
                <p:sp>
                  <p:nvSpPr>
                    <p:cNvPr id="95266" name="Text Box 3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559" y="3567"/>
                      <a:ext cx="182" cy="34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5267" name="Text Box 3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833" y="3569"/>
                      <a:ext cx="182" cy="34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5268" name="Text Box 3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104" y="3571"/>
                      <a:ext cx="182" cy="34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CN"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5269" name="Text Box 3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332" y="3572"/>
                      <a:ext cx="182" cy="34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zh-CN"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5270" name="Text Box 3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604" y="3574"/>
                      <a:ext cx="183" cy="34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5271" name="Text Box 3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876" y="3576"/>
                      <a:ext cx="182" cy="34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5272" name="Text Box 4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148" y="3577"/>
                      <a:ext cx="182" cy="34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zh-CN"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p:txBody>
                </p:sp>
                <p:grpSp>
                  <p:nvGrpSpPr>
                    <p:cNvPr id="95273" name="Group 41"/>
                    <p:cNvGrpSpPr/>
                    <p:nvPr/>
                  </p:nvGrpSpPr>
                  <p:grpSpPr bwMode="auto">
                    <a:xfrm>
                      <a:off x="2222" y="1026"/>
                      <a:ext cx="3538" cy="2576"/>
                      <a:chOff x="3016" y="504"/>
                      <a:chExt cx="2449" cy="1783"/>
                    </a:xfrm>
                  </p:grpSpPr>
                  <p:sp>
                    <p:nvSpPr>
                      <p:cNvPr id="95274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833" y="2283"/>
                        <a:ext cx="1632" cy="1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0000"/>
                        </a:solidFill>
                        <a:round/>
                        <a:tailEnd type="triangl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75" name="Line 43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3833" y="890"/>
                        <a:ext cx="0" cy="139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0000"/>
                        </a:solidFill>
                        <a:round/>
                        <a:tailEnd type="triangl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76" name="Line 4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015" y="2238"/>
                        <a:ext cx="0" cy="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77" name="Line 4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196" y="2238"/>
                        <a:ext cx="0" cy="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78" name="Line 4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377" y="2238"/>
                        <a:ext cx="0" cy="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79" name="Line 4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558" y="2238"/>
                        <a:ext cx="0" cy="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80" name="Line 4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741" y="2238"/>
                        <a:ext cx="0" cy="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81" name="Line 4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922" y="2238"/>
                        <a:ext cx="0" cy="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82" name="Line 5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5103" y="2238"/>
                        <a:ext cx="0" cy="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83" name="Line 5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5284" y="2238"/>
                        <a:ext cx="0" cy="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84" name="Line 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32" y="2138"/>
                        <a:ext cx="46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85" name="Line 5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32" y="2001"/>
                        <a:ext cx="46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86" name="Line 5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32" y="1866"/>
                        <a:ext cx="46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87" name="Line 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32" y="1729"/>
                        <a:ext cx="46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88" name="Line 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32" y="1594"/>
                        <a:ext cx="46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89" name="Line 5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32" y="1457"/>
                        <a:ext cx="46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90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195" y="1865"/>
                        <a:ext cx="536" cy="0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91" name="Line 5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195" y="1865"/>
                        <a:ext cx="0" cy="38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prstDash val="dash"/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92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832" y="1866"/>
                        <a:ext cx="363" cy="408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93" name="Line 6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740" y="1865"/>
                        <a:ext cx="0" cy="38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prstDash val="dash"/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94" name="Line 6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4731" y="1470"/>
                        <a:ext cx="508" cy="395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5295" name="Arc 63"/>
                      <p:cNvSpPr/>
                      <p:nvPr/>
                    </p:nvSpPr>
                    <p:spPr bwMode="auto">
                      <a:xfrm flipV="1">
                        <a:off x="3016" y="504"/>
                        <a:ext cx="1951" cy="1783"/>
                      </a:xfrm>
                      <a:custGeom>
                        <a:avLst/>
                        <a:gdLst>
                          <a:gd name="G0" fmla="+- 0 0 0"/>
                          <a:gd name="G1" fmla="+- 19796 0 0"/>
                          <a:gd name="G2" fmla="+- 21600 0 0"/>
                          <a:gd name="T0" fmla="*/ 8642 w 20751"/>
                          <a:gd name="T1" fmla="*/ 0 h 19796"/>
                          <a:gd name="T2" fmla="*/ 20751 w 20751"/>
                          <a:gd name="T3" fmla="*/ 13798 h 19796"/>
                          <a:gd name="T4" fmla="*/ 0 w 20751"/>
                          <a:gd name="T5" fmla="*/ 19796 h 1979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0" t="0" r="r" b="b"/>
                        <a:pathLst>
                          <a:path w="20751" h="19796" fill="none" extrusionOk="0">
                            <a:moveTo>
                              <a:pt x="8641" y="0"/>
                            </a:moveTo>
                            <a:cubicBezTo>
                              <a:pt x="14529" y="2570"/>
                              <a:pt x="18966" y="7627"/>
                              <a:pt x="20750" y="13798"/>
                            </a:cubicBezTo>
                          </a:path>
                          <a:path w="20751" h="19796" stroke="0" extrusionOk="0">
                            <a:moveTo>
                              <a:pt x="8641" y="0"/>
                            </a:moveTo>
                            <a:cubicBezTo>
                              <a:pt x="14529" y="2570"/>
                              <a:pt x="18966" y="7627"/>
                              <a:pt x="20750" y="13798"/>
                            </a:cubicBezTo>
                            <a:lnTo>
                              <a:pt x="0" y="19796"/>
                            </a:lnTo>
                            <a:close/>
                          </a:path>
                        </a:pathLst>
                      </a:custGeom>
                      <a:noFill/>
                      <a:ln w="19050">
                        <a:solidFill>
                          <a:srgbClr val="FF0000"/>
                        </a:solidFill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95296" name="Line 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33" y="1866"/>
                        <a:ext cx="362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prstDash val="dash"/>
                        <a:rou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</p:grpSp>
      <p:sp>
        <p:nvSpPr>
          <p:cNvPr id="95297" name="Text Box 65"/>
          <p:cNvSpPr txBox="1">
            <a:spLocks noChangeArrowheads="1"/>
          </p:cNvSpPr>
          <p:nvPr/>
        </p:nvSpPr>
        <p:spPr bwMode="auto">
          <a:xfrm>
            <a:off x="1779905" y="3409310"/>
            <a:ext cx="57626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5298" name="Text Box 66"/>
          <p:cNvSpPr txBox="1">
            <a:spLocks noChangeArrowheads="1"/>
          </p:cNvSpPr>
          <p:nvPr/>
        </p:nvSpPr>
        <p:spPr bwMode="auto">
          <a:xfrm>
            <a:off x="5318443" y="5759926"/>
            <a:ext cx="244951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CD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1" grpId="0" bldLvl="0" animBg="1"/>
      <p:bldP spid="95242" grpId="0" bldLvl="0" animBg="1"/>
      <p:bldP spid="95243" grpId="0" bldLvl="0" animBg="1"/>
      <p:bldP spid="95244" grpId="0" bldLvl="0" animBg="1"/>
      <p:bldP spid="95245" grpId="0" bldLvl="0" animBg="1"/>
      <p:bldP spid="95246" grpId="0" bldLvl="0" animBg="1"/>
      <p:bldP spid="95247" grpId="0" bldLvl="0" animBg="1"/>
      <p:bldP spid="95248" grpId="0" bldLvl="0" animBg="1"/>
      <p:bldP spid="95297" grpId="0" bldLvl="0" animBg="1"/>
      <p:bldP spid="9529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34" name="Rectangl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66700" y="920115"/>
            <a:ext cx="8563610" cy="279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6.</a:t>
            </a: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海波的自白：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“我叫海波，我的熔点和凝固点都是</a:t>
            </a: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48℃</a:t>
            </a: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。现在我的体温恰好是</a:t>
            </a: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48℃</a:t>
            </a: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，请你告诉我，我是应该熔化还是应该凝固呢</a:t>
            </a: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只要你说得对，我就照你说的办。”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2694940" y="4276725"/>
            <a:ext cx="35217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如果能吸热就熔化</a:t>
            </a:r>
            <a:endParaRPr kumimoji="1"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2694940" y="5106035"/>
            <a:ext cx="35966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如果能放热就凝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固 </a:t>
            </a:r>
            <a:endParaRPr kumimoji="1" lang="zh-CN" altLang="en-US" sz="3200" b="1" dirty="0" smtClean="0">
              <a:solidFill>
                <a:srgbClr val="FF0000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1082040"/>
            <a:ext cx="8825230" cy="4964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7855" y="1575435"/>
            <a:ext cx="752792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1.了解熔化、凝固的含义，知道熔化和凝固现象。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2.了解晶体和非晶体的区别。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3.了解熔化曲线和凝固曲线的物理意义。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4.了解物质的固态和液态之间是可以相互转化的。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5.通过实验及多媒体培养学生观察、分析、归纳总结的能力。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46" name="TextBox 3"/>
          <p:cNvSpPr txBox="1">
            <a:spLocks noChangeArrowheads="1"/>
          </p:cNvSpPr>
          <p:nvPr/>
        </p:nvSpPr>
        <p:spPr bwMode="auto">
          <a:xfrm>
            <a:off x="858520" y="1062355"/>
            <a:ext cx="35988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Comic Sans MS" panose="030F0702030302020204" pitchFamily="66" charset="0"/>
              </a:rPr>
              <a:t>各种状态下的物质</a:t>
            </a:r>
            <a:endParaRPr lang="zh-CN" altLang="en-US" sz="2800" b="1">
              <a:latin typeface="Comic Sans MS" panose="030F0702030302020204" pitchFamily="66" charset="0"/>
            </a:endParaRPr>
          </a:p>
        </p:txBody>
      </p:sp>
      <p:pic>
        <p:nvPicPr>
          <p:cNvPr id="6147" name="Picture 4" descr="http://upload.njdaily.cn/2011/0816/13134874756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4188" y="1789748"/>
            <a:ext cx="5635625" cy="444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1" name="Picture 2" descr="http://g.hiphotos.bdimg.com/album/w%3D2048/sign=85f383d2a08b87d65042ac1f33302a38/6c224f4a20a446233f1894819922720e0df3d70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17675" y="1692593"/>
            <a:ext cx="5708650" cy="461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TextBox 3"/>
          <p:cNvSpPr txBox="1">
            <a:spLocks noChangeArrowheads="1"/>
          </p:cNvSpPr>
          <p:nvPr/>
        </p:nvSpPr>
        <p:spPr bwMode="auto">
          <a:xfrm>
            <a:off x="858520" y="1062355"/>
            <a:ext cx="35988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Comic Sans MS" panose="030F0702030302020204" pitchFamily="66" charset="0"/>
              </a:rPr>
              <a:t>各种状态下的物质</a:t>
            </a:r>
            <a:endParaRPr lang="zh-CN" altLang="en-US" sz="28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8307" name="Picture 3" descr="cream 熔化前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8888" y="1637665"/>
            <a:ext cx="2338387" cy="429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08" name="Picture 4" descr="冰淇淋熔化hou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8135" y="1637665"/>
            <a:ext cx="2616835" cy="428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3208655" y="738505"/>
            <a:ext cx="28371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什么现象</a:t>
            </a:r>
            <a:r>
              <a:rPr kumimoji="1" lang="en-US" altLang="zh-CN" sz="4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kumimoji="1" lang="en-US" altLang="zh-CN" sz="4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8310" name="Line 6"/>
          <p:cNvSpPr>
            <a:spLocks noChangeShapeType="1"/>
          </p:cNvSpPr>
          <p:nvPr/>
        </p:nvSpPr>
        <p:spPr bwMode="auto">
          <a:xfrm>
            <a:off x="4000500" y="4137025"/>
            <a:ext cx="1143000" cy="0"/>
          </a:xfrm>
          <a:prstGeom prst="line">
            <a:avLst/>
          </a:prstGeom>
          <a:noFill/>
          <a:ln w="136525" cap="sq">
            <a:solidFill>
              <a:srgbClr val="00FFCC"/>
            </a:solidFill>
            <a:rou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9331" name="Picture 3" descr="z18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639" y="1431449"/>
            <a:ext cx="7019925" cy="526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7446645" y="1431290"/>
            <a:ext cx="1524635" cy="3046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刚从火山口喷出的岩浆冷却成火山岩</a:t>
            </a:r>
            <a:endParaRPr kumimoji="1"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9336" name="Text Box 8"/>
          <p:cNvSpPr txBox="1">
            <a:spLocks noChangeArrowheads="1"/>
          </p:cNvSpPr>
          <p:nvPr/>
        </p:nvSpPr>
        <p:spPr bwMode="auto">
          <a:xfrm>
            <a:off x="328930" y="909320"/>
            <a:ext cx="605853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思考：下面图中物质状态如何变化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kumimoji="1"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830580"/>
            <a:ext cx="8148955" cy="770890"/>
            <a:chOff x="306" y="1308"/>
            <a:chExt cx="12833" cy="1214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455" y="1466"/>
              <a:ext cx="11684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一、长度的单位</a:t>
              </a: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物质的三种状态及变化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6" y="1308"/>
              <a:ext cx="1214" cy="1214"/>
            </a:xfrm>
            <a:prstGeom prst="rect">
              <a:avLst/>
            </a:prstGeom>
          </p:spPr>
        </p:pic>
      </p:grpSp>
      <p:sp>
        <p:nvSpPr>
          <p:cNvPr id="36867" name="Rectangle 3" descr="花束"/>
          <p:cNvSpPr>
            <a:spLocks noChangeArrowheads="1"/>
          </p:cNvSpPr>
          <p:nvPr/>
        </p:nvSpPr>
        <p:spPr bwMode="auto">
          <a:xfrm>
            <a:off x="1529715" y="4518660"/>
            <a:ext cx="5924550" cy="52197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固态                   液态                     气态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>
            <a:off x="2609215" y="4734560"/>
            <a:ext cx="1223963" cy="0"/>
          </a:xfrm>
          <a:prstGeom prst="line">
            <a:avLst/>
          </a:prstGeom>
          <a:noFill/>
          <a:ln w="28575">
            <a:solidFill>
              <a:srgbClr val="3D8F95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 flipH="1">
            <a:off x="2522220" y="4950460"/>
            <a:ext cx="1223963" cy="0"/>
          </a:xfrm>
          <a:prstGeom prst="line">
            <a:avLst/>
          </a:prstGeom>
          <a:noFill/>
          <a:ln w="28575">
            <a:solidFill>
              <a:srgbClr val="3D8F95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4" name="Rectangle 10" descr="花束"/>
          <p:cNvSpPr>
            <a:spLocks noChangeArrowheads="1"/>
          </p:cNvSpPr>
          <p:nvPr/>
        </p:nvSpPr>
        <p:spPr bwMode="auto">
          <a:xfrm>
            <a:off x="965200" y="2172335"/>
            <a:ext cx="5748655" cy="62992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 wrap="square">
            <a:spAutoFit/>
          </a:bodyPr>
          <a:lstStyle/>
          <a:p>
            <a:pPr marL="533400" indent="-533400">
              <a:lnSpc>
                <a:spcPct val="125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物质有三态：固态、液态、气态。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6875" name="Line 11"/>
          <p:cNvSpPr>
            <a:spLocks noChangeShapeType="1"/>
          </p:cNvSpPr>
          <p:nvPr/>
        </p:nvSpPr>
        <p:spPr bwMode="auto">
          <a:xfrm>
            <a:off x="5201603" y="4744085"/>
            <a:ext cx="1223962" cy="0"/>
          </a:xfrm>
          <a:prstGeom prst="line">
            <a:avLst/>
          </a:prstGeom>
          <a:noFill/>
          <a:ln w="28575">
            <a:solidFill>
              <a:srgbClr val="3D8F95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 flipH="1">
            <a:off x="5201603" y="4959985"/>
            <a:ext cx="1223962" cy="0"/>
          </a:xfrm>
          <a:prstGeom prst="line">
            <a:avLst/>
          </a:prstGeom>
          <a:noFill/>
          <a:ln w="28575">
            <a:solidFill>
              <a:srgbClr val="3D8F95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1" name="Rectangle 17"/>
          <p:cNvSpPr>
            <a:spLocks noChangeArrowheads="1"/>
          </p:cNvSpPr>
          <p:nvPr/>
        </p:nvSpPr>
        <p:spPr bwMode="auto">
          <a:xfrm>
            <a:off x="923925" y="3176270"/>
            <a:ext cx="7693025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物质从一种状态变成另一种状态叫做物态变化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bldLvl="0" animBg="1"/>
      <p:bldP spid="36871" grpId="0" bldLvl="0" animBg="1"/>
      <p:bldP spid="36875" grpId="0" bldLvl="0" animBg="1"/>
      <p:bldP spid="36876" grpId="0" bldLvl="0" animBg="1"/>
      <p:bldP spid="368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892" name="Rectangle 4" descr="花束"/>
          <p:cNvSpPr>
            <a:spLocks noChangeArrowheads="1"/>
          </p:cNvSpPr>
          <p:nvPr/>
        </p:nvSpPr>
        <p:spPr bwMode="auto">
          <a:xfrm>
            <a:off x="2698750" y="1385570"/>
            <a:ext cx="1008063" cy="52197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熔化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4" name="Rectangle 6" descr="花束"/>
          <p:cNvSpPr>
            <a:spLocks noChangeArrowheads="1"/>
          </p:cNvSpPr>
          <p:nvPr/>
        </p:nvSpPr>
        <p:spPr bwMode="auto">
          <a:xfrm>
            <a:off x="2625725" y="2177733"/>
            <a:ext cx="1368425" cy="52197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凝固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8" name="Rectangle 10" descr="花束"/>
          <p:cNvSpPr>
            <a:spLocks noChangeArrowheads="1"/>
          </p:cNvSpPr>
          <p:nvPr/>
        </p:nvSpPr>
        <p:spPr bwMode="auto">
          <a:xfrm>
            <a:off x="1474788" y="1718310"/>
            <a:ext cx="6553200" cy="52197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固态          液态          气态</a:t>
            </a:r>
            <a:endParaRPr lang="zh-CN" alt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221" name="Line 11"/>
          <p:cNvSpPr>
            <a:spLocks noChangeShapeType="1"/>
          </p:cNvSpPr>
          <p:nvPr/>
        </p:nvSpPr>
        <p:spPr bwMode="auto">
          <a:xfrm>
            <a:off x="2627313" y="1960245"/>
            <a:ext cx="1223962" cy="0"/>
          </a:xfrm>
          <a:prstGeom prst="line">
            <a:avLst/>
          </a:prstGeom>
          <a:noFill/>
          <a:ln w="28575">
            <a:solidFill>
              <a:srgbClr val="3D8F95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2" name="Line 12"/>
          <p:cNvSpPr>
            <a:spLocks noChangeShapeType="1"/>
          </p:cNvSpPr>
          <p:nvPr/>
        </p:nvSpPr>
        <p:spPr bwMode="auto">
          <a:xfrm flipH="1">
            <a:off x="2554288" y="2176145"/>
            <a:ext cx="1223962" cy="0"/>
          </a:xfrm>
          <a:prstGeom prst="line">
            <a:avLst/>
          </a:prstGeom>
          <a:noFill/>
          <a:ln w="28575">
            <a:solidFill>
              <a:srgbClr val="3D8F95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Line 13"/>
          <p:cNvSpPr>
            <a:spLocks noChangeShapeType="1"/>
          </p:cNvSpPr>
          <p:nvPr/>
        </p:nvSpPr>
        <p:spPr bwMode="auto">
          <a:xfrm>
            <a:off x="5219700" y="1960245"/>
            <a:ext cx="1223963" cy="0"/>
          </a:xfrm>
          <a:prstGeom prst="line">
            <a:avLst/>
          </a:prstGeom>
          <a:noFill/>
          <a:ln w="28575">
            <a:solidFill>
              <a:srgbClr val="3D8F95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Line 14"/>
          <p:cNvSpPr>
            <a:spLocks noChangeShapeType="1"/>
          </p:cNvSpPr>
          <p:nvPr/>
        </p:nvSpPr>
        <p:spPr bwMode="auto">
          <a:xfrm flipH="1">
            <a:off x="5219700" y="2176145"/>
            <a:ext cx="1223963" cy="0"/>
          </a:xfrm>
          <a:prstGeom prst="line">
            <a:avLst/>
          </a:prstGeom>
          <a:noFill/>
          <a:ln w="28575">
            <a:solidFill>
              <a:srgbClr val="3D8F95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1277620" y="2708910"/>
            <a:ext cx="2715895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熔化和凝固现象</a:t>
            </a:r>
            <a:endParaRPr lang="zh-CN" altLang="en-US" sz="2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7907" name="Picture 19" descr="炼钢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3208" y="3616325"/>
            <a:ext cx="4608512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8" name="Picture 20" descr="南方雪灾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39975" y="3616008"/>
            <a:ext cx="3887788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9" name="Picture 21" descr="熔化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4875" y="3616008"/>
            <a:ext cx="4105275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1" name="Rectangle 27"/>
          <p:cNvSpPr>
            <a:spLocks noChangeArrowheads="1"/>
          </p:cNvSpPr>
          <p:nvPr/>
        </p:nvSpPr>
        <p:spPr bwMode="auto">
          <a:xfrm>
            <a:off x="901065" y="868680"/>
            <a:ext cx="24618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3.熔化和凝固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bldLvl="0" animBg="1"/>
      <p:bldP spid="37894" grpId="0" bldLvl="0" animBg="1"/>
      <p:bldP spid="37905" grpId="0"/>
    </p:bldLst>
  </p:timing>
</p:sld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2597</Words>
  <Application>WPS 演示</Application>
  <PresentationFormat>全屏显示(4:3)</PresentationFormat>
  <Paragraphs>440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Comic Sans MS</vt:lpstr>
      <vt:lpstr>Arial Unicode MS</vt:lpstr>
      <vt:lpstr>Calibri</vt:lpstr>
      <vt:lpstr>Wingdings 2</vt:lpstr>
      <vt:lpstr>Arial</vt:lpstr>
      <vt:lpstr>Tahoma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80</cp:revision>
  <dcterms:created xsi:type="dcterms:W3CDTF">2019-08-19T07:30:00Z</dcterms:created>
  <dcterms:modified xsi:type="dcterms:W3CDTF">2023-02-21T06:08:30Z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36DA482DFBAA40EA846C8B5E256FBAFE</vt:lpwstr>
  </property>
</Properties>
</file>