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288" r:id="rId3"/>
    <p:sldId id="289" r:id="rId4"/>
    <p:sldId id="315" r:id="rId5"/>
    <p:sldId id="299" r:id="rId6"/>
    <p:sldId id="318" r:id="rId7"/>
    <p:sldId id="317" r:id="rId8"/>
    <p:sldId id="312" r:id="rId9"/>
    <p:sldId id="300" r:id="rId10"/>
    <p:sldId id="353" r:id="rId11"/>
    <p:sldId id="354" r:id="rId12"/>
    <p:sldId id="355" r:id="rId13"/>
    <p:sldId id="356" r:id="rId14"/>
    <p:sldId id="357" r:id="rId15"/>
    <p:sldId id="358" r:id="rId16"/>
    <p:sldId id="359" r:id="rId17"/>
    <p:sldId id="360" r:id="rId18"/>
    <p:sldId id="361" r:id="rId19"/>
    <p:sldId id="362" r:id="rId20"/>
    <p:sldId id="363" r:id="rId21"/>
    <p:sldId id="364" r:id="rId22"/>
    <p:sldId id="365" r:id="rId23"/>
    <p:sldId id="366" r:id="rId24"/>
    <p:sldId id="305" r:id="rId25"/>
    <p:sldId id="367" r:id="rId26"/>
    <p:sldId id="313" r:id="rId27"/>
    <p:sldId id="368" r:id="rId28"/>
    <p:sldId id="369"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81C4"/>
    <a:srgbClr val="FFDDDD"/>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60" autoAdjust="0"/>
    <p:restoredTop sz="94660"/>
  </p:normalViewPr>
  <p:slideViewPr>
    <p:cSldViewPr snapToGrid="0" showGuides="1">
      <p:cViewPr varScale="1">
        <p:scale>
          <a:sx n="104" d="100"/>
          <a:sy n="104" d="100"/>
        </p:scale>
        <p:origin x="72" y="72"/>
      </p:cViewPr>
      <p:guideLst>
        <p:guide pos="2832"/>
        <p:guide pos="2200"/>
        <p:guide orient="horz" pos="214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defRPr>
            </a:lvl1pPr>
          </a:lstStyle>
          <a:p>
            <a:fld id="{2678B8AF-B0E6-44E4-BA59-035E030CBB1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defRPr>
            </a:lvl1pPr>
          </a:lstStyle>
          <a:p>
            <a:fld id="{713951FB-FC33-454D-96F9-3C4F9B46618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0" Type="http://schemas.openxmlformats.org/officeDocument/2006/relationships/theme" Target="../theme/theme1.xml"/><Relationship Id="rId5" Type="http://schemas.openxmlformats.org/officeDocument/2006/relationships/slideLayout" Target="../slideLayouts/slideLayout5.xml"/><Relationship Id="rId49" Type="http://schemas.openxmlformats.org/officeDocument/2006/relationships/image" Target="../media/image2.png"/><Relationship Id="rId48" Type="http://schemas.openxmlformats.org/officeDocument/2006/relationships/image" Target="../media/image1.png"/><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48"/>
          <a:stretch>
            <a:fillRect/>
          </a:stretch>
        </a:blipFill>
        <a:effectLst/>
      </p:bgPr>
    </p:bg>
    <p:spTree>
      <p:nvGrpSpPr>
        <p:cNvPr id="1" name=""/>
        <p:cNvGrpSpPr/>
        <p:nvPr/>
      </p:nvGrpSpPr>
      <p:grpSpPr/>
      <p:pic>
        <p:nvPicPr>
          <p:cNvPr id="1026" name="图片 1025"/>
          <p:cNvPicPr>
            <a:picLocks noChangeAspect="1"/>
          </p:cNvPicPr>
          <p:nvPr/>
        </p:nvPicPr>
        <p:blipFill>
          <a:blip r:embed="rId49"/>
          <a:stretch>
            <a:fillRect/>
          </a:stretch>
        </p:blipFill>
        <p:spPr>
          <a:xfrm>
            <a:off x="6981825" y="0"/>
            <a:ext cx="2162175"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21.png"/><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22.jpe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3.jpe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image" Target="../media/image24.jpeg"/><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25.jpeg"/><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image" Target="../media/image26.jpe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38.xml"/><Relationship Id="rId3" Type="http://schemas.openxmlformats.org/officeDocument/2006/relationships/image" Target="../media/image27.emf"/><Relationship Id="rId2" Type="http://schemas.openxmlformats.org/officeDocument/2006/relationships/package" Target="../embeddings/Document1.docx"/><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39.xml"/><Relationship Id="rId3" Type="http://schemas.openxmlformats.org/officeDocument/2006/relationships/image" Target="../media/image28.emf"/><Relationship Id="rId2" Type="http://schemas.openxmlformats.org/officeDocument/2006/relationships/package" Target="../embeddings/Document2.docx"/><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image" Target="../media/image5.svg"/><Relationship Id="rId1" Type="http://schemas.openxmlformats.org/officeDocument/2006/relationships/image" Target="../media/image29.png"/></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image" Target="../media/image32.emf"/><Relationship Id="rId7" Type="http://schemas.openxmlformats.org/officeDocument/2006/relationships/package" Target="../embeddings/Document5.docx"/><Relationship Id="rId6" Type="http://schemas.openxmlformats.org/officeDocument/2006/relationships/image" Target="../media/image31.emf"/><Relationship Id="rId5" Type="http://schemas.openxmlformats.org/officeDocument/2006/relationships/package" Target="../embeddings/Document4.docx"/><Relationship Id="rId4" Type="http://schemas.openxmlformats.org/officeDocument/2006/relationships/image" Target="../media/image30.emf"/><Relationship Id="rId3" Type="http://schemas.openxmlformats.org/officeDocument/2006/relationships/package" Target="../embeddings/Document3.docx"/><Relationship Id="rId2" Type="http://schemas.openxmlformats.org/officeDocument/2006/relationships/image" Target="../media/image5.svg"/><Relationship Id="rId10" Type="http://schemas.openxmlformats.org/officeDocument/2006/relationships/vmlDrawing" Target="../drawings/vmlDrawing3.vml"/><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image" Target="../media/image35.emf"/><Relationship Id="rId7" Type="http://schemas.openxmlformats.org/officeDocument/2006/relationships/package" Target="../embeddings/Document8.docx"/><Relationship Id="rId6" Type="http://schemas.openxmlformats.org/officeDocument/2006/relationships/image" Target="../media/image34.emf"/><Relationship Id="rId5" Type="http://schemas.openxmlformats.org/officeDocument/2006/relationships/package" Target="../embeddings/Document7.docx"/><Relationship Id="rId4" Type="http://schemas.openxmlformats.org/officeDocument/2006/relationships/image" Target="../media/image33.emf"/><Relationship Id="rId3" Type="http://schemas.openxmlformats.org/officeDocument/2006/relationships/package" Target="../embeddings/Document6.docx"/><Relationship Id="rId2" Type="http://schemas.openxmlformats.org/officeDocument/2006/relationships/image" Target="../media/image5.svg"/><Relationship Id="rId10" Type="http://schemas.openxmlformats.org/officeDocument/2006/relationships/vmlDrawing" Target="../drawings/vmlDrawing4.vml"/><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2.sv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5.GIF"/><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3.sv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svg"/><Relationship Id="rId3" Type="http://schemas.openxmlformats.org/officeDocument/2006/relationships/image" Target="../media/image16.png"/><Relationship Id="rId2" Type="http://schemas.openxmlformats.org/officeDocument/2006/relationships/image" Target="../media/image3.sv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sv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17.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18.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635" y="1580515"/>
            <a:ext cx="9143365" cy="922020"/>
          </a:xfrm>
        </p:spPr>
        <p:txBody>
          <a:bodyPr wrap="square"/>
          <a:lstStyle/>
          <a:p>
            <a:pPr marL="0" indent="0" algn="ctr" fontAlgn="auto">
              <a:lnSpc>
                <a:spcPct val="100000"/>
              </a:lnSpc>
              <a:buNone/>
            </a:pPr>
            <a:r>
              <a:rPr sz="5400">
                <a:solidFill>
                  <a:srgbClr val="070707"/>
                </a:solidFill>
                <a:latin typeface="微软雅黑" panose="020B0503020204020204" charset="-122"/>
                <a:ea typeface="微软雅黑" panose="020B0503020204020204" charset="-122"/>
                <a:sym typeface="+mn-ea"/>
              </a:rPr>
              <a:t>第十三章  内能与热机</a:t>
            </a:r>
            <a:endParaRPr sz="5400">
              <a:solidFill>
                <a:srgbClr val="070707"/>
              </a:solidFill>
              <a:latin typeface="微软雅黑" panose="020B0503020204020204" charset="-122"/>
              <a:ea typeface="微软雅黑" panose="020B0503020204020204" charset="-122"/>
              <a:sym typeface="+mn-ea"/>
            </a:endParaRPr>
          </a:p>
          <a:p>
            <a:pPr marL="0" indent="0" algn="ctr" fontAlgn="auto">
              <a:lnSpc>
                <a:spcPct val="100000"/>
              </a:lnSpc>
              <a:buNone/>
            </a:pPr>
            <a:endParaRPr sz="4800">
              <a:latin typeface="Times New Roman" panose="02020603050405020304" pitchFamily="18" charset="0"/>
              <a:ea typeface="黑体" panose="02010609060101010101" charset="-122"/>
              <a:cs typeface="Times New Roman" panose="02020603050405020304" pitchFamily="18" charset="0"/>
              <a:sym typeface="+mn-ea"/>
            </a:endParaRPr>
          </a:p>
          <a:p>
            <a:pPr marL="0" indent="0" algn="ctr" fontAlgn="auto">
              <a:lnSpc>
                <a:spcPct val="100000"/>
              </a:lnSpc>
              <a:buNone/>
            </a:pPr>
            <a:r>
              <a:rPr sz="4800">
                <a:latin typeface="Times New Roman" panose="02020603050405020304" pitchFamily="18" charset="0"/>
                <a:ea typeface="黑体" panose="02010609060101010101" charset="-122"/>
                <a:cs typeface="Times New Roman" panose="02020603050405020304" pitchFamily="18" charset="0"/>
                <a:sym typeface="+mn-ea"/>
              </a:rPr>
              <a:t>第</a:t>
            </a:r>
            <a:r>
              <a:rPr lang="en-US" sz="4800">
                <a:latin typeface="Times New Roman" panose="02020603050405020304" pitchFamily="18" charset="0"/>
                <a:ea typeface="黑体" panose="02010609060101010101" charset="-122"/>
                <a:cs typeface="Times New Roman" panose="02020603050405020304" pitchFamily="18" charset="0"/>
                <a:sym typeface="+mn-ea"/>
              </a:rPr>
              <a:t>4</a:t>
            </a:r>
            <a:r>
              <a:rPr sz="4800">
                <a:latin typeface="Times New Roman" panose="02020603050405020304" pitchFamily="18" charset="0"/>
                <a:ea typeface="黑体" panose="02010609060101010101" charset="-122"/>
                <a:cs typeface="Times New Roman" panose="02020603050405020304" pitchFamily="18" charset="0"/>
                <a:sym typeface="+mn-ea"/>
              </a:rPr>
              <a:t>节 热机效率</a:t>
            </a:r>
            <a:r>
              <a:rPr lang="zh-CN" sz="4800">
                <a:latin typeface="Times New Roman" panose="02020603050405020304" pitchFamily="18" charset="0"/>
                <a:ea typeface="黑体" panose="02010609060101010101" charset="-122"/>
                <a:cs typeface="Times New Roman" panose="02020603050405020304" pitchFamily="18" charset="0"/>
                <a:sym typeface="+mn-ea"/>
              </a:rPr>
              <a:t>和</a:t>
            </a:r>
            <a:r>
              <a:rPr sz="4800">
                <a:latin typeface="Times New Roman" panose="02020603050405020304" pitchFamily="18" charset="0"/>
                <a:ea typeface="黑体" panose="02010609060101010101" charset="-122"/>
                <a:cs typeface="Times New Roman" panose="02020603050405020304" pitchFamily="18" charset="0"/>
                <a:sym typeface="+mn-ea"/>
              </a:rPr>
              <a:t>环境保护</a:t>
            </a:r>
            <a:endParaRPr sz="4800">
              <a:latin typeface="Times New Roman" panose="02020603050405020304" pitchFamily="18" charset="0"/>
              <a:ea typeface="黑体" panose="02010609060101010101" charset="-122"/>
              <a:cs typeface="Times New Roman" panose="02020603050405020304" pitchFamily="18" charset="0"/>
              <a:sym typeface="+mn-ea"/>
            </a:endParaRPr>
          </a:p>
          <a:p>
            <a:pPr marL="0" indent="0" algn="ctr" fontAlgn="auto">
              <a:lnSpc>
                <a:spcPct val="100000"/>
              </a:lnSpc>
              <a:buNone/>
            </a:pPr>
            <a:endParaRPr lang="zh-CN" altLang="en-US" sz="4800" dirty="0">
              <a:solidFill>
                <a:srgbClr val="070707"/>
              </a:solidFill>
              <a:latin typeface="Times New Roman" panose="02020603050405020304" pitchFamily="18" charset="0"/>
              <a:ea typeface="黑体" panose="02010609060101010101" charset="-122"/>
              <a:cs typeface="Times New Roman" panose="02020603050405020304" pitchFamily="18" charset="0"/>
              <a:sym typeface="+mn-ea"/>
            </a:endParaRPr>
          </a:p>
        </p:txBody>
      </p:sp>
      <p:sp>
        <p:nvSpPr>
          <p:cNvPr id="6" name="矩形 5"/>
          <p:cNvSpPr/>
          <p:nvPr/>
        </p:nvSpPr>
        <p:spPr>
          <a:xfrm>
            <a:off x="58975" y="150019"/>
            <a:ext cx="3855720" cy="460375"/>
          </a:xfrm>
          <a:prstGeom prst="rect">
            <a:avLst/>
          </a:prstGeom>
        </p:spPr>
        <p:txBody>
          <a:bodyPr wrap="none">
            <a:spAutoFit/>
          </a:bodyPr>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prstClr val="black"/>
                </a:solidFill>
                <a:effectLst>
                  <a:glow rad="215900">
                    <a:prstClr val="white"/>
                  </a:glow>
                  <a:outerShdw blurRad="50800" dist="50800" dir="5400000" algn="ctr" rotWithShape="0">
                    <a:prstClr val="black">
                      <a:alpha val="60000"/>
                    </a:prstClr>
                  </a:outerShdw>
                </a:effectLst>
                <a:uLnTx/>
                <a:uFillTx/>
                <a:latin typeface="楷体" panose="02010609060101010101" pitchFamily="49" charset="-122"/>
                <a:ea typeface="楷体" panose="02010609060101010101" pitchFamily="49" charset="-122"/>
                <a:cs typeface="+mn-cs"/>
              </a:rPr>
              <a:t>沪科版九年级上册物理课件</a:t>
            </a:r>
            <a:endParaRPr kumimoji="0" lang="zh-CN" altLang="en-US" sz="2400" b="1" i="0" u="none" strike="noStrike" kern="1200" cap="none" spc="0" normalizeH="0" baseline="0" noProof="0" dirty="0">
              <a:ln>
                <a:noFill/>
              </a:ln>
              <a:solidFill>
                <a:prstClr val="black"/>
              </a:solidFill>
              <a:effectLst>
                <a:glow rad="215900">
                  <a:prstClr val="white"/>
                </a:glow>
                <a:outerShdw blurRad="50800" dist="50800" dir="5400000" algn="ctr" rotWithShape="0">
                  <a:prstClr val="black">
                    <a:alpha val="60000"/>
                  </a:prstClr>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83977" name="Picture 9"/>
          <p:cNvPicPr>
            <a:picLocks noChangeAspect="1" noChangeArrowheads="1"/>
          </p:cNvPicPr>
          <p:nvPr/>
        </p:nvPicPr>
        <p:blipFill>
          <a:blip r:embed="rId2" cstate="email"/>
          <a:srcRect/>
          <a:stretch>
            <a:fillRect/>
          </a:stretch>
        </p:blipFill>
        <p:spPr bwMode="auto">
          <a:xfrm>
            <a:off x="3628390" y="3707154"/>
            <a:ext cx="2808288" cy="1525588"/>
          </a:xfrm>
          <a:prstGeom prst="rect">
            <a:avLst/>
          </a:prstGeom>
          <a:noFill/>
          <a:extLst>
            <a:ext uri="{909E8E84-426E-40DD-AFC4-6F175D3DCCD1}">
              <a14:hiddenFill xmlns:a14="http://schemas.microsoft.com/office/drawing/2010/main">
                <a:solidFill>
                  <a:srgbClr val="FFFFFF"/>
                </a:solidFill>
              </a14:hiddenFill>
            </a:ext>
          </a:extLst>
        </p:spPr>
      </p:pic>
      <p:pic>
        <p:nvPicPr>
          <p:cNvPr id="83976" name="Picture 8"/>
          <p:cNvPicPr>
            <a:picLocks noChangeAspect="1" noChangeArrowheads="1"/>
          </p:cNvPicPr>
          <p:nvPr/>
        </p:nvPicPr>
        <p:blipFill>
          <a:blip r:embed="rId3" cstate="email"/>
          <a:srcRect/>
          <a:stretch>
            <a:fillRect/>
          </a:stretch>
        </p:blipFill>
        <p:spPr bwMode="auto">
          <a:xfrm>
            <a:off x="1394535" y="3617937"/>
            <a:ext cx="2376487" cy="1374775"/>
          </a:xfrm>
          <a:prstGeom prst="rect">
            <a:avLst/>
          </a:prstGeom>
          <a:noFill/>
          <a:extLst>
            <a:ext uri="{909E8E84-426E-40DD-AFC4-6F175D3DCCD1}">
              <a14:hiddenFill xmlns:a14="http://schemas.microsoft.com/office/drawing/2010/main">
                <a:solidFill>
                  <a:srgbClr val="FFFFFF"/>
                </a:solidFill>
              </a14:hiddenFill>
            </a:ext>
          </a:extLst>
        </p:spPr>
      </p:pic>
      <p:sp>
        <p:nvSpPr>
          <p:cNvPr id="83978" name="WordArt 10"/>
          <p:cNvSpPr>
            <a:spLocks noChangeArrowheads="1" noChangeShapeType="1" noTextEdit="1"/>
          </p:cNvSpPr>
          <p:nvPr/>
        </p:nvSpPr>
        <p:spPr bwMode="auto">
          <a:xfrm>
            <a:off x="3070627" y="495459"/>
            <a:ext cx="2951162" cy="647700"/>
          </a:xfrm>
          <a:prstGeom prst="rect">
            <a:avLst/>
          </a:prstGeom>
        </p:spPr>
        <p:txBody>
          <a:bodyPr wrap="none" fromWordArt="1"/>
          <a:p>
            <a:pPr algn="ctr"/>
            <a:r>
              <a:rPr lang="zh-CN" altLang="en-US" sz="3600" b="1" kern="10" dirty="0">
                <a:ln w="12700">
                  <a:noFill/>
                  <a:round/>
                </a:ln>
                <a:solidFill>
                  <a:schemeClr val="accent1">
                    <a:lumMod val="75000"/>
                  </a:schemeClr>
                </a:solidFill>
                <a:effectLst/>
                <a:latin typeface="宋体" panose="02010600030101010101" pitchFamily="2" charset="-122"/>
                <a:ea typeface="宋体" panose="02010600030101010101" pitchFamily="2" charset="-122"/>
              </a:rPr>
              <a:t>热机效率</a:t>
            </a:r>
            <a:endParaRPr lang="zh-CN" altLang="en-US" sz="3600" b="1" kern="10" dirty="0">
              <a:ln w="12700">
                <a:noFill/>
                <a:round/>
              </a:ln>
              <a:solidFill>
                <a:schemeClr val="accent1">
                  <a:lumMod val="75000"/>
                </a:schemeClr>
              </a:solidFill>
              <a:effectLst/>
              <a:latin typeface="宋体" panose="02010600030101010101" pitchFamily="2" charset="-122"/>
              <a:ea typeface="宋体" panose="02010600030101010101" pitchFamily="2" charset="-122"/>
            </a:endParaRPr>
          </a:p>
        </p:txBody>
      </p:sp>
      <p:sp>
        <p:nvSpPr>
          <p:cNvPr id="83979" name="Text Box 11"/>
          <p:cNvSpPr txBox="1">
            <a:spLocks noChangeArrowheads="1"/>
          </p:cNvSpPr>
          <p:nvPr/>
        </p:nvSpPr>
        <p:spPr bwMode="auto">
          <a:xfrm>
            <a:off x="280348" y="1262404"/>
            <a:ext cx="8532812" cy="953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lang="zh-CN" altLang="en-US" sz="2800" b="1" dirty="0">
                <a:solidFill>
                  <a:srgbClr val="CC0000"/>
                </a:solidFill>
                <a:latin typeface="Times New Roman" panose="02020603050405020304" pitchFamily="18" charset="0"/>
                <a:ea typeface="黑体" panose="02010609060101010101" charset="-122"/>
                <a:cs typeface="Times New Roman" panose="02020603050405020304" pitchFamily="18" charset="0"/>
              </a:rPr>
              <a:t>讨论交流：热机工作时，能不能将燃料所蕴藏的化学能全部用来对外做有用功呢</a:t>
            </a:r>
            <a:r>
              <a:rPr lang="en-US" altLang="zh-CN" sz="2800" b="1" dirty="0">
                <a:solidFill>
                  <a:srgbClr val="CC0000"/>
                </a:solidFill>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solidFill>
                <a:srgbClr val="CC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83980" name="AutoShape 12"/>
          <p:cNvSpPr>
            <a:spLocks noChangeArrowheads="1"/>
          </p:cNvSpPr>
          <p:nvPr/>
        </p:nvSpPr>
        <p:spPr bwMode="auto">
          <a:xfrm>
            <a:off x="6076315" y="2627630"/>
            <a:ext cx="2655570" cy="1317625"/>
          </a:xfrm>
          <a:prstGeom prst="wedgeEllipseCallout">
            <a:avLst>
              <a:gd name="adj1" fmla="val -58583"/>
              <a:gd name="adj2" fmla="val 57588"/>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p>
            <a:pPr algn="l"/>
            <a:r>
              <a:rPr lang="zh-CN" altLang="en-US" sz="2000" b="1">
                <a:latin typeface="黑体" panose="02010609060101010101" charset="-122"/>
                <a:ea typeface="黑体" panose="02010609060101010101" charset="-122"/>
              </a:rPr>
              <a:t>由于机械传动等，克服摩擦所消耗的能量</a:t>
            </a:r>
            <a:endParaRPr lang="zh-CN" altLang="en-US" sz="2000" b="1">
              <a:latin typeface="黑体" panose="02010609060101010101" charset="-122"/>
              <a:ea typeface="黑体" panose="02010609060101010101" charset="-122"/>
            </a:endParaRPr>
          </a:p>
        </p:txBody>
      </p:sp>
      <p:sp>
        <p:nvSpPr>
          <p:cNvPr id="83981" name="AutoShape 13"/>
          <p:cNvSpPr>
            <a:spLocks noChangeArrowheads="1"/>
          </p:cNvSpPr>
          <p:nvPr/>
        </p:nvSpPr>
        <p:spPr bwMode="auto">
          <a:xfrm rot="10673113">
            <a:off x="1899603" y="4931117"/>
            <a:ext cx="3240087" cy="1223962"/>
          </a:xfrm>
          <a:prstGeom prst="wedgeEllipseCallout">
            <a:avLst>
              <a:gd name="adj1" fmla="val -42722"/>
              <a:gd name="adj2" fmla="val 49384"/>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p>
            <a:pPr algn="l"/>
            <a:r>
              <a:rPr lang="zh-CN" altLang="en-US" sz="2000" b="1">
                <a:latin typeface="黑体" panose="02010609060101010101" charset="-122"/>
                <a:ea typeface="黑体" panose="02010609060101010101" charset="-122"/>
              </a:rPr>
              <a:t>燃料很难全部燃烧，燃料的化学能不能全部释放</a:t>
            </a:r>
            <a:endParaRPr lang="zh-CN" altLang="en-US" sz="2000" b="1">
              <a:latin typeface="黑体" panose="02010609060101010101" charset="-122"/>
              <a:ea typeface="黑体" panose="02010609060101010101" charset="-122"/>
            </a:endParaRPr>
          </a:p>
        </p:txBody>
      </p:sp>
      <p:sp>
        <p:nvSpPr>
          <p:cNvPr id="83982" name="AutoShape 14"/>
          <p:cNvSpPr>
            <a:spLocks noChangeArrowheads="1"/>
          </p:cNvSpPr>
          <p:nvPr/>
        </p:nvSpPr>
        <p:spPr bwMode="auto">
          <a:xfrm rot="10660833">
            <a:off x="4298950" y="5476240"/>
            <a:ext cx="2573655" cy="1012825"/>
          </a:xfrm>
          <a:prstGeom prst="wedgeEllipseCallout">
            <a:avLst>
              <a:gd name="adj1" fmla="val -13265"/>
              <a:gd name="adj2" fmla="val 83186"/>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p>
            <a:pPr algn="l"/>
            <a:r>
              <a:rPr lang="zh-CN" altLang="en-US" sz="2000" b="1">
                <a:latin typeface="黑体" panose="02010609060101010101" charset="-122"/>
                <a:ea typeface="黑体" panose="02010609060101010101" charset="-122"/>
              </a:rPr>
              <a:t>机械传热损失一部分能量</a:t>
            </a:r>
            <a:endParaRPr lang="zh-CN" altLang="en-US" sz="2000" b="1">
              <a:latin typeface="黑体" panose="02010609060101010101" charset="-122"/>
              <a:ea typeface="黑体" panose="02010609060101010101" charset="-122"/>
            </a:endParaRPr>
          </a:p>
        </p:txBody>
      </p:sp>
      <p:sp>
        <p:nvSpPr>
          <p:cNvPr id="83983" name="AutoShape 15"/>
          <p:cNvSpPr>
            <a:spLocks noChangeArrowheads="1"/>
          </p:cNvSpPr>
          <p:nvPr/>
        </p:nvSpPr>
        <p:spPr bwMode="auto">
          <a:xfrm rot="10478278">
            <a:off x="6849427" y="4432325"/>
            <a:ext cx="1800225" cy="1835150"/>
          </a:xfrm>
          <a:prstGeom prst="wedgeEllipseCallout">
            <a:avLst>
              <a:gd name="adj1" fmla="val 78378"/>
              <a:gd name="adj2" fmla="val 49131"/>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a:p>
            <a:pPr algn="l"/>
            <a:r>
              <a:rPr lang="zh-CN" altLang="en-US" sz="2000" b="1">
                <a:latin typeface="黑体" panose="02010609060101010101" charset="-122"/>
                <a:ea typeface="黑体" panose="02010609060101010101" charset="-122"/>
              </a:rPr>
              <a:t>　热机真正转变为对外做功的部分</a:t>
            </a:r>
            <a:endParaRPr lang="zh-CN" altLang="en-US" sz="2000" b="1">
              <a:latin typeface="黑体" panose="02010609060101010101" charset="-122"/>
              <a:ea typeface="黑体" panose="02010609060101010101" charset="-122"/>
            </a:endParaRPr>
          </a:p>
        </p:txBody>
      </p:sp>
      <p:sp>
        <p:nvSpPr>
          <p:cNvPr id="83985" name="AutoShape 17"/>
          <p:cNvSpPr>
            <a:spLocks noChangeArrowheads="1"/>
          </p:cNvSpPr>
          <p:nvPr/>
        </p:nvSpPr>
        <p:spPr bwMode="auto">
          <a:xfrm rot="10800000">
            <a:off x="2183765" y="2841625"/>
            <a:ext cx="3688715" cy="722630"/>
          </a:xfrm>
          <a:prstGeom prst="wedgeEllipseCallout">
            <a:avLst>
              <a:gd name="adj1" fmla="val -15897"/>
              <a:gd name="adj2" fmla="val -94551"/>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p>
            <a:pPr algn="l"/>
            <a:r>
              <a:rPr lang="zh-CN" altLang="en-US" sz="2000" b="1">
                <a:latin typeface="黑体" panose="02010609060101010101" charset="-122"/>
                <a:ea typeface="黑体" panose="02010609060101010101" charset="-122"/>
              </a:rPr>
              <a:t>废气排出带走的能量</a:t>
            </a:r>
            <a:endParaRPr lang="zh-CN" altLang="en-US" sz="2000" b="1">
              <a:latin typeface="黑体" panose="02010609060101010101" charset="-122"/>
              <a:ea typeface="黑体" panose="02010609060101010101" charset="-122"/>
            </a:endParaRPr>
          </a:p>
        </p:txBody>
      </p:sp>
      <p:sp>
        <p:nvSpPr>
          <p:cNvPr id="83986" name="Text Box 18"/>
          <p:cNvSpPr txBox="1">
            <a:spLocks noChangeArrowheads="1"/>
          </p:cNvSpPr>
          <p:nvPr/>
        </p:nvSpPr>
        <p:spPr bwMode="auto">
          <a:xfrm>
            <a:off x="351150" y="2368971"/>
            <a:ext cx="1043608" cy="3969385"/>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zh-CN" altLang="en-US" sz="2800" b="1" dirty="0">
                <a:solidFill>
                  <a:srgbClr val="CC0000"/>
                </a:solidFill>
                <a:latin typeface="黑体" panose="02010609060101010101" charset="-122"/>
                <a:ea typeface="黑体" panose="02010609060101010101" charset="-122"/>
              </a:rPr>
              <a:t>热机中燃料释放能量的主要走向示意图</a:t>
            </a:r>
            <a:endParaRPr lang="zh-CN" altLang="en-US" sz="2800" b="1" dirty="0">
              <a:solidFill>
                <a:srgbClr val="CC0000"/>
              </a:solidFill>
              <a:latin typeface="黑体" panose="02010609060101010101" charset="-122"/>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3986"/>
                                        </p:tgtEl>
                                        <p:attrNameLst>
                                          <p:attrName>style.visibility</p:attrName>
                                        </p:attrNameLst>
                                      </p:cBhvr>
                                      <p:to>
                                        <p:strVal val="visible"/>
                                      </p:to>
                                    </p:set>
                                    <p:animEffect transition="in" filter="box(in)">
                                      <p:cBhvr>
                                        <p:cTn id="7" dur="500"/>
                                        <p:tgtEl>
                                          <p:spTgt spid="8398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3976"/>
                                        </p:tgtEl>
                                        <p:attrNameLst>
                                          <p:attrName>style.visibility</p:attrName>
                                        </p:attrNameLst>
                                      </p:cBhvr>
                                      <p:to>
                                        <p:strVal val="visible"/>
                                      </p:to>
                                    </p:set>
                                    <p:anim calcmode="lin" valueType="num">
                                      <p:cBhvr additive="base">
                                        <p:cTn id="12" dur="500" fill="hold"/>
                                        <p:tgtEl>
                                          <p:spTgt spid="83976"/>
                                        </p:tgtEl>
                                        <p:attrNameLst>
                                          <p:attrName>ppt_x</p:attrName>
                                        </p:attrNameLst>
                                      </p:cBhvr>
                                      <p:tavLst>
                                        <p:tav tm="0">
                                          <p:val>
                                            <p:strVal val="0-#ppt_w/2"/>
                                          </p:val>
                                        </p:tav>
                                        <p:tav tm="100000">
                                          <p:val>
                                            <p:strVal val="#ppt_x"/>
                                          </p:val>
                                        </p:tav>
                                      </p:tavLst>
                                    </p:anim>
                                    <p:anim calcmode="lin" valueType="num">
                                      <p:cBhvr additive="base">
                                        <p:cTn id="13" dur="500" fill="hold"/>
                                        <p:tgtEl>
                                          <p:spTgt spid="8397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83977"/>
                                        </p:tgtEl>
                                        <p:attrNameLst>
                                          <p:attrName>style.visibility</p:attrName>
                                        </p:attrNameLst>
                                      </p:cBhvr>
                                      <p:to>
                                        <p:strVal val="visible"/>
                                      </p:to>
                                    </p:set>
                                    <p:anim calcmode="lin" valueType="num">
                                      <p:cBhvr additive="base">
                                        <p:cTn id="18" dur="500" fill="hold"/>
                                        <p:tgtEl>
                                          <p:spTgt spid="83977"/>
                                        </p:tgtEl>
                                        <p:attrNameLst>
                                          <p:attrName>ppt_x</p:attrName>
                                        </p:attrNameLst>
                                      </p:cBhvr>
                                      <p:tavLst>
                                        <p:tav tm="0">
                                          <p:val>
                                            <p:strVal val="1+#ppt_w/2"/>
                                          </p:val>
                                        </p:tav>
                                        <p:tav tm="100000">
                                          <p:val>
                                            <p:strVal val="#ppt_x"/>
                                          </p:val>
                                        </p:tav>
                                      </p:tavLst>
                                    </p:anim>
                                    <p:anim calcmode="lin" valueType="num">
                                      <p:cBhvr additive="base">
                                        <p:cTn id="19" dur="500" fill="hold"/>
                                        <p:tgtEl>
                                          <p:spTgt spid="8397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83985"/>
                                        </p:tgtEl>
                                        <p:attrNameLst>
                                          <p:attrName>style.visibility</p:attrName>
                                        </p:attrNameLst>
                                      </p:cBhvr>
                                      <p:to>
                                        <p:strVal val="visible"/>
                                      </p:to>
                                    </p:set>
                                    <p:anim calcmode="discrete" valueType="clr">
                                      <p:cBhvr override="childStyle">
                                        <p:cTn id="24" dur="80"/>
                                        <p:tgtEl>
                                          <p:spTgt spid="83985"/>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83985"/>
                                        </p:tgtEl>
                                        <p:attrNameLst>
                                          <p:attrName>fillcolor</p:attrName>
                                        </p:attrNameLst>
                                      </p:cBhvr>
                                      <p:tavLst>
                                        <p:tav tm="0">
                                          <p:val>
                                            <p:clrVal>
                                              <a:schemeClr val="accent2"/>
                                            </p:clrVal>
                                          </p:val>
                                        </p:tav>
                                        <p:tav tm="50000">
                                          <p:val>
                                            <p:clrVal>
                                              <a:schemeClr val="hlink"/>
                                            </p:clrVal>
                                          </p:val>
                                        </p:tav>
                                      </p:tavLst>
                                    </p:anim>
                                    <p:set>
                                      <p:cBhvr>
                                        <p:cTn id="26" dur="80"/>
                                        <p:tgtEl>
                                          <p:spTgt spid="83985"/>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83980"/>
                                        </p:tgtEl>
                                        <p:attrNameLst>
                                          <p:attrName>style.visibility</p:attrName>
                                        </p:attrNameLst>
                                      </p:cBhvr>
                                      <p:to>
                                        <p:strVal val="visible"/>
                                      </p:to>
                                    </p:set>
                                    <p:anim calcmode="discrete" valueType="clr">
                                      <p:cBhvr override="childStyle">
                                        <p:cTn id="31" dur="80"/>
                                        <p:tgtEl>
                                          <p:spTgt spid="83980"/>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83980"/>
                                        </p:tgtEl>
                                        <p:attrNameLst>
                                          <p:attrName>fillcolor</p:attrName>
                                        </p:attrNameLst>
                                      </p:cBhvr>
                                      <p:tavLst>
                                        <p:tav tm="0">
                                          <p:val>
                                            <p:clrVal>
                                              <a:schemeClr val="accent2"/>
                                            </p:clrVal>
                                          </p:val>
                                        </p:tav>
                                        <p:tav tm="50000">
                                          <p:val>
                                            <p:clrVal>
                                              <a:schemeClr val="hlink"/>
                                            </p:clrVal>
                                          </p:val>
                                        </p:tav>
                                      </p:tavLst>
                                    </p:anim>
                                    <p:set>
                                      <p:cBhvr>
                                        <p:cTn id="33" dur="80"/>
                                        <p:tgtEl>
                                          <p:spTgt spid="83980"/>
                                        </p:tgtEl>
                                        <p:attrNameLst>
                                          <p:attrName>fill.type</p:attrName>
                                        </p:attrNameLst>
                                      </p:cBhvr>
                                      <p:to>
                                        <p:strVal val="solid"/>
                                      </p:to>
                                    </p:set>
                                  </p:childTnLst>
                                </p:cTn>
                              </p:par>
                            </p:childTnLst>
                          </p:cTn>
                        </p:par>
                      </p:childTnLst>
                    </p:cTn>
                  </p:par>
                  <p:par>
                    <p:cTn id="34" fill="hold">
                      <p:stCondLst>
                        <p:cond delay="indefinite"/>
                      </p:stCondLst>
                      <p:childTnLst>
                        <p:par>
                          <p:cTn id="35" fill="hold">
                            <p:stCondLst>
                              <p:cond delay="0"/>
                            </p:stCondLst>
                            <p:childTnLst>
                              <p:par>
                                <p:cTn id="36" presetID="27" presetClass="entr" presetSubtype="0" fill="hold" grpId="0" nodeType="clickEffect">
                                  <p:stCondLst>
                                    <p:cond delay="0"/>
                                  </p:stCondLst>
                                  <p:iterate type="lt">
                                    <p:tmPct val="50000"/>
                                  </p:iterate>
                                  <p:childTnLst>
                                    <p:set>
                                      <p:cBhvr>
                                        <p:cTn id="37" dur="1" fill="hold">
                                          <p:stCondLst>
                                            <p:cond delay="0"/>
                                          </p:stCondLst>
                                        </p:cTn>
                                        <p:tgtEl>
                                          <p:spTgt spid="83981"/>
                                        </p:tgtEl>
                                        <p:attrNameLst>
                                          <p:attrName>style.visibility</p:attrName>
                                        </p:attrNameLst>
                                      </p:cBhvr>
                                      <p:to>
                                        <p:strVal val="visible"/>
                                      </p:to>
                                    </p:set>
                                    <p:anim calcmode="discrete" valueType="clr">
                                      <p:cBhvr override="childStyle">
                                        <p:cTn id="38" dur="80"/>
                                        <p:tgtEl>
                                          <p:spTgt spid="83981"/>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83981"/>
                                        </p:tgtEl>
                                        <p:attrNameLst>
                                          <p:attrName>fillcolor</p:attrName>
                                        </p:attrNameLst>
                                      </p:cBhvr>
                                      <p:tavLst>
                                        <p:tav tm="0">
                                          <p:val>
                                            <p:clrVal>
                                              <a:schemeClr val="accent2"/>
                                            </p:clrVal>
                                          </p:val>
                                        </p:tav>
                                        <p:tav tm="50000">
                                          <p:val>
                                            <p:clrVal>
                                              <a:schemeClr val="hlink"/>
                                            </p:clrVal>
                                          </p:val>
                                        </p:tav>
                                      </p:tavLst>
                                    </p:anim>
                                    <p:set>
                                      <p:cBhvr>
                                        <p:cTn id="40" dur="80"/>
                                        <p:tgtEl>
                                          <p:spTgt spid="83981"/>
                                        </p:tgtEl>
                                        <p:attrNameLst>
                                          <p:attrName>fill.type</p:attrName>
                                        </p:attrNameLst>
                                      </p:cBhvr>
                                      <p:to>
                                        <p:strVal val="solid"/>
                                      </p:to>
                                    </p:se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grpId="0" nodeType="clickEffect">
                                  <p:stCondLst>
                                    <p:cond delay="0"/>
                                  </p:stCondLst>
                                  <p:iterate type="lt">
                                    <p:tmPct val="50000"/>
                                  </p:iterate>
                                  <p:childTnLst>
                                    <p:set>
                                      <p:cBhvr>
                                        <p:cTn id="44" dur="1" fill="hold">
                                          <p:stCondLst>
                                            <p:cond delay="0"/>
                                          </p:stCondLst>
                                        </p:cTn>
                                        <p:tgtEl>
                                          <p:spTgt spid="83982"/>
                                        </p:tgtEl>
                                        <p:attrNameLst>
                                          <p:attrName>style.visibility</p:attrName>
                                        </p:attrNameLst>
                                      </p:cBhvr>
                                      <p:to>
                                        <p:strVal val="visible"/>
                                      </p:to>
                                    </p:set>
                                    <p:anim calcmode="discrete" valueType="clr">
                                      <p:cBhvr override="childStyle">
                                        <p:cTn id="45" dur="80"/>
                                        <p:tgtEl>
                                          <p:spTgt spid="83982"/>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83982"/>
                                        </p:tgtEl>
                                        <p:attrNameLst>
                                          <p:attrName>fillcolor</p:attrName>
                                        </p:attrNameLst>
                                      </p:cBhvr>
                                      <p:tavLst>
                                        <p:tav tm="0">
                                          <p:val>
                                            <p:clrVal>
                                              <a:schemeClr val="accent2"/>
                                            </p:clrVal>
                                          </p:val>
                                        </p:tav>
                                        <p:tav tm="50000">
                                          <p:val>
                                            <p:clrVal>
                                              <a:schemeClr val="hlink"/>
                                            </p:clrVal>
                                          </p:val>
                                        </p:tav>
                                      </p:tavLst>
                                    </p:anim>
                                    <p:set>
                                      <p:cBhvr>
                                        <p:cTn id="47" dur="80"/>
                                        <p:tgtEl>
                                          <p:spTgt spid="83982"/>
                                        </p:tgtEl>
                                        <p:attrNameLst>
                                          <p:attrName>fill.type</p:attrName>
                                        </p:attrNameLst>
                                      </p:cBhvr>
                                      <p:to>
                                        <p:strVal val="solid"/>
                                      </p:to>
                                    </p:set>
                                  </p:childTnLst>
                                </p:cTn>
                              </p:par>
                            </p:childTnLst>
                          </p:cTn>
                        </p:par>
                      </p:childTnLst>
                    </p:cTn>
                  </p:par>
                  <p:par>
                    <p:cTn id="48" fill="hold">
                      <p:stCondLst>
                        <p:cond delay="indefinite"/>
                      </p:stCondLst>
                      <p:childTnLst>
                        <p:par>
                          <p:cTn id="49" fill="hold">
                            <p:stCondLst>
                              <p:cond delay="0"/>
                            </p:stCondLst>
                            <p:childTnLst>
                              <p:par>
                                <p:cTn id="50" presetID="27" presetClass="entr" presetSubtype="0" fill="hold" grpId="0" nodeType="clickEffect">
                                  <p:stCondLst>
                                    <p:cond delay="0"/>
                                  </p:stCondLst>
                                  <p:iterate type="lt">
                                    <p:tmPct val="50000"/>
                                  </p:iterate>
                                  <p:childTnLst>
                                    <p:set>
                                      <p:cBhvr>
                                        <p:cTn id="51" dur="1" fill="hold">
                                          <p:stCondLst>
                                            <p:cond delay="0"/>
                                          </p:stCondLst>
                                        </p:cTn>
                                        <p:tgtEl>
                                          <p:spTgt spid="83983"/>
                                        </p:tgtEl>
                                        <p:attrNameLst>
                                          <p:attrName>style.visibility</p:attrName>
                                        </p:attrNameLst>
                                      </p:cBhvr>
                                      <p:to>
                                        <p:strVal val="visible"/>
                                      </p:to>
                                    </p:set>
                                    <p:anim calcmode="discrete" valueType="clr">
                                      <p:cBhvr override="childStyle">
                                        <p:cTn id="52" dur="80"/>
                                        <p:tgtEl>
                                          <p:spTgt spid="83983"/>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83983"/>
                                        </p:tgtEl>
                                        <p:attrNameLst>
                                          <p:attrName>fillcolor</p:attrName>
                                        </p:attrNameLst>
                                      </p:cBhvr>
                                      <p:tavLst>
                                        <p:tav tm="0">
                                          <p:val>
                                            <p:clrVal>
                                              <a:schemeClr val="accent2"/>
                                            </p:clrVal>
                                          </p:val>
                                        </p:tav>
                                        <p:tav tm="50000">
                                          <p:val>
                                            <p:clrVal>
                                              <a:schemeClr val="hlink"/>
                                            </p:clrVal>
                                          </p:val>
                                        </p:tav>
                                      </p:tavLst>
                                    </p:anim>
                                    <p:set>
                                      <p:cBhvr>
                                        <p:cTn id="54" dur="80"/>
                                        <p:tgtEl>
                                          <p:spTgt spid="8398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80" grpId="0" bldLvl="0" animBg="1"/>
      <p:bldP spid="83981" grpId="0" bldLvl="0" animBg="1"/>
      <p:bldP spid="83982" grpId="0" bldLvl="0" animBg="1"/>
      <p:bldP spid="83983" grpId="0" bldLvl="0" animBg="1"/>
      <p:bldP spid="83985" grpId="0" bldLvl="0" animBg="1"/>
      <p:bldP spid="8398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83978" name="WordArt 10"/>
          <p:cNvSpPr>
            <a:spLocks noChangeArrowheads="1" noChangeShapeType="1" noTextEdit="1"/>
          </p:cNvSpPr>
          <p:nvPr/>
        </p:nvSpPr>
        <p:spPr bwMode="auto">
          <a:xfrm>
            <a:off x="3070627" y="495459"/>
            <a:ext cx="2951162" cy="647700"/>
          </a:xfrm>
          <a:prstGeom prst="rect">
            <a:avLst/>
          </a:prstGeom>
        </p:spPr>
        <p:txBody>
          <a:bodyPr wrap="none" fromWordArt="1"/>
          <a:p>
            <a:pPr algn="ctr"/>
            <a:r>
              <a:rPr lang="zh-CN" altLang="en-US" sz="3600" b="1" kern="10" dirty="0">
                <a:ln w="12700">
                  <a:noFill/>
                  <a:round/>
                </a:ln>
                <a:solidFill>
                  <a:schemeClr val="accent1">
                    <a:lumMod val="75000"/>
                  </a:schemeClr>
                </a:solidFill>
                <a:effectLst/>
                <a:latin typeface="宋体" panose="02010600030101010101" pitchFamily="2" charset="-122"/>
                <a:ea typeface="宋体" panose="02010600030101010101" pitchFamily="2" charset="-122"/>
              </a:rPr>
              <a:t>热机效率</a:t>
            </a:r>
            <a:endParaRPr lang="zh-CN" altLang="en-US" sz="3600" b="1" kern="10" dirty="0">
              <a:ln w="12700">
                <a:noFill/>
                <a:round/>
              </a:ln>
              <a:solidFill>
                <a:schemeClr val="accent1">
                  <a:lumMod val="75000"/>
                </a:schemeClr>
              </a:solidFill>
              <a:effectLst/>
              <a:latin typeface="宋体" panose="02010600030101010101" pitchFamily="2" charset="-122"/>
              <a:ea typeface="宋体" panose="02010600030101010101" pitchFamily="2" charset="-122"/>
            </a:endParaRPr>
          </a:p>
        </p:txBody>
      </p:sp>
      <p:sp>
        <p:nvSpPr>
          <p:cNvPr id="84997" name="Rectangle 5"/>
          <p:cNvSpPr>
            <a:spLocks noChangeArrowheads="1"/>
          </p:cNvSpPr>
          <p:nvPr/>
        </p:nvSpPr>
        <p:spPr bwMode="auto">
          <a:xfrm>
            <a:off x="457200" y="1644650"/>
            <a:ext cx="8229600" cy="356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marL="0" indent="0" eaLnBrk="1" latinLnBrk="0" hangingPunct="1">
              <a:lnSpc>
                <a:spcPct val="100000"/>
              </a:lnSpc>
              <a:spcBef>
                <a:spcPts val="0"/>
              </a:spcBef>
              <a:buClr>
                <a:schemeClr val="hlink"/>
              </a:buClr>
              <a:buSzPct val="75000"/>
              <a:buNone/>
            </a:pPr>
            <a:r>
              <a:rPr lang="zh-CN" altLang="en-US" sz="4000" b="1" dirty="0">
                <a:latin typeface="Times New Roman" panose="02020603050405020304" pitchFamily="18" charset="0"/>
                <a:ea typeface="黑体" panose="02010609060101010101" charset="-122"/>
                <a:cs typeface="Times New Roman" panose="02020603050405020304" pitchFamily="18" charset="0"/>
              </a:rPr>
              <a:t>热机转变为有用功的能量与燃料完全燃烧释放的能量的比值称为热机效率，即：</a:t>
            </a:r>
            <a:endParaRPr lang="zh-CN" altLang="en-US" sz="4000" b="1" dirty="0">
              <a:latin typeface="Times New Roman" panose="02020603050405020304" pitchFamily="18" charset="0"/>
              <a:ea typeface="黑体" panose="02010609060101010101" charset="-122"/>
              <a:cs typeface="Times New Roman" panose="02020603050405020304" pitchFamily="18" charset="0"/>
            </a:endParaRPr>
          </a:p>
          <a:p>
            <a:pPr marL="0" indent="0" eaLnBrk="1" latinLnBrk="0" hangingPunct="1">
              <a:lnSpc>
                <a:spcPct val="100000"/>
              </a:lnSpc>
              <a:spcBef>
                <a:spcPts val="0"/>
              </a:spcBef>
              <a:buClr>
                <a:schemeClr val="hlink"/>
              </a:buClr>
              <a:buSzPct val="75000"/>
              <a:buNone/>
            </a:pPr>
            <a:endParaRPr lang="zh-CN" altLang="en-US" sz="4000" b="1" dirty="0">
              <a:latin typeface="Times New Roman" panose="02020603050405020304" pitchFamily="18" charset="0"/>
              <a:ea typeface="黑体" panose="02010609060101010101" charset="-122"/>
              <a:cs typeface="Times New Roman" panose="02020603050405020304" pitchFamily="18" charset="0"/>
            </a:endParaRPr>
          </a:p>
          <a:p>
            <a:pPr marL="0" indent="0" eaLnBrk="1" latinLnBrk="0" hangingPunct="1">
              <a:lnSpc>
                <a:spcPct val="100000"/>
              </a:lnSpc>
              <a:spcBef>
                <a:spcPts val="0"/>
              </a:spcBef>
              <a:buClr>
                <a:schemeClr val="hlink"/>
              </a:buClr>
              <a:buSzPct val="75000"/>
              <a:buNone/>
            </a:pPr>
            <a:r>
              <a:rPr lang="en-US" altLang="zh-CN" sz="4000" b="1" dirty="0" smtClean="0">
                <a:latin typeface="Times New Roman" panose="02020603050405020304" pitchFamily="18" charset="0"/>
                <a:ea typeface="黑体" panose="02010609060101010101" charset="-122"/>
                <a:cs typeface="Times New Roman" panose="02020603050405020304" pitchFamily="18" charset="0"/>
              </a:rPr>
              <a:t>         η</a:t>
            </a:r>
            <a:r>
              <a:rPr lang="en-US" altLang="zh-CN" sz="4000" b="1" dirty="0">
                <a:latin typeface="Times New Roman" panose="02020603050405020304" pitchFamily="18" charset="0"/>
                <a:ea typeface="黑体" panose="02010609060101010101" charset="-122"/>
                <a:cs typeface="Times New Roman" panose="02020603050405020304" pitchFamily="18" charset="0"/>
              </a:rPr>
              <a:t>=</a:t>
            </a:r>
            <a:endParaRPr lang="en-US" altLang="zh-CN" sz="4000" b="1" dirty="0">
              <a:latin typeface="Times New Roman" panose="02020603050405020304" pitchFamily="18" charset="0"/>
              <a:ea typeface="黑体" panose="02010609060101010101" charset="-122"/>
              <a:cs typeface="Times New Roman" panose="02020603050405020304" pitchFamily="18" charset="0"/>
            </a:endParaRPr>
          </a:p>
        </p:txBody>
      </p:sp>
      <p:grpSp>
        <p:nvGrpSpPr>
          <p:cNvPr id="85004" name="Group 12"/>
          <p:cNvGrpSpPr/>
          <p:nvPr/>
        </p:nvGrpSpPr>
        <p:grpSpPr bwMode="auto">
          <a:xfrm>
            <a:off x="2396808" y="3633452"/>
            <a:ext cx="3624202" cy="1497241"/>
            <a:chOff x="2154" y="2474"/>
            <a:chExt cx="1102" cy="600"/>
          </a:xfrm>
        </p:grpSpPr>
        <p:grpSp>
          <p:nvGrpSpPr>
            <p:cNvPr id="85002" name="Group 10"/>
            <p:cNvGrpSpPr/>
            <p:nvPr/>
          </p:nvGrpSpPr>
          <p:grpSpPr bwMode="auto">
            <a:xfrm>
              <a:off x="2154" y="2474"/>
              <a:ext cx="862" cy="600"/>
              <a:chOff x="1020" y="2478"/>
              <a:chExt cx="862" cy="600"/>
            </a:xfrm>
          </p:grpSpPr>
          <p:sp>
            <p:nvSpPr>
              <p:cNvPr id="84999" name="Text Box 7"/>
              <p:cNvSpPr txBox="1">
                <a:spLocks noChangeArrowheads="1"/>
              </p:cNvSpPr>
              <p:nvPr/>
            </p:nvSpPr>
            <p:spPr bwMode="auto">
              <a:xfrm>
                <a:off x="1066" y="2478"/>
                <a:ext cx="771" cy="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lang="en-US" altLang="zh-CN" sz="4000" b="1">
                    <a:latin typeface="Times New Roman" panose="02020603050405020304" pitchFamily="18" charset="0"/>
                    <a:ea typeface="黑体" panose="02010609060101010101" charset="-122"/>
                    <a:cs typeface="Times New Roman" panose="02020603050405020304" pitchFamily="18" charset="0"/>
                  </a:rPr>
                  <a:t>W</a:t>
                </a:r>
                <a:r>
                  <a:rPr lang="zh-CN" altLang="en-US" sz="4000" b="1" baseline="-25000">
                    <a:latin typeface="Times New Roman" panose="02020603050405020304" pitchFamily="18" charset="0"/>
                    <a:ea typeface="黑体" panose="02010609060101010101" charset="-122"/>
                    <a:cs typeface="Times New Roman" panose="02020603050405020304" pitchFamily="18" charset="0"/>
                  </a:rPr>
                  <a:t>有</a:t>
                </a:r>
                <a:endParaRPr lang="zh-CN" altLang="en-US" sz="4000" b="1" baseline="-25000">
                  <a:latin typeface="Times New Roman" panose="02020603050405020304" pitchFamily="18" charset="0"/>
                  <a:ea typeface="黑体" panose="02010609060101010101" charset="-122"/>
                  <a:cs typeface="Times New Roman" panose="02020603050405020304" pitchFamily="18" charset="0"/>
                </a:endParaRPr>
              </a:p>
            </p:txBody>
          </p:sp>
          <p:grpSp>
            <p:nvGrpSpPr>
              <p:cNvPr id="85001" name="Group 9"/>
              <p:cNvGrpSpPr/>
              <p:nvPr/>
            </p:nvGrpSpPr>
            <p:grpSpPr bwMode="auto">
              <a:xfrm>
                <a:off x="1020" y="2795"/>
                <a:ext cx="862" cy="283"/>
                <a:chOff x="1020" y="2795"/>
                <a:chExt cx="862" cy="283"/>
              </a:xfrm>
            </p:grpSpPr>
            <p:sp>
              <p:nvSpPr>
                <p:cNvPr id="84998" name="Line 6"/>
                <p:cNvSpPr>
                  <a:spLocks noChangeShapeType="1"/>
                </p:cNvSpPr>
                <p:nvPr/>
              </p:nvSpPr>
              <p:spPr bwMode="auto">
                <a:xfrm>
                  <a:off x="1020" y="2795"/>
                  <a:ext cx="499"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a:p>
              </p:txBody>
            </p:sp>
            <p:sp>
              <p:nvSpPr>
                <p:cNvPr id="85000" name="Text Box 8"/>
                <p:cNvSpPr txBox="1">
                  <a:spLocks noChangeArrowheads="1"/>
                </p:cNvSpPr>
                <p:nvPr/>
              </p:nvSpPr>
              <p:spPr bwMode="auto">
                <a:xfrm>
                  <a:off x="1111" y="2795"/>
                  <a:ext cx="771" cy="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lang="en-US" altLang="zh-CN" sz="4000" b="1" dirty="0">
                      <a:latin typeface="Times New Roman" panose="02020603050405020304" pitchFamily="18" charset="0"/>
                      <a:ea typeface="黑体" panose="02010609060101010101" charset="-122"/>
                      <a:cs typeface="Times New Roman" panose="02020603050405020304" pitchFamily="18" charset="0"/>
                    </a:rPr>
                    <a:t>Q</a:t>
                  </a:r>
                  <a:r>
                    <a:rPr lang="zh-CN" altLang="en-US" sz="4000" b="1" baseline="-25000" dirty="0">
                      <a:latin typeface="Times New Roman" panose="02020603050405020304" pitchFamily="18" charset="0"/>
                      <a:ea typeface="黑体" panose="02010609060101010101" charset="-122"/>
                      <a:cs typeface="Times New Roman" panose="02020603050405020304" pitchFamily="18" charset="0"/>
                    </a:rPr>
                    <a:t>放</a:t>
                  </a:r>
                  <a:endParaRPr lang="zh-CN" altLang="en-US" sz="4000" b="1" baseline="-25000" dirty="0">
                    <a:latin typeface="Times New Roman" panose="02020603050405020304" pitchFamily="18" charset="0"/>
                    <a:ea typeface="黑体" panose="02010609060101010101" charset="-122"/>
                    <a:cs typeface="Times New Roman" panose="02020603050405020304" pitchFamily="18" charset="0"/>
                  </a:endParaRPr>
                </a:p>
              </p:txBody>
            </p:sp>
          </p:grpSp>
        </p:grpSp>
        <p:sp>
          <p:nvSpPr>
            <p:cNvPr id="85003" name="Text Box 11"/>
            <p:cNvSpPr txBox="1">
              <a:spLocks noChangeArrowheads="1"/>
            </p:cNvSpPr>
            <p:nvPr/>
          </p:nvSpPr>
          <p:spPr bwMode="auto">
            <a:xfrm>
              <a:off x="2608" y="2673"/>
              <a:ext cx="648" cy="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4000" b="1">
                  <a:latin typeface="Times New Roman" panose="02020603050405020304" pitchFamily="18" charset="0"/>
                  <a:ea typeface="黑体" panose="02010609060101010101" charset="-122"/>
                  <a:cs typeface="Times New Roman" panose="02020603050405020304" pitchFamily="18" charset="0"/>
                </a:rPr>
                <a:t>×100%</a:t>
              </a:r>
              <a:endParaRPr lang="en-US" altLang="zh-CN" sz="4000" b="1">
                <a:latin typeface="Times New Roman" panose="02020603050405020304" pitchFamily="18" charset="0"/>
                <a:ea typeface="黑体" panose="02010609060101010101" charset="-122"/>
                <a:cs typeface="Times New Roman" panose="02020603050405020304" pitchFamily="18" charset="0"/>
              </a:endParaRPr>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4997">
                                            <p:txEl>
                                              <p:pRg st="0" end="0"/>
                                            </p:txEl>
                                          </p:spTgt>
                                        </p:tgtEl>
                                        <p:attrNameLst>
                                          <p:attrName>style.visibility</p:attrName>
                                        </p:attrNameLst>
                                      </p:cBhvr>
                                      <p:to>
                                        <p:strVal val="visible"/>
                                      </p:to>
                                    </p:set>
                                    <p:anim calcmode="lin" valueType="num">
                                      <p:cBhvr additive="base">
                                        <p:cTn id="7" dur="1000" fill="hold"/>
                                        <p:tgtEl>
                                          <p:spTgt spid="84997">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8499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4997">
                                            <p:txEl>
                                              <p:pRg st="2" end="2"/>
                                            </p:txEl>
                                          </p:spTgt>
                                        </p:tgtEl>
                                        <p:attrNameLst>
                                          <p:attrName>style.visibility</p:attrName>
                                        </p:attrNameLst>
                                      </p:cBhvr>
                                      <p:to>
                                        <p:strVal val="visible"/>
                                      </p:to>
                                    </p:set>
                                    <p:anim calcmode="lin" valueType="num">
                                      <p:cBhvr additive="base">
                                        <p:cTn id="13" dur="1000" fill="hold"/>
                                        <p:tgtEl>
                                          <p:spTgt spid="84997">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84997">
                                            <p:txEl>
                                              <p:pRg st="2" end="2"/>
                                            </p:txEl>
                                          </p:spTgt>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85004"/>
                                        </p:tgtEl>
                                        <p:attrNameLst>
                                          <p:attrName>style.visibility</p:attrName>
                                        </p:attrNameLst>
                                      </p:cBhvr>
                                      <p:to>
                                        <p:strVal val="visible"/>
                                      </p:to>
                                    </p:set>
                                    <p:anim calcmode="lin" valueType="num">
                                      <p:cBhvr additive="base">
                                        <p:cTn id="18" dur="1000" fill="hold"/>
                                        <p:tgtEl>
                                          <p:spTgt spid="85004"/>
                                        </p:tgtEl>
                                        <p:attrNameLst>
                                          <p:attrName>ppt_x</p:attrName>
                                        </p:attrNameLst>
                                      </p:cBhvr>
                                      <p:tavLst>
                                        <p:tav tm="0">
                                          <p:val>
                                            <p:strVal val="#ppt_x"/>
                                          </p:val>
                                        </p:tav>
                                        <p:tav tm="100000">
                                          <p:val>
                                            <p:strVal val="#ppt_x"/>
                                          </p:val>
                                        </p:tav>
                                      </p:tavLst>
                                    </p:anim>
                                    <p:anim calcmode="lin" valueType="num">
                                      <p:cBhvr additive="base">
                                        <p:cTn id="19" dur="1000" fill="hold"/>
                                        <p:tgtEl>
                                          <p:spTgt spid="850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7"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 name="文本框 1"/>
          <p:cNvSpPr txBox="1"/>
          <p:nvPr/>
        </p:nvSpPr>
        <p:spPr>
          <a:xfrm>
            <a:off x="836295" y="922020"/>
            <a:ext cx="1626870" cy="645160"/>
          </a:xfrm>
          <a:prstGeom prst="rect">
            <a:avLst/>
          </a:prstGeom>
          <a:noFill/>
        </p:spPr>
        <p:txBody>
          <a:bodyPr wrap="square" rtlCol="0" anchor="t">
            <a:spAutoFit/>
          </a:bodyPr>
          <a:p>
            <a:r>
              <a:rPr lang="zh-CN" altLang="en-US" sz="3600" b="1" dirty="0">
                <a:solidFill>
                  <a:schemeClr val="accent1">
                    <a:lumMod val="75000"/>
                  </a:schemeClr>
                </a:solidFill>
                <a:ea typeface="黑体" panose="02010609060101010101" charset="-122"/>
                <a:sym typeface="+mn-ea"/>
              </a:rPr>
              <a:t>想一想</a:t>
            </a:r>
            <a:endParaRPr lang="zh-CN" altLang="en-US" sz="3600" b="1" dirty="0">
              <a:solidFill>
                <a:schemeClr val="accent1">
                  <a:lumMod val="75000"/>
                </a:schemeClr>
              </a:solidFill>
              <a:ea typeface="黑体" panose="02010609060101010101" charset="-122"/>
              <a:sym typeface="+mn-ea"/>
            </a:endParaRPr>
          </a:p>
        </p:txBody>
      </p:sp>
      <p:sp>
        <p:nvSpPr>
          <p:cNvPr id="89091" name="Rectangle 3"/>
          <p:cNvSpPr>
            <a:spLocks noGrp="1" noRot="1" noChangeArrowheads="1"/>
          </p:cNvSpPr>
          <p:nvPr/>
        </p:nvSpPr>
        <p:spPr>
          <a:xfrm>
            <a:off x="539750" y="1584960"/>
            <a:ext cx="7576820" cy="704850"/>
          </a:xfrm>
          <a:prstGeom prst="rect">
            <a:avLst/>
          </a:prstGeom>
        </p:spPr>
        <p:txBody>
          <a:bodyPr vert="horz" lIns="182880" tIns="91440">
            <a:normAutofit/>
          </a:bodyPr>
          <a:lstStyle>
            <a:lvl1pPr marL="265430" indent="-265430" algn="l" rtl="0" eaLnBrk="1" latinLnBrk="0" hangingPunct="1">
              <a:spcBef>
                <a:spcPts val="250"/>
              </a:spcBef>
              <a:buClr>
                <a:schemeClr val="accent1"/>
              </a:buClr>
              <a:buSzPct val="80000"/>
              <a:buFont typeface="Wingdings 2" panose="05020102010507070707"/>
              <a:buChar char=""/>
              <a:defRPr kumimoji="0" sz="2800" kern="1200">
                <a:solidFill>
                  <a:schemeClr val="tx1"/>
                </a:solidFill>
                <a:effectLst/>
                <a:latin typeface="+mn-lt"/>
                <a:ea typeface="+mn-ea"/>
                <a:cs typeface="+mn-cs"/>
              </a:defRPr>
            </a:lvl1pPr>
            <a:lvl2pPr marL="548640" indent="-201295" algn="l" rtl="0" eaLnBrk="1" latinLnBrk="0" hangingPunct="1">
              <a:spcBef>
                <a:spcPts val="250"/>
              </a:spcBef>
              <a:buClr>
                <a:schemeClr val="accent1"/>
              </a:buClr>
              <a:buSzPct val="100000"/>
              <a:buFont typeface="Verdana" panose="020B0604030504040204"/>
              <a:buChar char="◦"/>
              <a:defRPr kumimoji="0" sz="2400" kern="1200">
                <a:solidFill>
                  <a:schemeClr val="tx1"/>
                </a:solidFill>
                <a:latin typeface="+mn-lt"/>
                <a:ea typeface="+mn-ea"/>
                <a:cs typeface="+mn-cs"/>
              </a:defRPr>
            </a:lvl2pPr>
            <a:lvl3pPr marL="786130" indent="-182880" algn="l" rtl="0" eaLnBrk="1" latinLnBrk="0" hangingPunct="1">
              <a:spcBef>
                <a:spcPts val="250"/>
              </a:spcBef>
              <a:buClr>
                <a:schemeClr val="accent2">
                  <a:tint val="85000"/>
                  <a:satMod val="285000"/>
                </a:schemeClr>
              </a:buClr>
              <a:buSzPct val="100000"/>
              <a:buFont typeface="Wingdings 2" panose="05020102010507070707"/>
              <a:buChar char=""/>
              <a:defRPr kumimoji="0" sz="2200" kern="1200">
                <a:solidFill>
                  <a:schemeClr val="tx1"/>
                </a:solidFill>
                <a:latin typeface="+mn-lt"/>
                <a:ea typeface="+mn-ea"/>
                <a:cs typeface="+mn-cs"/>
              </a:defRPr>
            </a:lvl3pPr>
            <a:lvl4pPr marL="1024255" indent="-182880" algn="l" rtl="0" eaLnBrk="1" latinLnBrk="0" hangingPunct="1">
              <a:spcBef>
                <a:spcPts val="230"/>
              </a:spcBef>
              <a:buClr>
                <a:schemeClr val="accent2">
                  <a:tint val="85000"/>
                  <a:satMod val="285000"/>
                </a:schemeClr>
              </a:buClr>
              <a:buSzPct val="112000"/>
              <a:buFont typeface="Verdana" panose="020B0604030504040204"/>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panose="05020102010507070707"/>
              <a:buChar char=""/>
              <a:defRPr kumimoji="0" sz="1800" kern="1200">
                <a:solidFill>
                  <a:schemeClr val="tx1"/>
                </a:solidFill>
                <a:latin typeface="+mn-lt"/>
                <a:ea typeface="+mn-ea"/>
                <a:cs typeface="+mn-cs"/>
              </a:defRPr>
            </a:lvl5pPr>
            <a:lvl6pPr marL="1490345" indent="-182880" algn="l" rtl="0" eaLnBrk="1" latinLnBrk="0" hangingPunct="1">
              <a:spcBef>
                <a:spcPts val="250"/>
              </a:spcBef>
              <a:buClr>
                <a:schemeClr val="accent3">
                  <a:tint val="85000"/>
                  <a:satMod val="275000"/>
                </a:schemeClr>
              </a:buClr>
              <a:buSzPct val="100000"/>
              <a:buFont typeface="Verdana" panose="020B0604030504040204"/>
              <a:buChar char="◦"/>
              <a:defRPr kumimoji="0" sz="1700" kern="1200" baseline="0">
                <a:solidFill>
                  <a:schemeClr val="tx1"/>
                </a:solidFill>
                <a:latin typeface="+mn-lt"/>
                <a:ea typeface="+mn-ea"/>
                <a:cs typeface="+mn-cs"/>
              </a:defRPr>
            </a:lvl6pPr>
            <a:lvl7pPr marL="170053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7pPr>
            <a:lvl8pPr marL="1920240" indent="-182880" algn="l" rtl="0" eaLnBrk="1" latinLnBrk="0" hangingPunct="1">
              <a:spcBef>
                <a:spcPts val="255"/>
              </a:spcBef>
              <a:buClr>
                <a:schemeClr val="accent3">
                  <a:tint val="85000"/>
                  <a:satMod val="275000"/>
                </a:schemeClr>
              </a:buClr>
              <a:buSzPct val="100000"/>
              <a:buFont typeface="Verdana" panose="020B0604030504040204"/>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9pPr>
          </a:lstStyle>
          <a:p>
            <a:pPr>
              <a:buFont typeface="Wingdings" panose="05000000000000000000" pitchFamily="2" charset="2"/>
              <a:buNone/>
            </a:pPr>
            <a:r>
              <a:rPr lang="zh-CN" altLang="en-US" sz="3600" b="1" dirty="0">
                <a:solidFill>
                  <a:schemeClr val="tx1"/>
                </a:solidFill>
                <a:latin typeface="Times New Roman" panose="02020603050405020304" pitchFamily="18" charset="0"/>
                <a:ea typeface="黑体" panose="02010609060101010101" charset="-122"/>
                <a:cs typeface="Times New Roman" panose="02020603050405020304" pitchFamily="18" charset="0"/>
              </a:rPr>
              <a:t>热机的效率能达到</a:t>
            </a:r>
            <a:r>
              <a:rPr lang="en-US" altLang="zh-CN" sz="3600" b="1" dirty="0">
                <a:solidFill>
                  <a:schemeClr val="tx1"/>
                </a:solidFill>
                <a:latin typeface="Times New Roman" panose="02020603050405020304" pitchFamily="18" charset="0"/>
                <a:ea typeface="黑体" panose="02010609060101010101" charset="-122"/>
                <a:cs typeface="Times New Roman" panose="02020603050405020304" pitchFamily="18" charset="0"/>
              </a:rPr>
              <a:t>100%</a:t>
            </a:r>
            <a:r>
              <a:rPr lang="zh-CN" altLang="en-US" sz="3600" b="1" dirty="0">
                <a:solidFill>
                  <a:schemeClr val="tx1"/>
                </a:solidFill>
                <a:latin typeface="Times New Roman" panose="02020603050405020304" pitchFamily="18" charset="0"/>
                <a:ea typeface="黑体" panose="02010609060101010101" charset="-122"/>
                <a:cs typeface="Times New Roman" panose="02020603050405020304" pitchFamily="18" charset="0"/>
              </a:rPr>
              <a:t>吗</a:t>
            </a:r>
            <a:r>
              <a:rPr lang="en-US" altLang="zh-CN" sz="36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r>
              <a:rPr lang="zh-CN" altLang="en-US" sz="3600" b="1" dirty="0">
                <a:solidFill>
                  <a:schemeClr val="tx1"/>
                </a:solidFill>
                <a:latin typeface="Times New Roman" panose="02020603050405020304" pitchFamily="18" charset="0"/>
                <a:ea typeface="黑体" panose="02010609060101010101" charset="-122"/>
                <a:cs typeface="Times New Roman" panose="02020603050405020304" pitchFamily="18" charset="0"/>
              </a:rPr>
              <a:t>为什么</a:t>
            </a:r>
            <a:r>
              <a:rPr lang="en-US" altLang="zh-CN" sz="36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endParaRPr lang="en-US" altLang="zh-CN" sz="36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89092" name="Text Box 4"/>
          <p:cNvSpPr txBox="1">
            <a:spLocks noChangeArrowheads="1"/>
          </p:cNvSpPr>
          <p:nvPr/>
        </p:nvSpPr>
        <p:spPr bwMode="auto">
          <a:xfrm>
            <a:off x="493832" y="2969602"/>
            <a:ext cx="8208912" cy="2245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8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不</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能达到</a:t>
            </a:r>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100%</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，因为热机中可用于做有用功的能量只是燃料完全燃烧所放出的能量的一部分，因为各种热量损失以燃料条件的限制，这部分能量远远小于总能量，所以其与燃料完全燃烧所放出的总能量的比值必然小于</a:t>
            </a:r>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，即热机效率小于</a:t>
            </a:r>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100%</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9092"/>
                                        </p:tgtEl>
                                        <p:attrNameLst>
                                          <p:attrName>style.visibility</p:attrName>
                                        </p:attrNameLst>
                                      </p:cBhvr>
                                      <p:to>
                                        <p:strVal val="visible"/>
                                      </p:to>
                                    </p:set>
                                    <p:animEffect transition="in" filter="fade">
                                      <p:cBhvr>
                                        <p:cTn id="7" dur="2000"/>
                                        <p:tgtEl>
                                          <p:spTgt spid="89092"/>
                                        </p:tgtEl>
                                      </p:cBhvr>
                                    </p:animEffect>
                                    <p:anim calcmode="lin" valueType="num">
                                      <p:cBhvr>
                                        <p:cTn id="8" dur="2000" fill="hold"/>
                                        <p:tgtEl>
                                          <p:spTgt spid="89092"/>
                                        </p:tgtEl>
                                        <p:attrNameLst>
                                          <p:attrName>ppt_x</p:attrName>
                                        </p:attrNameLst>
                                      </p:cBhvr>
                                      <p:tavLst>
                                        <p:tav tm="0">
                                          <p:val>
                                            <p:strVal val="#ppt_x"/>
                                          </p:val>
                                        </p:tav>
                                        <p:tav tm="100000">
                                          <p:val>
                                            <p:strVal val="#ppt_x"/>
                                          </p:val>
                                        </p:tav>
                                      </p:tavLst>
                                    </p:anim>
                                    <p:anim calcmode="lin" valueType="num">
                                      <p:cBhvr>
                                        <p:cTn id="9" dur="1800" decel="100000" fill="hold"/>
                                        <p:tgtEl>
                                          <p:spTgt spid="89092"/>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8909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90114" name="Rectangle 2"/>
          <p:cNvSpPr>
            <a:spLocks noGrp="1" noRot="1" noChangeArrowheads="1"/>
          </p:cNvSpPr>
          <p:nvPr/>
        </p:nvSpPr>
        <p:spPr>
          <a:xfrm>
            <a:off x="835025" y="554355"/>
            <a:ext cx="2169160" cy="720090"/>
          </a:xfrm>
          <a:prstGeom prst="rect">
            <a:avLst/>
          </a:prstGeom>
        </p:spPr>
        <p:txBody>
          <a:bodyPr vert="horz" anchor="b">
            <a:normAutofit/>
          </a:bodyPr>
          <a:lst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lstStyle>
          <a:p>
            <a:pPr algn="l"/>
            <a:r>
              <a:rPr lang="zh-CN" altLang="en-US" dirty="0">
                <a:effectLst/>
                <a:ea typeface="黑体" panose="02010609060101010101" charset="-122"/>
              </a:rPr>
              <a:t>环境保护</a:t>
            </a:r>
            <a:endParaRPr lang="zh-CN" altLang="en-US" dirty="0">
              <a:effectLst/>
              <a:ea typeface="黑体" panose="02010609060101010101" charset="-122"/>
            </a:endParaRPr>
          </a:p>
        </p:txBody>
      </p:sp>
      <p:sp>
        <p:nvSpPr>
          <p:cNvPr id="90115" name="Rectangle 3"/>
          <p:cNvSpPr>
            <a:spLocks noGrp="1" noRot="1" noChangeArrowheads="1"/>
          </p:cNvSpPr>
          <p:nvPr/>
        </p:nvSpPr>
        <p:spPr>
          <a:xfrm>
            <a:off x="528638" y="1292369"/>
            <a:ext cx="8229600" cy="1108075"/>
          </a:xfrm>
          <a:prstGeom prst="rect">
            <a:avLst/>
          </a:prstGeom>
        </p:spPr>
        <p:txBody>
          <a:bodyPr vert="horz" lIns="182880" tIns="91440">
            <a:normAutofit/>
          </a:bodyPr>
          <a:lstStyle>
            <a:lvl1pPr marL="265430" indent="-265430" algn="l" rtl="0" eaLnBrk="1" latinLnBrk="0" hangingPunct="1">
              <a:spcBef>
                <a:spcPts val="250"/>
              </a:spcBef>
              <a:buClr>
                <a:schemeClr val="accent1"/>
              </a:buClr>
              <a:buSzPct val="80000"/>
              <a:buFont typeface="Wingdings 2" panose="05020102010507070707"/>
              <a:buChar char=""/>
              <a:defRPr kumimoji="0" sz="2800" kern="1200">
                <a:solidFill>
                  <a:schemeClr val="tx1"/>
                </a:solidFill>
                <a:effectLst/>
                <a:latin typeface="+mn-lt"/>
                <a:ea typeface="+mn-ea"/>
                <a:cs typeface="+mn-cs"/>
              </a:defRPr>
            </a:lvl1pPr>
            <a:lvl2pPr marL="548640" indent="-201295" algn="l" rtl="0" eaLnBrk="1" latinLnBrk="0" hangingPunct="1">
              <a:spcBef>
                <a:spcPts val="250"/>
              </a:spcBef>
              <a:buClr>
                <a:schemeClr val="accent1"/>
              </a:buClr>
              <a:buSzPct val="100000"/>
              <a:buFont typeface="Verdana" panose="020B0604030504040204"/>
              <a:buChar char="◦"/>
              <a:defRPr kumimoji="0" sz="2400" kern="1200">
                <a:solidFill>
                  <a:schemeClr val="tx1"/>
                </a:solidFill>
                <a:latin typeface="+mn-lt"/>
                <a:ea typeface="+mn-ea"/>
                <a:cs typeface="+mn-cs"/>
              </a:defRPr>
            </a:lvl2pPr>
            <a:lvl3pPr marL="786130" indent="-182880" algn="l" rtl="0" eaLnBrk="1" latinLnBrk="0" hangingPunct="1">
              <a:spcBef>
                <a:spcPts val="250"/>
              </a:spcBef>
              <a:buClr>
                <a:schemeClr val="accent2">
                  <a:tint val="85000"/>
                  <a:satMod val="285000"/>
                </a:schemeClr>
              </a:buClr>
              <a:buSzPct val="100000"/>
              <a:buFont typeface="Wingdings 2" panose="05020102010507070707"/>
              <a:buChar char=""/>
              <a:defRPr kumimoji="0" sz="2200" kern="1200">
                <a:solidFill>
                  <a:schemeClr val="tx1"/>
                </a:solidFill>
                <a:latin typeface="+mn-lt"/>
                <a:ea typeface="+mn-ea"/>
                <a:cs typeface="+mn-cs"/>
              </a:defRPr>
            </a:lvl3pPr>
            <a:lvl4pPr marL="1024255" indent="-182880" algn="l" rtl="0" eaLnBrk="1" latinLnBrk="0" hangingPunct="1">
              <a:spcBef>
                <a:spcPts val="230"/>
              </a:spcBef>
              <a:buClr>
                <a:schemeClr val="accent2">
                  <a:tint val="85000"/>
                  <a:satMod val="285000"/>
                </a:schemeClr>
              </a:buClr>
              <a:buSzPct val="112000"/>
              <a:buFont typeface="Verdana" panose="020B0604030504040204"/>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panose="05020102010507070707"/>
              <a:buChar char=""/>
              <a:defRPr kumimoji="0" sz="1800" kern="1200">
                <a:solidFill>
                  <a:schemeClr val="tx1"/>
                </a:solidFill>
                <a:latin typeface="+mn-lt"/>
                <a:ea typeface="+mn-ea"/>
                <a:cs typeface="+mn-cs"/>
              </a:defRPr>
            </a:lvl5pPr>
            <a:lvl6pPr marL="1490345" indent="-182880" algn="l" rtl="0" eaLnBrk="1" latinLnBrk="0" hangingPunct="1">
              <a:spcBef>
                <a:spcPts val="250"/>
              </a:spcBef>
              <a:buClr>
                <a:schemeClr val="accent3">
                  <a:tint val="85000"/>
                  <a:satMod val="275000"/>
                </a:schemeClr>
              </a:buClr>
              <a:buSzPct val="100000"/>
              <a:buFont typeface="Verdana" panose="020B0604030504040204"/>
              <a:buChar char="◦"/>
              <a:defRPr kumimoji="0" sz="1700" kern="1200" baseline="0">
                <a:solidFill>
                  <a:schemeClr val="tx1"/>
                </a:solidFill>
                <a:latin typeface="+mn-lt"/>
                <a:ea typeface="+mn-ea"/>
                <a:cs typeface="+mn-cs"/>
              </a:defRPr>
            </a:lvl6pPr>
            <a:lvl7pPr marL="170053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7pPr>
            <a:lvl8pPr marL="1920240" indent="-182880" algn="l" rtl="0" eaLnBrk="1" latinLnBrk="0" hangingPunct="1">
              <a:spcBef>
                <a:spcPts val="255"/>
              </a:spcBef>
              <a:buClr>
                <a:schemeClr val="accent3">
                  <a:tint val="85000"/>
                  <a:satMod val="275000"/>
                </a:schemeClr>
              </a:buClr>
              <a:buSzPct val="100000"/>
              <a:buFont typeface="Verdana" panose="020B0604030504040204"/>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9pPr>
          </a:lstStyle>
          <a:p>
            <a:pPr marL="0" indent="0">
              <a:buNone/>
            </a:pPr>
            <a:r>
              <a:rPr lang="zh-CN" altLang="en-US" b="1" dirty="0">
                <a:latin typeface="Times New Roman" panose="02020603050405020304" pitchFamily="18" charset="0"/>
                <a:ea typeface="黑体" panose="02010609060101010101" charset="-122"/>
              </a:rPr>
              <a:t>热机为人类的发展做出了重大贡献，但也带来了许多环境污染问题：</a:t>
            </a:r>
            <a:endParaRPr lang="zh-CN" altLang="en-US" b="1" dirty="0">
              <a:latin typeface="Times New Roman" panose="02020603050405020304" pitchFamily="18" charset="0"/>
              <a:ea typeface="黑体" panose="02010609060101010101" charset="-122"/>
            </a:endParaRPr>
          </a:p>
        </p:txBody>
      </p:sp>
      <p:pic>
        <p:nvPicPr>
          <p:cNvPr id="90116" name="Picture 4"/>
          <p:cNvPicPr>
            <a:picLocks noChangeAspect="1" noChangeArrowheads="1"/>
          </p:cNvPicPr>
          <p:nvPr/>
        </p:nvPicPr>
        <p:blipFill>
          <a:blip r:embed="rId2"/>
          <a:srcRect/>
          <a:stretch>
            <a:fillRect/>
          </a:stretch>
        </p:blipFill>
        <p:spPr bwMode="auto">
          <a:xfrm>
            <a:off x="1239520" y="2418080"/>
            <a:ext cx="6664325" cy="40417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fade">
                                      <p:cBhvr>
                                        <p:cTn id="7" dur="2000"/>
                                        <p:tgtEl>
                                          <p:spTgt spid="901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0115">
                                            <p:txEl>
                                              <p:pRg st="0" end="0"/>
                                            </p:txEl>
                                          </p:spTgt>
                                        </p:tgtEl>
                                        <p:attrNameLst>
                                          <p:attrName>style.visibility</p:attrName>
                                        </p:attrNameLst>
                                      </p:cBhvr>
                                      <p:to>
                                        <p:strVal val="visible"/>
                                      </p:to>
                                    </p:set>
                                    <p:animEffect transition="in" filter="fade">
                                      <p:cBhvr>
                                        <p:cTn id="12" dur="2000"/>
                                        <p:tgtEl>
                                          <p:spTgt spid="901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90116"/>
                                        </p:tgtEl>
                                        <p:attrNameLst>
                                          <p:attrName>style.visibility</p:attrName>
                                        </p:attrNameLst>
                                      </p:cBhvr>
                                      <p:to>
                                        <p:strVal val="visible"/>
                                      </p:to>
                                    </p:set>
                                    <p:animEffect transition="in" filter="diamond(in)">
                                      <p:cBhvr>
                                        <p:cTn id="17" dur="2000"/>
                                        <p:tgtEl>
                                          <p:spTgt spid="90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P spid="90115"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91140" name="Picture 4" descr="hj0029"/>
          <p:cNvPicPr>
            <a:picLocks noGrp="1" noChangeAspect="1" noChangeArrowheads="1"/>
          </p:cNvPicPr>
          <p:nvPr/>
        </p:nvPicPr>
        <p:blipFill>
          <a:blip r:embed="rId2"/>
          <a:srcRect/>
          <a:stretch>
            <a:fillRect/>
          </a:stretch>
        </p:blipFill>
        <p:spPr>
          <a:xfrm>
            <a:off x="1043608" y="898054"/>
            <a:ext cx="7092950" cy="5324475"/>
          </a:xfrm>
          <a:prstGeom prst="rect">
            <a:avLst/>
          </a:prstGeom>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1000"/>
                                  </p:stCondLst>
                                  <p:childTnLst>
                                    <p:set>
                                      <p:cBhvr>
                                        <p:cTn id="6" dur="1" fill="hold">
                                          <p:stCondLst>
                                            <p:cond delay="0"/>
                                          </p:stCondLst>
                                        </p:cTn>
                                        <p:tgtEl>
                                          <p:spTgt spid="91140"/>
                                        </p:tgtEl>
                                        <p:attrNameLst>
                                          <p:attrName>style.visibility</p:attrName>
                                        </p:attrNameLst>
                                      </p:cBhvr>
                                      <p:to>
                                        <p:strVal val="visible"/>
                                      </p:to>
                                    </p:set>
                                    <p:anim calcmode="lin" valueType="num">
                                      <p:cBhvr additive="base">
                                        <p:cTn id="7" dur="1000" fill="hold"/>
                                        <p:tgtEl>
                                          <p:spTgt spid="91140"/>
                                        </p:tgtEl>
                                        <p:attrNameLst>
                                          <p:attrName>ppt_x</p:attrName>
                                        </p:attrNameLst>
                                      </p:cBhvr>
                                      <p:tavLst>
                                        <p:tav tm="0">
                                          <p:val>
                                            <p:strVal val="#ppt_x"/>
                                          </p:val>
                                        </p:tav>
                                        <p:tav tm="100000">
                                          <p:val>
                                            <p:strVal val="#ppt_x"/>
                                          </p:val>
                                        </p:tav>
                                      </p:tavLst>
                                    </p:anim>
                                    <p:anim calcmode="lin" valueType="num">
                                      <p:cBhvr additive="base">
                                        <p:cTn id="8" dur="1000" fill="hold"/>
                                        <p:tgtEl>
                                          <p:spTgt spid="91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92164" name="Picture 4" descr="hj0044"/>
          <p:cNvPicPr>
            <a:picLocks noGrp="1" noChangeAspect="1" noChangeArrowheads="1"/>
          </p:cNvPicPr>
          <p:nvPr/>
        </p:nvPicPr>
        <p:blipFill>
          <a:blip r:embed="rId2"/>
          <a:srcRect/>
          <a:stretch>
            <a:fillRect/>
          </a:stretch>
        </p:blipFill>
        <p:spPr>
          <a:xfrm>
            <a:off x="1025828" y="1025054"/>
            <a:ext cx="7092950" cy="5253037"/>
          </a:xfrm>
          <a:prstGeom prst="rect">
            <a:avLst/>
          </a:prstGeom>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1000"/>
                                  </p:stCondLst>
                                  <p:childTnLst>
                                    <p:set>
                                      <p:cBhvr>
                                        <p:cTn id="6" dur="1" fill="hold">
                                          <p:stCondLst>
                                            <p:cond delay="0"/>
                                          </p:stCondLst>
                                        </p:cTn>
                                        <p:tgtEl>
                                          <p:spTgt spid="92164"/>
                                        </p:tgtEl>
                                        <p:attrNameLst>
                                          <p:attrName>style.visibility</p:attrName>
                                        </p:attrNameLst>
                                      </p:cBhvr>
                                      <p:to>
                                        <p:strVal val="visible"/>
                                      </p:to>
                                    </p:set>
                                    <p:anim calcmode="lin" valueType="num">
                                      <p:cBhvr additive="base">
                                        <p:cTn id="7" dur="5000" fill="hold"/>
                                        <p:tgtEl>
                                          <p:spTgt spid="92164"/>
                                        </p:tgtEl>
                                        <p:attrNameLst>
                                          <p:attrName>ppt_x</p:attrName>
                                        </p:attrNameLst>
                                      </p:cBhvr>
                                      <p:tavLst>
                                        <p:tav tm="0">
                                          <p:val>
                                            <p:strVal val="#ppt_x"/>
                                          </p:val>
                                        </p:tav>
                                        <p:tav tm="100000">
                                          <p:val>
                                            <p:strVal val="#ppt_x"/>
                                          </p:val>
                                        </p:tav>
                                      </p:tavLst>
                                    </p:anim>
                                    <p:anim calcmode="lin" valueType="num">
                                      <p:cBhvr additive="base">
                                        <p:cTn id="8" dur="5000" fill="hold"/>
                                        <p:tgtEl>
                                          <p:spTgt spid="921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94210" name="Text Box 2"/>
          <p:cNvSpPr txBox="1">
            <a:spLocks noChangeArrowheads="1"/>
          </p:cNvSpPr>
          <p:nvPr/>
        </p:nvSpPr>
        <p:spPr bwMode="auto">
          <a:xfrm>
            <a:off x="323850" y="1156970"/>
            <a:ext cx="8629650" cy="5507990"/>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1.</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对人体健康的直接危害</a:t>
            </a: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硫酸雾和硫酸盐雾的毒性比二氧化硫大得多</a:t>
            </a: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可以侵入肺的深部组织</a:t>
            </a: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引起肺水肿等疾病而使人致死。</a:t>
            </a:r>
            <a:endPar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pP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2.</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引起河流、湖泊的水体酸化</a:t>
            </a: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严重影响水生动植物的生长。</a:t>
            </a:r>
            <a:endPar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pP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3.</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破坏土壤、植被、森林。</a:t>
            </a:r>
            <a:endPar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pP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4.</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腐蚀金属、油漆、皮革、纺织品及建筑材料。</a:t>
            </a:r>
            <a:endPar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pP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5.</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渗入地下</a:t>
            </a: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使水中铝、铜、锌、镉的含量比中性地下水中高很多倍。</a:t>
            </a:r>
            <a:endPar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94211" name="Text Box 3"/>
          <p:cNvSpPr txBox="1">
            <a:spLocks noChangeArrowheads="1"/>
          </p:cNvSpPr>
          <p:nvPr/>
        </p:nvSpPr>
        <p:spPr>
          <a:xfrm>
            <a:off x="2272030" y="602615"/>
            <a:ext cx="4598670" cy="708660"/>
          </a:xfrm>
          <a:prstGeom prst="rect">
            <a:avLst/>
          </a:prstGeom>
          <a:noFill/>
        </p:spPr>
        <p:txBody>
          <a:bodyPr vert="horz" anchor="b"/>
          <a:lst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lstStyle>
          <a:p>
            <a:pPr algn="ctr">
              <a:spcBef>
                <a:spcPct val="50000"/>
              </a:spcBef>
            </a:pPr>
            <a:r>
              <a:rPr lang="zh-CN" altLang="en-US" sz="4000" dirty="0">
                <a:solidFill>
                  <a:srgbClr val="FF3300"/>
                </a:solidFill>
                <a:latin typeface="Times New Roman" panose="02020603050405020304" pitchFamily="18" charset="0"/>
                <a:ea typeface="楷体" panose="02010609060101010101" pitchFamily="49" charset="-122"/>
              </a:rPr>
              <a:t>酸雨的危害</a:t>
            </a:r>
            <a:endParaRPr lang="zh-CN" altLang="en-US" sz="4000" dirty="0">
              <a:solidFill>
                <a:srgbClr val="FF3300"/>
              </a:solidFill>
              <a:latin typeface="Times New Roman" panose="02020603050405020304" pitchFamily="18" charset="0"/>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4211"/>
                                        </p:tgtEl>
                                        <p:attrNameLst>
                                          <p:attrName>style.visibility</p:attrName>
                                        </p:attrNameLst>
                                      </p:cBhvr>
                                      <p:to>
                                        <p:strVal val="visible"/>
                                      </p:to>
                                    </p:set>
                                    <p:anim calcmode="lin" valueType="num">
                                      <p:cBhvr additive="base">
                                        <p:cTn id="7" dur="500" fill="hold"/>
                                        <p:tgtEl>
                                          <p:spTgt spid="94211"/>
                                        </p:tgtEl>
                                        <p:attrNameLst>
                                          <p:attrName>ppt_x</p:attrName>
                                        </p:attrNameLst>
                                      </p:cBhvr>
                                      <p:tavLst>
                                        <p:tav tm="0">
                                          <p:val>
                                            <p:strVal val="#ppt_x"/>
                                          </p:val>
                                        </p:tav>
                                        <p:tav tm="100000">
                                          <p:val>
                                            <p:strVal val="#ppt_x"/>
                                          </p:val>
                                        </p:tav>
                                      </p:tavLst>
                                    </p:anim>
                                    <p:anim calcmode="lin" valueType="num">
                                      <p:cBhvr additive="base">
                                        <p:cTn id="8" dur="500" fill="hold"/>
                                        <p:tgtEl>
                                          <p:spTgt spid="942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94210">
                                            <p:txEl>
                                              <p:pRg st="0" end="0"/>
                                            </p:txEl>
                                          </p:spTgt>
                                        </p:tgtEl>
                                        <p:attrNameLst>
                                          <p:attrName>style.visibility</p:attrName>
                                        </p:attrNameLst>
                                      </p:cBhvr>
                                      <p:to>
                                        <p:strVal val="visible"/>
                                      </p:to>
                                    </p:set>
                                    <p:animEffect transition="in" filter="slide(fromLeft)">
                                      <p:cBhvr>
                                        <p:cTn id="13" dur="1000"/>
                                        <p:tgtEl>
                                          <p:spTgt spid="9421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94210">
                                            <p:txEl>
                                              <p:pRg st="1" end="1"/>
                                            </p:txEl>
                                          </p:spTgt>
                                        </p:tgtEl>
                                        <p:attrNameLst>
                                          <p:attrName>style.visibility</p:attrName>
                                        </p:attrNameLst>
                                      </p:cBhvr>
                                      <p:to>
                                        <p:strVal val="visible"/>
                                      </p:to>
                                    </p:set>
                                    <p:animEffect transition="in" filter="slide(fromLeft)">
                                      <p:cBhvr>
                                        <p:cTn id="18" dur="1000"/>
                                        <p:tgtEl>
                                          <p:spTgt spid="94210">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grpId="0" nodeType="clickEffect">
                                  <p:stCondLst>
                                    <p:cond delay="0"/>
                                  </p:stCondLst>
                                  <p:childTnLst>
                                    <p:set>
                                      <p:cBhvr>
                                        <p:cTn id="22" dur="1" fill="hold">
                                          <p:stCondLst>
                                            <p:cond delay="0"/>
                                          </p:stCondLst>
                                        </p:cTn>
                                        <p:tgtEl>
                                          <p:spTgt spid="94210">
                                            <p:txEl>
                                              <p:pRg st="2" end="2"/>
                                            </p:txEl>
                                          </p:spTgt>
                                        </p:tgtEl>
                                        <p:attrNameLst>
                                          <p:attrName>style.visibility</p:attrName>
                                        </p:attrNameLst>
                                      </p:cBhvr>
                                      <p:to>
                                        <p:strVal val="visible"/>
                                      </p:to>
                                    </p:set>
                                    <p:animEffect transition="in" filter="slide(fromLeft)">
                                      <p:cBhvr>
                                        <p:cTn id="23" dur="1000"/>
                                        <p:tgtEl>
                                          <p:spTgt spid="94210">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8" fill="hold" grpId="0" nodeType="clickEffect">
                                  <p:stCondLst>
                                    <p:cond delay="0"/>
                                  </p:stCondLst>
                                  <p:childTnLst>
                                    <p:set>
                                      <p:cBhvr>
                                        <p:cTn id="27" dur="1" fill="hold">
                                          <p:stCondLst>
                                            <p:cond delay="0"/>
                                          </p:stCondLst>
                                        </p:cTn>
                                        <p:tgtEl>
                                          <p:spTgt spid="94210">
                                            <p:txEl>
                                              <p:pRg st="3" end="3"/>
                                            </p:txEl>
                                          </p:spTgt>
                                        </p:tgtEl>
                                        <p:attrNameLst>
                                          <p:attrName>style.visibility</p:attrName>
                                        </p:attrNameLst>
                                      </p:cBhvr>
                                      <p:to>
                                        <p:strVal val="visible"/>
                                      </p:to>
                                    </p:set>
                                    <p:animEffect transition="in" filter="slide(fromLeft)">
                                      <p:cBhvr>
                                        <p:cTn id="28" dur="1000"/>
                                        <p:tgtEl>
                                          <p:spTgt spid="94210">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grpId="0" nodeType="clickEffect">
                                  <p:stCondLst>
                                    <p:cond delay="0"/>
                                  </p:stCondLst>
                                  <p:childTnLst>
                                    <p:set>
                                      <p:cBhvr>
                                        <p:cTn id="32" dur="1" fill="hold">
                                          <p:stCondLst>
                                            <p:cond delay="0"/>
                                          </p:stCondLst>
                                        </p:cTn>
                                        <p:tgtEl>
                                          <p:spTgt spid="94210">
                                            <p:txEl>
                                              <p:pRg st="4" end="4"/>
                                            </p:txEl>
                                          </p:spTgt>
                                        </p:tgtEl>
                                        <p:attrNameLst>
                                          <p:attrName>style.visibility</p:attrName>
                                        </p:attrNameLst>
                                      </p:cBhvr>
                                      <p:to>
                                        <p:strVal val="visible"/>
                                      </p:to>
                                    </p:set>
                                    <p:animEffect transition="in" filter="slide(fromLeft)">
                                      <p:cBhvr>
                                        <p:cTn id="33" dur="1000"/>
                                        <p:tgtEl>
                                          <p:spTgt spid="942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autoUpdateAnimBg="0" uiExpand="1" build="p"/>
      <p:bldP spid="9421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93186" name="Picture 2" descr="hj0108"/>
          <p:cNvPicPr>
            <a:picLocks noChangeAspect="1" noChangeArrowheads="1"/>
          </p:cNvPicPr>
          <p:nvPr/>
        </p:nvPicPr>
        <p:blipFill>
          <a:blip r:embed="rId2"/>
          <a:srcRect/>
          <a:stretch>
            <a:fillRect/>
          </a:stretch>
        </p:blipFill>
        <p:spPr bwMode="auto">
          <a:xfrm>
            <a:off x="571500" y="921703"/>
            <a:ext cx="8001000" cy="56022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afterEffect">
                                  <p:stCondLst>
                                    <p:cond delay="1000"/>
                                  </p:stCondLst>
                                  <p:childTnLst>
                                    <p:set>
                                      <p:cBhvr>
                                        <p:cTn id="6" dur="1" fill="hold">
                                          <p:stCondLst>
                                            <p:cond delay="0"/>
                                          </p:stCondLst>
                                        </p:cTn>
                                        <p:tgtEl>
                                          <p:spTgt spid="93186"/>
                                        </p:tgtEl>
                                        <p:attrNameLst>
                                          <p:attrName>style.visibility</p:attrName>
                                        </p:attrNameLst>
                                      </p:cBhvr>
                                      <p:to>
                                        <p:strVal val="visible"/>
                                      </p:to>
                                    </p:set>
                                    <p:anim calcmode="lin" valueType="num">
                                      <p:cBhvr additive="base">
                                        <p:cTn id="7" dur="5000" fill="hold"/>
                                        <p:tgtEl>
                                          <p:spTgt spid="93186"/>
                                        </p:tgtEl>
                                        <p:attrNameLst>
                                          <p:attrName>ppt_x</p:attrName>
                                        </p:attrNameLst>
                                      </p:cBhvr>
                                      <p:tavLst>
                                        <p:tav tm="0">
                                          <p:val>
                                            <p:strVal val="0-#ppt_w/2"/>
                                          </p:val>
                                        </p:tav>
                                        <p:tav tm="100000">
                                          <p:val>
                                            <p:strVal val="#ppt_x"/>
                                          </p:val>
                                        </p:tav>
                                      </p:tavLst>
                                    </p:anim>
                                    <p:anim calcmode="lin" valueType="num">
                                      <p:cBhvr additive="base">
                                        <p:cTn id="8" dur="5000" fill="hold"/>
                                        <p:tgtEl>
                                          <p:spTgt spid="931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95236" name="Picture 4" descr="F:\田雨\8.物理资料\沪科版九年级全一册\沪科版物理资料\第13章\QJ9113185772.jpgQJ9113185772"/>
          <p:cNvPicPr>
            <a:picLocks noGrp="1" noChangeAspect="1" noChangeArrowheads="1"/>
          </p:cNvPicPr>
          <p:nvPr/>
        </p:nvPicPr>
        <p:blipFill>
          <a:blip r:embed="rId2">
            <a:lum contrast="18000"/>
          </a:blip>
          <a:srcRect/>
          <a:stretch>
            <a:fillRect/>
          </a:stretch>
        </p:blipFill>
        <p:spPr>
          <a:xfrm>
            <a:off x="2790493" y="921931"/>
            <a:ext cx="3563620" cy="5319712"/>
          </a:xfrm>
          <a:prstGeom prst="rect">
            <a:avLst/>
          </a:prstGeom>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1" fill="hold" nodeType="afterEffect">
                                  <p:stCondLst>
                                    <p:cond delay="1000"/>
                                  </p:stCondLst>
                                  <p:childTnLst>
                                    <p:set>
                                      <p:cBhvr>
                                        <p:cTn id="6" dur="1" fill="hold">
                                          <p:stCondLst>
                                            <p:cond delay="0"/>
                                          </p:stCondLst>
                                        </p:cTn>
                                        <p:tgtEl>
                                          <p:spTgt spid="95236"/>
                                        </p:tgtEl>
                                        <p:attrNameLst>
                                          <p:attrName>style.visibility</p:attrName>
                                        </p:attrNameLst>
                                      </p:cBhvr>
                                      <p:to>
                                        <p:strVal val="visible"/>
                                      </p:to>
                                    </p:set>
                                    <p:anim calcmode="lin" valueType="num">
                                      <p:cBhvr additive="base">
                                        <p:cTn id="7" dur="5000" fill="hold"/>
                                        <p:tgtEl>
                                          <p:spTgt spid="95236"/>
                                        </p:tgtEl>
                                        <p:attrNameLst>
                                          <p:attrName>ppt_x</p:attrName>
                                        </p:attrNameLst>
                                      </p:cBhvr>
                                      <p:tavLst>
                                        <p:tav tm="0">
                                          <p:val>
                                            <p:strVal val="#ppt_x"/>
                                          </p:val>
                                        </p:tav>
                                        <p:tav tm="100000">
                                          <p:val>
                                            <p:strVal val="#ppt_x"/>
                                          </p:val>
                                        </p:tav>
                                      </p:tavLst>
                                    </p:anim>
                                    <p:anim calcmode="lin" valueType="num">
                                      <p:cBhvr additive="base">
                                        <p:cTn id="8" dur="5000" fill="hold"/>
                                        <p:tgtEl>
                                          <p:spTgt spid="952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96260" name="Picture 4" descr="酸雨1"/>
          <p:cNvPicPr>
            <a:picLocks noGrp="1" noChangeAspect="1" noChangeArrowheads="1"/>
          </p:cNvPicPr>
          <p:nvPr/>
        </p:nvPicPr>
        <p:blipFill>
          <a:blip r:embed="rId2"/>
          <a:srcRect/>
          <a:stretch>
            <a:fillRect/>
          </a:stretch>
        </p:blipFill>
        <p:spPr>
          <a:xfrm>
            <a:off x="503371" y="841921"/>
            <a:ext cx="8137525" cy="5340350"/>
          </a:xfrm>
          <a:prstGeom prst="rect">
            <a:avLst/>
          </a:prstGeom>
          <a:ln>
            <a:solidFill>
              <a:schemeClr val="tx1"/>
            </a:solidFill>
            <a:miter lim="800000"/>
            <a:headEnd/>
            <a:tailEnd/>
          </a:ln>
          <a:effectLst>
            <a:outerShdw dist="200805" dir="2081709" algn="ctr" rotWithShape="0">
              <a:schemeClr val="bg2"/>
            </a:outerShdw>
          </a:effectLst>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6260"/>
                                        </p:tgtEl>
                                        <p:attrNameLst>
                                          <p:attrName>style.visibility</p:attrName>
                                        </p:attrNameLst>
                                      </p:cBhvr>
                                      <p:to>
                                        <p:strVal val="visible"/>
                                      </p:to>
                                    </p:set>
                                    <p:animEffect transition="in" filter="blinds(horizontal)">
                                      <p:cBhvr>
                                        <p:cTn id="7" dur="1000"/>
                                        <p:tgtEl>
                                          <p:spTgt spid="96260"/>
                                        </p:tgtEl>
                                      </p:cBhvr>
                                    </p:animEffect>
                                  </p:childTnLst>
                                  <p:subTnLst>
                                    <p:set>
                                      <p:cBhvr override="childStyle">
                                        <p:cTn dur="1" fill="hold" display="0" masterRel="nextClick" afterEffect="1"/>
                                        <p:tgtEl>
                                          <p:spTgt spid="9626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1709" y="1841162"/>
            <a:ext cx="3901778" cy="3901778"/>
          </a:xfrm>
          <a:prstGeom prst="rect">
            <a:avLst/>
          </a:prstGeom>
        </p:spPr>
      </p:pic>
      <p:sp>
        <p:nvSpPr>
          <p:cNvPr id="28" name="TextBox 19"/>
          <p:cNvSpPr txBox="1"/>
          <p:nvPr/>
        </p:nvSpPr>
        <p:spPr>
          <a:xfrm>
            <a:off x="4699000" y="4611370"/>
            <a:ext cx="2510155" cy="640080"/>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五、随堂演练</a:t>
            </a:r>
            <a:endParaRPr lang="zh-CN" altLang="en-US" sz="4000" b="1" dirty="0">
              <a:latin typeface="楷体" panose="02010609060101010101" pitchFamily="49" charset="-122"/>
              <a:ea typeface="楷体" panose="02010609060101010101" pitchFamily="49" charset="-122"/>
            </a:endParaRPr>
          </a:p>
        </p:txBody>
      </p:sp>
      <p:sp>
        <p:nvSpPr>
          <p:cNvPr id="30" name="TextBox 21"/>
          <p:cNvSpPr txBox="1"/>
          <p:nvPr/>
        </p:nvSpPr>
        <p:spPr>
          <a:xfrm>
            <a:off x="4699000" y="3076575"/>
            <a:ext cx="3556635" cy="728980"/>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三、新课讲解</a:t>
            </a:r>
            <a:endParaRPr lang="zh-CN" altLang="en-US" sz="4000" b="1" dirty="0">
              <a:latin typeface="楷体" panose="02010609060101010101" pitchFamily="49" charset="-122"/>
              <a:ea typeface="楷体" panose="02010609060101010101" pitchFamily="49" charset="-122"/>
            </a:endParaRPr>
          </a:p>
        </p:txBody>
      </p:sp>
      <p:sp>
        <p:nvSpPr>
          <p:cNvPr id="32" name="TextBox 23"/>
          <p:cNvSpPr txBox="1"/>
          <p:nvPr/>
        </p:nvSpPr>
        <p:spPr>
          <a:xfrm>
            <a:off x="4699000" y="2371090"/>
            <a:ext cx="3556000" cy="66103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二、情景导入</a:t>
            </a:r>
            <a:endParaRPr lang="zh-CN" altLang="en-US" sz="4000" b="1" dirty="0">
              <a:latin typeface="楷体" panose="02010609060101010101" pitchFamily="49" charset="-122"/>
              <a:ea typeface="楷体" panose="02010609060101010101" pitchFamily="49" charset="-122"/>
            </a:endParaRPr>
          </a:p>
        </p:txBody>
      </p:sp>
      <p:sp>
        <p:nvSpPr>
          <p:cNvPr id="10" name="TextBox 23"/>
          <p:cNvSpPr txBox="1"/>
          <p:nvPr/>
        </p:nvSpPr>
        <p:spPr>
          <a:xfrm>
            <a:off x="4699000" y="1665605"/>
            <a:ext cx="3556000" cy="66103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一、学习目标</a:t>
            </a:r>
            <a:endParaRPr lang="zh-CN" altLang="en-US" sz="4000" b="1" dirty="0">
              <a:latin typeface="楷体" panose="02010609060101010101" pitchFamily="49" charset="-122"/>
              <a:ea typeface="楷体" panose="02010609060101010101" pitchFamily="49" charset="-122"/>
            </a:endParaRPr>
          </a:p>
        </p:txBody>
      </p:sp>
      <p:sp>
        <p:nvSpPr>
          <p:cNvPr id="11" name="TextBox 14"/>
          <p:cNvSpPr txBox="1"/>
          <p:nvPr/>
        </p:nvSpPr>
        <p:spPr>
          <a:xfrm>
            <a:off x="4699000" y="3850005"/>
            <a:ext cx="3596640" cy="71691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四、课堂小结</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par>
                                <p:cTn id="9" presetID="3" presetClass="entr" presetSubtype="1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linds(horizontal)">
                                      <p:cBhvr>
                                        <p:cTn id="11" dur="500"/>
                                        <p:tgtEl>
                                          <p:spTgt spid="28"/>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linds(horizontal)">
                                      <p:cBhvr>
                                        <p:cTn id="14" dur="500"/>
                                        <p:tgtEl>
                                          <p:spTgt spid="30"/>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32"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 name="文本框 1"/>
          <p:cNvSpPr txBox="1"/>
          <p:nvPr/>
        </p:nvSpPr>
        <p:spPr>
          <a:xfrm>
            <a:off x="901065" y="842010"/>
            <a:ext cx="2019300" cy="645160"/>
          </a:xfrm>
          <a:prstGeom prst="rect">
            <a:avLst/>
          </a:prstGeom>
          <a:noFill/>
        </p:spPr>
        <p:txBody>
          <a:bodyPr wrap="none" rtlCol="0" anchor="t">
            <a:spAutoFit/>
          </a:bodyPr>
          <a:p>
            <a:r>
              <a:rPr lang="zh-CN" altLang="en-US" sz="3600" b="1" dirty="0">
                <a:solidFill>
                  <a:srgbClr val="FF0000"/>
                </a:solidFill>
                <a:latin typeface="黑体" panose="02010609060101010101" charset="-122"/>
                <a:ea typeface="黑体" panose="02010609060101010101" charset="-122"/>
                <a:sym typeface="+mn-ea"/>
              </a:rPr>
              <a:t>讨论交</a:t>
            </a:r>
            <a:r>
              <a:rPr lang="zh-CN" altLang="en-US" sz="3600" b="1" dirty="0" smtClean="0">
                <a:solidFill>
                  <a:srgbClr val="FF0000"/>
                </a:solidFill>
                <a:latin typeface="黑体" panose="02010609060101010101" charset="-122"/>
                <a:ea typeface="黑体" panose="02010609060101010101" charset="-122"/>
                <a:sym typeface="+mn-ea"/>
              </a:rPr>
              <a:t>流</a:t>
            </a:r>
            <a:endParaRPr lang="zh-CN" altLang="en-US" sz="3600" b="1" dirty="0" smtClean="0">
              <a:solidFill>
                <a:srgbClr val="FF0000"/>
              </a:solidFill>
              <a:latin typeface="黑体" panose="02010609060101010101" charset="-122"/>
              <a:ea typeface="黑体" panose="02010609060101010101" charset="-122"/>
              <a:sym typeface="+mn-ea"/>
            </a:endParaRPr>
          </a:p>
        </p:txBody>
      </p:sp>
      <p:sp>
        <p:nvSpPr>
          <p:cNvPr id="97283" name="Rectangle 3"/>
          <p:cNvSpPr>
            <a:spLocks noGrp="1" noRot="1" noChangeArrowheads="1"/>
          </p:cNvSpPr>
          <p:nvPr/>
        </p:nvSpPr>
        <p:spPr>
          <a:xfrm>
            <a:off x="649476" y="1564005"/>
            <a:ext cx="5134471" cy="638175"/>
          </a:xfrm>
          <a:prstGeom prst="rect">
            <a:avLst/>
          </a:prstGeom>
        </p:spPr>
        <p:txBody>
          <a:bodyPr vert="horz" lIns="182880" tIns="91440">
            <a:noAutofit/>
          </a:bodyPr>
          <a:lstStyle>
            <a:lvl1pPr marL="265430" indent="-265430" algn="l" rtl="0" eaLnBrk="1" latinLnBrk="0" hangingPunct="1">
              <a:spcBef>
                <a:spcPts val="250"/>
              </a:spcBef>
              <a:buClr>
                <a:schemeClr val="accent1"/>
              </a:buClr>
              <a:buSzPct val="80000"/>
              <a:buFont typeface="Wingdings 2" panose="05020102010507070707"/>
              <a:buChar char=""/>
              <a:defRPr kumimoji="0" sz="2800" kern="1200">
                <a:solidFill>
                  <a:schemeClr val="tx1"/>
                </a:solidFill>
                <a:effectLst/>
                <a:latin typeface="+mn-lt"/>
                <a:ea typeface="+mn-ea"/>
                <a:cs typeface="+mn-cs"/>
              </a:defRPr>
            </a:lvl1pPr>
            <a:lvl2pPr marL="548640" indent="-201295" algn="l" rtl="0" eaLnBrk="1" latinLnBrk="0" hangingPunct="1">
              <a:spcBef>
                <a:spcPts val="250"/>
              </a:spcBef>
              <a:buClr>
                <a:schemeClr val="accent1"/>
              </a:buClr>
              <a:buSzPct val="100000"/>
              <a:buFont typeface="Verdana" panose="020B0604030504040204"/>
              <a:buChar char="◦"/>
              <a:defRPr kumimoji="0" sz="2400" kern="1200">
                <a:solidFill>
                  <a:schemeClr val="tx1"/>
                </a:solidFill>
                <a:latin typeface="+mn-lt"/>
                <a:ea typeface="+mn-ea"/>
                <a:cs typeface="+mn-cs"/>
              </a:defRPr>
            </a:lvl2pPr>
            <a:lvl3pPr marL="786130" indent="-182880" algn="l" rtl="0" eaLnBrk="1" latinLnBrk="0" hangingPunct="1">
              <a:spcBef>
                <a:spcPts val="250"/>
              </a:spcBef>
              <a:buClr>
                <a:schemeClr val="accent2">
                  <a:tint val="85000"/>
                  <a:satMod val="285000"/>
                </a:schemeClr>
              </a:buClr>
              <a:buSzPct val="100000"/>
              <a:buFont typeface="Wingdings 2" panose="05020102010507070707"/>
              <a:buChar char=""/>
              <a:defRPr kumimoji="0" sz="2200" kern="1200">
                <a:solidFill>
                  <a:schemeClr val="tx1"/>
                </a:solidFill>
                <a:latin typeface="+mn-lt"/>
                <a:ea typeface="+mn-ea"/>
                <a:cs typeface="+mn-cs"/>
              </a:defRPr>
            </a:lvl3pPr>
            <a:lvl4pPr marL="1024255" indent="-182880" algn="l" rtl="0" eaLnBrk="1" latinLnBrk="0" hangingPunct="1">
              <a:spcBef>
                <a:spcPts val="230"/>
              </a:spcBef>
              <a:buClr>
                <a:schemeClr val="accent2">
                  <a:tint val="85000"/>
                  <a:satMod val="285000"/>
                </a:schemeClr>
              </a:buClr>
              <a:buSzPct val="112000"/>
              <a:buFont typeface="Verdana" panose="020B0604030504040204"/>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panose="05020102010507070707"/>
              <a:buChar char=""/>
              <a:defRPr kumimoji="0" sz="1800" kern="1200">
                <a:solidFill>
                  <a:schemeClr val="tx1"/>
                </a:solidFill>
                <a:latin typeface="+mn-lt"/>
                <a:ea typeface="+mn-ea"/>
                <a:cs typeface="+mn-cs"/>
              </a:defRPr>
            </a:lvl5pPr>
            <a:lvl6pPr marL="1490345" indent="-182880" algn="l" rtl="0" eaLnBrk="1" latinLnBrk="0" hangingPunct="1">
              <a:spcBef>
                <a:spcPts val="250"/>
              </a:spcBef>
              <a:buClr>
                <a:schemeClr val="accent3">
                  <a:tint val="85000"/>
                  <a:satMod val="275000"/>
                </a:schemeClr>
              </a:buClr>
              <a:buSzPct val="100000"/>
              <a:buFont typeface="Verdana" panose="020B0604030504040204"/>
              <a:buChar char="◦"/>
              <a:defRPr kumimoji="0" sz="1700" kern="1200" baseline="0">
                <a:solidFill>
                  <a:schemeClr val="tx1"/>
                </a:solidFill>
                <a:latin typeface="+mn-lt"/>
                <a:ea typeface="+mn-ea"/>
                <a:cs typeface="+mn-cs"/>
              </a:defRPr>
            </a:lvl6pPr>
            <a:lvl7pPr marL="170053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7pPr>
            <a:lvl8pPr marL="1920240" indent="-182880" algn="l" rtl="0" eaLnBrk="1" latinLnBrk="0" hangingPunct="1">
              <a:spcBef>
                <a:spcPts val="255"/>
              </a:spcBef>
              <a:buClr>
                <a:schemeClr val="accent3">
                  <a:tint val="85000"/>
                  <a:satMod val="275000"/>
                </a:schemeClr>
              </a:buClr>
              <a:buSzPct val="100000"/>
              <a:buFont typeface="Verdana" panose="020B0604030504040204"/>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9pPr>
          </a:lstStyle>
          <a:p>
            <a:pPr marL="0" indent="0" fontAlgn="auto">
              <a:spcBef>
                <a:spcPts val="200"/>
              </a:spcBef>
              <a:buNone/>
            </a:pPr>
            <a:r>
              <a:rPr lang="zh-CN" altLang="en-US" sz="3600" b="1" dirty="0">
                <a:latin typeface="Times New Roman" panose="02020603050405020304" pitchFamily="18" charset="0"/>
                <a:ea typeface="黑体" panose="02010609060101010101" charset="-122"/>
              </a:rPr>
              <a:t>如何保护我们的环境</a:t>
            </a:r>
            <a:r>
              <a:rPr lang="en-US" altLang="zh-CN" sz="3600" b="1" dirty="0">
                <a:latin typeface="Times New Roman" panose="02020603050405020304" pitchFamily="18" charset="0"/>
                <a:ea typeface="黑体" panose="02010609060101010101" charset="-122"/>
              </a:rPr>
              <a:t>?</a:t>
            </a:r>
            <a:endParaRPr lang="en-US" altLang="zh-CN" sz="3600" b="1" dirty="0">
              <a:latin typeface="Times New Roman" panose="02020603050405020304" pitchFamily="18" charset="0"/>
              <a:ea typeface="黑体" panose="02010609060101010101" charset="-122"/>
            </a:endParaRPr>
          </a:p>
        </p:txBody>
      </p:sp>
      <p:sp>
        <p:nvSpPr>
          <p:cNvPr id="97284" name="Text Box 4"/>
          <p:cNvSpPr txBox="1">
            <a:spLocks noChangeArrowheads="1"/>
          </p:cNvSpPr>
          <p:nvPr/>
        </p:nvSpPr>
        <p:spPr bwMode="auto">
          <a:xfrm>
            <a:off x="782464" y="2700154"/>
            <a:ext cx="7561263" cy="2799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800100" indent="-342900">
              <a:defRPr>
                <a:solidFill>
                  <a:schemeClr val="tx1"/>
                </a:solidFill>
                <a:latin typeface="Arial" panose="020B0604020202020204" pitchFamily="34" charset="0"/>
                <a:ea typeface="宋体" panose="02010600030101010101" pitchFamily="2" charset="-122"/>
              </a:defRPr>
            </a:lvl2pPr>
            <a:lvl3pPr marL="1257300" indent="-342900">
              <a:defRPr>
                <a:solidFill>
                  <a:schemeClr val="tx1"/>
                </a:solidFill>
                <a:latin typeface="Arial" panose="020B0604020202020204" pitchFamily="34" charset="0"/>
                <a:ea typeface="宋体" panose="02010600030101010101" pitchFamily="2" charset="-122"/>
              </a:defRPr>
            </a:lvl3pPr>
            <a:lvl4pPr marL="1714500" indent="-342900">
              <a:defRPr>
                <a:solidFill>
                  <a:schemeClr val="tx1"/>
                </a:solidFill>
                <a:latin typeface="Arial" panose="020B0604020202020204" pitchFamily="34" charset="0"/>
                <a:ea typeface="宋体" panose="02010600030101010101" pitchFamily="2" charset="-122"/>
              </a:defRPr>
            </a:lvl4pPr>
            <a:lvl5pPr marL="2171700" indent="-342900">
              <a:defRPr>
                <a:solidFill>
                  <a:schemeClr val="tx1"/>
                </a:solidFill>
                <a:latin typeface="Arial" panose="020B0604020202020204" pitchFamily="34" charset="0"/>
                <a:ea typeface="宋体" panose="02010600030101010101" pitchFamily="2" charset="-122"/>
              </a:defRPr>
            </a:lvl5pPr>
            <a:lvl6pPr marL="26289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0861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433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005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Tx/>
              <a:buAutoNum type="arabicPeriod"/>
            </a:pPr>
            <a:r>
              <a:rPr lang="zh-CN" altLang="en-US" sz="3200" b="1" dirty="0">
                <a:latin typeface="Times New Roman" panose="02020603050405020304" pitchFamily="18" charset="0"/>
                <a:ea typeface="楷体" panose="02010609060101010101" pitchFamily="49" charset="-122"/>
                <a:cs typeface="Times New Roman" panose="02020603050405020304" pitchFamily="18" charset="0"/>
              </a:rPr>
              <a:t>改进燃烧设备，加装消烟除尘装置</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buFontTx/>
              <a:buAutoNum type="arabicPeriod"/>
            </a:pPr>
            <a:r>
              <a:rPr lang="zh-CN" altLang="en-US" sz="3200" b="1" dirty="0">
                <a:latin typeface="Times New Roman" panose="02020603050405020304" pitchFamily="18" charset="0"/>
                <a:ea typeface="楷体" panose="02010609060101010101" pitchFamily="49" charset="-122"/>
                <a:cs typeface="Times New Roman" panose="02020603050405020304" pitchFamily="18" charset="0"/>
              </a:rPr>
              <a:t>集中供热；</a:t>
            </a:r>
            <a:endParaRPr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buFontTx/>
              <a:buAutoNum type="arabicPeriod"/>
            </a:pPr>
            <a:r>
              <a:rPr lang="zh-CN" altLang="en-US" sz="3200" b="1" dirty="0">
                <a:latin typeface="Times New Roman" panose="02020603050405020304" pitchFamily="18" charset="0"/>
                <a:ea typeface="楷体" panose="02010609060101010101" pitchFamily="49" charset="-122"/>
                <a:cs typeface="Times New Roman" panose="02020603050405020304" pitchFamily="18" charset="0"/>
              </a:rPr>
              <a:t>改用气体燃料，普及煤气和天然气；</a:t>
            </a:r>
            <a:endParaRPr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buFontTx/>
              <a:buAutoNum type="arabicPeriod"/>
            </a:pPr>
            <a:r>
              <a:rPr lang="zh-CN" altLang="en-US" sz="3200" b="1" dirty="0">
                <a:latin typeface="Times New Roman" panose="02020603050405020304" pitchFamily="18" charset="0"/>
                <a:ea typeface="楷体" panose="02010609060101010101" pitchFamily="49" charset="-122"/>
                <a:cs typeface="Times New Roman" panose="02020603050405020304" pitchFamily="18" charset="0"/>
              </a:rPr>
              <a:t>充分开发利用污染少和无污染的新能源</a:t>
            </a:r>
            <a:r>
              <a:rPr lang="zh-CN" altLang="en-US"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7284"/>
                                        </p:tgtEl>
                                        <p:attrNameLst>
                                          <p:attrName>style.visibility</p:attrName>
                                        </p:attrNameLst>
                                      </p:cBhvr>
                                      <p:to>
                                        <p:strVal val="visible"/>
                                      </p:to>
                                    </p:set>
                                    <p:anim calcmode="lin" valueType="num">
                                      <p:cBhvr additive="base">
                                        <p:cTn id="7" dur="500" fill="hold"/>
                                        <p:tgtEl>
                                          <p:spTgt spid="97284"/>
                                        </p:tgtEl>
                                        <p:attrNameLst>
                                          <p:attrName>ppt_x</p:attrName>
                                        </p:attrNameLst>
                                      </p:cBhvr>
                                      <p:tavLst>
                                        <p:tav tm="0">
                                          <p:val>
                                            <p:strVal val="#ppt_x"/>
                                          </p:val>
                                        </p:tav>
                                        <p:tav tm="100000">
                                          <p:val>
                                            <p:strVal val="#ppt_x"/>
                                          </p:val>
                                        </p:tav>
                                      </p:tavLst>
                                    </p:anim>
                                    <p:anim calcmode="lin" valueType="num">
                                      <p:cBhvr additive="base">
                                        <p:cTn id="8" dur="500" fill="hold"/>
                                        <p:tgtEl>
                                          <p:spTgt spid="972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 name="文本框 1"/>
          <p:cNvSpPr txBox="1"/>
          <p:nvPr/>
        </p:nvSpPr>
        <p:spPr>
          <a:xfrm>
            <a:off x="56515" y="566420"/>
            <a:ext cx="9070340" cy="6174740"/>
          </a:xfrm>
          <a:prstGeom prst="rect">
            <a:avLst/>
          </a:prstGeom>
          <a:noFill/>
        </p:spPr>
        <p:txBody>
          <a:bodyPr wrap="square" rtlCol="0" anchor="t">
            <a:spAutoFit/>
          </a:bodyPr>
          <a:p>
            <a:pPr marL="0" indent="0" algn="ctr" fontAlgn="auto">
              <a:spcBef>
                <a:spcPts val="200"/>
              </a:spcBef>
              <a:buFont typeface="Wingdings" panose="05000000000000000000" pitchFamily="2" charset="2"/>
              <a:buNone/>
            </a:pPr>
            <a:r>
              <a:rPr lang="zh-CN" altLang="en-US" sz="2800" b="1" dirty="0" smtClean="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洛</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杉机光化学烟雾事件</a:t>
            </a:r>
            <a:endPar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a:p>
            <a:pPr marL="0" indent="0" algn="l" fontAlgn="auto">
              <a:spcBef>
                <a:spcPts val="200"/>
              </a:spcBef>
              <a:buFont typeface="Wingdings" panose="05000000000000000000" pitchFamily="2" charset="2"/>
              <a:buNone/>
            </a:pP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　　　首先，什么是光化学烟雾呢</a:t>
            </a:r>
            <a:r>
              <a:rPr lang="en-US" altLang="zh-CN"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氮氧化物、烃类等一次污染物在阳光紫外线的作用下发生一系列光化学反应，生成臭氧</a:t>
            </a:r>
            <a:r>
              <a:rPr lang="en-US" altLang="zh-CN"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占产物</a:t>
            </a:r>
            <a:r>
              <a:rPr lang="en-US" altLang="zh-CN"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85%</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以上</a:t>
            </a:r>
            <a:r>
              <a:rPr lang="en-US" altLang="zh-CN"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过氧乙酰硝酸酯、高活性自由基、醛类、酮类和有机酸等二次污染物，这些一次污染物和二次污染物形成的混合物称为光化学烟雾，它呈浅兰色、有刺激性和很强的氧化性，可造成人类及动植物疾病、建筑物毁坏等危害。</a:t>
            </a:r>
            <a:endPar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endParaRPr>
          </a:p>
          <a:p>
            <a:pPr marL="0" indent="0" algn="l" fontAlgn="auto">
              <a:spcBef>
                <a:spcPts val="200"/>
              </a:spcBef>
              <a:buFont typeface="Wingdings" panose="05000000000000000000" pitchFamily="2" charset="2"/>
              <a:buNone/>
            </a:pP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　　　洛杉机光化学烟雾事件是指</a:t>
            </a:r>
            <a:r>
              <a:rPr lang="en-US" altLang="zh-CN"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40</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年代初期至</a:t>
            </a:r>
            <a:r>
              <a:rPr lang="en-US" altLang="zh-CN"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50</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年代，发生于美国洛杉机市的一系列光化学烟雾事件的总称。该市临海依山，处于</a:t>
            </a:r>
            <a:r>
              <a:rPr lang="en-US" altLang="zh-CN"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50</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公里长的盆地中，一年有</a:t>
            </a:r>
            <a:r>
              <a:rPr lang="en-US" altLang="zh-CN"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300</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天出现逆温</a:t>
            </a:r>
            <a:r>
              <a:rPr lang="en-US" altLang="zh-CN"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即大气层某一高度上的温度不随高度递减，出现反常增加或不变。这会阻碍大气向上的对流扩散和污染物的扩散</a:t>
            </a:r>
            <a:r>
              <a:rPr lang="en-US" altLang="zh-CN"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en-US" altLang="zh-CN"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5</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en-US" altLang="zh-CN"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10</a:t>
            </a:r>
            <a:r>
              <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月阳光强烈。</a:t>
            </a:r>
            <a:endParaRPr lang="zh-CN" altLang="en-US" sz="28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 name="文本框 1"/>
          <p:cNvSpPr txBox="1"/>
          <p:nvPr/>
        </p:nvSpPr>
        <p:spPr>
          <a:xfrm>
            <a:off x="450215" y="1370330"/>
            <a:ext cx="8243570" cy="3538220"/>
          </a:xfrm>
          <a:prstGeom prst="rect">
            <a:avLst/>
          </a:prstGeom>
          <a:noFill/>
        </p:spPr>
        <p:txBody>
          <a:bodyPr wrap="square" rtlCol="0" anchor="t">
            <a:spAutoFit/>
          </a:bodyPr>
          <a:p>
            <a:pPr marL="0" indent="0" algn="l" fontAlgn="auto">
              <a:spcBef>
                <a:spcPts val="200"/>
              </a:spcBef>
              <a:buFont typeface="Wingdings" panose="05000000000000000000" pitchFamily="2" charset="2"/>
              <a:buNone/>
            </a:pPr>
            <a:r>
              <a:rPr lang="en-US" altLang="zh-CN" sz="2800" b="1" dirty="0">
                <a:latin typeface="Times New Roman" panose="02020603050405020304" pitchFamily="18" charset="0"/>
                <a:ea typeface="楷体" panose="02010609060101010101" pitchFamily="49" charset="-122"/>
                <a:cs typeface="Times New Roman" panose="02020603050405020304" pitchFamily="18" charset="0"/>
                <a:sym typeface="+mn-ea"/>
              </a:rPr>
              <a:t>       </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sym typeface="+mn-ea"/>
              </a:rPr>
              <a:t>由于大量汽车排放含氮氧化物、碳氢化合物、一氧化碳等废气，加之洛杉机市特殊的地理及气候条件，自</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sym typeface="+mn-ea"/>
              </a:rPr>
              <a:t>1943</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sym typeface="+mn-ea"/>
              </a:rPr>
              <a:t>年开始，形成了多次光化学烟雾事件。当地居民纷纷反应有眼睛或喉咙刺激，其中以</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sym typeface="+mn-ea"/>
              </a:rPr>
              <a:t>1952</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sym typeface="+mn-ea"/>
              </a:rPr>
              <a:t>年的一次最为严重，大批居民发生眼睛红肿、喉痛、咳嗽、皮肤潮红等症状，严重者心肺功能衰竭，导致近</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sym typeface="+mn-ea"/>
              </a:rPr>
              <a:t>400</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sym typeface="+mn-ea"/>
              </a:rPr>
              <a:t>位</a:t>
            </a:r>
            <a:r>
              <a:rPr lang="en-US" altLang="zh-CN" sz="2800" b="1" dirty="0">
                <a:latin typeface="Times New Roman" panose="02020603050405020304" pitchFamily="18" charset="0"/>
                <a:ea typeface="楷体" panose="02010609060101010101" pitchFamily="49" charset="-122"/>
                <a:cs typeface="Times New Roman" panose="02020603050405020304" pitchFamily="18" charset="0"/>
                <a:sym typeface="+mn-ea"/>
              </a:rPr>
              <a:t>65</a:t>
            </a:r>
            <a:r>
              <a:rPr lang="zh-CN" altLang="en-US" sz="2800" b="1" dirty="0">
                <a:latin typeface="Times New Roman" panose="02020603050405020304" pitchFamily="18" charset="0"/>
                <a:ea typeface="楷体" panose="02010609060101010101" pitchFamily="49" charset="-122"/>
                <a:cs typeface="Times New Roman" panose="02020603050405020304" pitchFamily="18" charset="0"/>
                <a:sym typeface="+mn-ea"/>
              </a:rPr>
              <a:t>岁以上老人死亡。此外，植物大面积死亡，车祸增多。</a:t>
            </a:r>
            <a:endParaRPr lang="zh-CN" altLang="en-US" sz="2800" b="1" dirty="0">
              <a:latin typeface="Times New Roman" panose="02020603050405020304" pitchFamily="18" charset="0"/>
              <a:ea typeface="楷体" panose="02010609060101010101" pitchFamily="49" charset="-122"/>
              <a:cs typeface="Times New Roman" panose="02020603050405020304" pitchFamily="18" charset="0"/>
              <a:sym typeface="+mn-ea"/>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85090" y="93980"/>
            <a:ext cx="2548255" cy="773430"/>
            <a:chOff x="288" y="190"/>
            <a:chExt cx="4013" cy="1218"/>
          </a:xfrm>
        </p:grpSpPr>
        <p:pic>
          <p:nvPicPr>
            <p:cNvPr id="15" name="图形 5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8" y="190"/>
              <a:ext cx="1218" cy="1218"/>
            </a:xfrm>
            <a:prstGeom prst="rect">
              <a:avLst/>
            </a:prstGeom>
          </p:spPr>
        </p:pic>
        <p:sp>
          <p:nvSpPr>
            <p:cNvPr id="16" name="文本框 15"/>
            <p:cNvSpPr txBox="1"/>
            <p:nvPr/>
          </p:nvSpPr>
          <p:spPr>
            <a:xfrm>
              <a:off x="1400" y="33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课堂小结</a:t>
              </a:r>
              <a:endParaRPr lang="zh-CN" altLang="en-US" sz="3200" b="1">
                <a:latin typeface="楷体" panose="02010609060101010101" pitchFamily="49" charset="-122"/>
                <a:ea typeface="楷体" panose="02010609060101010101" pitchFamily="49" charset="-122"/>
              </a:endParaRPr>
            </a:p>
          </p:txBody>
        </p:sp>
      </p:grpSp>
      <p:graphicFrame>
        <p:nvGraphicFramePr>
          <p:cNvPr id="5122" name="Object 4"/>
          <p:cNvGraphicFramePr>
            <a:graphicFrameLocks noChangeAspect="1"/>
          </p:cNvGraphicFramePr>
          <p:nvPr/>
        </p:nvGraphicFramePr>
        <p:xfrm>
          <a:off x="491173" y="705803"/>
          <a:ext cx="8162290" cy="5445760"/>
        </p:xfrm>
        <a:graphic>
          <a:graphicData uri="http://schemas.openxmlformats.org/presentationml/2006/ole">
            <mc:AlternateContent xmlns:mc="http://schemas.openxmlformats.org/markup-compatibility/2006">
              <mc:Choice xmlns:v="urn:schemas-microsoft-com:vml" Requires="v">
                <p:oleObj spid="_x0000_s5127" name="文档" r:id="rId2" imgW="3848100" imgH="2009775" progId="Word.Document.12">
                  <p:embed/>
                </p:oleObj>
              </mc:Choice>
              <mc:Fallback>
                <p:oleObj name="文档" r:id="rId2" imgW="3848100" imgH="2009775" progId="Word.Document.12">
                  <p:embed/>
                  <p:pic>
                    <p:nvPicPr>
                      <p:cNvPr id="0" name="Object 4"/>
                      <p:cNvPicPr>
                        <a:picLocks noChangeAspect="1" noChangeArrowheads="1"/>
                      </p:cNvPicPr>
                      <p:nvPr/>
                    </p:nvPicPr>
                    <p:blipFill>
                      <a:blip r:embed="rId3"/>
                      <a:srcRect/>
                      <a:stretch>
                        <a:fillRect/>
                      </a:stretch>
                    </p:blipFill>
                    <p:spPr bwMode="auto">
                      <a:xfrm>
                        <a:off x="491173" y="705803"/>
                        <a:ext cx="8162290" cy="544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85090" y="93980"/>
            <a:ext cx="2548255" cy="773430"/>
            <a:chOff x="288" y="190"/>
            <a:chExt cx="4013" cy="1218"/>
          </a:xfrm>
        </p:grpSpPr>
        <p:pic>
          <p:nvPicPr>
            <p:cNvPr id="15" name="图形 5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8" y="190"/>
              <a:ext cx="1218" cy="1218"/>
            </a:xfrm>
            <a:prstGeom prst="rect">
              <a:avLst/>
            </a:prstGeom>
          </p:spPr>
        </p:pic>
        <p:sp>
          <p:nvSpPr>
            <p:cNvPr id="16" name="文本框 15"/>
            <p:cNvSpPr txBox="1"/>
            <p:nvPr/>
          </p:nvSpPr>
          <p:spPr>
            <a:xfrm>
              <a:off x="1400" y="33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课堂小结</a:t>
              </a:r>
              <a:endParaRPr lang="zh-CN" altLang="en-US" sz="3200" b="1">
                <a:latin typeface="楷体" panose="02010609060101010101" pitchFamily="49" charset="-122"/>
                <a:ea typeface="楷体" panose="02010609060101010101" pitchFamily="49" charset="-122"/>
              </a:endParaRPr>
            </a:p>
          </p:txBody>
        </p:sp>
      </p:grpSp>
      <p:graphicFrame>
        <p:nvGraphicFramePr>
          <p:cNvPr id="8194" name="Object 4"/>
          <p:cNvGraphicFramePr>
            <a:graphicFrameLocks noChangeAspect="1"/>
          </p:cNvGraphicFramePr>
          <p:nvPr/>
        </p:nvGraphicFramePr>
        <p:xfrm>
          <a:off x="206375" y="1741170"/>
          <a:ext cx="8731250" cy="3206115"/>
        </p:xfrm>
        <a:graphic>
          <a:graphicData uri="http://schemas.openxmlformats.org/presentationml/2006/ole">
            <mc:AlternateContent xmlns:mc="http://schemas.openxmlformats.org/markup-compatibility/2006">
              <mc:Choice xmlns:v="urn:schemas-microsoft-com:vml" Requires="v">
                <p:oleObj spid="_x0000_s8199" name="文档" r:id="rId2" imgW="3840480" imgH="1410970" progId="Word.Document.12">
                  <p:embed/>
                </p:oleObj>
              </mc:Choice>
              <mc:Fallback>
                <p:oleObj name="文档" r:id="rId2" imgW="3840480" imgH="1410970" progId="Word.Document.12">
                  <p:embed/>
                  <p:pic>
                    <p:nvPicPr>
                      <p:cNvPr id="0" name="Object 4"/>
                      <p:cNvPicPr>
                        <a:picLocks noChangeAspect="1" noChangeArrowheads="1"/>
                      </p:cNvPicPr>
                      <p:nvPr/>
                    </p:nvPicPr>
                    <p:blipFill>
                      <a:blip r:embed="rId3"/>
                      <a:srcRect/>
                      <a:stretch>
                        <a:fillRect/>
                      </a:stretch>
                    </p:blipFill>
                    <p:spPr bwMode="auto">
                      <a:xfrm>
                        <a:off x="206375" y="1741170"/>
                        <a:ext cx="8731250" cy="3206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p:tgtEl>
                                          <p:spTgt spid="8194"/>
                                        </p:tgtEl>
                                        <p:attrNameLst>
                                          <p:attrName>ppt_y</p:attrName>
                                        </p:attrNameLst>
                                      </p:cBhvr>
                                      <p:tavLst>
                                        <p:tav tm="0">
                                          <p:val>
                                            <p:strVal val="#ppt_y+#ppt_h*1.125000"/>
                                          </p:val>
                                        </p:tav>
                                        <p:tav tm="100000">
                                          <p:val>
                                            <p:strVal val="#ppt_y"/>
                                          </p:val>
                                        </p:tav>
                                      </p:tavLst>
                                    </p:anim>
                                    <p:animEffect transition="in" filter="wipe(up)">
                                      <p:cBhvr>
                                        <p:cTn id="8"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98307" name="Rectangle 3"/>
          <p:cNvSpPr>
            <a:spLocks noGrp="1" noRot="1" noChangeArrowheads="1"/>
          </p:cNvSpPr>
          <p:nvPr/>
        </p:nvSpPr>
        <p:spPr>
          <a:xfrm>
            <a:off x="379408" y="1106701"/>
            <a:ext cx="8229600" cy="2304256"/>
          </a:xfrm>
          <a:prstGeom prst="rect">
            <a:avLst/>
          </a:prstGeom>
        </p:spPr>
        <p:txBody>
          <a:bodyPr vert="horz" lIns="182880" tIns="91440">
            <a:noAutofit/>
          </a:bodyPr>
          <a:lstStyle>
            <a:lvl1pPr marL="265430" indent="-265430" algn="l" rtl="0" eaLnBrk="1" latinLnBrk="0" hangingPunct="1">
              <a:spcBef>
                <a:spcPts val="250"/>
              </a:spcBef>
              <a:buClr>
                <a:schemeClr val="accent1"/>
              </a:buClr>
              <a:buSzPct val="80000"/>
              <a:buFont typeface="Wingdings 2" panose="05020102010507070707"/>
              <a:buChar char=""/>
              <a:defRPr kumimoji="0" sz="2800" kern="1200">
                <a:solidFill>
                  <a:schemeClr val="tx1"/>
                </a:solidFill>
                <a:effectLst/>
                <a:latin typeface="+mn-lt"/>
                <a:ea typeface="+mn-ea"/>
                <a:cs typeface="+mn-cs"/>
              </a:defRPr>
            </a:lvl1pPr>
            <a:lvl2pPr marL="548640" indent="-201295" algn="l" rtl="0" eaLnBrk="1" latinLnBrk="0" hangingPunct="1">
              <a:spcBef>
                <a:spcPts val="250"/>
              </a:spcBef>
              <a:buClr>
                <a:schemeClr val="accent1"/>
              </a:buClr>
              <a:buSzPct val="100000"/>
              <a:buFont typeface="Verdana" panose="020B0604030504040204"/>
              <a:buChar char="◦"/>
              <a:defRPr kumimoji="0" sz="2400" kern="1200">
                <a:solidFill>
                  <a:schemeClr val="tx1"/>
                </a:solidFill>
                <a:latin typeface="+mn-lt"/>
                <a:ea typeface="+mn-ea"/>
                <a:cs typeface="+mn-cs"/>
              </a:defRPr>
            </a:lvl2pPr>
            <a:lvl3pPr marL="786130" indent="-182880" algn="l" rtl="0" eaLnBrk="1" latinLnBrk="0" hangingPunct="1">
              <a:spcBef>
                <a:spcPts val="250"/>
              </a:spcBef>
              <a:buClr>
                <a:schemeClr val="accent2">
                  <a:tint val="85000"/>
                  <a:satMod val="285000"/>
                </a:schemeClr>
              </a:buClr>
              <a:buSzPct val="100000"/>
              <a:buFont typeface="Wingdings 2" panose="05020102010507070707"/>
              <a:buChar char=""/>
              <a:defRPr kumimoji="0" sz="2200" kern="1200">
                <a:solidFill>
                  <a:schemeClr val="tx1"/>
                </a:solidFill>
                <a:latin typeface="+mn-lt"/>
                <a:ea typeface="+mn-ea"/>
                <a:cs typeface="+mn-cs"/>
              </a:defRPr>
            </a:lvl3pPr>
            <a:lvl4pPr marL="1024255" indent="-182880" algn="l" rtl="0" eaLnBrk="1" latinLnBrk="0" hangingPunct="1">
              <a:spcBef>
                <a:spcPts val="230"/>
              </a:spcBef>
              <a:buClr>
                <a:schemeClr val="accent2">
                  <a:tint val="85000"/>
                  <a:satMod val="285000"/>
                </a:schemeClr>
              </a:buClr>
              <a:buSzPct val="112000"/>
              <a:buFont typeface="Verdana" panose="020B0604030504040204"/>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panose="05020102010507070707"/>
              <a:buChar char=""/>
              <a:defRPr kumimoji="0" sz="1800" kern="1200">
                <a:solidFill>
                  <a:schemeClr val="tx1"/>
                </a:solidFill>
                <a:latin typeface="+mn-lt"/>
                <a:ea typeface="+mn-ea"/>
                <a:cs typeface="+mn-cs"/>
              </a:defRPr>
            </a:lvl5pPr>
            <a:lvl6pPr marL="1490345" indent="-182880" algn="l" rtl="0" eaLnBrk="1" latinLnBrk="0" hangingPunct="1">
              <a:spcBef>
                <a:spcPts val="250"/>
              </a:spcBef>
              <a:buClr>
                <a:schemeClr val="accent3">
                  <a:tint val="85000"/>
                  <a:satMod val="275000"/>
                </a:schemeClr>
              </a:buClr>
              <a:buSzPct val="100000"/>
              <a:buFont typeface="Verdana" panose="020B0604030504040204"/>
              <a:buChar char="◦"/>
              <a:defRPr kumimoji="0" sz="1700" kern="1200" baseline="0">
                <a:solidFill>
                  <a:schemeClr val="tx1"/>
                </a:solidFill>
                <a:latin typeface="+mn-lt"/>
                <a:ea typeface="+mn-ea"/>
                <a:cs typeface="+mn-cs"/>
              </a:defRPr>
            </a:lvl6pPr>
            <a:lvl7pPr marL="170053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7pPr>
            <a:lvl8pPr marL="1920240" indent="-182880" algn="l" rtl="0" eaLnBrk="1" latinLnBrk="0" hangingPunct="1">
              <a:spcBef>
                <a:spcPts val="255"/>
              </a:spcBef>
              <a:buClr>
                <a:schemeClr val="accent3">
                  <a:tint val="85000"/>
                  <a:satMod val="275000"/>
                </a:schemeClr>
              </a:buClr>
              <a:buSzPct val="100000"/>
              <a:buFont typeface="Verdana" panose="020B0604030504040204"/>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9pPr>
          </a:lstStyle>
          <a:p>
            <a:pPr marL="0" indent="0" fontAlgn="auto">
              <a:lnSpc>
                <a:spcPct val="100000"/>
              </a:lnSpc>
              <a:spcBef>
                <a:spcPts val="0"/>
              </a:spcBef>
              <a:buFont typeface="Wingdings" panose="05000000000000000000" pitchFamily="2" charset="2"/>
              <a:buNone/>
            </a:pPr>
            <a:r>
              <a:rPr lang="en-US" altLang="zh-CN" b="1" dirty="0">
                <a:latin typeface="Times New Roman" panose="02020603050405020304" pitchFamily="18" charset="0"/>
                <a:ea typeface="黑体" panose="02010609060101010101" charset="-122"/>
                <a:cs typeface="Times New Roman" panose="02020603050405020304" pitchFamily="18" charset="0"/>
              </a:rPr>
              <a:t>1</a:t>
            </a:r>
            <a:r>
              <a:rPr lang="zh-CN" altLang="en-US" b="1" dirty="0">
                <a:latin typeface="Times New Roman" panose="02020603050405020304" pitchFamily="18" charset="0"/>
                <a:ea typeface="黑体" panose="02010609060101010101" charset="-122"/>
                <a:cs typeface="Times New Roman" panose="02020603050405020304" pitchFamily="18" charset="0"/>
              </a:rPr>
              <a:t>、四口这家分别单独使用不同种类的燃料时的平均月消耗分别为：木柴约</a:t>
            </a:r>
            <a:r>
              <a:rPr lang="en-US" altLang="zh-CN" b="1" dirty="0">
                <a:latin typeface="Times New Roman" panose="02020603050405020304" pitchFamily="18" charset="0"/>
                <a:ea typeface="黑体" panose="02010609060101010101" charset="-122"/>
                <a:cs typeface="Times New Roman" panose="02020603050405020304" pitchFamily="18" charset="0"/>
              </a:rPr>
              <a:t>200</a:t>
            </a:r>
            <a:r>
              <a:rPr lang="zh-CN" altLang="en-US" b="1" dirty="0">
                <a:latin typeface="Times New Roman" panose="02020603050405020304" pitchFamily="18" charset="0"/>
                <a:ea typeface="黑体" panose="02010609060101010101" charset="-122"/>
                <a:cs typeface="Times New Roman" panose="02020603050405020304" pitchFamily="18" charset="0"/>
              </a:rPr>
              <a:t>千克，烟煤约</a:t>
            </a:r>
            <a:r>
              <a:rPr lang="en-US" altLang="zh-CN" b="1" dirty="0">
                <a:latin typeface="Times New Roman" panose="02020603050405020304" pitchFamily="18" charset="0"/>
                <a:ea typeface="黑体" panose="02010609060101010101" charset="-122"/>
                <a:cs typeface="Times New Roman" panose="02020603050405020304" pitchFamily="18" charset="0"/>
              </a:rPr>
              <a:t>80</a:t>
            </a:r>
            <a:r>
              <a:rPr lang="zh-CN" altLang="en-US" b="1" dirty="0">
                <a:latin typeface="Times New Roman" panose="02020603050405020304" pitchFamily="18" charset="0"/>
                <a:ea typeface="黑体" panose="02010609060101010101" charset="-122"/>
                <a:cs typeface="Times New Roman" panose="02020603050405020304" pitchFamily="18" charset="0"/>
              </a:rPr>
              <a:t>千克，液化石油气约</a:t>
            </a:r>
            <a:r>
              <a:rPr lang="en-US" altLang="zh-CN" b="1" dirty="0">
                <a:latin typeface="Times New Roman" panose="02020603050405020304" pitchFamily="18" charset="0"/>
                <a:ea typeface="黑体" panose="02010609060101010101" charset="-122"/>
                <a:cs typeface="Times New Roman" panose="02020603050405020304" pitchFamily="18" charset="0"/>
              </a:rPr>
              <a:t>30</a:t>
            </a:r>
            <a:r>
              <a:rPr lang="zh-CN" altLang="en-US" b="1" dirty="0">
                <a:latin typeface="Times New Roman" panose="02020603050405020304" pitchFamily="18" charset="0"/>
                <a:ea typeface="黑体" panose="02010609060101010101" charset="-122"/>
                <a:cs typeface="Times New Roman" panose="02020603050405020304" pitchFamily="18" charset="0"/>
              </a:rPr>
              <a:t>千克，煤气约</a:t>
            </a:r>
            <a:r>
              <a:rPr lang="en-US" altLang="zh-CN" b="1" dirty="0">
                <a:latin typeface="Times New Roman" panose="02020603050405020304" pitchFamily="18" charset="0"/>
                <a:ea typeface="黑体" panose="02010609060101010101" charset="-122"/>
                <a:cs typeface="Times New Roman" panose="02020603050405020304" pitchFamily="18" charset="0"/>
              </a:rPr>
              <a:t>60</a:t>
            </a:r>
            <a:r>
              <a:rPr lang="zh-CN" altLang="en-US" b="1" dirty="0">
                <a:latin typeface="Times New Roman" panose="02020603050405020304" pitchFamily="18" charset="0"/>
                <a:ea typeface="黑体" panose="02010609060101010101" charset="-122"/>
                <a:cs typeface="Times New Roman" panose="02020603050405020304" pitchFamily="18" charset="0"/>
              </a:rPr>
              <a:t>千克。这四种燃料中的热值最高的是</a:t>
            </a:r>
            <a:r>
              <a:rPr lang="en-US" altLang="zh-CN" b="1" dirty="0">
                <a:latin typeface="黑体" panose="02010609060101010101" charset="-122"/>
                <a:ea typeface="黑体" panose="02010609060101010101" charset="-122"/>
                <a:cs typeface="Times New Roman" panose="02020603050405020304" pitchFamily="18" charset="0"/>
              </a:rPr>
              <a:t>(      </a:t>
            </a:r>
            <a:r>
              <a:rPr lang="en-US" altLang="zh-CN" b="1" dirty="0" smtClean="0">
                <a:latin typeface="黑体" panose="02010609060101010101" charset="-122"/>
                <a:ea typeface="黑体" panose="02010609060101010101" charset="-122"/>
                <a:cs typeface="Times New Roman" panose="02020603050405020304" pitchFamily="18" charset="0"/>
              </a:rPr>
              <a:t>)</a:t>
            </a:r>
            <a:endParaRPr lang="en-US" altLang="zh-CN" b="1" dirty="0">
              <a:latin typeface="黑体" panose="02010609060101010101" charset="-122"/>
              <a:ea typeface="黑体" panose="02010609060101010101" charset="-122"/>
              <a:cs typeface="Times New Roman" panose="02020603050405020304" pitchFamily="18" charset="0"/>
            </a:endParaRPr>
          </a:p>
          <a:p>
            <a:pPr marL="0" indent="0" fontAlgn="auto">
              <a:lnSpc>
                <a:spcPct val="100000"/>
              </a:lnSpc>
              <a:spcBef>
                <a:spcPts val="0"/>
              </a:spcBef>
              <a:buFont typeface="Wingdings" panose="05000000000000000000" pitchFamily="2" charset="2"/>
              <a:buNone/>
            </a:pPr>
            <a:r>
              <a:rPr lang="en-US" altLang="zh-CN" b="1" dirty="0">
                <a:latin typeface="Times New Roman" panose="02020603050405020304" pitchFamily="18" charset="0"/>
                <a:ea typeface="黑体" panose="02010609060101010101" charset="-122"/>
                <a:cs typeface="Times New Roman" panose="02020603050405020304" pitchFamily="18" charset="0"/>
              </a:rPr>
              <a:t>A</a:t>
            </a:r>
            <a:r>
              <a:rPr lang="zh-CN" altLang="en-US" b="1" dirty="0">
                <a:latin typeface="Times New Roman" panose="02020603050405020304" pitchFamily="18" charset="0"/>
                <a:ea typeface="黑体" panose="02010609060101010101" charset="-122"/>
                <a:cs typeface="Times New Roman" panose="02020603050405020304" pitchFamily="18" charset="0"/>
              </a:rPr>
              <a:t>、液化石油气　</a:t>
            </a:r>
            <a:r>
              <a:rPr lang="en-US" altLang="zh-CN" b="1" dirty="0" smtClean="0">
                <a:latin typeface="Times New Roman" panose="02020603050405020304" pitchFamily="18" charset="0"/>
                <a:ea typeface="黑体" panose="02010609060101010101" charset="-122"/>
                <a:cs typeface="Times New Roman" panose="02020603050405020304" pitchFamily="18" charset="0"/>
              </a:rPr>
              <a:t>B</a:t>
            </a:r>
            <a:r>
              <a:rPr lang="zh-CN" altLang="en-US" b="1" dirty="0">
                <a:latin typeface="Times New Roman" panose="02020603050405020304" pitchFamily="18" charset="0"/>
                <a:ea typeface="黑体" panose="02010609060101010101" charset="-122"/>
                <a:cs typeface="Times New Roman" panose="02020603050405020304" pitchFamily="18" charset="0"/>
              </a:rPr>
              <a:t>、煤气</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a:p>
            <a:pPr marL="0" indent="0" fontAlgn="auto">
              <a:lnSpc>
                <a:spcPct val="100000"/>
              </a:lnSpc>
              <a:spcBef>
                <a:spcPts val="0"/>
              </a:spcBef>
              <a:buFont typeface="Wingdings" panose="05000000000000000000" pitchFamily="2" charset="2"/>
              <a:buNone/>
            </a:pPr>
            <a:r>
              <a:rPr lang="en-US" altLang="zh-CN" b="1" dirty="0">
                <a:latin typeface="Times New Roman" panose="02020603050405020304" pitchFamily="18" charset="0"/>
                <a:ea typeface="黑体" panose="02010609060101010101" charset="-122"/>
                <a:cs typeface="Times New Roman" panose="02020603050405020304" pitchFamily="18" charset="0"/>
              </a:rPr>
              <a:t>C</a:t>
            </a:r>
            <a:r>
              <a:rPr lang="zh-CN" altLang="en-US" b="1" dirty="0">
                <a:latin typeface="Times New Roman" panose="02020603050405020304" pitchFamily="18" charset="0"/>
                <a:ea typeface="黑体" panose="02010609060101010101" charset="-122"/>
                <a:cs typeface="Times New Roman" panose="02020603050405020304" pitchFamily="18" charset="0"/>
              </a:rPr>
              <a:t>、烟煤　　　　</a:t>
            </a:r>
            <a:r>
              <a:rPr lang="en-US" altLang="zh-CN" b="1" dirty="0" smtClean="0">
                <a:latin typeface="Times New Roman" panose="02020603050405020304" pitchFamily="18" charset="0"/>
                <a:ea typeface="黑体" panose="02010609060101010101" charset="-122"/>
                <a:cs typeface="Times New Roman" panose="02020603050405020304" pitchFamily="18" charset="0"/>
              </a:rPr>
              <a:t>D</a:t>
            </a:r>
            <a:r>
              <a:rPr lang="zh-CN" altLang="en-US" b="1" dirty="0">
                <a:latin typeface="Times New Roman" panose="02020603050405020304" pitchFamily="18" charset="0"/>
                <a:ea typeface="黑体" panose="02010609060101010101" charset="-122"/>
                <a:cs typeface="Times New Roman" panose="02020603050405020304" pitchFamily="18" charset="0"/>
              </a:rPr>
              <a:t>、木柴</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p:txBody>
      </p:sp>
      <p:sp>
        <p:nvSpPr>
          <p:cNvPr id="98308" name="Text Box 4"/>
          <p:cNvSpPr txBox="1">
            <a:spLocks noChangeArrowheads="1"/>
          </p:cNvSpPr>
          <p:nvPr/>
        </p:nvSpPr>
        <p:spPr bwMode="auto">
          <a:xfrm>
            <a:off x="3876715" y="2357765"/>
            <a:ext cx="503684"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A</a:t>
            </a:r>
            <a:endParaRPr lang="en-US" altLang="zh-CN" sz="28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98309" name="Text Box 5"/>
          <p:cNvSpPr txBox="1">
            <a:spLocks noChangeArrowheads="1"/>
          </p:cNvSpPr>
          <p:nvPr/>
        </p:nvSpPr>
        <p:spPr bwMode="auto">
          <a:xfrm>
            <a:off x="379026" y="4019917"/>
            <a:ext cx="8424936" cy="2030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b="1" dirty="0">
                <a:latin typeface="Times New Roman" panose="02020603050405020304" pitchFamily="18" charset="0"/>
                <a:ea typeface="黑体" panose="02010609060101010101" charset="-122"/>
                <a:cs typeface="Times New Roman" panose="02020603050405020304" pitchFamily="18" charset="0"/>
              </a:rPr>
              <a:t>2</a:t>
            </a:r>
            <a:r>
              <a:rPr lang="zh-CN" altLang="en-US" sz="2800" b="1" dirty="0">
                <a:latin typeface="Times New Roman" panose="02020603050405020304" pitchFamily="18" charset="0"/>
                <a:ea typeface="黑体" panose="02010609060101010101" charset="-122"/>
                <a:cs typeface="Times New Roman" panose="02020603050405020304" pitchFamily="18" charset="0"/>
              </a:rPr>
              <a:t>、航天工业中的火箭是用液态氢作为燃料的，这是因为液态氢具有</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　　）</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a:spcBef>
                <a:spcPct val="50000"/>
              </a:spcBef>
            </a:pPr>
            <a:r>
              <a:rPr lang="en-US" altLang="zh-CN" sz="2800" b="1" dirty="0">
                <a:latin typeface="Times New Roman" panose="02020603050405020304" pitchFamily="18" charset="0"/>
                <a:ea typeface="黑体" panose="02010609060101010101" charset="-122"/>
                <a:cs typeface="Times New Roman" panose="02020603050405020304" pitchFamily="18" charset="0"/>
              </a:rPr>
              <a:t>A</a:t>
            </a:r>
            <a:r>
              <a:rPr lang="zh-CN" altLang="en-US" sz="2800" b="1" dirty="0">
                <a:latin typeface="Times New Roman" panose="02020603050405020304" pitchFamily="18" charset="0"/>
                <a:ea typeface="黑体" panose="02010609060101010101" charset="-122"/>
                <a:cs typeface="Times New Roman" panose="02020603050405020304" pitchFamily="18" charset="0"/>
              </a:rPr>
              <a:t>、较小的质量　</a:t>
            </a:r>
            <a:r>
              <a:rPr lang="en-US" altLang="zh-CN" sz="2800" b="1" dirty="0">
                <a:latin typeface="Times New Roman" panose="02020603050405020304" pitchFamily="18" charset="0"/>
                <a:ea typeface="黑体" panose="02010609060101010101" charset="-122"/>
                <a:cs typeface="Times New Roman" panose="02020603050405020304" pitchFamily="18" charset="0"/>
              </a:rPr>
              <a:t>B</a:t>
            </a:r>
            <a:r>
              <a:rPr lang="zh-CN" altLang="en-US" sz="2800" b="1" dirty="0">
                <a:latin typeface="Times New Roman" panose="02020603050405020304" pitchFamily="18" charset="0"/>
                <a:ea typeface="黑体" panose="02010609060101010101" charset="-122"/>
                <a:cs typeface="Times New Roman" panose="02020603050405020304" pitchFamily="18" charset="0"/>
              </a:rPr>
              <a:t>、较小的密度　</a:t>
            </a:r>
            <a:r>
              <a:rPr lang="en-US" altLang="zh-CN" sz="2800" b="1" dirty="0">
                <a:latin typeface="Times New Roman" panose="02020603050405020304" pitchFamily="18" charset="0"/>
                <a:ea typeface="黑体" panose="02010609060101010101" charset="-122"/>
                <a:cs typeface="Times New Roman" panose="02020603050405020304" pitchFamily="18" charset="0"/>
              </a:rPr>
              <a:t>C</a:t>
            </a:r>
            <a:r>
              <a:rPr lang="zh-CN" altLang="en-US" sz="2800" b="1" dirty="0">
                <a:latin typeface="Times New Roman" panose="02020603050405020304" pitchFamily="18" charset="0"/>
                <a:ea typeface="黑体" panose="02010609060101010101" charset="-122"/>
                <a:cs typeface="Times New Roman" panose="02020603050405020304" pitchFamily="18" charset="0"/>
              </a:rPr>
              <a:t>、较大的比热容　</a:t>
            </a:r>
            <a:r>
              <a:rPr lang="en-US" altLang="zh-CN" sz="2800" b="1" dirty="0">
                <a:latin typeface="Times New Roman" panose="02020603050405020304" pitchFamily="18" charset="0"/>
                <a:ea typeface="黑体" panose="02010609060101010101" charset="-122"/>
                <a:cs typeface="Times New Roman" panose="02020603050405020304" pitchFamily="18" charset="0"/>
              </a:rPr>
              <a:t>D</a:t>
            </a:r>
            <a:r>
              <a:rPr lang="zh-CN" altLang="en-US" sz="2800" b="1" dirty="0">
                <a:latin typeface="Times New Roman" panose="02020603050405020304" pitchFamily="18" charset="0"/>
                <a:ea typeface="黑体" panose="02010609060101010101" charset="-122"/>
                <a:cs typeface="Times New Roman" panose="02020603050405020304" pitchFamily="18" charset="0"/>
              </a:rPr>
              <a:t>、较大的热值</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98310" name="Text Box 6"/>
          <p:cNvSpPr txBox="1">
            <a:spLocks noChangeArrowheads="1"/>
          </p:cNvSpPr>
          <p:nvPr/>
        </p:nvSpPr>
        <p:spPr bwMode="auto">
          <a:xfrm>
            <a:off x="3420403" y="4490313"/>
            <a:ext cx="540544"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D</a:t>
            </a:r>
            <a:endParaRPr lang="en-US" altLang="zh-CN" sz="28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additive="base">
                                        <p:cTn id="7" dur="500" fill="hold"/>
                                        <p:tgtEl>
                                          <p:spTgt spid="98308"/>
                                        </p:tgtEl>
                                        <p:attrNameLst>
                                          <p:attrName>ppt_x</p:attrName>
                                        </p:attrNameLst>
                                      </p:cBhvr>
                                      <p:tavLst>
                                        <p:tav tm="0">
                                          <p:val>
                                            <p:strVal val="1+#ppt_w/2"/>
                                          </p:val>
                                        </p:tav>
                                        <p:tav tm="100000">
                                          <p:val>
                                            <p:strVal val="#ppt_x"/>
                                          </p:val>
                                        </p:tav>
                                      </p:tavLst>
                                    </p:anim>
                                    <p:anim calcmode="lin" valueType="num">
                                      <p:cBhvr additive="base">
                                        <p:cTn id="8"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8310"/>
                                        </p:tgtEl>
                                        <p:attrNameLst>
                                          <p:attrName>style.visibility</p:attrName>
                                        </p:attrNameLst>
                                      </p:cBhvr>
                                      <p:to>
                                        <p:strVal val="visible"/>
                                      </p:to>
                                    </p:set>
                                    <p:anim calcmode="lin" valueType="num">
                                      <p:cBhvr additive="base">
                                        <p:cTn id="13" dur="500" fill="hold"/>
                                        <p:tgtEl>
                                          <p:spTgt spid="98310"/>
                                        </p:tgtEl>
                                        <p:attrNameLst>
                                          <p:attrName>ppt_x</p:attrName>
                                        </p:attrNameLst>
                                      </p:cBhvr>
                                      <p:tavLst>
                                        <p:tav tm="0">
                                          <p:val>
                                            <p:strVal val="0-#ppt_w/2"/>
                                          </p:val>
                                        </p:tav>
                                        <p:tav tm="100000">
                                          <p:val>
                                            <p:strVal val="#ppt_x"/>
                                          </p:val>
                                        </p:tav>
                                      </p:tavLst>
                                    </p:anim>
                                    <p:anim calcmode="lin" valueType="num">
                                      <p:cBhvr additive="base">
                                        <p:cTn id="14" dur="500" fill="hold"/>
                                        <p:tgtEl>
                                          <p:spTgt spid="983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bldLvl="0" animBg="1"/>
      <p:bldP spid="9831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graphicFrame>
        <p:nvGraphicFramePr>
          <p:cNvPr id="13316" name="Object 23"/>
          <p:cNvGraphicFramePr>
            <a:graphicFrameLocks noChangeAspect="1"/>
          </p:cNvGraphicFramePr>
          <p:nvPr/>
        </p:nvGraphicFramePr>
        <p:xfrm>
          <a:off x="274320" y="1254125"/>
          <a:ext cx="8595360" cy="950595"/>
        </p:xfrm>
        <a:graphic>
          <a:graphicData uri="http://schemas.openxmlformats.org/presentationml/2006/ole">
            <mc:AlternateContent xmlns:mc="http://schemas.openxmlformats.org/markup-compatibility/2006">
              <mc:Choice xmlns:v="urn:schemas-microsoft-com:vml" Requires="v">
                <p:oleObj spid="_x0000_s13345" name="文档" r:id="rId3" imgW="3840480" imgH="362585" progId="Word.Document.12">
                  <p:embed/>
                </p:oleObj>
              </mc:Choice>
              <mc:Fallback>
                <p:oleObj name="文档" r:id="rId3" imgW="3840480" imgH="362585" progId="Word.Document.12">
                  <p:embed/>
                  <p:pic>
                    <p:nvPicPr>
                      <p:cNvPr id="0"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 y="1254125"/>
                        <a:ext cx="8595360" cy="950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 name="五边形 37"/>
          <p:cNvSpPr/>
          <p:nvPr/>
        </p:nvSpPr>
        <p:spPr>
          <a:xfrm>
            <a:off x="7661275" y="6165850"/>
            <a:ext cx="1079500" cy="287338"/>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mj-ea"/>
                <a:ea typeface="+mj-ea"/>
              </a:rPr>
              <a:t>  答案</a:t>
            </a:r>
            <a:endParaRPr lang="zh-CN" altLang="en-US" dirty="0">
              <a:latin typeface="+mj-ea"/>
              <a:ea typeface="+mj-ea"/>
            </a:endParaRPr>
          </a:p>
        </p:txBody>
      </p:sp>
      <p:sp>
        <p:nvSpPr>
          <p:cNvPr id="39" name="五边形 38"/>
          <p:cNvSpPr/>
          <p:nvPr/>
        </p:nvSpPr>
        <p:spPr>
          <a:xfrm>
            <a:off x="6764338" y="6165850"/>
            <a:ext cx="1081087" cy="287338"/>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mj-ea"/>
                <a:ea typeface="+mj-ea"/>
              </a:rPr>
              <a:t>解析</a:t>
            </a:r>
            <a:endParaRPr lang="zh-CN" altLang="en-US" dirty="0">
              <a:latin typeface="+mj-ea"/>
              <a:ea typeface="+mj-ea"/>
            </a:endParaRPr>
          </a:p>
        </p:txBody>
      </p:sp>
      <p:grpSp>
        <p:nvGrpSpPr>
          <p:cNvPr id="3" name="组合 39"/>
          <p:cNvGrpSpPr/>
          <p:nvPr/>
        </p:nvGrpSpPr>
        <p:grpSpPr bwMode="auto">
          <a:xfrm>
            <a:off x="387350" y="4768850"/>
            <a:ext cx="8353425" cy="1684338"/>
            <a:chOff x="539552" y="735729"/>
            <a:chExt cx="8352928" cy="1685159"/>
          </a:xfrm>
        </p:grpSpPr>
        <p:grpSp>
          <p:nvGrpSpPr>
            <p:cNvPr id="5" name="组合 40"/>
            <p:cNvGrpSpPr/>
            <p:nvPr/>
          </p:nvGrpSpPr>
          <p:grpSpPr bwMode="auto">
            <a:xfrm>
              <a:off x="539552" y="735729"/>
              <a:ext cx="8352928" cy="1685159"/>
              <a:chOff x="539552" y="735729"/>
              <a:chExt cx="8352928" cy="1685159"/>
            </a:xfrm>
          </p:grpSpPr>
          <p:sp>
            <p:nvSpPr>
              <p:cNvPr id="6" name="五边形 5"/>
              <p:cNvSpPr/>
              <p:nvPr/>
            </p:nvSpPr>
            <p:spPr>
              <a:xfrm>
                <a:off x="6916161" y="2133410"/>
                <a:ext cx="1079436" cy="287478"/>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mj-ea"/>
                    <a:ea typeface="+mj-ea"/>
                  </a:rPr>
                  <a:t>解析</a:t>
                </a:r>
                <a:endParaRPr lang="zh-CN" altLang="en-US" dirty="0">
                  <a:latin typeface="+mj-ea"/>
                  <a:ea typeface="+mj-ea"/>
                </a:endParaRPr>
              </a:p>
            </p:txBody>
          </p:sp>
          <p:sp>
            <p:nvSpPr>
              <p:cNvPr id="7" name="燕尾形 6"/>
              <p:cNvSpPr/>
              <p:nvPr/>
            </p:nvSpPr>
            <p:spPr>
              <a:xfrm>
                <a:off x="7032041" y="2209647"/>
                <a:ext cx="142866" cy="14453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8" name="组合 44"/>
              <p:cNvGrpSpPr/>
              <p:nvPr/>
            </p:nvGrpSpPr>
            <p:grpSpPr bwMode="auto">
              <a:xfrm>
                <a:off x="539552" y="735729"/>
                <a:ext cx="8352928" cy="1368152"/>
                <a:chOff x="539552" y="735729"/>
                <a:chExt cx="8352928" cy="1368152"/>
              </a:xfrm>
            </p:grpSpPr>
            <p:sp>
              <p:nvSpPr>
                <p:cNvPr id="10" name="矩形 9"/>
                <p:cNvSpPr/>
                <p:nvPr/>
              </p:nvSpPr>
              <p:spPr>
                <a:xfrm>
                  <a:off x="539552" y="735729"/>
                  <a:ext cx="8352928" cy="136750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TextBox 46"/>
                <p:cNvSpPr txBox="1">
                  <a:spLocks noChangeArrowheads="1"/>
                </p:cNvSpPr>
                <p:nvPr/>
              </p:nvSpPr>
              <p:spPr bwMode="auto">
                <a:xfrm>
                  <a:off x="8360077" y="754221"/>
                  <a:ext cx="4924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1200"/>
                    <a:t>关闭</a:t>
                  </a:r>
                  <a:endParaRPr lang="zh-CN" altLang="en-US" sz="1200"/>
                </a:p>
              </p:txBody>
            </p:sp>
          </p:grpSp>
        </p:grpSp>
        <p:graphicFrame>
          <p:nvGraphicFramePr>
            <p:cNvPr id="12" name="Object 21"/>
            <p:cNvGraphicFramePr>
              <a:graphicFrameLocks noChangeAspect="1"/>
            </p:cNvGraphicFramePr>
            <p:nvPr/>
          </p:nvGraphicFramePr>
          <p:xfrm>
            <a:off x="637251" y="1096095"/>
            <a:ext cx="8113713" cy="820737"/>
          </p:xfrm>
          <a:graphic>
            <a:graphicData uri="http://schemas.openxmlformats.org/presentationml/2006/ole">
              <mc:AlternateContent xmlns:mc="http://schemas.openxmlformats.org/markup-compatibility/2006">
                <mc:Choice xmlns:v="urn:schemas-microsoft-com:vml" Requires="v">
                  <p:oleObj spid="_x0000_s13" name="文档" r:id="rId5" imgW="3848735" imgH="390525" progId="Word.Document.12">
                    <p:embed/>
                  </p:oleObj>
                </mc:Choice>
                <mc:Fallback>
                  <p:oleObj name="文档" r:id="rId5" imgW="3848735" imgH="390525" progId="Word.Document.12">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251" y="1096095"/>
                          <a:ext cx="8113713"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4" name="组合 47"/>
          <p:cNvGrpSpPr/>
          <p:nvPr/>
        </p:nvGrpSpPr>
        <p:grpSpPr bwMode="auto">
          <a:xfrm>
            <a:off x="387350" y="5418138"/>
            <a:ext cx="8353425" cy="1035050"/>
            <a:chOff x="539552" y="4049668"/>
            <a:chExt cx="8352928" cy="1035516"/>
          </a:xfrm>
        </p:grpSpPr>
        <p:grpSp>
          <p:nvGrpSpPr>
            <p:cNvPr id="13327" name="组合 48"/>
            <p:cNvGrpSpPr/>
            <p:nvPr/>
          </p:nvGrpSpPr>
          <p:grpSpPr bwMode="auto">
            <a:xfrm>
              <a:off x="539552" y="4049668"/>
              <a:ext cx="8352928" cy="1035516"/>
              <a:chOff x="539552" y="3872081"/>
              <a:chExt cx="8352928" cy="1035516"/>
            </a:xfrm>
          </p:grpSpPr>
          <p:sp>
            <p:nvSpPr>
              <p:cNvPr id="51" name="五边形 50"/>
              <p:cNvSpPr/>
              <p:nvPr/>
            </p:nvSpPr>
            <p:spPr>
              <a:xfrm>
                <a:off x="7813044" y="4620130"/>
                <a:ext cx="1079436" cy="287467"/>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mj-ea"/>
                    <a:ea typeface="+mj-ea"/>
                  </a:rPr>
                  <a:t>  答案</a:t>
                </a:r>
                <a:endParaRPr lang="zh-CN" altLang="en-US" dirty="0">
                  <a:latin typeface="+mj-ea"/>
                  <a:ea typeface="+mj-ea"/>
                </a:endParaRPr>
              </a:p>
            </p:txBody>
          </p:sp>
          <p:sp>
            <p:nvSpPr>
              <p:cNvPr id="52" name="五边形 51"/>
              <p:cNvSpPr/>
              <p:nvPr/>
            </p:nvSpPr>
            <p:spPr>
              <a:xfrm>
                <a:off x="6916161" y="4620130"/>
                <a:ext cx="1079436" cy="287467"/>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mj-ea"/>
                    <a:ea typeface="+mj-ea"/>
                  </a:rPr>
                  <a:t>解析</a:t>
                </a:r>
                <a:endParaRPr lang="zh-CN" altLang="en-US" dirty="0">
                  <a:latin typeface="+mj-ea"/>
                  <a:ea typeface="+mj-ea"/>
                </a:endParaRPr>
              </a:p>
            </p:txBody>
          </p:sp>
          <p:sp>
            <p:nvSpPr>
              <p:cNvPr id="53" name="燕尾形 52"/>
              <p:cNvSpPr/>
              <p:nvPr/>
            </p:nvSpPr>
            <p:spPr>
              <a:xfrm>
                <a:off x="8038456" y="4696364"/>
                <a:ext cx="144454" cy="1445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54" name="矩形 53"/>
              <p:cNvSpPr/>
              <p:nvPr/>
            </p:nvSpPr>
            <p:spPr>
              <a:xfrm>
                <a:off x="539552" y="3872081"/>
                <a:ext cx="8352928" cy="71946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332" name="TextBox 54"/>
              <p:cNvSpPr txBox="1">
                <a:spLocks noChangeArrowheads="1"/>
              </p:cNvSpPr>
              <p:nvPr/>
            </p:nvSpPr>
            <p:spPr bwMode="auto">
              <a:xfrm>
                <a:off x="8388424" y="3872081"/>
                <a:ext cx="4924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1200"/>
                  <a:t>关闭</a:t>
                </a:r>
                <a:endParaRPr lang="zh-CN" altLang="en-US" sz="1200"/>
              </a:p>
            </p:txBody>
          </p:sp>
        </p:grpSp>
        <p:graphicFrame>
          <p:nvGraphicFramePr>
            <p:cNvPr id="13315" name="Object 22"/>
            <p:cNvGraphicFramePr>
              <a:graphicFrameLocks noChangeAspect="1"/>
            </p:cNvGraphicFramePr>
            <p:nvPr/>
          </p:nvGraphicFramePr>
          <p:xfrm>
            <a:off x="627924" y="4391293"/>
            <a:ext cx="8128000" cy="322700"/>
          </p:xfrm>
          <a:graphic>
            <a:graphicData uri="http://schemas.openxmlformats.org/presentationml/2006/ole">
              <mc:AlternateContent xmlns:mc="http://schemas.openxmlformats.org/markup-compatibility/2006">
                <mc:Choice xmlns:v="urn:schemas-microsoft-com:vml" Requires="v">
                  <p:oleObj spid="_x0000_s13344" name="文档" r:id="rId7" imgW="3848735" imgH="154305" progId="Word.Document.12">
                    <p:embed/>
                  </p:oleObj>
                </mc:Choice>
                <mc:Fallback>
                  <p:oleObj name="文档" r:id="rId7" imgW="3848735" imgH="154305" progId="Word.Document.12">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7924" y="4391293"/>
                          <a:ext cx="8128000" cy="32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advTm="8000"/>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nextCondLst>
                <p:cond evt="onClick" delay="0">
                  <p:tgtEl>
                    <p:spTgt spid="39"/>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
                                        </p:tgtEl>
                                      </p:cBhvr>
                                    </p:animEffect>
                                    <p:set>
                                      <p:cBhvr>
                                        <p:cTn id="13"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14" restart="whenNotActive" fill="hold" evtFilter="cancelBubble" nodeType="interactiveSeq">
                <p:stCondLst>
                  <p:cond evt="onClick" delay="0">
                    <p:tgtEl>
                      <p:spTgt spid="3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childTnLst>
                    </p:cTn>
                  </p:par>
                </p:childTnLst>
              </p:cTn>
              <p:nextCondLst>
                <p:cond evt="onClick" delay="0">
                  <p:tgtEl>
                    <p:spTgt spid="38"/>
                  </p:tgtEl>
                </p:cond>
              </p:nextCondLst>
            </p:seq>
            <p:seq concurrent="1" nextAc="seek">
              <p:cTn id="20" restart="whenNotActive" fill="hold" evtFilter="cancelBubble" nodeType="interactiveSeq">
                <p:stCondLst>
                  <p:cond evt="onClick" delay="0">
                    <p:tgtEl>
                      <p:spTgt spid="14"/>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29" name="五边形 28"/>
          <p:cNvSpPr/>
          <p:nvPr/>
        </p:nvSpPr>
        <p:spPr>
          <a:xfrm>
            <a:off x="7616825" y="5970270"/>
            <a:ext cx="1079500" cy="287338"/>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mj-ea"/>
                <a:ea typeface="+mj-ea"/>
              </a:rPr>
              <a:t>  答案</a:t>
            </a:r>
            <a:endParaRPr lang="zh-CN" altLang="en-US" dirty="0">
              <a:latin typeface="+mj-ea"/>
              <a:ea typeface="+mj-ea"/>
            </a:endParaRPr>
          </a:p>
        </p:txBody>
      </p:sp>
      <p:sp>
        <p:nvSpPr>
          <p:cNvPr id="30" name="五边形 29"/>
          <p:cNvSpPr/>
          <p:nvPr/>
        </p:nvSpPr>
        <p:spPr>
          <a:xfrm>
            <a:off x="6719888" y="5970270"/>
            <a:ext cx="1081087" cy="287338"/>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mj-ea"/>
                <a:ea typeface="+mj-ea"/>
              </a:rPr>
              <a:t>解析</a:t>
            </a:r>
            <a:endParaRPr lang="zh-CN" altLang="en-US" dirty="0">
              <a:latin typeface="+mj-ea"/>
              <a:ea typeface="+mj-ea"/>
            </a:endParaRPr>
          </a:p>
        </p:txBody>
      </p:sp>
      <p:grpSp>
        <p:nvGrpSpPr>
          <p:cNvPr id="2" name="组合 30"/>
          <p:cNvGrpSpPr/>
          <p:nvPr/>
        </p:nvGrpSpPr>
        <p:grpSpPr bwMode="auto">
          <a:xfrm>
            <a:off x="342900" y="4090670"/>
            <a:ext cx="8353425" cy="2166938"/>
            <a:chOff x="539552" y="253808"/>
            <a:chExt cx="8352928" cy="2167080"/>
          </a:xfrm>
        </p:grpSpPr>
        <p:grpSp>
          <p:nvGrpSpPr>
            <p:cNvPr id="14357" name="组合 31"/>
            <p:cNvGrpSpPr/>
            <p:nvPr/>
          </p:nvGrpSpPr>
          <p:grpSpPr bwMode="auto">
            <a:xfrm>
              <a:off x="539552" y="253808"/>
              <a:ext cx="8352928" cy="2167080"/>
              <a:chOff x="539552" y="253808"/>
              <a:chExt cx="8352928" cy="2167080"/>
            </a:xfrm>
          </p:grpSpPr>
          <p:sp>
            <p:nvSpPr>
              <p:cNvPr id="34" name="五边形 33"/>
              <p:cNvSpPr/>
              <p:nvPr/>
            </p:nvSpPr>
            <p:spPr>
              <a:xfrm>
                <a:off x="6916161" y="2133531"/>
                <a:ext cx="1079436" cy="287357"/>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mj-ea"/>
                    <a:ea typeface="+mj-ea"/>
                  </a:rPr>
                  <a:t>解析</a:t>
                </a:r>
                <a:endParaRPr lang="zh-CN" altLang="en-US" dirty="0">
                  <a:latin typeface="+mj-ea"/>
                  <a:ea typeface="+mj-ea"/>
                </a:endParaRPr>
              </a:p>
            </p:txBody>
          </p:sp>
          <p:sp>
            <p:nvSpPr>
              <p:cNvPr id="35" name="燕尾形 34"/>
              <p:cNvSpPr/>
              <p:nvPr/>
            </p:nvSpPr>
            <p:spPr>
              <a:xfrm>
                <a:off x="7032041" y="2209736"/>
                <a:ext cx="142866" cy="144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14360" name="组合 35"/>
              <p:cNvGrpSpPr/>
              <p:nvPr/>
            </p:nvGrpSpPr>
            <p:grpSpPr bwMode="auto">
              <a:xfrm>
                <a:off x="539552" y="253808"/>
                <a:ext cx="8352928" cy="1850073"/>
                <a:chOff x="539552" y="253808"/>
                <a:chExt cx="8352928" cy="1850073"/>
              </a:xfrm>
            </p:grpSpPr>
            <p:sp>
              <p:nvSpPr>
                <p:cNvPr id="37" name="矩形 36"/>
                <p:cNvSpPr/>
                <p:nvPr/>
              </p:nvSpPr>
              <p:spPr>
                <a:xfrm>
                  <a:off x="539552" y="253808"/>
                  <a:ext cx="8352928" cy="184955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362" name="TextBox 37"/>
                <p:cNvSpPr txBox="1">
                  <a:spLocks noChangeArrowheads="1"/>
                </p:cNvSpPr>
                <p:nvPr/>
              </p:nvSpPr>
              <p:spPr bwMode="auto">
                <a:xfrm>
                  <a:off x="8366814" y="325246"/>
                  <a:ext cx="4924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1200"/>
                    <a:t>关闭</a:t>
                  </a:r>
                  <a:endParaRPr lang="zh-CN" altLang="en-US" sz="1200"/>
                </a:p>
              </p:txBody>
            </p:sp>
          </p:grpSp>
        </p:grpSp>
        <p:graphicFrame>
          <p:nvGraphicFramePr>
            <p:cNvPr id="14338" name="Object 20"/>
            <p:cNvGraphicFramePr>
              <a:graphicFrameLocks noChangeAspect="1"/>
            </p:cNvGraphicFramePr>
            <p:nvPr/>
          </p:nvGraphicFramePr>
          <p:xfrm>
            <a:off x="651510" y="610998"/>
            <a:ext cx="8072438" cy="1371600"/>
          </p:xfrm>
          <a:graphic>
            <a:graphicData uri="http://schemas.openxmlformats.org/presentationml/2006/ole">
              <mc:AlternateContent xmlns:mc="http://schemas.openxmlformats.org/markup-compatibility/2006">
                <mc:Choice xmlns:v="urn:schemas-microsoft-com:vml" Requires="v">
                  <p:oleObj spid="_x0000_s14367" name="文档" r:id="rId3" imgW="3848735" imgH="657860" progId="Word.Document.12">
                    <p:embed/>
                  </p:oleObj>
                </mc:Choice>
                <mc:Fallback>
                  <p:oleObj name="文档" r:id="rId3" imgW="3848735" imgH="657860" progId="Word.Document.12">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510" y="610998"/>
                          <a:ext cx="807243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5" name="组合 38"/>
          <p:cNvGrpSpPr/>
          <p:nvPr/>
        </p:nvGrpSpPr>
        <p:grpSpPr bwMode="auto">
          <a:xfrm>
            <a:off x="342900" y="5222558"/>
            <a:ext cx="8353425" cy="1035050"/>
            <a:chOff x="539552" y="4049668"/>
            <a:chExt cx="8352928" cy="1035516"/>
          </a:xfrm>
        </p:grpSpPr>
        <p:grpSp>
          <p:nvGrpSpPr>
            <p:cNvPr id="14351" name="组合 39"/>
            <p:cNvGrpSpPr/>
            <p:nvPr/>
          </p:nvGrpSpPr>
          <p:grpSpPr bwMode="auto">
            <a:xfrm>
              <a:off x="539552" y="4049668"/>
              <a:ext cx="8352928" cy="1035516"/>
              <a:chOff x="539552" y="3872081"/>
              <a:chExt cx="8352928" cy="1035516"/>
            </a:xfrm>
          </p:grpSpPr>
          <p:sp>
            <p:nvSpPr>
              <p:cNvPr id="42" name="五边形 41"/>
              <p:cNvSpPr/>
              <p:nvPr/>
            </p:nvSpPr>
            <p:spPr>
              <a:xfrm>
                <a:off x="7813044" y="4620130"/>
                <a:ext cx="1079436" cy="287467"/>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mj-ea"/>
                    <a:ea typeface="+mj-ea"/>
                  </a:rPr>
                  <a:t>  答案</a:t>
                </a:r>
                <a:endParaRPr lang="zh-CN" altLang="en-US" dirty="0">
                  <a:latin typeface="+mj-ea"/>
                  <a:ea typeface="+mj-ea"/>
                </a:endParaRPr>
              </a:p>
            </p:txBody>
          </p:sp>
          <p:sp>
            <p:nvSpPr>
              <p:cNvPr id="43" name="五边形 42"/>
              <p:cNvSpPr/>
              <p:nvPr/>
            </p:nvSpPr>
            <p:spPr>
              <a:xfrm>
                <a:off x="6916161" y="4620130"/>
                <a:ext cx="1079436" cy="287467"/>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mj-ea"/>
                    <a:ea typeface="+mj-ea"/>
                  </a:rPr>
                  <a:t>解析</a:t>
                </a:r>
                <a:endParaRPr lang="zh-CN" altLang="en-US" dirty="0">
                  <a:latin typeface="+mj-ea"/>
                  <a:ea typeface="+mj-ea"/>
                </a:endParaRPr>
              </a:p>
            </p:txBody>
          </p:sp>
          <p:sp>
            <p:nvSpPr>
              <p:cNvPr id="44" name="燕尾形 43"/>
              <p:cNvSpPr/>
              <p:nvPr/>
            </p:nvSpPr>
            <p:spPr>
              <a:xfrm>
                <a:off x="8038456" y="4696364"/>
                <a:ext cx="144454" cy="1445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45" name="矩形 44"/>
              <p:cNvSpPr/>
              <p:nvPr/>
            </p:nvSpPr>
            <p:spPr>
              <a:xfrm>
                <a:off x="539552" y="3872081"/>
                <a:ext cx="8352928" cy="71946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356" name="TextBox 71"/>
              <p:cNvSpPr txBox="1">
                <a:spLocks noChangeArrowheads="1"/>
              </p:cNvSpPr>
              <p:nvPr/>
            </p:nvSpPr>
            <p:spPr bwMode="auto">
              <a:xfrm>
                <a:off x="8388424" y="3872081"/>
                <a:ext cx="4924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zh-CN" altLang="en-US" sz="1200"/>
                  <a:t>关闭</a:t>
                </a:r>
                <a:endParaRPr lang="zh-CN" altLang="en-US" sz="1200"/>
              </a:p>
            </p:txBody>
          </p:sp>
        </p:grpSp>
        <p:graphicFrame>
          <p:nvGraphicFramePr>
            <p:cNvPr id="14339" name="Object 21"/>
            <p:cNvGraphicFramePr>
              <a:graphicFrameLocks noChangeAspect="1"/>
            </p:cNvGraphicFramePr>
            <p:nvPr/>
          </p:nvGraphicFramePr>
          <p:xfrm>
            <a:off x="627924" y="4391293"/>
            <a:ext cx="8128000" cy="322700"/>
          </p:xfrm>
          <a:graphic>
            <a:graphicData uri="http://schemas.openxmlformats.org/presentationml/2006/ole">
              <mc:AlternateContent xmlns:mc="http://schemas.openxmlformats.org/markup-compatibility/2006">
                <mc:Choice xmlns:v="urn:schemas-microsoft-com:vml" Requires="v">
                  <p:oleObj spid="_x0000_s14368" name="文档" r:id="rId5" imgW="3848735" imgH="154305" progId="Word.Document.12">
                    <p:embed/>
                  </p:oleObj>
                </mc:Choice>
                <mc:Fallback>
                  <p:oleObj name="文档" r:id="rId5" imgW="3848735" imgH="154305" progId="Word.Document.12">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7924" y="4391293"/>
                          <a:ext cx="8128000" cy="32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aphicFrame>
        <p:nvGraphicFramePr>
          <p:cNvPr id="14340" name="Object 22"/>
          <p:cNvGraphicFramePr>
            <a:graphicFrameLocks noChangeAspect="1"/>
          </p:cNvGraphicFramePr>
          <p:nvPr/>
        </p:nvGraphicFramePr>
        <p:xfrm>
          <a:off x="455613" y="1304608"/>
          <a:ext cx="8128000" cy="766762"/>
        </p:xfrm>
        <a:graphic>
          <a:graphicData uri="http://schemas.openxmlformats.org/presentationml/2006/ole">
            <mc:AlternateContent xmlns:mc="http://schemas.openxmlformats.org/markup-compatibility/2006">
              <mc:Choice xmlns:v="urn:schemas-microsoft-com:vml" Requires="v">
                <p:oleObj spid="_x0000_s14369" name="文档" r:id="rId7" imgW="3840480" imgH="362585" progId="Word.Document.12">
                  <p:embed/>
                </p:oleObj>
              </mc:Choice>
              <mc:Fallback>
                <p:oleObj name="文档" r:id="rId7" imgW="3840480" imgH="362585" progId="Word.Document.12">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5613" y="1304608"/>
                        <a:ext cx="8128000" cy="766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advTm="8000"/>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
                                        </p:tgtEl>
                                      </p:cBhvr>
                                    </p:animEffect>
                                    <p:set>
                                      <p:cBhvr>
                                        <p:cTn id="13"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128905" y="180975"/>
            <a:ext cx="2510155" cy="806450"/>
            <a:chOff x="203" y="489"/>
            <a:chExt cx="3953" cy="1270"/>
          </a:xfrm>
        </p:grpSpPr>
        <p:pic>
          <p:nvPicPr>
            <p:cNvPr id="6" name="图形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3" y="489"/>
              <a:ext cx="1270" cy="1270"/>
            </a:xfrm>
            <a:prstGeom prst="rect">
              <a:avLst/>
            </a:prstGeom>
          </p:spPr>
        </p:pic>
        <p:sp>
          <p:nvSpPr>
            <p:cNvPr id="5" name="文本框 4"/>
            <p:cNvSpPr txBox="1"/>
            <p:nvPr/>
          </p:nvSpPr>
          <p:spPr>
            <a:xfrm>
              <a:off x="1255" y="692"/>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学习目标</a:t>
              </a:r>
              <a:endParaRPr lang="zh-CN" altLang="en-US" sz="3200" b="1">
                <a:latin typeface="楷体" panose="02010609060101010101" pitchFamily="49" charset="-122"/>
                <a:ea typeface="楷体" panose="02010609060101010101" pitchFamily="49" charset="-122"/>
              </a:endParaRPr>
            </a:p>
          </p:txBody>
        </p:sp>
      </p:grpSp>
      <p:pic>
        <p:nvPicPr>
          <p:cNvPr id="8" name="图片 7"/>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l="1295" t="3100" r="1389" b="2233"/>
          <a:stretch>
            <a:fillRect/>
          </a:stretch>
        </p:blipFill>
        <p:spPr>
          <a:xfrm>
            <a:off x="159385" y="1082040"/>
            <a:ext cx="8825230" cy="4964430"/>
          </a:xfrm>
          <a:prstGeom prst="rect">
            <a:avLst/>
          </a:prstGeom>
        </p:spPr>
      </p:pic>
      <p:sp>
        <p:nvSpPr>
          <p:cNvPr id="2" name="文本框 1"/>
          <p:cNvSpPr txBox="1"/>
          <p:nvPr/>
        </p:nvSpPr>
        <p:spPr>
          <a:xfrm>
            <a:off x="722630" y="1886585"/>
            <a:ext cx="7473315" cy="3415030"/>
          </a:xfrm>
          <a:prstGeom prst="rect">
            <a:avLst/>
          </a:prstGeom>
          <a:noFill/>
        </p:spPr>
        <p:txBody>
          <a:bodyPr wrap="square" rtlCol="0" anchor="t">
            <a:spAutoFit/>
          </a:bodyPr>
          <a:p>
            <a:r>
              <a:rPr lang="zh-CN" altLang="en-US" sz="3600" b="1">
                <a:latin typeface="Times New Roman" panose="02020603050405020304" pitchFamily="18" charset="0"/>
                <a:ea typeface="楷体" panose="02010609060101010101" pitchFamily="49" charset="-122"/>
                <a:cs typeface="Times New Roman" panose="02020603050405020304" pitchFamily="18" charset="0"/>
              </a:rPr>
              <a:t>1.从能量转化的角度认识燃料的热值。知道燃料热值的物理意义及其单位；2.了解内能的利用在人类发展史上的重要意义。 </a:t>
            </a:r>
            <a:endParaRPr lang="zh-CN" altLang="en-US" sz="3600" b="1">
              <a:latin typeface="Times New Roman" panose="02020603050405020304" pitchFamily="18" charset="0"/>
              <a:ea typeface="楷体" panose="02010609060101010101" pitchFamily="49" charset="-122"/>
              <a:cs typeface="Times New Roman" panose="02020603050405020304" pitchFamily="18" charset="0"/>
            </a:endParaRPr>
          </a:p>
          <a:p>
            <a:r>
              <a:rPr lang="zh-CN" altLang="en-US" sz="3600" b="1">
                <a:latin typeface="Times New Roman" panose="02020603050405020304" pitchFamily="18" charset="0"/>
                <a:ea typeface="楷体" panose="02010609060101010101" pitchFamily="49" charset="-122"/>
                <a:cs typeface="Times New Roman" panose="02020603050405020304" pitchFamily="18" charset="0"/>
              </a:rPr>
              <a:t>3.通过能量的转化和转移，认识热机效率。</a:t>
            </a:r>
            <a:endParaRPr lang="zh-CN" altLang="en-US" sz="3600" b="1">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pic>
        <p:nvPicPr>
          <p:cNvPr id="80928" name="Picture 32" descr="U1563P1T1D9163630F23DT20060221172027"/>
          <p:cNvPicPr>
            <a:picLocks noChangeAspect="1" noChangeArrowheads="1"/>
          </p:cNvPicPr>
          <p:nvPr/>
        </p:nvPicPr>
        <p:blipFill>
          <a:blip r:embed="rId3" cstate="email"/>
          <a:srcRect/>
          <a:stretch>
            <a:fillRect/>
          </a:stretch>
        </p:blipFill>
        <p:spPr bwMode="auto">
          <a:xfrm>
            <a:off x="3716783" y="404664"/>
            <a:ext cx="2223369" cy="3005138"/>
          </a:xfrm>
          <a:prstGeom prst="rect">
            <a:avLst/>
          </a:prstGeom>
          <a:noFill/>
          <a:extLst>
            <a:ext uri="{909E8E84-426E-40DD-AFC4-6F175D3DCCD1}">
              <a14:hiddenFill xmlns:a14="http://schemas.microsoft.com/office/drawing/2010/main">
                <a:solidFill>
                  <a:srgbClr val="FFFFFF"/>
                </a:solidFill>
              </a14:hiddenFill>
            </a:ext>
          </a:extLst>
        </p:spPr>
      </p:pic>
      <p:pic>
        <p:nvPicPr>
          <p:cNvPr id="80922" name="Picture 26" descr="135_17750_4a44f99a764c2db"/>
          <p:cNvPicPr>
            <a:picLocks noChangeAspect="1" noChangeArrowheads="1"/>
          </p:cNvPicPr>
          <p:nvPr/>
        </p:nvPicPr>
        <p:blipFill>
          <a:blip r:embed="rId4" cstate="email"/>
          <a:srcRect/>
          <a:stretch>
            <a:fillRect/>
          </a:stretch>
        </p:blipFill>
        <p:spPr bwMode="auto">
          <a:xfrm>
            <a:off x="6039803" y="1196752"/>
            <a:ext cx="2808609" cy="2212975"/>
          </a:xfrm>
          <a:prstGeom prst="rect">
            <a:avLst/>
          </a:prstGeom>
          <a:noFill/>
          <a:extLst>
            <a:ext uri="{909E8E84-426E-40DD-AFC4-6F175D3DCCD1}">
              <a14:hiddenFill xmlns:a14="http://schemas.microsoft.com/office/drawing/2010/main">
                <a:solidFill>
                  <a:srgbClr val="FFFFFF"/>
                </a:solidFill>
              </a14:hiddenFill>
            </a:ext>
          </a:extLst>
        </p:spPr>
      </p:pic>
      <p:sp>
        <p:nvSpPr>
          <p:cNvPr id="80929" name="Text Box 33"/>
          <p:cNvSpPr txBox="1">
            <a:spLocks noChangeArrowheads="1"/>
          </p:cNvSpPr>
          <p:nvPr/>
        </p:nvSpPr>
        <p:spPr bwMode="auto">
          <a:xfrm>
            <a:off x="467360" y="3050540"/>
            <a:ext cx="7312660" cy="116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zh-CN" altLang="en-US" sz="2800" b="1" dirty="0">
                <a:solidFill>
                  <a:schemeClr val="accent2">
                    <a:lumMod val="75000"/>
                  </a:schemeClr>
                </a:solidFill>
                <a:latin typeface="黑体" panose="02010609060101010101" charset="-122"/>
                <a:ea typeface="黑体" panose="02010609060101010101" charset="-122"/>
              </a:rPr>
              <a:t>它们都离不开燃料。</a:t>
            </a:r>
            <a:endParaRPr lang="zh-CN" altLang="en-US" sz="2800" b="1" dirty="0">
              <a:solidFill>
                <a:schemeClr val="accent2">
                  <a:lumMod val="75000"/>
                </a:schemeClr>
              </a:solidFill>
              <a:latin typeface="黑体" panose="02010609060101010101" charset="-122"/>
              <a:ea typeface="黑体" panose="02010609060101010101" charset="-122"/>
            </a:endParaRPr>
          </a:p>
          <a:p>
            <a:pPr>
              <a:spcBef>
                <a:spcPct val="50000"/>
              </a:spcBef>
            </a:pPr>
            <a:r>
              <a:rPr lang="zh-CN" altLang="en-US" sz="2800" b="1" dirty="0">
                <a:solidFill>
                  <a:schemeClr val="accent2">
                    <a:lumMod val="75000"/>
                  </a:schemeClr>
                </a:solidFill>
                <a:latin typeface="黑体" panose="02010609060101010101" charset="-122"/>
                <a:ea typeface="黑体" panose="02010609060101010101" charset="-122"/>
              </a:rPr>
              <a:t>燃料燃烧的过程是化学能转变为内能的过程。</a:t>
            </a:r>
            <a:endParaRPr lang="zh-CN" altLang="en-US" sz="2800" b="1" dirty="0">
              <a:solidFill>
                <a:schemeClr val="accent2">
                  <a:lumMod val="75000"/>
                </a:schemeClr>
              </a:solidFill>
              <a:latin typeface="黑体" panose="02010609060101010101" charset="-122"/>
              <a:ea typeface="黑体" panose="02010609060101010101" charset="-122"/>
            </a:endParaRPr>
          </a:p>
        </p:txBody>
      </p:sp>
      <p:pic>
        <p:nvPicPr>
          <p:cNvPr id="80918" name="Picture 22" descr="2033081"/>
          <p:cNvPicPr>
            <a:picLocks noChangeAspect="1" noChangeArrowheads="1"/>
          </p:cNvPicPr>
          <p:nvPr/>
        </p:nvPicPr>
        <p:blipFill>
          <a:blip r:embed="rId5" cstate="email"/>
          <a:srcRect/>
          <a:stretch>
            <a:fillRect/>
          </a:stretch>
        </p:blipFill>
        <p:spPr bwMode="auto">
          <a:xfrm>
            <a:off x="4791710" y="4436745"/>
            <a:ext cx="3456940" cy="2291080"/>
          </a:xfrm>
          <a:prstGeom prst="rect">
            <a:avLst/>
          </a:prstGeom>
          <a:noFill/>
          <a:extLst>
            <a:ext uri="{909E8E84-426E-40DD-AFC4-6F175D3DCCD1}">
              <a14:hiddenFill xmlns:a14="http://schemas.microsoft.com/office/drawing/2010/main">
                <a:solidFill>
                  <a:srgbClr val="FFFFFF"/>
                </a:solidFill>
              </a14:hiddenFill>
            </a:ext>
          </a:extLst>
        </p:spPr>
      </p:pic>
      <p:pic>
        <p:nvPicPr>
          <p:cNvPr id="80920" name="Picture 24" descr="61d1cnb"/>
          <p:cNvPicPr>
            <a:picLocks noChangeAspect="1" noChangeArrowheads="1"/>
          </p:cNvPicPr>
          <p:nvPr/>
        </p:nvPicPr>
        <p:blipFill>
          <a:blip r:embed="rId6" cstate="email"/>
          <a:srcRect/>
          <a:stretch>
            <a:fillRect/>
          </a:stretch>
        </p:blipFill>
        <p:spPr bwMode="auto">
          <a:xfrm>
            <a:off x="710565" y="4437380"/>
            <a:ext cx="3523615" cy="22904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80928"/>
                                        </p:tgtEl>
                                        <p:attrNameLst>
                                          <p:attrName>style.visibility</p:attrName>
                                        </p:attrNameLst>
                                      </p:cBhvr>
                                      <p:to>
                                        <p:strVal val="visible"/>
                                      </p:to>
                                    </p:set>
                                    <p:anim calcmode="lin" valueType="num">
                                      <p:cBhvr additive="base">
                                        <p:cTn id="7" dur="500" fill="hold"/>
                                        <p:tgtEl>
                                          <p:spTgt spid="80928"/>
                                        </p:tgtEl>
                                        <p:attrNameLst>
                                          <p:attrName>ppt_x</p:attrName>
                                        </p:attrNameLst>
                                      </p:cBhvr>
                                      <p:tavLst>
                                        <p:tav tm="0">
                                          <p:val>
                                            <p:strVal val="#ppt_x"/>
                                          </p:val>
                                        </p:tav>
                                        <p:tav tm="100000">
                                          <p:val>
                                            <p:strVal val="#ppt_x"/>
                                          </p:val>
                                        </p:tav>
                                      </p:tavLst>
                                    </p:anim>
                                    <p:anim calcmode="lin" valueType="num">
                                      <p:cBhvr additive="base">
                                        <p:cTn id="8" dur="500" fill="hold"/>
                                        <p:tgtEl>
                                          <p:spTgt spid="8092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80922"/>
                                        </p:tgtEl>
                                        <p:attrNameLst>
                                          <p:attrName>style.visibility</p:attrName>
                                        </p:attrNameLst>
                                      </p:cBhvr>
                                      <p:to>
                                        <p:strVal val="visible"/>
                                      </p:to>
                                    </p:set>
                                    <p:animEffect transition="in" filter="dissolve">
                                      <p:cBhvr>
                                        <p:cTn id="13" dur="500"/>
                                        <p:tgtEl>
                                          <p:spTgt spid="8092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0920"/>
                                        </p:tgtEl>
                                        <p:attrNameLst>
                                          <p:attrName>style.visibility</p:attrName>
                                        </p:attrNameLst>
                                      </p:cBhvr>
                                      <p:to>
                                        <p:strVal val="visible"/>
                                      </p:to>
                                    </p:set>
                                    <p:anim calcmode="lin" valueType="num">
                                      <p:cBhvr additive="base">
                                        <p:cTn id="18" dur="500" fill="hold"/>
                                        <p:tgtEl>
                                          <p:spTgt spid="80920"/>
                                        </p:tgtEl>
                                        <p:attrNameLst>
                                          <p:attrName>ppt_x</p:attrName>
                                        </p:attrNameLst>
                                      </p:cBhvr>
                                      <p:tavLst>
                                        <p:tav tm="0">
                                          <p:val>
                                            <p:strVal val="#ppt_x"/>
                                          </p:val>
                                        </p:tav>
                                        <p:tav tm="100000">
                                          <p:val>
                                            <p:strVal val="#ppt_x"/>
                                          </p:val>
                                        </p:tav>
                                      </p:tavLst>
                                    </p:anim>
                                    <p:anim calcmode="lin" valueType="num">
                                      <p:cBhvr additive="base">
                                        <p:cTn id="19" dur="500" fill="hold"/>
                                        <p:tgtEl>
                                          <p:spTgt spid="8092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80918"/>
                                        </p:tgtEl>
                                        <p:attrNameLst>
                                          <p:attrName>style.visibility</p:attrName>
                                        </p:attrNameLst>
                                      </p:cBhvr>
                                      <p:to>
                                        <p:strVal val="visible"/>
                                      </p:to>
                                    </p:set>
                                    <p:anim calcmode="lin" valueType="num">
                                      <p:cBhvr additive="base">
                                        <p:cTn id="24" dur="500" fill="hold"/>
                                        <p:tgtEl>
                                          <p:spTgt spid="80918"/>
                                        </p:tgtEl>
                                        <p:attrNameLst>
                                          <p:attrName>ppt_x</p:attrName>
                                        </p:attrNameLst>
                                      </p:cBhvr>
                                      <p:tavLst>
                                        <p:tav tm="0">
                                          <p:val>
                                            <p:strVal val="1+#ppt_w/2"/>
                                          </p:val>
                                        </p:tav>
                                        <p:tav tm="100000">
                                          <p:val>
                                            <p:strVal val="#ppt_x"/>
                                          </p:val>
                                        </p:tav>
                                      </p:tavLst>
                                    </p:anim>
                                    <p:anim calcmode="lin" valueType="num">
                                      <p:cBhvr additive="base">
                                        <p:cTn id="25" dur="500" fill="hold"/>
                                        <p:tgtEl>
                                          <p:spTgt spid="8091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5" presetClass="entr" presetSubtype="0" fill="hold" grpId="0" nodeType="clickEffect">
                                  <p:stCondLst>
                                    <p:cond delay="0"/>
                                  </p:stCondLst>
                                  <p:childTnLst>
                                    <p:set>
                                      <p:cBhvr>
                                        <p:cTn id="29" dur="1" fill="hold">
                                          <p:stCondLst>
                                            <p:cond delay="0"/>
                                          </p:stCondLst>
                                        </p:cTn>
                                        <p:tgtEl>
                                          <p:spTgt spid="80929"/>
                                        </p:tgtEl>
                                        <p:attrNameLst>
                                          <p:attrName>style.visibility</p:attrName>
                                        </p:attrNameLst>
                                      </p:cBhvr>
                                      <p:to>
                                        <p:strVal val="visible"/>
                                      </p:to>
                                    </p:set>
                                    <p:anim calcmode="lin" valueType="num">
                                      <p:cBhvr>
                                        <p:cTn id="30" dur="500" decel="50000" fill="hold">
                                          <p:stCondLst>
                                            <p:cond delay="0"/>
                                          </p:stCondLst>
                                        </p:cTn>
                                        <p:tgtEl>
                                          <p:spTgt spid="80929"/>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80929"/>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80929"/>
                                        </p:tgtEl>
                                        <p:attrNameLst>
                                          <p:attrName>ppt_w</p:attrName>
                                        </p:attrNameLst>
                                      </p:cBhvr>
                                      <p:tavLst>
                                        <p:tav tm="0">
                                          <p:val>
                                            <p:strVal val="#ppt_w*.05"/>
                                          </p:val>
                                        </p:tav>
                                        <p:tav tm="100000">
                                          <p:val>
                                            <p:strVal val="#ppt_w"/>
                                          </p:val>
                                        </p:tav>
                                      </p:tavLst>
                                    </p:anim>
                                    <p:anim calcmode="lin" valueType="num">
                                      <p:cBhvr>
                                        <p:cTn id="33" dur="1000" fill="hold"/>
                                        <p:tgtEl>
                                          <p:spTgt spid="80929"/>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80929"/>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80929"/>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80929"/>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80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2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75778" name="Picture 2"/>
          <p:cNvPicPr>
            <a:picLocks noChangeAspect="1" noChangeArrowheads="1"/>
          </p:cNvPicPr>
          <p:nvPr/>
        </p:nvPicPr>
        <p:blipFill>
          <a:blip r:embed="rId3">
            <a:clrChange>
              <a:clrFrom>
                <a:srgbClr val="E8E3E0"/>
              </a:clrFrom>
              <a:clrTo>
                <a:srgbClr val="E8E3E0">
                  <a:alpha val="0"/>
                </a:srgbClr>
              </a:clrTo>
            </a:clrChange>
          </a:blip>
          <a:srcRect/>
          <a:stretch>
            <a:fillRect/>
          </a:stretch>
        </p:blipFill>
        <p:spPr bwMode="auto">
          <a:xfrm>
            <a:off x="630238" y="2798331"/>
            <a:ext cx="2390775"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80" name="Picture 4"/>
          <p:cNvPicPr>
            <a:picLocks noChangeAspect="1" noChangeArrowheads="1"/>
          </p:cNvPicPr>
          <p:nvPr/>
        </p:nvPicPr>
        <p:blipFill>
          <a:blip r:embed="rId4"/>
          <a:srcRect/>
          <a:stretch>
            <a:fillRect/>
          </a:stretch>
        </p:blipFill>
        <p:spPr bwMode="auto">
          <a:xfrm>
            <a:off x="3222625" y="2870339"/>
            <a:ext cx="2663825" cy="2373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784" name="Text Box 8"/>
          <p:cNvSpPr txBox="1">
            <a:spLocks noChangeArrowheads="1"/>
          </p:cNvSpPr>
          <p:nvPr/>
        </p:nvSpPr>
        <p:spPr bwMode="auto">
          <a:xfrm>
            <a:off x="980331" y="5318760"/>
            <a:ext cx="181610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3200" b="1" dirty="0">
                <a:latin typeface="Times New Roman" panose="02020603050405020304" pitchFamily="18" charset="0"/>
                <a:ea typeface="黑体" panose="02010609060101010101" charset="-122"/>
              </a:rPr>
              <a:t>固体燃料</a:t>
            </a:r>
            <a:endParaRPr kumimoji="1" lang="zh-CN" altLang="en-US" sz="3200" b="1" dirty="0">
              <a:latin typeface="Times New Roman" panose="02020603050405020304" pitchFamily="18" charset="0"/>
              <a:ea typeface="黑体" panose="02010609060101010101" charset="-122"/>
            </a:endParaRPr>
          </a:p>
        </p:txBody>
      </p:sp>
      <p:sp>
        <p:nvSpPr>
          <p:cNvPr id="75785" name="Text Box 9"/>
          <p:cNvSpPr txBox="1">
            <a:spLocks noChangeArrowheads="1"/>
          </p:cNvSpPr>
          <p:nvPr/>
        </p:nvSpPr>
        <p:spPr bwMode="auto">
          <a:xfrm>
            <a:off x="6308923" y="5318611"/>
            <a:ext cx="181610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3200" b="1" dirty="0">
                <a:latin typeface="Times New Roman" panose="02020603050405020304" pitchFamily="18" charset="0"/>
                <a:ea typeface="黑体" panose="02010609060101010101" charset="-122"/>
              </a:rPr>
              <a:t>液体燃料</a:t>
            </a:r>
            <a:endParaRPr kumimoji="1" lang="zh-CN" altLang="en-US" sz="3200" b="1" dirty="0">
              <a:latin typeface="Times New Roman" panose="02020603050405020304" pitchFamily="18" charset="0"/>
              <a:ea typeface="黑体" panose="02010609060101010101" charset="-122"/>
            </a:endParaRPr>
          </a:p>
        </p:txBody>
      </p:sp>
      <p:sp>
        <p:nvSpPr>
          <p:cNvPr id="75786" name="Text Box 10"/>
          <p:cNvSpPr txBox="1">
            <a:spLocks noChangeArrowheads="1"/>
          </p:cNvSpPr>
          <p:nvPr/>
        </p:nvSpPr>
        <p:spPr bwMode="auto">
          <a:xfrm>
            <a:off x="3716635" y="5318611"/>
            <a:ext cx="181610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kumimoji="1" lang="zh-CN" altLang="en-US" sz="3200" b="1" dirty="0">
                <a:latin typeface="Times New Roman" panose="02020603050405020304" pitchFamily="18" charset="0"/>
                <a:ea typeface="黑体" panose="02010609060101010101" charset="-122"/>
              </a:rPr>
              <a:t>气体燃料</a:t>
            </a:r>
            <a:endParaRPr kumimoji="1" lang="zh-CN" altLang="en-US" sz="3200" b="1" dirty="0">
              <a:latin typeface="Times New Roman" panose="02020603050405020304" pitchFamily="18" charset="0"/>
              <a:ea typeface="黑体" panose="02010609060101010101" charset="-122"/>
            </a:endParaRPr>
          </a:p>
        </p:txBody>
      </p:sp>
      <p:sp>
        <p:nvSpPr>
          <p:cNvPr id="75789" name="Text Box 13"/>
          <p:cNvSpPr txBox="1">
            <a:spLocks noChangeArrowheads="1"/>
          </p:cNvSpPr>
          <p:nvPr/>
        </p:nvSpPr>
        <p:spPr bwMode="auto">
          <a:xfrm>
            <a:off x="320358" y="727879"/>
            <a:ext cx="8353425"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scene3d>
              <a:camera prst="orthographicFront"/>
              <a:lightRig rig="threePt" dir="t"/>
            </a:scene3d>
          </a:bodyPr>
          <a:p>
            <a:pPr>
              <a:spcBef>
                <a:spcPct val="50000"/>
              </a:spcBef>
            </a:pPr>
            <a:r>
              <a:rPr kumimoji="1" lang="en-US" altLang="zh-CN" sz="3600" b="1" dirty="0">
                <a:solidFill>
                  <a:schemeClr val="tx1"/>
                </a:solidFill>
                <a:effectLst/>
                <a:latin typeface="Times New Roman" panose="02020603050405020304" pitchFamily="18" charset="0"/>
                <a:ea typeface="黑体" panose="02010609060101010101" charset="-122"/>
              </a:rPr>
              <a:t>〖</a:t>
            </a:r>
            <a:r>
              <a:rPr kumimoji="1" lang="zh-CN" altLang="en-US" sz="3600" b="1" dirty="0">
                <a:solidFill>
                  <a:schemeClr val="tx1"/>
                </a:solidFill>
                <a:effectLst/>
                <a:latin typeface="Times New Roman" panose="02020603050405020304" pitchFamily="18" charset="0"/>
                <a:ea typeface="黑体" panose="02010609060101010101" charset="-122"/>
              </a:rPr>
              <a:t>请你说说</a:t>
            </a:r>
            <a:r>
              <a:rPr kumimoji="1" lang="en-US" altLang="zh-CN" sz="3600" b="1" dirty="0">
                <a:solidFill>
                  <a:schemeClr val="tx1"/>
                </a:solidFill>
                <a:effectLst/>
                <a:latin typeface="Times New Roman" panose="02020603050405020304" pitchFamily="18" charset="0"/>
                <a:ea typeface="黑体" panose="02010609060101010101" charset="-122"/>
              </a:rPr>
              <a:t>〗</a:t>
            </a:r>
            <a:r>
              <a:rPr kumimoji="1" lang="zh-CN" altLang="en-US" sz="2800" b="1" dirty="0">
                <a:solidFill>
                  <a:schemeClr val="tx1"/>
                </a:solidFill>
                <a:effectLst/>
                <a:latin typeface="Times New Roman" panose="02020603050405020304" pitchFamily="18" charset="0"/>
                <a:ea typeface="黑体" panose="02010609060101010101" charset="-122"/>
              </a:rPr>
              <a:t>日常生活中常用到的燃料有哪些</a:t>
            </a:r>
            <a:r>
              <a:rPr kumimoji="1" lang="en-US" altLang="zh-CN" sz="2800" b="1" dirty="0">
                <a:solidFill>
                  <a:schemeClr val="tx1"/>
                </a:solidFill>
                <a:effectLst/>
                <a:latin typeface="Times New Roman" panose="02020603050405020304" pitchFamily="18" charset="0"/>
                <a:ea typeface="黑体" panose="02010609060101010101" charset="-122"/>
              </a:rPr>
              <a:t>?</a:t>
            </a:r>
            <a:endParaRPr kumimoji="1" lang="en-US" altLang="zh-CN" sz="2800" b="1" dirty="0">
              <a:solidFill>
                <a:schemeClr val="tx1"/>
              </a:solidFill>
              <a:effectLst/>
              <a:latin typeface="Times New Roman" panose="02020603050405020304" pitchFamily="18" charset="0"/>
              <a:ea typeface="黑体" panose="02010609060101010101" charset="-122"/>
            </a:endParaRPr>
          </a:p>
        </p:txBody>
      </p:sp>
      <p:sp>
        <p:nvSpPr>
          <p:cNvPr id="75790" name="Text Box 14"/>
          <p:cNvSpPr txBox="1">
            <a:spLocks noChangeArrowheads="1"/>
          </p:cNvSpPr>
          <p:nvPr/>
        </p:nvSpPr>
        <p:spPr bwMode="auto">
          <a:xfrm>
            <a:off x="535191" y="1286163"/>
            <a:ext cx="7921302" cy="1506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kumimoji="1" lang="en-US" altLang="zh-CN" sz="3600" b="1" dirty="0">
                <a:solidFill>
                  <a:srgbClr val="CC0000"/>
                </a:solidFill>
                <a:latin typeface="Times New Roman" panose="02020603050405020304" pitchFamily="18" charset="0"/>
                <a:ea typeface="黑体" panose="02010609060101010101" charset="-122"/>
                <a:cs typeface="Times New Roman" panose="02020603050405020304" pitchFamily="18" charset="0"/>
              </a:rPr>
              <a:t>     </a:t>
            </a:r>
            <a:r>
              <a:rPr kumimoji="1" lang="zh-CN" altLang="en-US" sz="2800" b="1" dirty="0">
                <a:solidFill>
                  <a:srgbClr val="CC0000"/>
                </a:solidFill>
                <a:latin typeface="Times New Roman" panose="02020603050405020304" pitchFamily="18" charset="0"/>
                <a:ea typeface="黑体" panose="02010609060101010101" charset="-122"/>
                <a:cs typeface="Times New Roman" panose="02020603050405020304" pitchFamily="18" charset="0"/>
              </a:rPr>
              <a:t>常见的燃料有煤、石油（加工炼制成汽油、煤油、柴油和液化气等）、天燃气等，农村还用草木等植物的秸杆作燃料。</a:t>
            </a:r>
            <a:endParaRPr kumimoji="1" lang="zh-CN" altLang="en-US" sz="2800" b="1" dirty="0">
              <a:solidFill>
                <a:srgbClr val="CC0000"/>
              </a:solidFill>
              <a:latin typeface="Times New Roman" panose="02020603050405020304" pitchFamily="18" charset="0"/>
              <a:ea typeface="黑体" panose="02010609060101010101" charset="-122"/>
              <a:cs typeface="Times New Roman" panose="02020603050405020304" pitchFamily="18" charset="0"/>
            </a:endParaRPr>
          </a:p>
        </p:txBody>
      </p:sp>
      <p:pic>
        <p:nvPicPr>
          <p:cNvPr id="75779" name="Picture 3"/>
          <p:cNvPicPr>
            <a:picLocks noChangeAspect="1" noChangeArrowheads="1"/>
          </p:cNvPicPr>
          <p:nvPr/>
        </p:nvPicPr>
        <p:blipFill>
          <a:blip r:embed="rId5"/>
          <a:srcRect/>
          <a:stretch>
            <a:fillRect/>
          </a:stretch>
        </p:blipFill>
        <p:spPr bwMode="auto">
          <a:xfrm>
            <a:off x="6128385" y="2832100"/>
            <a:ext cx="2388870" cy="2449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87" name="Picture 11" descr="兔  类 6"/>
          <p:cNvPicPr>
            <a:picLocks noChangeAspect="1" noChangeArrowheads="1" noCrop="1"/>
          </p:cNvPicPr>
          <p:nvPr/>
        </p:nvPicPr>
        <p:blipFill>
          <a:blip r:embed="rId6"/>
          <a:srcRect/>
          <a:stretch>
            <a:fillRect/>
          </a:stretch>
        </p:blipFill>
        <p:spPr bwMode="auto">
          <a:xfrm>
            <a:off x="67945" y="5106035"/>
            <a:ext cx="1132205" cy="1576070"/>
          </a:xfrm>
          <a:prstGeom prst="rect">
            <a:avLst/>
          </a:prstGeom>
          <a:noFill/>
          <a:extLst>
            <a:ext uri="{909E8E84-426E-40DD-AFC4-6F175D3DCCD1}">
              <a14:hiddenFill xmlns:a14="http://schemas.microsoft.com/office/drawing/2010/main">
                <a:solidFill>
                  <a:srgbClr val="FFFFFF"/>
                </a:solidFill>
              </a14:hiddenFill>
            </a:ext>
          </a:extLst>
        </p:spPr>
      </p:pic>
      <p:sp>
        <p:nvSpPr>
          <p:cNvPr id="75788" name="AutoShape 12"/>
          <p:cNvSpPr>
            <a:spLocks noChangeArrowheads="1"/>
          </p:cNvSpPr>
          <p:nvPr/>
        </p:nvSpPr>
        <p:spPr bwMode="auto">
          <a:xfrm>
            <a:off x="2195830" y="5975985"/>
            <a:ext cx="6264275" cy="706120"/>
          </a:xfrm>
          <a:prstGeom prst="wedgeEllipseCallout">
            <a:avLst>
              <a:gd name="adj1" fmla="val -63507"/>
              <a:gd name="adj2" fmla="val 14305"/>
            </a:avLst>
          </a:prstGeom>
          <a:noFill/>
          <a:ln w="25400">
            <a:solidFill>
              <a:schemeClr val="accent2"/>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algn="ctr">
              <a:spcBef>
                <a:spcPct val="50000"/>
              </a:spcBef>
            </a:pPr>
            <a:r>
              <a:rPr kumimoji="1" lang="zh-CN" altLang="en-US" sz="3200" b="1">
                <a:solidFill>
                  <a:srgbClr val="FF3300"/>
                </a:solidFill>
                <a:latin typeface="楷体" panose="02010609060101010101" pitchFamily="49" charset="-122"/>
                <a:ea typeface="楷体" panose="02010609060101010101" pitchFamily="49" charset="-122"/>
              </a:rPr>
              <a:t>燃料可分为三种</a:t>
            </a:r>
            <a:endParaRPr kumimoji="1" lang="zh-CN" altLang="en-US" sz="3200" b="1">
              <a:solidFill>
                <a:srgbClr val="FF3300"/>
              </a:solidFill>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5789"/>
                                        </p:tgtEl>
                                        <p:attrNameLst>
                                          <p:attrName>style.visibility</p:attrName>
                                        </p:attrNameLst>
                                      </p:cBhvr>
                                      <p:to>
                                        <p:strVal val="visible"/>
                                      </p:to>
                                    </p:set>
                                    <p:anim calcmode="lin" valueType="num">
                                      <p:cBhvr additive="base">
                                        <p:cTn id="7" dur="500" fill="hold"/>
                                        <p:tgtEl>
                                          <p:spTgt spid="75789"/>
                                        </p:tgtEl>
                                        <p:attrNameLst>
                                          <p:attrName>ppt_x</p:attrName>
                                        </p:attrNameLst>
                                      </p:cBhvr>
                                      <p:tavLst>
                                        <p:tav tm="0">
                                          <p:val>
                                            <p:strVal val="0-#ppt_w/2"/>
                                          </p:val>
                                        </p:tav>
                                        <p:tav tm="100000">
                                          <p:val>
                                            <p:strVal val="#ppt_x"/>
                                          </p:val>
                                        </p:tav>
                                      </p:tavLst>
                                    </p:anim>
                                    <p:anim calcmode="lin" valueType="num">
                                      <p:cBhvr additive="base">
                                        <p:cTn id="8" dur="500" fill="hold"/>
                                        <p:tgtEl>
                                          <p:spTgt spid="7578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75790"/>
                                        </p:tgtEl>
                                        <p:attrNameLst>
                                          <p:attrName>style.visibility</p:attrName>
                                        </p:attrNameLst>
                                      </p:cBhvr>
                                      <p:to>
                                        <p:strVal val="visible"/>
                                      </p:to>
                                    </p:set>
                                    <p:animEffect transition="in" filter="dissolve">
                                      <p:cBhvr>
                                        <p:cTn id="13" dur="500"/>
                                        <p:tgtEl>
                                          <p:spTgt spid="75790"/>
                                        </p:tgtEl>
                                      </p:cBhvr>
                                    </p:animEffect>
                                  </p:childTnLst>
                                </p:cTn>
                              </p:par>
                            </p:childTnLst>
                          </p:cTn>
                        </p:par>
                      </p:childTnLst>
                    </p:cTn>
                  </p:par>
                  <p:par>
                    <p:cTn id="14" fill="hold">
                      <p:stCondLst>
                        <p:cond delay="indefinite"/>
                      </p:stCondLst>
                      <p:childTnLst>
                        <p:par>
                          <p:cTn id="15" fill="hold">
                            <p:stCondLst>
                              <p:cond delay="0"/>
                            </p:stCondLst>
                            <p:childTnLst>
                              <p:par>
                                <p:cTn id="16" presetID="35" presetClass="entr" presetSubtype="0" fill="hold" nodeType="clickEffect">
                                  <p:stCondLst>
                                    <p:cond delay="0"/>
                                  </p:stCondLst>
                                  <p:childTnLst>
                                    <p:set>
                                      <p:cBhvr>
                                        <p:cTn id="17" dur="1" fill="hold">
                                          <p:stCondLst>
                                            <p:cond delay="0"/>
                                          </p:stCondLst>
                                        </p:cTn>
                                        <p:tgtEl>
                                          <p:spTgt spid="75778"/>
                                        </p:tgtEl>
                                        <p:attrNameLst>
                                          <p:attrName>style.visibility</p:attrName>
                                        </p:attrNameLst>
                                      </p:cBhvr>
                                      <p:to>
                                        <p:strVal val="visible"/>
                                      </p:to>
                                    </p:set>
                                    <p:animEffect transition="in" filter="fade">
                                      <p:cBhvr>
                                        <p:cTn id="18" dur="1000"/>
                                        <p:tgtEl>
                                          <p:spTgt spid="75778"/>
                                        </p:tgtEl>
                                      </p:cBhvr>
                                    </p:animEffect>
                                    <p:anim calcmode="lin" valueType="num">
                                      <p:cBhvr>
                                        <p:cTn id="19" dur="1000" fill="hold"/>
                                        <p:tgtEl>
                                          <p:spTgt spid="75778"/>
                                        </p:tgtEl>
                                        <p:attrNameLst>
                                          <p:attrName>style.rotation</p:attrName>
                                        </p:attrNameLst>
                                      </p:cBhvr>
                                      <p:tavLst>
                                        <p:tav tm="0">
                                          <p:val>
                                            <p:fltVal val="720"/>
                                          </p:val>
                                        </p:tav>
                                        <p:tav tm="100000">
                                          <p:val>
                                            <p:fltVal val="0"/>
                                          </p:val>
                                        </p:tav>
                                      </p:tavLst>
                                    </p:anim>
                                    <p:anim calcmode="lin" valueType="num">
                                      <p:cBhvr>
                                        <p:cTn id="20" dur="1000" fill="hold"/>
                                        <p:tgtEl>
                                          <p:spTgt spid="75778"/>
                                        </p:tgtEl>
                                        <p:attrNameLst>
                                          <p:attrName>ppt_h</p:attrName>
                                        </p:attrNameLst>
                                      </p:cBhvr>
                                      <p:tavLst>
                                        <p:tav tm="0">
                                          <p:val>
                                            <p:fltVal val="0"/>
                                          </p:val>
                                        </p:tav>
                                        <p:tav tm="100000">
                                          <p:val>
                                            <p:strVal val="#ppt_h"/>
                                          </p:val>
                                        </p:tav>
                                      </p:tavLst>
                                    </p:anim>
                                    <p:anim calcmode="lin" valueType="num">
                                      <p:cBhvr>
                                        <p:cTn id="21" dur="1000" fill="hold"/>
                                        <p:tgtEl>
                                          <p:spTgt spid="75778"/>
                                        </p:tgtEl>
                                        <p:attrNameLst>
                                          <p:attrName>ppt_w</p:attrName>
                                        </p:attrNameLst>
                                      </p:cBhvr>
                                      <p:tavLst>
                                        <p:tav tm="0">
                                          <p:val>
                                            <p:fltVal val="0"/>
                                          </p:val>
                                        </p:tav>
                                        <p:tav tm="100000">
                                          <p:val>
                                            <p:strVal val="#ppt_w"/>
                                          </p:val>
                                        </p:tav>
                                      </p:tavLst>
                                    </p:anim>
                                  </p:childTnLst>
                                </p:cTn>
                              </p:par>
                            </p:childTnLst>
                          </p:cTn>
                        </p:par>
                        <p:par>
                          <p:cTn id="22" fill="hold">
                            <p:stCondLst>
                              <p:cond delay="1000"/>
                            </p:stCondLst>
                            <p:childTnLst>
                              <p:par>
                                <p:cTn id="23" presetID="34" presetClass="entr" presetSubtype="0" fill="hold" grpId="0" nodeType="afterEffect">
                                  <p:stCondLst>
                                    <p:cond delay="0"/>
                                  </p:stCondLst>
                                  <p:childTnLst>
                                    <p:set>
                                      <p:cBhvr>
                                        <p:cTn id="24" dur="1" fill="hold">
                                          <p:stCondLst>
                                            <p:cond delay="0"/>
                                          </p:stCondLst>
                                        </p:cTn>
                                        <p:tgtEl>
                                          <p:spTgt spid="75784"/>
                                        </p:tgtEl>
                                        <p:attrNameLst>
                                          <p:attrName>style.visibility</p:attrName>
                                        </p:attrNameLst>
                                      </p:cBhvr>
                                      <p:to>
                                        <p:strVal val="visible"/>
                                      </p:to>
                                    </p:set>
                                    <p:anim from="(-#ppt_w/2)" to="(#ppt_x)" calcmode="lin" valueType="num">
                                      <p:cBhvr>
                                        <p:cTn id="25" dur="600" fill="hold">
                                          <p:stCondLst>
                                            <p:cond delay="0"/>
                                          </p:stCondLst>
                                        </p:cTn>
                                        <p:tgtEl>
                                          <p:spTgt spid="75784"/>
                                        </p:tgtEl>
                                        <p:attrNameLst>
                                          <p:attrName>ppt_x</p:attrName>
                                        </p:attrNameLst>
                                      </p:cBhvr>
                                    </p:anim>
                                    <p:anim from="0" to="-1.0" calcmode="lin" valueType="num">
                                      <p:cBhvr>
                                        <p:cTn id="26" dur="200" decel="50000" autoRev="1" fill="hold">
                                          <p:stCondLst>
                                            <p:cond delay="600"/>
                                          </p:stCondLst>
                                        </p:cTn>
                                        <p:tgtEl>
                                          <p:spTgt spid="75784"/>
                                        </p:tgtEl>
                                        <p:attrNameLst>
                                          <p:attrName>xshear</p:attrName>
                                        </p:attrNameLst>
                                      </p:cBhvr>
                                    </p:anim>
                                    <p:animScale>
                                      <p:cBhvr>
                                        <p:cTn id="27" dur="200" decel="100000" autoRev="1" fill="hold">
                                          <p:stCondLst>
                                            <p:cond delay="600"/>
                                          </p:stCondLst>
                                        </p:cTn>
                                        <p:tgtEl>
                                          <p:spTgt spid="75784"/>
                                        </p:tgtEl>
                                      </p:cBhvr>
                                      <p:from x="100000" y="100000"/>
                                      <p:to x="80000" y="100000"/>
                                    </p:animScale>
                                    <p:anim by="(#ppt_h/3+#ppt_w*0.1)" calcmode="lin" valueType="num">
                                      <p:cBhvr additive="sum">
                                        <p:cTn id="28" dur="200" decel="100000" autoRev="1" fill="hold">
                                          <p:stCondLst>
                                            <p:cond delay="600"/>
                                          </p:stCondLst>
                                        </p:cTn>
                                        <p:tgtEl>
                                          <p:spTgt spid="75784"/>
                                        </p:tgtEl>
                                        <p:attrNameLst>
                                          <p:attrName>ppt_x</p:attrName>
                                        </p:attrNameLst>
                                      </p:cBhvr>
                                    </p:anim>
                                  </p:childTnLst>
                                </p:cTn>
                              </p:par>
                            </p:childTnLst>
                          </p:cTn>
                        </p:par>
                        <p:par>
                          <p:cTn id="29" fill="hold">
                            <p:stCondLst>
                              <p:cond delay="2000"/>
                            </p:stCondLst>
                            <p:childTnLst>
                              <p:par>
                                <p:cTn id="30" presetID="34" presetClass="entr" presetSubtype="0" fill="hold" grpId="0" nodeType="afterEffect">
                                  <p:stCondLst>
                                    <p:cond delay="0"/>
                                  </p:stCondLst>
                                  <p:childTnLst>
                                    <p:set>
                                      <p:cBhvr>
                                        <p:cTn id="31" dur="1" fill="hold">
                                          <p:stCondLst>
                                            <p:cond delay="0"/>
                                          </p:stCondLst>
                                        </p:cTn>
                                        <p:tgtEl>
                                          <p:spTgt spid="75785"/>
                                        </p:tgtEl>
                                        <p:attrNameLst>
                                          <p:attrName>style.visibility</p:attrName>
                                        </p:attrNameLst>
                                      </p:cBhvr>
                                      <p:to>
                                        <p:strVal val="visible"/>
                                      </p:to>
                                    </p:set>
                                    <p:anim from="(-#ppt_w/2)" to="(#ppt_x)" calcmode="lin" valueType="num">
                                      <p:cBhvr>
                                        <p:cTn id="32" dur="600" fill="hold">
                                          <p:stCondLst>
                                            <p:cond delay="0"/>
                                          </p:stCondLst>
                                        </p:cTn>
                                        <p:tgtEl>
                                          <p:spTgt spid="75785"/>
                                        </p:tgtEl>
                                        <p:attrNameLst>
                                          <p:attrName>ppt_x</p:attrName>
                                        </p:attrNameLst>
                                      </p:cBhvr>
                                    </p:anim>
                                    <p:anim from="0" to="-1.0" calcmode="lin" valueType="num">
                                      <p:cBhvr>
                                        <p:cTn id="33" dur="200" decel="50000" autoRev="1" fill="hold">
                                          <p:stCondLst>
                                            <p:cond delay="600"/>
                                          </p:stCondLst>
                                        </p:cTn>
                                        <p:tgtEl>
                                          <p:spTgt spid="75785"/>
                                        </p:tgtEl>
                                        <p:attrNameLst>
                                          <p:attrName>xshear</p:attrName>
                                        </p:attrNameLst>
                                      </p:cBhvr>
                                    </p:anim>
                                    <p:animScale>
                                      <p:cBhvr>
                                        <p:cTn id="34" dur="200" decel="100000" autoRev="1" fill="hold">
                                          <p:stCondLst>
                                            <p:cond delay="600"/>
                                          </p:stCondLst>
                                        </p:cTn>
                                        <p:tgtEl>
                                          <p:spTgt spid="75785"/>
                                        </p:tgtEl>
                                      </p:cBhvr>
                                      <p:from x="100000" y="100000"/>
                                      <p:to x="80000" y="100000"/>
                                    </p:animScale>
                                    <p:anim by="(#ppt_h/3+#ppt_w*0.1)" calcmode="lin" valueType="num">
                                      <p:cBhvr additive="sum">
                                        <p:cTn id="35" dur="200" decel="100000" autoRev="1" fill="hold">
                                          <p:stCondLst>
                                            <p:cond delay="600"/>
                                          </p:stCondLst>
                                        </p:cTn>
                                        <p:tgtEl>
                                          <p:spTgt spid="75785"/>
                                        </p:tgtEl>
                                        <p:attrNameLst>
                                          <p:attrName>ppt_x</p:attrName>
                                        </p:attrNameLst>
                                      </p:cBhvr>
                                    </p:anim>
                                  </p:childTnLst>
                                </p:cTn>
                              </p:par>
                            </p:childTnLst>
                          </p:cTn>
                        </p:par>
                        <p:par>
                          <p:cTn id="36" fill="hold">
                            <p:stCondLst>
                              <p:cond delay="3000"/>
                            </p:stCondLst>
                            <p:childTnLst>
                              <p:par>
                                <p:cTn id="37" presetID="35" presetClass="entr" presetSubtype="0" fill="hold" nodeType="afterEffect">
                                  <p:stCondLst>
                                    <p:cond delay="0"/>
                                  </p:stCondLst>
                                  <p:childTnLst>
                                    <p:set>
                                      <p:cBhvr>
                                        <p:cTn id="38" dur="1" fill="hold">
                                          <p:stCondLst>
                                            <p:cond delay="0"/>
                                          </p:stCondLst>
                                        </p:cTn>
                                        <p:tgtEl>
                                          <p:spTgt spid="75780"/>
                                        </p:tgtEl>
                                        <p:attrNameLst>
                                          <p:attrName>style.visibility</p:attrName>
                                        </p:attrNameLst>
                                      </p:cBhvr>
                                      <p:to>
                                        <p:strVal val="visible"/>
                                      </p:to>
                                    </p:set>
                                    <p:animEffect transition="in" filter="fade">
                                      <p:cBhvr>
                                        <p:cTn id="39" dur="1000"/>
                                        <p:tgtEl>
                                          <p:spTgt spid="75780"/>
                                        </p:tgtEl>
                                      </p:cBhvr>
                                    </p:animEffect>
                                    <p:anim calcmode="lin" valueType="num">
                                      <p:cBhvr>
                                        <p:cTn id="40" dur="1000" fill="hold"/>
                                        <p:tgtEl>
                                          <p:spTgt spid="75780"/>
                                        </p:tgtEl>
                                        <p:attrNameLst>
                                          <p:attrName>style.rotation</p:attrName>
                                        </p:attrNameLst>
                                      </p:cBhvr>
                                      <p:tavLst>
                                        <p:tav tm="0">
                                          <p:val>
                                            <p:fltVal val="720"/>
                                          </p:val>
                                        </p:tav>
                                        <p:tav tm="100000">
                                          <p:val>
                                            <p:fltVal val="0"/>
                                          </p:val>
                                        </p:tav>
                                      </p:tavLst>
                                    </p:anim>
                                    <p:anim calcmode="lin" valueType="num">
                                      <p:cBhvr>
                                        <p:cTn id="41" dur="1000" fill="hold"/>
                                        <p:tgtEl>
                                          <p:spTgt spid="75780"/>
                                        </p:tgtEl>
                                        <p:attrNameLst>
                                          <p:attrName>ppt_h</p:attrName>
                                        </p:attrNameLst>
                                      </p:cBhvr>
                                      <p:tavLst>
                                        <p:tav tm="0">
                                          <p:val>
                                            <p:fltVal val="0"/>
                                          </p:val>
                                        </p:tav>
                                        <p:tav tm="100000">
                                          <p:val>
                                            <p:strVal val="#ppt_h"/>
                                          </p:val>
                                        </p:tav>
                                      </p:tavLst>
                                    </p:anim>
                                    <p:anim calcmode="lin" valueType="num">
                                      <p:cBhvr>
                                        <p:cTn id="42" dur="1000" fill="hold"/>
                                        <p:tgtEl>
                                          <p:spTgt spid="75780"/>
                                        </p:tgtEl>
                                        <p:attrNameLst>
                                          <p:attrName>ppt_w</p:attrName>
                                        </p:attrNameLst>
                                      </p:cBhvr>
                                      <p:tavLst>
                                        <p:tav tm="0">
                                          <p:val>
                                            <p:fltVal val="0"/>
                                          </p:val>
                                        </p:tav>
                                        <p:tav tm="100000">
                                          <p:val>
                                            <p:strVal val="#ppt_w"/>
                                          </p:val>
                                        </p:tav>
                                      </p:tavLst>
                                    </p:anim>
                                  </p:childTnLst>
                                </p:cTn>
                              </p:par>
                            </p:childTnLst>
                          </p:cTn>
                        </p:par>
                        <p:par>
                          <p:cTn id="43" fill="hold">
                            <p:stCondLst>
                              <p:cond delay="4000"/>
                            </p:stCondLst>
                            <p:childTnLst>
                              <p:par>
                                <p:cTn id="44" presetID="34" presetClass="entr" presetSubtype="0" fill="hold" grpId="0" nodeType="afterEffect">
                                  <p:stCondLst>
                                    <p:cond delay="0"/>
                                  </p:stCondLst>
                                  <p:childTnLst>
                                    <p:set>
                                      <p:cBhvr>
                                        <p:cTn id="45" dur="1" fill="hold">
                                          <p:stCondLst>
                                            <p:cond delay="0"/>
                                          </p:stCondLst>
                                        </p:cTn>
                                        <p:tgtEl>
                                          <p:spTgt spid="75786"/>
                                        </p:tgtEl>
                                        <p:attrNameLst>
                                          <p:attrName>style.visibility</p:attrName>
                                        </p:attrNameLst>
                                      </p:cBhvr>
                                      <p:to>
                                        <p:strVal val="visible"/>
                                      </p:to>
                                    </p:set>
                                    <p:anim from="(-#ppt_w/2)" to="(#ppt_x)" calcmode="lin" valueType="num">
                                      <p:cBhvr>
                                        <p:cTn id="46" dur="600" fill="hold">
                                          <p:stCondLst>
                                            <p:cond delay="0"/>
                                          </p:stCondLst>
                                        </p:cTn>
                                        <p:tgtEl>
                                          <p:spTgt spid="75786"/>
                                        </p:tgtEl>
                                        <p:attrNameLst>
                                          <p:attrName>ppt_x</p:attrName>
                                        </p:attrNameLst>
                                      </p:cBhvr>
                                    </p:anim>
                                    <p:anim from="0" to="-1.0" calcmode="lin" valueType="num">
                                      <p:cBhvr>
                                        <p:cTn id="47" dur="200" decel="50000" autoRev="1" fill="hold">
                                          <p:stCondLst>
                                            <p:cond delay="600"/>
                                          </p:stCondLst>
                                        </p:cTn>
                                        <p:tgtEl>
                                          <p:spTgt spid="75786"/>
                                        </p:tgtEl>
                                        <p:attrNameLst>
                                          <p:attrName>xshear</p:attrName>
                                        </p:attrNameLst>
                                      </p:cBhvr>
                                    </p:anim>
                                    <p:animScale>
                                      <p:cBhvr>
                                        <p:cTn id="48" dur="200" decel="100000" autoRev="1" fill="hold">
                                          <p:stCondLst>
                                            <p:cond delay="600"/>
                                          </p:stCondLst>
                                        </p:cTn>
                                        <p:tgtEl>
                                          <p:spTgt spid="75786"/>
                                        </p:tgtEl>
                                      </p:cBhvr>
                                      <p:from x="100000" y="100000"/>
                                      <p:to x="80000" y="100000"/>
                                    </p:animScale>
                                    <p:anim by="(#ppt_h/3+#ppt_w*0.1)" calcmode="lin" valueType="num">
                                      <p:cBhvr additive="sum">
                                        <p:cTn id="49" dur="200" decel="100000" autoRev="1" fill="hold">
                                          <p:stCondLst>
                                            <p:cond delay="600"/>
                                          </p:stCondLst>
                                        </p:cTn>
                                        <p:tgtEl>
                                          <p:spTgt spid="75786"/>
                                        </p:tgtEl>
                                        <p:attrNameLst>
                                          <p:attrName>ppt_x</p:attrName>
                                        </p:attrNameLst>
                                      </p:cBhvr>
                                    </p:anim>
                                  </p:childTnLst>
                                </p:cTn>
                              </p:par>
                            </p:childTnLst>
                          </p:cTn>
                        </p:par>
                        <p:par>
                          <p:cTn id="50" fill="hold">
                            <p:stCondLst>
                              <p:cond delay="5000"/>
                            </p:stCondLst>
                            <p:childTnLst>
                              <p:par>
                                <p:cTn id="51" presetID="35" presetClass="entr" presetSubtype="0" fill="hold" nodeType="afterEffect">
                                  <p:stCondLst>
                                    <p:cond delay="0"/>
                                  </p:stCondLst>
                                  <p:childTnLst>
                                    <p:set>
                                      <p:cBhvr>
                                        <p:cTn id="52" dur="1" fill="hold">
                                          <p:stCondLst>
                                            <p:cond delay="0"/>
                                          </p:stCondLst>
                                        </p:cTn>
                                        <p:tgtEl>
                                          <p:spTgt spid="75779"/>
                                        </p:tgtEl>
                                        <p:attrNameLst>
                                          <p:attrName>style.visibility</p:attrName>
                                        </p:attrNameLst>
                                      </p:cBhvr>
                                      <p:to>
                                        <p:strVal val="visible"/>
                                      </p:to>
                                    </p:set>
                                    <p:animEffect transition="in" filter="fade">
                                      <p:cBhvr>
                                        <p:cTn id="53" dur="1000"/>
                                        <p:tgtEl>
                                          <p:spTgt spid="75779"/>
                                        </p:tgtEl>
                                      </p:cBhvr>
                                    </p:animEffect>
                                    <p:anim calcmode="lin" valueType="num">
                                      <p:cBhvr>
                                        <p:cTn id="54" dur="1000" fill="hold"/>
                                        <p:tgtEl>
                                          <p:spTgt spid="75779"/>
                                        </p:tgtEl>
                                        <p:attrNameLst>
                                          <p:attrName>style.rotation</p:attrName>
                                        </p:attrNameLst>
                                      </p:cBhvr>
                                      <p:tavLst>
                                        <p:tav tm="0">
                                          <p:val>
                                            <p:fltVal val="720"/>
                                          </p:val>
                                        </p:tav>
                                        <p:tav tm="100000">
                                          <p:val>
                                            <p:fltVal val="0"/>
                                          </p:val>
                                        </p:tav>
                                      </p:tavLst>
                                    </p:anim>
                                    <p:anim calcmode="lin" valueType="num">
                                      <p:cBhvr>
                                        <p:cTn id="55" dur="1000" fill="hold"/>
                                        <p:tgtEl>
                                          <p:spTgt spid="75779"/>
                                        </p:tgtEl>
                                        <p:attrNameLst>
                                          <p:attrName>ppt_h</p:attrName>
                                        </p:attrNameLst>
                                      </p:cBhvr>
                                      <p:tavLst>
                                        <p:tav tm="0">
                                          <p:val>
                                            <p:fltVal val="0"/>
                                          </p:val>
                                        </p:tav>
                                        <p:tav tm="100000">
                                          <p:val>
                                            <p:strVal val="#ppt_h"/>
                                          </p:val>
                                        </p:tav>
                                      </p:tavLst>
                                    </p:anim>
                                    <p:anim calcmode="lin" valueType="num">
                                      <p:cBhvr>
                                        <p:cTn id="56" dur="1000" fill="hold"/>
                                        <p:tgtEl>
                                          <p:spTgt spid="75779"/>
                                        </p:tgtEl>
                                        <p:attrNameLst>
                                          <p:attrName>ppt_w</p:attrName>
                                        </p:attrNameLst>
                                      </p:cBhvr>
                                      <p:tavLst>
                                        <p:tav tm="0">
                                          <p:val>
                                            <p:fltVal val="0"/>
                                          </p:val>
                                        </p:tav>
                                        <p:tav tm="100000">
                                          <p:val>
                                            <p:strVal val="#ppt_w"/>
                                          </p:val>
                                        </p:tav>
                                      </p:tavLst>
                                    </p:anim>
                                  </p:childTnLst>
                                </p:cTn>
                              </p:par>
                            </p:childTnLst>
                          </p:cTn>
                        </p:par>
                        <p:par>
                          <p:cTn id="57" fill="hold">
                            <p:stCondLst>
                              <p:cond delay="6000"/>
                            </p:stCondLst>
                            <p:childTnLst>
                              <p:par>
                                <p:cTn id="58" presetID="34" presetClass="entr" presetSubtype="0" fill="hold" nodeType="afterEffect">
                                  <p:stCondLst>
                                    <p:cond delay="0"/>
                                  </p:stCondLst>
                                  <p:childTnLst>
                                    <p:set>
                                      <p:cBhvr>
                                        <p:cTn id="59" dur="1" fill="hold">
                                          <p:stCondLst>
                                            <p:cond delay="0"/>
                                          </p:stCondLst>
                                        </p:cTn>
                                        <p:tgtEl>
                                          <p:spTgt spid="75787"/>
                                        </p:tgtEl>
                                        <p:attrNameLst>
                                          <p:attrName>style.visibility</p:attrName>
                                        </p:attrNameLst>
                                      </p:cBhvr>
                                      <p:to>
                                        <p:strVal val="visible"/>
                                      </p:to>
                                    </p:set>
                                    <p:anim from="(-#ppt_w/2)" to="(#ppt_x)" calcmode="lin" valueType="num">
                                      <p:cBhvr>
                                        <p:cTn id="60" dur="600" fill="hold">
                                          <p:stCondLst>
                                            <p:cond delay="0"/>
                                          </p:stCondLst>
                                        </p:cTn>
                                        <p:tgtEl>
                                          <p:spTgt spid="75787"/>
                                        </p:tgtEl>
                                        <p:attrNameLst>
                                          <p:attrName>ppt_x</p:attrName>
                                        </p:attrNameLst>
                                      </p:cBhvr>
                                    </p:anim>
                                    <p:anim from="0" to="-1.0" calcmode="lin" valueType="num">
                                      <p:cBhvr>
                                        <p:cTn id="61" dur="200" decel="50000" autoRev="1" fill="hold">
                                          <p:stCondLst>
                                            <p:cond delay="600"/>
                                          </p:stCondLst>
                                        </p:cTn>
                                        <p:tgtEl>
                                          <p:spTgt spid="75787"/>
                                        </p:tgtEl>
                                        <p:attrNameLst>
                                          <p:attrName>xshear</p:attrName>
                                        </p:attrNameLst>
                                      </p:cBhvr>
                                    </p:anim>
                                    <p:animScale>
                                      <p:cBhvr>
                                        <p:cTn id="62" dur="200" decel="100000" autoRev="1" fill="hold">
                                          <p:stCondLst>
                                            <p:cond delay="600"/>
                                          </p:stCondLst>
                                        </p:cTn>
                                        <p:tgtEl>
                                          <p:spTgt spid="75787"/>
                                        </p:tgtEl>
                                      </p:cBhvr>
                                      <p:from x="100000" y="100000"/>
                                      <p:to x="80000" y="100000"/>
                                    </p:animScale>
                                    <p:anim by="(#ppt_h/3+#ppt_w*0.1)" calcmode="lin" valueType="num">
                                      <p:cBhvr additive="sum">
                                        <p:cTn id="63" dur="200" decel="100000" autoRev="1" fill="hold">
                                          <p:stCondLst>
                                            <p:cond delay="600"/>
                                          </p:stCondLst>
                                        </p:cTn>
                                        <p:tgtEl>
                                          <p:spTgt spid="75787"/>
                                        </p:tgtEl>
                                        <p:attrNameLst>
                                          <p:attrName>ppt_x</p:attrName>
                                        </p:attrNameLst>
                                      </p:cBhvr>
                                    </p:anim>
                                  </p:childTnLst>
                                </p:cTn>
                              </p:par>
                            </p:childTnLst>
                          </p:cTn>
                        </p:par>
                        <p:par>
                          <p:cTn id="64" fill="hold">
                            <p:stCondLst>
                              <p:cond delay="7000"/>
                            </p:stCondLst>
                            <p:childTnLst>
                              <p:par>
                                <p:cTn id="65" presetID="1" presetClass="entr" presetSubtype="0" fill="hold" grpId="0" nodeType="afterEffect">
                                  <p:stCondLst>
                                    <p:cond delay="0"/>
                                  </p:stCondLst>
                                  <p:childTnLst>
                                    <p:set>
                                      <p:cBhvr>
                                        <p:cTn id="66" dur="1" fill="hold">
                                          <p:stCondLst>
                                            <p:cond delay="0"/>
                                          </p:stCondLst>
                                        </p:cTn>
                                        <p:tgtEl>
                                          <p:spTgt spid="757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4" grpId="0" bldLvl="0" animBg="1"/>
      <p:bldP spid="75785" grpId="0" bldLvl="0" animBg="1"/>
      <p:bldP spid="75786" grpId="0" bldLvl="0" animBg="1"/>
      <p:bldP spid="75789" grpId="0" bldLvl="0" animBg="1" autoUpdateAnimBg="0"/>
      <p:bldP spid="75790" grpId="0" bldLvl="0" animBg="1" autoUpdateAnimBg="0"/>
      <p:bldP spid="7578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3907155" cy="914400"/>
            <a:chOff x="306" y="1210"/>
            <a:chExt cx="6153" cy="1440"/>
          </a:xfrm>
        </p:grpSpPr>
        <p:sp>
          <p:nvSpPr>
            <p:cNvPr id="19488" name="文本框 6151"/>
            <p:cNvSpPr txBox="1"/>
            <p:nvPr/>
          </p:nvSpPr>
          <p:spPr>
            <a:xfrm>
              <a:off x="1623" y="1452"/>
              <a:ext cx="4836" cy="1016"/>
            </a:xfrm>
            <a:prstGeom prst="rect">
              <a:avLst/>
            </a:prstGeom>
            <a:noFill/>
            <a:ln w="9525">
              <a:noFill/>
            </a:ln>
          </p:spPr>
          <p:txBody>
            <a:bodyPr wrap="square">
              <a:spAutoFit/>
            </a:bodyPr>
            <a:p>
              <a:pPr eaLnBrk="1" hangingPunct="1"/>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一、热机效率</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6" y="1210"/>
              <a:ext cx="1440" cy="1440"/>
            </a:xfrm>
            <a:prstGeom prst="rect">
              <a:avLst/>
            </a:prstGeom>
          </p:spPr>
        </p:pic>
      </p:grpSp>
      <p:grpSp>
        <p:nvGrpSpPr>
          <p:cNvPr id="76811" name="Group 11"/>
          <p:cNvGrpSpPr/>
          <p:nvPr/>
        </p:nvGrpSpPr>
        <p:grpSpPr bwMode="auto">
          <a:xfrm>
            <a:off x="244838" y="1683043"/>
            <a:ext cx="785812" cy="2808288"/>
            <a:chOff x="323" y="210"/>
            <a:chExt cx="454" cy="1587"/>
          </a:xfrm>
        </p:grpSpPr>
        <p:sp>
          <p:nvSpPr>
            <p:cNvPr id="76812" name="Rectangle 12"/>
            <p:cNvSpPr>
              <a:spLocks noChangeArrowheads="1"/>
            </p:cNvSpPr>
            <p:nvPr/>
          </p:nvSpPr>
          <p:spPr bwMode="auto">
            <a:xfrm>
              <a:off x="323" y="210"/>
              <a:ext cx="454" cy="1587"/>
            </a:xfrm>
            <a:prstGeom prst="rect">
              <a:avLst/>
            </a:prstGeom>
            <a:gradFill rotWithShape="1">
              <a:gsLst>
                <a:gs pos="0">
                  <a:srgbClr val="FBEAC7"/>
                </a:gs>
                <a:gs pos="9000">
                  <a:srgbClr val="FEE7F2"/>
                </a:gs>
                <a:gs pos="18000">
                  <a:srgbClr val="FAC77D"/>
                </a:gs>
                <a:gs pos="30500">
                  <a:srgbClr val="FBA97D"/>
                </a:gs>
                <a:gs pos="41001">
                  <a:srgbClr val="FBD49C"/>
                </a:gs>
                <a:gs pos="50000">
                  <a:srgbClr val="FEE7F2"/>
                </a:gs>
                <a:gs pos="59000">
                  <a:srgbClr val="FBD49C"/>
                </a:gs>
                <a:gs pos="69500">
                  <a:srgbClr val="FBA97D"/>
                </a:gs>
                <a:gs pos="82000">
                  <a:srgbClr val="FAC77D"/>
                </a:gs>
                <a:gs pos="91001">
                  <a:srgbClr val="FEE7F2"/>
                </a:gs>
                <a:gs pos="100000">
                  <a:srgbClr val="FBEAC7"/>
                </a:gs>
              </a:gsLst>
              <a:lin ang="5400000" scaled="1"/>
            </a:gra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a:p>
          </p:txBody>
        </p:sp>
        <p:sp>
          <p:nvSpPr>
            <p:cNvPr id="76813" name="WordArt 13"/>
            <p:cNvSpPr>
              <a:spLocks noChangeArrowheads="1" noChangeShapeType="1" noTextEdit="1"/>
            </p:cNvSpPr>
            <p:nvPr/>
          </p:nvSpPr>
          <p:spPr bwMode="auto">
            <a:xfrm rot="5400000">
              <a:off x="-206" y="846"/>
              <a:ext cx="1470" cy="288"/>
            </a:xfrm>
            <a:prstGeom prst="rect">
              <a:avLst/>
            </a:prstGeom>
            <a:extLst>
              <a:ext uri="{AF507438-7753-43E0-B8FC-AC1667EBCBE1}">
                <a14:hiddenEffects xmlns:a14="http://schemas.microsoft.com/office/drawing/2010/main">
                  <a:effectLst/>
                </a14:hiddenEffects>
              </a:ext>
            </a:extLst>
          </p:spPr>
          <p:txBody>
            <a:bodyPr vert="eaVert" wrap="none" fromWordArt="1">
              <a:prstTxWarp prst="textPlain">
                <a:avLst>
                  <a:gd name="adj" fmla="val 50000"/>
                </a:avLst>
              </a:prstTxWarp>
            </a:bodyPr>
            <a:p>
              <a:pPr algn="ctr" fontAlgn="auto"/>
              <a:r>
                <a:rPr lang="zh-CN" altLang="en-US" sz="3600" kern="10" dirty="0">
                  <a:ln w="9525">
                    <a:solidFill>
                      <a:srgbClr val="000000"/>
                    </a:solidFill>
                    <a:round/>
                  </a:ln>
                  <a:solidFill>
                    <a:srgbClr val="000000"/>
                  </a:solidFill>
                  <a:latin typeface="宋体" panose="02010600030101010101" pitchFamily="2" charset="-122"/>
                  <a:ea typeface="宋体" panose="02010600030101010101" pitchFamily="2" charset="-122"/>
                </a:rPr>
                <a:t>燃料的热值</a:t>
              </a:r>
              <a:endParaRPr lang="zh-CN" altLang="en-US" sz="3600" kern="10" dirty="0">
                <a:ln w="9525">
                  <a:solidFill>
                    <a:srgbClr val="000000"/>
                  </a:solidFill>
                  <a:round/>
                </a:ln>
                <a:solidFill>
                  <a:srgbClr val="000000"/>
                </a:solidFill>
                <a:latin typeface="宋体" panose="02010600030101010101" pitchFamily="2" charset="-122"/>
                <a:ea typeface="宋体" panose="02010600030101010101" pitchFamily="2" charset="-122"/>
              </a:endParaRPr>
            </a:p>
          </p:txBody>
        </p:sp>
      </p:grpSp>
      <p:sp>
        <p:nvSpPr>
          <p:cNvPr id="76803" name="Text Box 3"/>
          <p:cNvSpPr txBox="1">
            <a:spLocks noChangeArrowheads="1"/>
          </p:cNvSpPr>
          <p:nvPr/>
        </p:nvSpPr>
        <p:spPr bwMode="auto">
          <a:xfrm>
            <a:off x="1476375" y="1491298"/>
            <a:ext cx="7339013"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    </a:t>
            </a:r>
            <a:r>
              <a:rPr kumimoji="1" lang="en-US" altLang="zh-CN" sz="3200" b="1" dirty="0" smtClean="0">
                <a:latin typeface="Times New Roman" panose="02020603050405020304" pitchFamily="18" charset="0"/>
                <a:ea typeface="黑体" panose="02010609060101010101" charset="-122"/>
                <a:cs typeface="Times New Roman" panose="02020603050405020304" pitchFamily="18" charset="0"/>
              </a:rPr>
              <a:t>  </a:t>
            </a:r>
            <a:r>
              <a:rPr kumimoji="1" lang="zh-CN" altLang="en-US" sz="3200" b="1" dirty="0" smtClean="0">
                <a:latin typeface="Times New Roman" panose="02020603050405020304" pitchFamily="18" charset="0"/>
                <a:ea typeface="黑体" panose="02010609060101010101" charset="-122"/>
                <a:cs typeface="Times New Roman" panose="02020603050405020304" pitchFamily="18" charset="0"/>
              </a:rPr>
              <a:t>质</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量相等的不同燃料在完全燃烧时所放出的热量是不同的。</a:t>
            </a:r>
            <a:endParaRPr kumimoji="1"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76804" name="Text Box 4"/>
          <p:cNvSpPr txBox="1">
            <a:spLocks noChangeArrowheads="1"/>
          </p:cNvSpPr>
          <p:nvPr/>
        </p:nvSpPr>
        <p:spPr bwMode="auto">
          <a:xfrm>
            <a:off x="1547813" y="2643823"/>
            <a:ext cx="7302500"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   </a:t>
            </a:r>
            <a:r>
              <a:rPr kumimoji="1" lang="en-US" altLang="zh-CN" sz="3200" b="1" dirty="0" smtClean="0">
                <a:latin typeface="Times New Roman" panose="02020603050405020304" pitchFamily="18" charset="0"/>
                <a:ea typeface="黑体" panose="02010609060101010101" charset="-122"/>
                <a:cs typeface="Times New Roman" panose="02020603050405020304" pitchFamily="18" charset="0"/>
              </a:rPr>
              <a:t>  </a:t>
            </a:r>
            <a:r>
              <a:rPr kumimoji="1" lang="zh-CN" altLang="en-US" sz="3200" b="1" dirty="0" smtClean="0">
                <a:latin typeface="Times New Roman" panose="02020603050405020304" pitchFamily="18" charset="0"/>
                <a:ea typeface="黑体" panose="02010609060101010101" charset="-122"/>
                <a:cs typeface="Times New Roman" panose="02020603050405020304" pitchFamily="18" charset="0"/>
              </a:rPr>
              <a:t>在</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物理学中，把</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1kg</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某种燃料在</a:t>
            </a:r>
            <a:r>
              <a:rPr kumimoji="1"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完全燃烧</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时所放出的热量叫做</a:t>
            </a:r>
            <a:r>
              <a:rPr kumimoji="1"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燃料的热值</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endParaRPr kumimoji="1"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76805" name="Text Box 5"/>
          <p:cNvSpPr txBox="1">
            <a:spLocks noChangeArrowheads="1"/>
          </p:cNvSpPr>
          <p:nvPr/>
        </p:nvSpPr>
        <p:spPr bwMode="auto">
          <a:xfrm>
            <a:off x="971550" y="5188903"/>
            <a:ext cx="7521575" cy="1383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zh-CN" altLang="en-US" sz="3200" b="1">
                <a:latin typeface="Times New Roman" panose="02020603050405020304" pitchFamily="18" charset="0"/>
                <a:ea typeface="楷体" panose="02010609060101010101" pitchFamily="49" charset="-122"/>
                <a:cs typeface="Times New Roman" panose="02020603050405020304" pitchFamily="18" charset="0"/>
              </a:rPr>
              <a:t>热值的符号：</a:t>
            </a:r>
            <a:r>
              <a:rPr kumimoji="1" lang="en-US" altLang="zh-CN" sz="3600" b="1" i="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q</a:t>
            </a:r>
            <a:r>
              <a:rPr kumimoji="1" lang="en-US" altLang="zh-CN" sz="32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kumimoji="1" lang="en-US" altLang="zh-CN" sz="3200" b="1">
                <a:latin typeface="Times New Roman" panose="02020603050405020304" pitchFamily="18" charset="0"/>
                <a:ea typeface="楷体" panose="02010609060101010101" pitchFamily="49" charset="-122"/>
                <a:cs typeface="Times New Roman" panose="02020603050405020304" pitchFamily="18" charset="0"/>
              </a:rPr>
              <a:t>          </a:t>
            </a:r>
            <a:endParaRPr kumimoji="1" lang="en-US" altLang="zh-CN" sz="3200" b="1">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pPr>
            <a:r>
              <a:rPr kumimoji="1" lang="zh-CN" altLang="en-US" sz="3200" b="1">
                <a:latin typeface="Times New Roman" panose="02020603050405020304" pitchFamily="18" charset="0"/>
                <a:ea typeface="楷体" panose="02010609060101010101" pitchFamily="49" charset="-122"/>
                <a:cs typeface="Times New Roman" panose="02020603050405020304" pitchFamily="18" charset="0"/>
              </a:rPr>
              <a:t>单位：  </a:t>
            </a:r>
            <a:r>
              <a:rPr kumimoji="1" lang="en-US" altLang="zh-CN" sz="3200" b="1" i="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J/kg          </a:t>
            </a:r>
            <a:r>
              <a:rPr kumimoji="1" lang="zh-CN" altLang="en-US" sz="32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kumimoji="1" lang="en-US" altLang="zh-CN" sz="3200" b="1" i="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J/m</a:t>
            </a:r>
            <a:r>
              <a:rPr kumimoji="1" lang="en-US" altLang="zh-CN" sz="3200" b="1" i="1" baseline="3000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r>
              <a:rPr kumimoji="1" lang="zh-CN" altLang="en-US" sz="32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endParaRPr kumimoji="1" lang="zh-CN" altLang="en-US" sz="3200" b="1">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6809" name="AutoShape 9"/>
          <p:cNvSpPr>
            <a:spLocks noChangeArrowheads="1"/>
          </p:cNvSpPr>
          <p:nvPr/>
        </p:nvSpPr>
        <p:spPr bwMode="auto">
          <a:xfrm>
            <a:off x="4505960" y="4976495"/>
            <a:ext cx="1568450" cy="838200"/>
          </a:xfrm>
          <a:prstGeom prst="wedgeRoundRectCallout">
            <a:avLst>
              <a:gd name="adj1" fmla="val -124696"/>
              <a:gd name="adj2" fmla="val 91432"/>
              <a:gd name="adj3"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p>
            <a:pPr algn="ctr"/>
            <a:r>
              <a:rPr lang="zh-CN" altLang="en-US" sz="2400" b="1">
                <a:latin typeface="黑体" panose="02010609060101010101" charset="-122"/>
                <a:ea typeface="黑体" panose="02010609060101010101" charset="-122"/>
              </a:rPr>
              <a:t>固体和液体燃料</a:t>
            </a:r>
            <a:endParaRPr lang="zh-CN" altLang="en-US" sz="2400" b="1">
              <a:latin typeface="黑体" panose="02010609060101010101" charset="-122"/>
              <a:ea typeface="黑体" panose="02010609060101010101" charset="-122"/>
            </a:endParaRPr>
          </a:p>
        </p:txBody>
      </p:sp>
      <p:sp>
        <p:nvSpPr>
          <p:cNvPr id="76810" name="AutoShape 10"/>
          <p:cNvSpPr>
            <a:spLocks noChangeArrowheads="1"/>
          </p:cNvSpPr>
          <p:nvPr/>
        </p:nvSpPr>
        <p:spPr bwMode="auto">
          <a:xfrm>
            <a:off x="6610350" y="5295900"/>
            <a:ext cx="1808480" cy="490220"/>
          </a:xfrm>
          <a:prstGeom prst="wedgeRoundRectCallout">
            <a:avLst>
              <a:gd name="adj1" fmla="val -103019"/>
              <a:gd name="adj2" fmla="val 147352"/>
              <a:gd name="adj3" fmla="val 16667"/>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p>
            <a:pPr algn="ctr"/>
            <a:r>
              <a:rPr lang="zh-CN" altLang="en-US" sz="2400" b="1">
                <a:latin typeface="黑体" panose="02010609060101010101" charset="-122"/>
                <a:ea typeface="黑体" panose="02010609060101010101" charset="-122"/>
              </a:rPr>
              <a:t>气体燃料</a:t>
            </a:r>
            <a:endParaRPr lang="zh-CN" altLang="en-US" sz="2400" b="1">
              <a:latin typeface="黑体" panose="02010609060101010101" charset="-122"/>
              <a:ea typeface="黑体" panose="02010609060101010101" charset="-122"/>
            </a:endParaRPr>
          </a:p>
        </p:txBody>
      </p:sp>
      <p:sp>
        <p:nvSpPr>
          <p:cNvPr id="76814" name="Text Box 14"/>
          <p:cNvSpPr txBox="1">
            <a:spLocks noChangeArrowheads="1"/>
          </p:cNvSpPr>
          <p:nvPr/>
        </p:nvSpPr>
        <p:spPr bwMode="auto">
          <a:xfrm>
            <a:off x="1452880" y="3720465"/>
            <a:ext cx="7362825"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b="1">
                <a:solidFill>
                  <a:schemeClr val="accent5">
                    <a:lumMod val="50000"/>
                  </a:schemeClr>
                </a:solidFill>
                <a:latin typeface="Times New Roman" panose="02020603050405020304" pitchFamily="18" charset="0"/>
                <a:ea typeface="黑体" panose="02010609060101010101" charset="-122"/>
                <a:cs typeface="Times New Roman" panose="02020603050405020304" pitchFamily="18" charset="0"/>
              </a:rPr>
              <a:t>         </a:t>
            </a:r>
            <a:r>
              <a:rPr lang="zh-CN" altLang="en-US" sz="2400" b="1">
                <a:solidFill>
                  <a:schemeClr val="accent5">
                    <a:lumMod val="50000"/>
                  </a:schemeClr>
                </a:solidFill>
                <a:latin typeface="Times New Roman" panose="02020603050405020304" pitchFamily="18" charset="0"/>
                <a:ea typeface="黑体" panose="02010609060101010101" charset="-122"/>
                <a:cs typeface="Times New Roman" panose="02020603050405020304" pitchFamily="18" charset="0"/>
              </a:rPr>
              <a:t>热值是反映燃料燃烧时化学能转化为内能的本领的大小的物理量，同种燃料的热值与燃料的质量无关。</a:t>
            </a:r>
            <a:endParaRPr lang="zh-CN" altLang="en-US" sz="2400" b="1">
              <a:solidFill>
                <a:schemeClr val="accent5">
                  <a:lumMod val="50000"/>
                </a:schemeClr>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76803"/>
                                        </p:tgtEl>
                                        <p:attrNameLst>
                                          <p:attrName>style.visibility</p:attrName>
                                        </p:attrNameLst>
                                      </p:cBhvr>
                                      <p:to>
                                        <p:strVal val="visible"/>
                                      </p:to>
                                    </p:set>
                                    <p:animEffect transition="in" filter="dissolve">
                                      <p:cBhvr>
                                        <p:cTn id="13" dur="500"/>
                                        <p:tgtEl>
                                          <p:spTgt spid="76803"/>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76804"/>
                                        </p:tgtEl>
                                        <p:attrNameLst>
                                          <p:attrName>style.visibility</p:attrName>
                                        </p:attrNameLst>
                                      </p:cBhvr>
                                      <p:to>
                                        <p:strVal val="visible"/>
                                      </p:to>
                                    </p:set>
                                    <p:animEffect transition="in" filter="dissolve">
                                      <p:cBhvr>
                                        <p:cTn id="18" dur="500"/>
                                        <p:tgtEl>
                                          <p:spTgt spid="7680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6811"/>
                                        </p:tgtEl>
                                        <p:attrNameLst>
                                          <p:attrName>style.visibility</p:attrName>
                                        </p:attrNameLst>
                                      </p:cBhvr>
                                      <p:to>
                                        <p:strVal val="visible"/>
                                      </p:to>
                                    </p:set>
                                    <p:anim calcmode="lin" valueType="num">
                                      <p:cBhvr additive="base">
                                        <p:cTn id="23" dur="500" fill="hold"/>
                                        <p:tgtEl>
                                          <p:spTgt spid="76811"/>
                                        </p:tgtEl>
                                        <p:attrNameLst>
                                          <p:attrName>ppt_x</p:attrName>
                                        </p:attrNameLst>
                                      </p:cBhvr>
                                      <p:tavLst>
                                        <p:tav tm="0">
                                          <p:val>
                                            <p:strVal val="#ppt_x"/>
                                          </p:val>
                                        </p:tav>
                                        <p:tav tm="100000">
                                          <p:val>
                                            <p:strVal val="#ppt_x"/>
                                          </p:val>
                                        </p:tav>
                                      </p:tavLst>
                                    </p:anim>
                                    <p:anim calcmode="lin" valueType="num">
                                      <p:cBhvr additive="base">
                                        <p:cTn id="24" dur="500" fill="hold"/>
                                        <p:tgtEl>
                                          <p:spTgt spid="7681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3" presetClass="entr" presetSubtype="16" fill="hold" grpId="0" nodeType="clickEffect">
                                  <p:stCondLst>
                                    <p:cond delay="0"/>
                                  </p:stCondLst>
                                  <p:childTnLst>
                                    <p:set>
                                      <p:cBhvr>
                                        <p:cTn id="28" dur="1" fill="hold">
                                          <p:stCondLst>
                                            <p:cond delay="0"/>
                                          </p:stCondLst>
                                        </p:cTn>
                                        <p:tgtEl>
                                          <p:spTgt spid="76814"/>
                                        </p:tgtEl>
                                        <p:attrNameLst>
                                          <p:attrName>style.visibility</p:attrName>
                                        </p:attrNameLst>
                                      </p:cBhvr>
                                      <p:to>
                                        <p:strVal val="visible"/>
                                      </p:to>
                                    </p:set>
                                    <p:animEffect transition="in" filter="plus(in)">
                                      <p:cBhvr>
                                        <p:cTn id="29" dur="2000"/>
                                        <p:tgtEl>
                                          <p:spTgt spid="76814"/>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76805"/>
                                        </p:tgtEl>
                                        <p:attrNameLst>
                                          <p:attrName>style.visibility</p:attrName>
                                        </p:attrNameLst>
                                      </p:cBhvr>
                                      <p:to>
                                        <p:strVal val="visible"/>
                                      </p:to>
                                    </p:set>
                                    <p:animEffect transition="in" filter="dissolve">
                                      <p:cBhvr>
                                        <p:cTn id="34" dur="500"/>
                                        <p:tgtEl>
                                          <p:spTgt spid="76805"/>
                                        </p:tgtEl>
                                      </p:cBhvr>
                                    </p:animEffect>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76809"/>
                                        </p:tgtEl>
                                        <p:attrNameLst>
                                          <p:attrName>style.visibility</p:attrName>
                                        </p:attrNameLst>
                                      </p:cBhvr>
                                      <p:to>
                                        <p:strVal val="visible"/>
                                      </p:to>
                                    </p:set>
                                    <p:animEffect transition="in" filter="fade">
                                      <p:cBhvr>
                                        <p:cTn id="39" dur="1000"/>
                                        <p:tgtEl>
                                          <p:spTgt spid="76809"/>
                                        </p:tgtEl>
                                      </p:cBhvr>
                                    </p:animEffect>
                                    <p:anim calcmode="lin" valueType="num">
                                      <p:cBhvr>
                                        <p:cTn id="40" dur="1000" fill="hold"/>
                                        <p:tgtEl>
                                          <p:spTgt spid="76809"/>
                                        </p:tgtEl>
                                        <p:attrNameLst>
                                          <p:attrName>ppt_x</p:attrName>
                                        </p:attrNameLst>
                                      </p:cBhvr>
                                      <p:tavLst>
                                        <p:tav tm="0">
                                          <p:val>
                                            <p:strVal val="#ppt_x"/>
                                          </p:val>
                                        </p:tav>
                                        <p:tav tm="100000">
                                          <p:val>
                                            <p:strVal val="#ppt_x"/>
                                          </p:val>
                                        </p:tav>
                                      </p:tavLst>
                                    </p:anim>
                                    <p:anim calcmode="lin" valueType="num">
                                      <p:cBhvr>
                                        <p:cTn id="41" dur="1000" fill="hold"/>
                                        <p:tgtEl>
                                          <p:spTgt spid="76809"/>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76810"/>
                                        </p:tgtEl>
                                        <p:attrNameLst>
                                          <p:attrName>style.visibility</p:attrName>
                                        </p:attrNameLst>
                                      </p:cBhvr>
                                      <p:to>
                                        <p:strVal val="visible"/>
                                      </p:to>
                                    </p:set>
                                    <p:animEffect transition="in" filter="fade">
                                      <p:cBhvr>
                                        <p:cTn id="46" dur="1000"/>
                                        <p:tgtEl>
                                          <p:spTgt spid="76810"/>
                                        </p:tgtEl>
                                      </p:cBhvr>
                                    </p:animEffect>
                                    <p:anim calcmode="lin" valueType="num">
                                      <p:cBhvr>
                                        <p:cTn id="47" dur="1000" fill="hold"/>
                                        <p:tgtEl>
                                          <p:spTgt spid="76810"/>
                                        </p:tgtEl>
                                        <p:attrNameLst>
                                          <p:attrName>ppt_x</p:attrName>
                                        </p:attrNameLst>
                                      </p:cBhvr>
                                      <p:tavLst>
                                        <p:tav tm="0">
                                          <p:val>
                                            <p:strVal val="#ppt_x"/>
                                          </p:val>
                                        </p:tav>
                                        <p:tav tm="100000">
                                          <p:val>
                                            <p:strVal val="#ppt_x"/>
                                          </p:val>
                                        </p:tav>
                                      </p:tavLst>
                                    </p:anim>
                                    <p:anim calcmode="lin" valueType="num">
                                      <p:cBhvr>
                                        <p:cTn id="48" dur="1000" fill="hold"/>
                                        <p:tgtEl>
                                          <p:spTgt spid="768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ldLvl="0" animBg="1" autoUpdateAnimBg="0"/>
      <p:bldP spid="76804" grpId="0" bldLvl="0" animBg="1" autoUpdateAnimBg="0"/>
      <p:bldP spid="76805" grpId="0" bldLvl="0" animBg="1" autoUpdateAnimBg="0"/>
      <p:bldP spid="76809" grpId="0" bldLvl="0" animBg="1"/>
      <p:bldP spid="76810" grpId="0" bldLvl="0" animBg="1"/>
      <p:bldP spid="7681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67945" y="88900"/>
            <a:ext cx="2610485" cy="833120"/>
            <a:chOff x="205" y="140"/>
            <a:chExt cx="4111" cy="1312"/>
          </a:xfrm>
        </p:grpSpPr>
        <p:pic>
          <p:nvPicPr>
            <p:cNvPr id="3"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76811" name="Group 11"/>
          <p:cNvGrpSpPr/>
          <p:nvPr/>
        </p:nvGrpSpPr>
        <p:grpSpPr bwMode="auto">
          <a:xfrm>
            <a:off x="422638" y="1674153"/>
            <a:ext cx="785812" cy="2808288"/>
            <a:chOff x="323" y="210"/>
            <a:chExt cx="454" cy="1587"/>
          </a:xfrm>
        </p:grpSpPr>
        <p:sp>
          <p:nvSpPr>
            <p:cNvPr id="76812" name="Rectangle 12"/>
            <p:cNvSpPr>
              <a:spLocks noChangeArrowheads="1"/>
            </p:cNvSpPr>
            <p:nvPr/>
          </p:nvSpPr>
          <p:spPr bwMode="auto">
            <a:xfrm>
              <a:off x="323" y="210"/>
              <a:ext cx="454" cy="1587"/>
            </a:xfrm>
            <a:prstGeom prst="rect">
              <a:avLst/>
            </a:prstGeom>
            <a:gradFill rotWithShape="1">
              <a:gsLst>
                <a:gs pos="0">
                  <a:srgbClr val="FBEAC7"/>
                </a:gs>
                <a:gs pos="9000">
                  <a:srgbClr val="FEE7F2"/>
                </a:gs>
                <a:gs pos="18000">
                  <a:srgbClr val="FAC77D"/>
                </a:gs>
                <a:gs pos="30500">
                  <a:srgbClr val="FBA97D"/>
                </a:gs>
                <a:gs pos="41001">
                  <a:srgbClr val="FBD49C"/>
                </a:gs>
                <a:gs pos="50000">
                  <a:srgbClr val="FEE7F2"/>
                </a:gs>
                <a:gs pos="59000">
                  <a:srgbClr val="FBD49C"/>
                </a:gs>
                <a:gs pos="69500">
                  <a:srgbClr val="FBA97D"/>
                </a:gs>
                <a:gs pos="82000">
                  <a:srgbClr val="FAC77D"/>
                </a:gs>
                <a:gs pos="91001">
                  <a:srgbClr val="FEE7F2"/>
                </a:gs>
                <a:gs pos="100000">
                  <a:srgbClr val="FBEAC7"/>
                </a:gs>
              </a:gsLst>
              <a:lin ang="5400000" scaled="1"/>
            </a:gra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b="1"/>
            </a:p>
          </p:txBody>
        </p:sp>
        <p:sp>
          <p:nvSpPr>
            <p:cNvPr id="76813" name="WordArt 13"/>
            <p:cNvSpPr>
              <a:spLocks noChangeArrowheads="1" noChangeShapeType="1" noTextEdit="1"/>
            </p:cNvSpPr>
            <p:nvPr/>
          </p:nvSpPr>
          <p:spPr bwMode="auto">
            <a:xfrm rot="5400000">
              <a:off x="-206" y="846"/>
              <a:ext cx="1470" cy="288"/>
            </a:xfrm>
            <a:prstGeom prst="rect">
              <a:avLst/>
            </a:prstGeom>
            <a:extLst>
              <a:ext uri="{AF507438-7753-43E0-B8FC-AC1667EBCBE1}">
                <a14:hiddenEffects xmlns:a14="http://schemas.microsoft.com/office/drawing/2010/main">
                  <a:effectLst/>
                </a14:hiddenEffects>
              </a:ext>
            </a:extLst>
          </p:spPr>
          <p:txBody>
            <a:bodyPr vert="eaVert" wrap="none" fromWordArt="1">
              <a:prstTxWarp prst="textPlain">
                <a:avLst>
                  <a:gd name="adj" fmla="val 50000"/>
                </a:avLst>
              </a:prstTxWarp>
            </a:bodyPr>
            <a:p>
              <a:pPr algn="ctr" fontAlgn="auto"/>
              <a:r>
                <a:rPr lang="zh-CN" altLang="en-US" sz="3600" b="1" kern="10" dirty="0">
                  <a:ln w="9525">
                    <a:solidFill>
                      <a:srgbClr val="000000"/>
                    </a:solidFill>
                    <a:round/>
                  </a:ln>
                  <a:solidFill>
                    <a:srgbClr val="000000"/>
                  </a:solidFill>
                  <a:latin typeface="宋体" panose="02010600030101010101" pitchFamily="2" charset="-122"/>
                  <a:ea typeface="宋体" panose="02010600030101010101" pitchFamily="2" charset="-122"/>
                </a:rPr>
                <a:t>燃料的热值</a:t>
              </a:r>
              <a:endParaRPr lang="zh-CN" altLang="en-US" sz="3600" b="1" kern="10" dirty="0">
                <a:ln w="9525">
                  <a:solidFill>
                    <a:srgbClr val="000000"/>
                  </a:solidFill>
                  <a:round/>
                </a:ln>
                <a:solidFill>
                  <a:srgbClr val="000000"/>
                </a:solidFill>
                <a:latin typeface="宋体" panose="02010600030101010101" pitchFamily="2" charset="-122"/>
                <a:ea typeface="宋体" panose="02010600030101010101" pitchFamily="2" charset="-122"/>
              </a:endParaRPr>
            </a:p>
          </p:txBody>
        </p:sp>
      </p:grpSp>
      <p:sp>
        <p:nvSpPr>
          <p:cNvPr id="82946" name="Rectangle 2"/>
          <p:cNvSpPr>
            <a:spLocks noGrp="1" noRot="1" noChangeArrowheads="1"/>
          </p:cNvSpPr>
          <p:nvPr/>
        </p:nvSpPr>
        <p:spPr>
          <a:xfrm>
            <a:off x="2678113" y="2175580"/>
            <a:ext cx="3743325" cy="738187"/>
          </a:xfrm>
          <a:prstGeom prst="rect">
            <a:avLst/>
          </a:prstGeom>
          <a:solidFill>
            <a:schemeClr val="accent5">
              <a:lumMod val="40000"/>
              <a:lumOff val="60000"/>
            </a:schemeClr>
          </a:solidFill>
        </p:spPr>
        <p:txBody>
          <a:bodyPr vert="horz" anchor="b">
            <a:normAutofit fontScale="70000"/>
          </a:bodyPr>
          <a:lst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lstStyle>
          <a:p>
            <a:pPr algn="ctr"/>
            <a:r>
              <a:rPr lang="en-US" altLang="zh-CN" sz="6000" dirty="0" smtClean="0">
                <a:solidFill>
                  <a:schemeClr val="accent5">
                    <a:lumMod val="50000"/>
                  </a:schemeClr>
                </a:solidFill>
                <a:latin typeface="Times New Roman" panose="02020603050405020304" pitchFamily="18" charset="0"/>
                <a:ea typeface="黑体" panose="02010609060101010101" charset="-122"/>
                <a:cs typeface="Times New Roman" panose="02020603050405020304" pitchFamily="18" charset="0"/>
              </a:rPr>
              <a:t>Q=</a:t>
            </a:r>
            <a:r>
              <a:rPr lang="en-US" altLang="zh-CN" sz="6000" dirty="0" err="1" smtClean="0">
                <a:solidFill>
                  <a:schemeClr val="accent5">
                    <a:lumMod val="50000"/>
                  </a:schemeClr>
                </a:solidFill>
                <a:latin typeface="Times New Roman" panose="02020603050405020304" pitchFamily="18" charset="0"/>
                <a:ea typeface="黑体" panose="02010609060101010101" charset="-122"/>
                <a:cs typeface="Times New Roman" panose="02020603050405020304" pitchFamily="18" charset="0"/>
              </a:rPr>
              <a:t>mq</a:t>
            </a:r>
            <a:endParaRPr lang="en-US" altLang="zh-CN" sz="6000" dirty="0" err="1" smtClean="0">
              <a:solidFill>
                <a:schemeClr val="accent5">
                  <a:lumMod val="50000"/>
                </a:schemeClr>
              </a:solidFill>
              <a:latin typeface="Times New Roman" panose="02020603050405020304" pitchFamily="18" charset="0"/>
              <a:ea typeface="黑体" panose="02010609060101010101" charset="-122"/>
              <a:cs typeface="Times New Roman" panose="02020603050405020304" pitchFamily="18" charset="0"/>
            </a:endParaRPr>
          </a:p>
        </p:txBody>
      </p:sp>
      <p:sp>
        <p:nvSpPr>
          <p:cNvPr id="82947" name="Rectangle 3"/>
          <p:cNvSpPr>
            <a:spLocks noGrp="1" noRot="1" noChangeArrowheads="1"/>
          </p:cNvSpPr>
          <p:nvPr/>
        </p:nvSpPr>
        <p:spPr>
          <a:xfrm>
            <a:off x="1668780" y="1402715"/>
            <a:ext cx="6602095" cy="614680"/>
          </a:xfrm>
          <a:prstGeom prst="rect">
            <a:avLst/>
          </a:prstGeom>
        </p:spPr>
        <p:txBody>
          <a:bodyPr vert="horz" lIns="182880" tIns="91440">
            <a:normAutofit/>
          </a:bodyPr>
          <a:lstStyle>
            <a:lvl1pPr marL="265430" indent="-265430" algn="l" rtl="0" eaLnBrk="1" latinLnBrk="0" hangingPunct="1">
              <a:spcBef>
                <a:spcPts val="250"/>
              </a:spcBef>
              <a:buClr>
                <a:schemeClr val="accent1"/>
              </a:buClr>
              <a:buSzPct val="80000"/>
              <a:buFont typeface="Wingdings 2" panose="05020102010507070707"/>
              <a:buChar char=""/>
              <a:defRPr kumimoji="0" sz="2800" kern="1200">
                <a:solidFill>
                  <a:schemeClr val="tx1"/>
                </a:solidFill>
                <a:effectLst/>
                <a:latin typeface="+mn-lt"/>
                <a:ea typeface="+mn-ea"/>
                <a:cs typeface="+mn-cs"/>
              </a:defRPr>
            </a:lvl1pPr>
            <a:lvl2pPr marL="548640" indent="-201295" algn="l" rtl="0" eaLnBrk="1" latinLnBrk="0" hangingPunct="1">
              <a:spcBef>
                <a:spcPts val="250"/>
              </a:spcBef>
              <a:buClr>
                <a:schemeClr val="accent1"/>
              </a:buClr>
              <a:buSzPct val="100000"/>
              <a:buFont typeface="Verdana" panose="020B0604030504040204"/>
              <a:buChar char="◦"/>
              <a:defRPr kumimoji="0" sz="2400" kern="1200">
                <a:solidFill>
                  <a:schemeClr val="tx1"/>
                </a:solidFill>
                <a:latin typeface="+mn-lt"/>
                <a:ea typeface="+mn-ea"/>
                <a:cs typeface="+mn-cs"/>
              </a:defRPr>
            </a:lvl2pPr>
            <a:lvl3pPr marL="786130" indent="-182880" algn="l" rtl="0" eaLnBrk="1" latinLnBrk="0" hangingPunct="1">
              <a:spcBef>
                <a:spcPts val="250"/>
              </a:spcBef>
              <a:buClr>
                <a:schemeClr val="accent2">
                  <a:tint val="85000"/>
                  <a:satMod val="285000"/>
                </a:schemeClr>
              </a:buClr>
              <a:buSzPct val="100000"/>
              <a:buFont typeface="Wingdings 2" panose="05020102010507070707"/>
              <a:buChar char=""/>
              <a:defRPr kumimoji="0" sz="2200" kern="1200">
                <a:solidFill>
                  <a:schemeClr val="tx1"/>
                </a:solidFill>
                <a:latin typeface="+mn-lt"/>
                <a:ea typeface="+mn-ea"/>
                <a:cs typeface="+mn-cs"/>
              </a:defRPr>
            </a:lvl3pPr>
            <a:lvl4pPr marL="1024255" indent="-182880" algn="l" rtl="0" eaLnBrk="1" latinLnBrk="0" hangingPunct="1">
              <a:spcBef>
                <a:spcPts val="230"/>
              </a:spcBef>
              <a:buClr>
                <a:schemeClr val="accent2">
                  <a:tint val="85000"/>
                  <a:satMod val="285000"/>
                </a:schemeClr>
              </a:buClr>
              <a:buSzPct val="112000"/>
              <a:buFont typeface="Verdana" panose="020B0604030504040204"/>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panose="05020102010507070707"/>
              <a:buChar char=""/>
              <a:defRPr kumimoji="0" sz="1800" kern="1200">
                <a:solidFill>
                  <a:schemeClr val="tx1"/>
                </a:solidFill>
                <a:latin typeface="+mn-lt"/>
                <a:ea typeface="+mn-ea"/>
                <a:cs typeface="+mn-cs"/>
              </a:defRPr>
            </a:lvl5pPr>
            <a:lvl6pPr marL="1490345" indent="-182880" algn="l" rtl="0" eaLnBrk="1" latinLnBrk="0" hangingPunct="1">
              <a:spcBef>
                <a:spcPts val="250"/>
              </a:spcBef>
              <a:buClr>
                <a:schemeClr val="accent3">
                  <a:tint val="85000"/>
                  <a:satMod val="275000"/>
                </a:schemeClr>
              </a:buClr>
              <a:buSzPct val="100000"/>
              <a:buFont typeface="Verdana" panose="020B0604030504040204"/>
              <a:buChar char="◦"/>
              <a:defRPr kumimoji="0" sz="1700" kern="1200" baseline="0">
                <a:solidFill>
                  <a:schemeClr val="tx1"/>
                </a:solidFill>
                <a:latin typeface="+mn-lt"/>
                <a:ea typeface="+mn-ea"/>
                <a:cs typeface="+mn-cs"/>
              </a:defRPr>
            </a:lvl6pPr>
            <a:lvl7pPr marL="170053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7pPr>
            <a:lvl8pPr marL="1920240" indent="-182880" algn="l" rtl="0" eaLnBrk="1" latinLnBrk="0" hangingPunct="1">
              <a:spcBef>
                <a:spcPts val="255"/>
              </a:spcBef>
              <a:buClr>
                <a:schemeClr val="accent3">
                  <a:tint val="85000"/>
                  <a:satMod val="275000"/>
                </a:schemeClr>
              </a:buClr>
              <a:buSzPct val="100000"/>
              <a:buFont typeface="Verdana" panose="020B0604030504040204"/>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9pPr>
          </a:lstStyle>
          <a:p>
            <a:pPr marL="0" indent="0">
              <a:buNone/>
            </a:pPr>
            <a:r>
              <a:rPr lang="zh-CN" altLang="en-US" b="1" dirty="0">
                <a:latin typeface="Times New Roman" panose="02020603050405020304" pitchFamily="18" charset="0"/>
                <a:ea typeface="黑体" panose="02010609060101010101" charset="-122"/>
                <a:cs typeface="Times New Roman" panose="02020603050405020304" pitchFamily="18" charset="0"/>
              </a:rPr>
              <a:t>质量为</a:t>
            </a:r>
            <a:r>
              <a:rPr lang="en-US" altLang="zh-CN" b="1" dirty="0">
                <a:latin typeface="Times New Roman" panose="02020603050405020304" pitchFamily="18" charset="0"/>
                <a:ea typeface="黑体" panose="02010609060101010101" charset="-122"/>
                <a:cs typeface="Times New Roman" panose="02020603050405020304" pitchFamily="18" charset="0"/>
              </a:rPr>
              <a:t>m</a:t>
            </a:r>
            <a:r>
              <a:rPr lang="zh-CN" altLang="en-US" b="1" dirty="0">
                <a:latin typeface="Times New Roman" panose="02020603050405020304" pitchFamily="18" charset="0"/>
                <a:ea typeface="黑体" panose="02010609060101010101" charset="-122"/>
                <a:cs typeface="Times New Roman" panose="02020603050405020304" pitchFamily="18" charset="0"/>
              </a:rPr>
              <a:t>的燃料完全燃烧释放的能量是</a:t>
            </a:r>
            <a:r>
              <a:rPr lang="zh-CN" altLang="en-US" b="1" dirty="0" smtClean="0">
                <a:latin typeface="Times New Roman" panose="02020603050405020304" pitchFamily="18" charset="0"/>
                <a:ea typeface="黑体" panose="02010609060101010101" charset="-122"/>
                <a:cs typeface="Times New Roman" panose="02020603050405020304" pitchFamily="18" charset="0"/>
              </a:rPr>
              <a:t>：</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p:txBody>
      </p:sp>
      <p:sp>
        <p:nvSpPr>
          <p:cNvPr id="82948" name="Text Box 4"/>
          <p:cNvSpPr txBox="1">
            <a:spLocks noChangeArrowheads="1"/>
          </p:cNvSpPr>
          <p:nvPr/>
        </p:nvSpPr>
        <p:spPr bwMode="auto">
          <a:xfrm>
            <a:off x="1943735" y="3521393"/>
            <a:ext cx="5256213" cy="181483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rPr>
              <a:t>Q</a:t>
            </a:r>
            <a:r>
              <a:rPr lang="zh-CN" altLang="en-US" sz="28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rPr>
              <a:t>：燃料完全燃烧释放的热量</a:t>
            </a:r>
            <a:endParaRPr lang="zh-CN" altLang="en-US" sz="28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pPr>
            <a:r>
              <a:rPr lang="en-US" altLang="zh-CN" sz="28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rPr>
              <a:t>q</a:t>
            </a:r>
            <a:r>
              <a:rPr lang="zh-CN" altLang="en-US" sz="28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rPr>
              <a:t>：燃料的热值</a:t>
            </a:r>
            <a:endParaRPr lang="zh-CN" altLang="en-US" sz="28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pPr>
            <a:r>
              <a:rPr lang="en-US" altLang="zh-CN" sz="28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rPr>
              <a:t>m</a:t>
            </a:r>
            <a:r>
              <a:rPr lang="zh-CN" altLang="en-US" sz="28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rPr>
              <a:t>：燃料的质量</a:t>
            </a:r>
            <a:endParaRPr lang="zh-CN" altLang="en-US" sz="2800" b="1" dirty="0">
              <a:solidFill>
                <a:srgbClr val="FF33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82948"/>
                                        </p:tgtEl>
                                        <p:attrNameLst>
                                          <p:attrName>style.visibility</p:attrName>
                                        </p:attrNameLst>
                                      </p:cBhvr>
                                      <p:to>
                                        <p:strVal val="visible"/>
                                      </p:to>
                                    </p:set>
                                    <p:anim calcmode="lin" valueType="num">
                                      <p:cBhvr>
                                        <p:cTn id="7" dur="500" decel="50000" fill="hold">
                                          <p:stCondLst>
                                            <p:cond delay="0"/>
                                          </p:stCondLst>
                                        </p:cTn>
                                        <p:tgtEl>
                                          <p:spTgt spid="8294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294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2948"/>
                                        </p:tgtEl>
                                        <p:attrNameLst>
                                          <p:attrName>ppt_w</p:attrName>
                                        </p:attrNameLst>
                                      </p:cBhvr>
                                      <p:tavLst>
                                        <p:tav tm="0">
                                          <p:val>
                                            <p:strVal val="#ppt_w*.05"/>
                                          </p:val>
                                        </p:tav>
                                        <p:tav tm="100000">
                                          <p:val>
                                            <p:strVal val="#ppt_w"/>
                                          </p:val>
                                        </p:tav>
                                      </p:tavLst>
                                    </p:anim>
                                    <p:anim calcmode="lin" valueType="num">
                                      <p:cBhvr>
                                        <p:cTn id="10" dur="1000" fill="hold"/>
                                        <p:tgtEl>
                                          <p:spTgt spid="8294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294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294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294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2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76811" name="Group 11"/>
          <p:cNvGrpSpPr/>
          <p:nvPr/>
        </p:nvGrpSpPr>
        <p:grpSpPr bwMode="auto">
          <a:xfrm>
            <a:off x="366758" y="1044868"/>
            <a:ext cx="785812" cy="2808288"/>
            <a:chOff x="323" y="210"/>
            <a:chExt cx="454" cy="1587"/>
          </a:xfrm>
        </p:grpSpPr>
        <p:sp>
          <p:nvSpPr>
            <p:cNvPr id="76812" name="Rectangle 12"/>
            <p:cNvSpPr>
              <a:spLocks noChangeArrowheads="1"/>
            </p:cNvSpPr>
            <p:nvPr/>
          </p:nvSpPr>
          <p:spPr bwMode="auto">
            <a:xfrm>
              <a:off x="323" y="210"/>
              <a:ext cx="454" cy="1587"/>
            </a:xfrm>
            <a:prstGeom prst="rect">
              <a:avLst/>
            </a:prstGeom>
            <a:gradFill rotWithShape="1">
              <a:gsLst>
                <a:gs pos="0">
                  <a:srgbClr val="FBEAC7"/>
                </a:gs>
                <a:gs pos="9000">
                  <a:srgbClr val="FEE7F2"/>
                </a:gs>
                <a:gs pos="18000">
                  <a:srgbClr val="FAC77D"/>
                </a:gs>
                <a:gs pos="30500">
                  <a:srgbClr val="FBA97D"/>
                </a:gs>
                <a:gs pos="41001">
                  <a:srgbClr val="FBD49C"/>
                </a:gs>
                <a:gs pos="50000">
                  <a:srgbClr val="FEE7F2"/>
                </a:gs>
                <a:gs pos="59000">
                  <a:srgbClr val="FBD49C"/>
                </a:gs>
                <a:gs pos="69500">
                  <a:srgbClr val="FBA97D"/>
                </a:gs>
                <a:gs pos="82000">
                  <a:srgbClr val="FAC77D"/>
                </a:gs>
                <a:gs pos="91001">
                  <a:srgbClr val="FEE7F2"/>
                </a:gs>
                <a:gs pos="100000">
                  <a:srgbClr val="FBEAC7"/>
                </a:gs>
              </a:gsLst>
              <a:lin ang="5400000" scaled="1"/>
            </a:gra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b="1"/>
            </a:p>
          </p:txBody>
        </p:sp>
        <p:sp>
          <p:nvSpPr>
            <p:cNvPr id="76813" name="WordArt 13"/>
            <p:cNvSpPr>
              <a:spLocks noChangeArrowheads="1" noChangeShapeType="1" noTextEdit="1"/>
            </p:cNvSpPr>
            <p:nvPr/>
          </p:nvSpPr>
          <p:spPr bwMode="auto">
            <a:xfrm rot="5400000">
              <a:off x="-206" y="846"/>
              <a:ext cx="1470" cy="288"/>
            </a:xfrm>
            <a:prstGeom prst="rect">
              <a:avLst/>
            </a:prstGeom>
            <a:extLst>
              <a:ext uri="{AF507438-7753-43E0-B8FC-AC1667EBCBE1}">
                <a14:hiddenEffects xmlns:a14="http://schemas.microsoft.com/office/drawing/2010/main">
                  <a:effectLst/>
                </a14:hiddenEffects>
              </a:ext>
            </a:extLst>
          </p:spPr>
          <p:txBody>
            <a:bodyPr vert="eaVert" wrap="none" fromWordArt="1">
              <a:prstTxWarp prst="textPlain">
                <a:avLst>
                  <a:gd name="adj" fmla="val 50000"/>
                </a:avLst>
              </a:prstTxWarp>
            </a:bodyPr>
            <a:p>
              <a:pPr algn="ctr" fontAlgn="auto"/>
              <a:r>
                <a:rPr lang="zh-CN" altLang="en-US" sz="3600" b="1" kern="10" dirty="0">
                  <a:ln w="9525">
                    <a:solidFill>
                      <a:srgbClr val="000000"/>
                    </a:solidFill>
                    <a:round/>
                  </a:ln>
                  <a:solidFill>
                    <a:srgbClr val="000000"/>
                  </a:solidFill>
                  <a:latin typeface="宋体" panose="02010600030101010101" pitchFamily="2" charset="-122"/>
                  <a:ea typeface="宋体" panose="02010600030101010101" pitchFamily="2" charset="-122"/>
                </a:rPr>
                <a:t>燃料的热值</a:t>
              </a:r>
              <a:endParaRPr lang="zh-CN" altLang="en-US" sz="3600" b="1" kern="10" dirty="0">
                <a:ln w="9525">
                  <a:solidFill>
                    <a:srgbClr val="000000"/>
                  </a:solidFill>
                  <a:round/>
                </a:ln>
                <a:solidFill>
                  <a:srgbClr val="000000"/>
                </a:solidFill>
                <a:latin typeface="宋体" panose="02010600030101010101" pitchFamily="2" charset="-122"/>
                <a:ea typeface="宋体" panose="02010600030101010101" pitchFamily="2" charset="-122"/>
              </a:endParaRPr>
            </a:p>
          </p:txBody>
        </p:sp>
      </p:grpSp>
      <p:sp>
        <p:nvSpPr>
          <p:cNvPr id="86024" name="Text Box 8"/>
          <p:cNvSpPr txBox="1">
            <a:spLocks noGrp="1" noChangeArrowheads="1"/>
          </p:cNvSpPr>
          <p:nvPr/>
        </p:nvSpPr>
        <p:spPr>
          <a:xfrm>
            <a:off x="243518" y="4363710"/>
            <a:ext cx="8496944" cy="1080120"/>
          </a:xfrm>
          <a:prstGeom prst="rect">
            <a:avLst/>
          </a:prstGeom>
          <a:noFill/>
        </p:spPr>
        <p:txBody>
          <a:bodyPr vert="horz" lIns="182880" tIns="91440">
            <a:normAutofit/>
          </a:bodyPr>
          <a:lstStyle>
            <a:lvl1pPr marL="265430" indent="-265430" algn="l" rtl="0" eaLnBrk="1" latinLnBrk="0" hangingPunct="1">
              <a:spcBef>
                <a:spcPts val="250"/>
              </a:spcBef>
              <a:buClr>
                <a:schemeClr val="accent1"/>
              </a:buClr>
              <a:buSzPct val="80000"/>
              <a:buFont typeface="Wingdings 2" panose="05020102010507070707"/>
              <a:buChar char=""/>
              <a:defRPr kumimoji="0" sz="2800" kern="1200">
                <a:solidFill>
                  <a:schemeClr val="tx1"/>
                </a:solidFill>
                <a:effectLst/>
                <a:latin typeface="+mn-lt"/>
                <a:ea typeface="+mn-ea"/>
                <a:cs typeface="+mn-cs"/>
              </a:defRPr>
            </a:lvl1pPr>
            <a:lvl2pPr marL="548640" indent="-201295" algn="l" rtl="0" eaLnBrk="1" latinLnBrk="0" hangingPunct="1">
              <a:spcBef>
                <a:spcPts val="250"/>
              </a:spcBef>
              <a:buClr>
                <a:schemeClr val="accent1"/>
              </a:buClr>
              <a:buSzPct val="100000"/>
              <a:buFont typeface="Verdana" panose="020B0604030504040204"/>
              <a:buChar char="◦"/>
              <a:defRPr kumimoji="0" sz="2400" kern="1200">
                <a:solidFill>
                  <a:schemeClr val="tx1"/>
                </a:solidFill>
                <a:latin typeface="+mn-lt"/>
                <a:ea typeface="+mn-ea"/>
                <a:cs typeface="+mn-cs"/>
              </a:defRPr>
            </a:lvl2pPr>
            <a:lvl3pPr marL="786130" indent="-182880" algn="l" rtl="0" eaLnBrk="1" latinLnBrk="0" hangingPunct="1">
              <a:spcBef>
                <a:spcPts val="250"/>
              </a:spcBef>
              <a:buClr>
                <a:schemeClr val="accent2">
                  <a:tint val="85000"/>
                  <a:satMod val="285000"/>
                </a:schemeClr>
              </a:buClr>
              <a:buSzPct val="100000"/>
              <a:buFont typeface="Wingdings 2" panose="05020102010507070707"/>
              <a:buChar char=""/>
              <a:defRPr kumimoji="0" sz="2200" kern="1200">
                <a:solidFill>
                  <a:schemeClr val="tx1"/>
                </a:solidFill>
                <a:latin typeface="+mn-lt"/>
                <a:ea typeface="+mn-ea"/>
                <a:cs typeface="+mn-cs"/>
              </a:defRPr>
            </a:lvl3pPr>
            <a:lvl4pPr marL="1024255" indent="-182880" algn="l" rtl="0" eaLnBrk="1" latinLnBrk="0" hangingPunct="1">
              <a:spcBef>
                <a:spcPts val="230"/>
              </a:spcBef>
              <a:buClr>
                <a:schemeClr val="accent2">
                  <a:tint val="85000"/>
                  <a:satMod val="285000"/>
                </a:schemeClr>
              </a:buClr>
              <a:buSzPct val="112000"/>
              <a:buFont typeface="Verdana" panose="020B0604030504040204"/>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panose="05020102010507070707"/>
              <a:buChar char=""/>
              <a:defRPr kumimoji="0" sz="1800" kern="1200">
                <a:solidFill>
                  <a:schemeClr val="tx1"/>
                </a:solidFill>
                <a:latin typeface="+mn-lt"/>
                <a:ea typeface="+mn-ea"/>
                <a:cs typeface="+mn-cs"/>
              </a:defRPr>
            </a:lvl5pPr>
            <a:lvl6pPr marL="1490345" indent="-182880" algn="l" rtl="0" eaLnBrk="1" latinLnBrk="0" hangingPunct="1">
              <a:spcBef>
                <a:spcPts val="250"/>
              </a:spcBef>
              <a:buClr>
                <a:schemeClr val="accent3">
                  <a:tint val="85000"/>
                  <a:satMod val="275000"/>
                </a:schemeClr>
              </a:buClr>
              <a:buSzPct val="100000"/>
              <a:buFont typeface="Verdana" panose="020B0604030504040204"/>
              <a:buChar char="◦"/>
              <a:defRPr kumimoji="0" sz="1700" kern="1200" baseline="0">
                <a:solidFill>
                  <a:schemeClr val="tx1"/>
                </a:solidFill>
                <a:latin typeface="+mn-lt"/>
                <a:ea typeface="+mn-ea"/>
                <a:cs typeface="+mn-cs"/>
              </a:defRPr>
            </a:lvl6pPr>
            <a:lvl7pPr marL="170053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7pPr>
            <a:lvl8pPr marL="1920240" indent="-182880" algn="l" rtl="0" eaLnBrk="1" latinLnBrk="0" hangingPunct="1">
              <a:spcBef>
                <a:spcPts val="255"/>
              </a:spcBef>
              <a:buClr>
                <a:schemeClr val="accent3">
                  <a:tint val="85000"/>
                  <a:satMod val="275000"/>
                </a:schemeClr>
              </a:buClr>
              <a:buSzPct val="100000"/>
              <a:buFont typeface="Verdana" panose="020B0604030504040204"/>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panose="05020102010507070707"/>
              <a:buChar char=""/>
              <a:defRPr kumimoji="0" sz="1500" kern="1200">
                <a:solidFill>
                  <a:schemeClr val="tx1"/>
                </a:solidFill>
                <a:latin typeface="+mn-lt"/>
                <a:ea typeface="+mn-ea"/>
                <a:cs typeface="+mn-cs"/>
              </a:defRPr>
            </a:lvl9pPr>
          </a:lstStyle>
          <a:p>
            <a:pPr marL="0" indent="0" fontAlgn="auto">
              <a:spcBef>
                <a:spcPts val="0"/>
              </a:spcBef>
              <a:buFontTx/>
              <a:buNone/>
            </a:pPr>
            <a:r>
              <a:rPr kumimoji="1" lang="zh-CN" altLang="en-US" sz="2800" b="1" dirty="0">
                <a:latin typeface="Times New Roman" panose="02020603050405020304" pitchFamily="18" charset="0"/>
                <a:ea typeface="楷体" panose="02010609060101010101" pitchFamily="49" charset="-122"/>
                <a:cs typeface="Times New Roman" panose="02020603050405020304" pitchFamily="18" charset="0"/>
              </a:rPr>
              <a:t>无烟煤的热值为</a:t>
            </a:r>
            <a:r>
              <a:rPr kumimoji="1" lang="en-US" altLang="zh-CN" sz="2800" b="1" dirty="0">
                <a:latin typeface="Times New Roman" panose="02020603050405020304" pitchFamily="18" charset="0"/>
                <a:ea typeface="楷体" panose="02010609060101010101" pitchFamily="49" charset="-122"/>
                <a:cs typeface="Times New Roman" panose="02020603050405020304" pitchFamily="18" charset="0"/>
              </a:rPr>
              <a:t>3.4×10</a:t>
            </a:r>
            <a:r>
              <a:rPr kumimoji="1" lang="en-US" altLang="zh-CN" sz="2800" b="1" baseline="30000" dirty="0">
                <a:latin typeface="Times New Roman" panose="02020603050405020304" pitchFamily="18" charset="0"/>
                <a:ea typeface="楷体" panose="02010609060101010101" pitchFamily="49" charset="-122"/>
                <a:cs typeface="Times New Roman" panose="02020603050405020304" pitchFamily="18" charset="0"/>
              </a:rPr>
              <a:t>7</a:t>
            </a:r>
            <a:r>
              <a:rPr kumimoji="1" lang="en-US" altLang="zh-CN" sz="2800" b="1" dirty="0">
                <a:latin typeface="Times New Roman" panose="02020603050405020304" pitchFamily="18" charset="0"/>
                <a:ea typeface="楷体" panose="02010609060101010101" pitchFamily="49" charset="-122"/>
                <a:cs typeface="Times New Roman" panose="02020603050405020304" pitchFamily="18" charset="0"/>
              </a:rPr>
              <a:t>J/kg</a:t>
            </a:r>
            <a:r>
              <a:rPr kumimoji="1" lang="zh-CN" altLang="en-US" sz="2800" b="1" dirty="0">
                <a:latin typeface="Times New Roman" panose="02020603050405020304" pitchFamily="18" charset="0"/>
                <a:ea typeface="楷体" panose="02010609060101010101" pitchFamily="49" charset="-122"/>
                <a:cs typeface="Times New Roman" panose="02020603050405020304" pitchFamily="18" charset="0"/>
              </a:rPr>
              <a:t>，表示</a:t>
            </a:r>
            <a:r>
              <a:rPr kumimoji="1" lang="en-US" altLang="zh-CN" sz="2800" b="1" dirty="0">
                <a:latin typeface="Times New Roman" panose="02020603050405020304" pitchFamily="18" charset="0"/>
                <a:ea typeface="楷体" panose="02010609060101010101" pitchFamily="49" charset="-122"/>
                <a:cs typeface="Times New Roman" panose="02020603050405020304" pitchFamily="18" charset="0"/>
              </a:rPr>
              <a:t>1kg</a:t>
            </a:r>
            <a:r>
              <a:rPr kumimoji="1" lang="zh-CN" altLang="en-US" sz="2800" b="1" dirty="0">
                <a:latin typeface="Times New Roman" panose="02020603050405020304" pitchFamily="18" charset="0"/>
                <a:ea typeface="楷体" panose="02010609060101010101" pitchFamily="49" charset="-122"/>
                <a:cs typeface="Times New Roman" panose="02020603050405020304" pitchFamily="18" charset="0"/>
              </a:rPr>
              <a:t>的煤在完全燃烧时所放出的热量为</a:t>
            </a:r>
            <a:r>
              <a:rPr kumimoji="1" lang="en-US" altLang="zh-CN" sz="2800" b="1" dirty="0">
                <a:latin typeface="Times New Roman" panose="02020603050405020304" pitchFamily="18" charset="0"/>
                <a:ea typeface="楷体" panose="02010609060101010101" pitchFamily="49" charset="-122"/>
                <a:cs typeface="Times New Roman" panose="02020603050405020304" pitchFamily="18" charset="0"/>
              </a:rPr>
              <a:t>3.4×10</a:t>
            </a:r>
            <a:r>
              <a:rPr kumimoji="1" lang="en-US" altLang="zh-CN" sz="2800" b="1" baseline="30000" dirty="0">
                <a:latin typeface="Times New Roman" panose="02020603050405020304" pitchFamily="18" charset="0"/>
                <a:ea typeface="楷体" panose="02010609060101010101" pitchFamily="49" charset="-122"/>
                <a:cs typeface="Times New Roman" panose="02020603050405020304" pitchFamily="18" charset="0"/>
              </a:rPr>
              <a:t>7</a:t>
            </a:r>
            <a:r>
              <a:rPr kumimoji="1" lang="en-US" altLang="zh-CN" sz="2800" b="1" dirty="0">
                <a:latin typeface="Times New Roman" panose="02020603050405020304" pitchFamily="18" charset="0"/>
                <a:ea typeface="楷体" panose="02010609060101010101" pitchFamily="49" charset="-122"/>
                <a:cs typeface="Times New Roman" panose="02020603050405020304" pitchFamily="18" charset="0"/>
              </a:rPr>
              <a:t>J</a:t>
            </a:r>
            <a:r>
              <a:rPr kumimoji="1" lang="zh-CN" altLang="en-US" sz="2800" b="1" dirty="0">
                <a:latin typeface="Times New Roman" panose="02020603050405020304" pitchFamily="18" charset="0"/>
                <a:ea typeface="楷体" panose="02010609060101010101" pitchFamily="49" charset="-122"/>
                <a:cs typeface="Times New Roman" panose="02020603050405020304" pitchFamily="18" charset="0"/>
              </a:rPr>
              <a:t>。</a:t>
            </a:r>
            <a:endParaRPr kumimoji="1" lang="zh-CN" altLang="en-US" sz="2800" b="1"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86025" name="Text Box 9"/>
          <p:cNvSpPr txBox="1">
            <a:spLocks noChangeArrowheads="1"/>
          </p:cNvSpPr>
          <p:nvPr/>
        </p:nvSpPr>
        <p:spPr bwMode="auto">
          <a:xfrm>
            <a:off x="287333" y="5444068"/>
            <a:ext cx="8496944"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zh-CN" altLang="en-US" sz="2800" b="1" dirty="0">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液化气的热值为</a:t>
            </a:r>
            <a:r>
              <a:rPr kumimoji="1" lang="en-US" altLang="zh-CN" sz="2800" b="1" dirty="0">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4.9×107J/m3</a:t>
            </a:r>
            <a:r>
              <a:rPr kumimoji="1" lang="zh-CN" altLang="en-US" sz="2800" b="1" dirty="0">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a:t>
            </a:r>
            <a:r>
              <a:rPr kumimoji="1" lang="zh-CN" altLang="en-US" sz="2800" b="1" dirty="0">
                <a:latin typeface="Times New Roman" panose="02020603050405020304" pitchFamily="18" charset="0"/>
                <a:ea typeface="楷体" panose="02010609060101010101" pitchFamily="49" charset="-122"/>
                <a:cs typeface="Times New Roman" panose="02020603050405020304" pitchFamily="18" charset="0"/>
              </a:rPr>
              <a:t>表示</a:t>
            </a:r>
            <a:r>
              <a:rPr kumimoji="1" lang="en-US" altLang="zh-CN" sz="2800" b="1" dirty="0">
                <a:latin typeface="Times New Roman" panose="02020603050405020304" pitchFamily="18" charset="0"/>
                <a:ea typeface="楷体" panose="02010609060101010101" pitchFamily="49" charset="-122"/>
                <a:cs typeface="Times New Roman" panose="02020603050405020304" pitchFamily="18" charset="0"/>
              </a:rPr>
              <a:t>1m</a:t>
            </a:r>
            <a:r>
              <a:rPr kumimoji="1" lang="en-US" altLang="zh-CN" sz="2800" b="1" baseline="30000" dirty="0">
                <a:latin typeface="Times New Roman" panose="02020603050405020304" pitchFamily="18" charset="0"/>
                <a:ea typeface="楷体" panose="02010609060101010101" pitchFamily="49" charset="-122"/>
                <a:cs typeface="Times New Roman" panose="02020603050405020304" pitchFamily="18" charset="0"/>
              </a:rPr>
              <a:t>3</a:t>
            </a:r>
            <a:r>
              <a:rPr kumimoji="1" lang="zh-CN" altLang="en-US" sz="2800" b="1" dirty="0">
                <a:latin typeface="Times New Roman" panose="02020603050405020304" pitchFamily="18" charset="0"/>
                <a:ea typeface="楷体" panose="02010609060101010101" pitchFamily="49" charset="-122"/>
                <a:cs typeface="Times New Roman" panose="02020603050405020304" pitchFamily="18" charset="0"/>
              </a:rPr>
              <a:t>的液化气在完全燃烧时所放出的热量为</a:t>
            </a:r>
            <a:r>
              <a:rPr kumimoji="1" lang="en-US" altLang="zh-CN" sz="2800" b="1" dirty="0">
                <a:latin typeface="Times New Roman" panose="02020603050405020304" pitchFamily="18" charset="0"/>
                <a:ea typeface="楷体" panose="02010609060101010101" pitchFamily="49" charset="-122"/>
                <a:cs typeface="Times New Roman" panose="02020603050405020304" pitchFamily="18" charset="0"/>
              </a:rPr>
              <a:t>4.9×10</a:t>
            </a:r>
            <a:r>
              <a:rPr kumimoji="1" lang="en-US" altLang="zh-CN" sz="2800" b="1" baseline="30000" dirty="0">
                <a:latin typeface="Times New Roman" panose="02020603050405020304" pitchFamily="18" charset="0"/>
                <a:ea typeface="楷体" panose="02010609060101010101" pitchFamily="49" charset="-122"/>
                <a:cs typeface="Times New Roman" panose="02020603050405020304" pitchFamily="18" charset="0"/>
              </a:rPr>
              <a:t>7</a:t>
            </a:r>
            <a:r>
              <a:rPr kumimoji="1" lang="en-US" altLang="zh-CN" sz="2800" b="1" dirty="0">
                <a:latin typeface="Times New Roman" panose="02020603050405020304" pitchFamily="18" charset="0"/>
                <a:ea typeface="楷体" panose="02010609060101010101" pitchFamily="49" charset="-122"/>
                <a:cs typeface="Times New Roman" panose="02020603050405020304" pitchFamily="18" charset="0"/>
              </a:rPr>
              <a:t>J</a:t>
            </a:r>
            <a:r>
              <a:rPr kumimoji="1" lang="zh-CN" altLang="en-US" sz="2800" b="1" dirty="0">
                <a:latin typeface="Times New Roman" panose="02020603050405020304" pitchFamily="18" charset="0"/>
                <a:ea typeface="楷体" panose="02010609060101010101" pitchFamily="49" charset="-122"/>
                <a:cs typeface="Times New Roman" panose="02020603050405020304" pitchFamily="18" charset="0"/>
              </a:rPr>
              <a:t>。</a:t>
            </a:r>
            <a:endParaRPr kumimoji="1" lang="zh-CN" altLang="en-US" sz="2800" b="1" dirty="0">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86026" name="Picture 10" descr="Image2"/>
          <p:cNvPicPr>
            <a:picLocks noChangeAspect="1" noChangeArrowheads="1"/>
          </p:cNvPicPr>
          <p:nvPr/>
        </p:nvPicPr>
        <p:blipFill>
          <a:blip r:embed="rId2" cstate="email"/>
          <a:srcRect/>
          <a:stretch>
            <a:fillRect/>
          </a:stretch>
        </p:blipFill>
        <p:spPr bwMode="auto">
          <a:xfrm>
            <a:off x="1509182" y="921807"/>
            <a:ext cx="7092950" cy="32686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6024"/>
                                        </p:tgtEl>
                                        <p:attrNameLst>
                                          <p:attrName>style.visibility</p:attrName>
                                        </p:attrNameLst>
                                      </p:cBhvr>
                                      <p:to>
                                        <p:strVal val="visible"/>
                                      </p:to>
                                    </p:set>
                                    <p:animEffect transition="in" filter="dissolve">
                                      <p:cBhvr>
                                        <p:cTn id="7" dur="500"/>
                                        <p:tgtEl>
                                          <p:spTgt spid="8602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6025"/>
                                        </p:tgtEl>
                                        <p:attrNameLst>
                                          <p:attrName>style.visibility</p:attrName>
                                        </p:attrNameLst>
                                      </p:cBhvr>
                                      <p:to>
                                        <p:strVal val="visible"/>
                                      </p:to>
                                    </p:set>
                                    <p:animEffect transition="in" filter="dissolve">
                                      <p:cBhvr>
                                        <p:cTn id="12" dur="500"/>
                                        <p:tgtEl>
                                          <p:spTgt spid="86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4" grpId="0" autoUpdateAnimBg="0"/>
      <p:bldP spid="86025" grpId="0" bldLvl="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 name="文本框 1"/>
          <p:cNvSpPr txBox="1"/>
          <p:nvPr/>
        </p:nvSpPr>
        <p:spPr>
          <a:xfrm>
            <a:off x="836295" y="859790"/>
            <a:ext cx="1842770" cy="645160"/>
          </a:xfrm>
          <a:prstGeom prst="rect">
            <a:avLst/>
          </a:prstGeom>
          <a:noFill/>
        </p:spPr>
        <p:txBody>
          <a:bodyPr wrap="square" rtlCol="0" anchor="t">
            <a:spAutoFit/>
          </a:bodyPr>
          <a:p>
            <a:r>
              <a:rPr lang="zh-CN" altLang="en-US" sz="3600" b="1" dirty="0">
                <a:solidFill>
                  <a:schemeClr val="tx1"/>
                </a:solidFill>
                <a:effectLst/>
                <a:latin typeface="黑体" panose="02010609060101010101" charset="-122"/>
                <a:ea typeface="黑体" panose="02010609060101010101" charset="-122"/>
                <a:cs typeface="+mn-ea"/>
                <a:sym typeface="+mn-ea"/>
              </a:rPr>
              <a:t>请计算：</a:t>
            </a:r>
            <a:endParaRPr lang="zh-CN" altLang="en-US" sz="3600" b="1" dirty="0">
              <a:solidFill>
                <a:schemeClr val="tx1"/>
              </a:solidFill>
              <a:effectLst/>
              <a:latin typeface="黑体" panose="02010609060101010101" charset="-122"/>
              <a:ea typeface="黑体" panose="02010609060101010101" charset="-122"/>
              <a:cs typeface="+mn-ea"/>
              <a:sym typeface="+mn-ea"/>
            </a:endParaRPr>
          </a:p>
        </p:txBody>
      </p:sp>
      <p:pic>
        <p:nvPicPr>
          <p:cNvPr id="87046" name="Picture 6"/>
          <p:cNvPicPr>
            <a:picLocks noChangeAspect="1" noChangeArrowheads="1"/>
          </p:cNvPicPr>
          <p:nvPr/>
        </p:nvPicPr>
        <p:blipFill>
          <a:blip r:embed="rId2"/>
          <a:srcRect/>
          <a:stretch>
            <a:fillRect/>
          </a:stretch>
        </p:blipFill>
        <p:spPr bwMode="auto">
          <a:xfrm>
            <a:off x="1896745" y="1474470"/>
            <a:ext cx="5630545" cy="4465320"/>
          </a:xfrm>
          <a:prstGeom prst="rect">
            <a:avLst/>
          </a:prstGeom>
          <a:noFill/>
          <a:extLst>
            <a:ext uri="{909E8E84-426E-40DD-AFC4-6F175D3DCCD1}">
              <a14:hiddenFill xmlns:a14="http://schemas.microsoft.com/office/drawing/2010/main">
                <a:solidFill>
                  <a:srgbClr val="FFFFFF"/>
                </a:solidFill>
              </a14:hiddenFill>
            </a:ext>
          </a:extLst>
        </p:spPr>
      </p:pic>
      <p:sp>
        <p:nvSpPr>
          <p:cNvPr id="87047" name="Text Box 7"/>
          <p:cNvSpPr txBox="1">
            <a:spLocks noChangeArrowheads="1"/>
          </p:cNvSpPr>
          <p:nvPr/>
        </p:nvSpPr>
        <p:spPr bwMode="auto">
          <a:xfrm>
            <a:off x="2080895" y="3599815"/>
            <a:ext cx="130683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zh-CN" altLang="en-US" sz="2800" b="1">
                <a:latin typeface="黑体" panose="02010609060101010101" charset="-122"/>
                <a:ea typeface="黑体" panose="02010609060101010101" charset="-122"/>
              </a:rPr>
              <a:t>干木柴</a:t>
            </a:r>
            <a:endParaRPr lang="zh-CN" altLang="en-US" sz="2800" b="1">
              <a:latin typeface="黑体" panose="02010609060101010101" charset="-122"/>
              <a:ea typeface="黑体" panose="02010609060101010101" charset="-122"/>
            </a:endParaRPr>
          </a:p>
        </p:txBody>
      </p:sp>
      <p:sp>
        <p:nvSpPr>
          <p:cNvPr id="87048" name="Text Box 8"/>
          <p:cNvSpPr txBox="1">
            <a:spLocks noChangeArrowheads="1"/>
          </p:cNvSpPr>
          <p:nvPr/>
        </p:nvSpPr>
        <p:spPr bwMode="auto">
          <a:xfrm>
            <a:off x="4201795" y="3599815"/>
            <a:ext cx="107759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zh-CN" altLang="en-US" sz="2800" b="1">
                <a:latin typeface="黑体" panose="02010609060101010101" charset="-122"/>
                <a:ea typeface="黑体" panose="02010609060101010101" charset="-122"/>
              </a:rPr>
              <a:t>烟煤</a:t>
            </a:r>
            <a:endParaRPr lang="zh-CN" altLang="en-US" sz="2800" b="1">
              <a:latin typeface="黑体" panose="02010609060101010101" charset="-122"/>
              <a:ea typeface="黑体" panose="02010609060101010101" charset="-122"/>
            </a:endParaRPr>
          </a:p>
        </p:txBody>
      </p:sp>
      <p:sp>
        <p:nvSpPr>
          <p:cNvPr id="87049" name="Text Box 9"/>
          <p:cNvSpPr txBox="1">
            <a:spLocks noChangeArrowheads="1"/>
          </p:cNvSpPr>
          <p:nvPr/>
        </p:nvSpPr>
        <p:spPr bwMode="auto">
          <a:xfrm>
            <a:off x="6161405" y="3599815"/>
            <a:ext cx="92519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zh-CN" altLang="en-US" sz="2800" b="1">
                <a:latin typeface="黑体" panose="02010609060101010101" charset="-122"/>
                <a:ea typeface="黑体" panose="02010609060101010101" charset="-122"/>
              </a:rPr>
              <a:t>汽油</a:t>
            </a:r>
            <a:endParaRPr lang="zh-CN" altLang="en-US" sz="2800" b="1">
              <a:latin typeface="黑体" panose="02010609060101010101" charset="-122"/>
              <a:ea typeface="黑体" panose="02010609060101010101" charset="-122"/>
            </a:endParaRPr>
          </a:p>
        </p:txBody>
      </p:sp>
    </p:spTree>
  </p:cSld>
  <p:clrMapOvr>
    <a:masterClrMapping/>
  </p:clrMapOvr>
  <p:transition advTm="8000"/>
</p:sld>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2020</Words>
  <Application>WPS 演示</Application>
  <PresentationFormat>宽屏</PresentationFormat>
  <Paragraphs>226</Paragraphs>
  <Slides>27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8</vt:i4>
      </vt:variant>
      <vt:variant>
        <vt:lpstr>幻灯片标题</vt:lpstr>
      </vt:variant>
      <vt:variant>
        <vt:i4>27</vt:i4>
      </vt:variant>
    </vt:vector>
  </HeadingPairs>
  <TitlesOfParts>
    <vt:vector size="47" baseType="lpstr">
      <vt:lpstr>Arial</vt:lpstr>
      <vt:lpstr>宋体</vt:lpstr>
      <vt:lpstr>Wingdings</vt:lpstr>
      <vt:lpstr>黑体</vt:lpstr>
      <vt:lpstr>微软雅黑</vt:lpstr>
      <vt:lpstr>Times New Roman</vt:lpstr>
      <vt:lpstr>楷体</vt:lpstr>
      <vt:lpstr>Wingdings 2</vt:lpstr>
      <vt:lpstr>Verdana</vt:lpstr>
      <vt:lpstr>Arial Unicode MS</vt:lpstr>
      <vt:lpstr>Calibri</vt:lpstr>
      <vt:lpstr>演示文稿1</vt:lpstr>
      <vt:lpstr>Word.Document.12</vt:lpstr>
      <vt:lpstr>Word.Document.12</vt:lpstr>
      <vt:lpstr>Word.Document.12</vt:lpstr>
      <vt:lpstr>Word.Document.12</vt:lpstr>
      <vt:lpstr>Word.Document.12</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Weisheng Zhu</dc:creator>
  <cp:lastModifiedBy>Administrator</cp:lastModifiedBy>
  <cp:revision>81</cp:revision>
  <dcterms:created xsi:type="dcterms:W3CDTF">2019-08-19T07:30:00Z</dcterms:created>
  <dcterms:modified xsi:type="dcterms:W3CDTF">2023-02-21T06:10:30Z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t-weiszh@microsoft.com</vt:lpwstr>
  </property>
  <property fmtid="{D5CDD505-2E9C-101B-9397-08002B2CF9AE}" pid="5" name="MSIP_Label_f42aa342-8706-4288-bd11-ebb85995028c_SetDate">
    <vt:lpwstr>2019-08-19T08:41:05.1913746Z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423e1048-e9f6-4858-a025-37493a4162f5</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y fmtid="{D5CDD505-2E9C-101B-9397-08002B2CF9AE}" pid="11" name="ContentTypeId">
    <vt:lpwstr>0x0101004D520B0621022B4CA37193CEB4BD4006</vt:lpwstr>
  </property>
  <property fmtid="{D5CDD505-2E9C-101B-9397-08002B2CF9AE}" pid="12" name="KSOProductBuildVer">
    <vt:lpwstr>2052-11.1.0.10938</vt:lpwstr>
  </property>
  <property fmtid="{D5CDD505-2E9C-101B-9397-08002B2CF9AE}" pid="13" name="ICV">
    <vt:lpwstr>4879E9A412C147B3B29C6D7AF089DEFD</vt:lpwstr>
  </property>
</Properties>
</file>