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8" r:id="rId3"/>
    <p:sldId id="289" r:id="rId4"/>
    <p:sldId id="315" r:id="rId5"/>
    <p:sldId id="299" r:id="rId6"/>
    <p:sldId id="317" r:id="rId7"/>
    <p:sldId id="318" r:id="rId8"/>
    <p:sldId id="312" r:id="rId9"/>
    <p:sldId id="300" r:id="rId10"/>
    <p:sldId id="353" r:id="rId11"/>
    <p:sldId id="354" r:id="rId12"/>
    <p:sldId id="356" r:id="rId13"/>
    <p:sldId id="357" r:id="rId14"/>
    <p:sldId id="355" r:id="rId15"/>
    <p:sldId id="370" r:id="rId16"/>
    <p:sldId id="371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05" r:id="rId28"/>
    <p:sldId id="313" r:id="rId29"/>
    <p:sldId id="368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90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1" Type="http://schemas.openxmlformats.org/officeDocument/2006/relationships/theme" Target="../theme/theme1.xml"/><Relationship Id="rId5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49" Type="http://schemas.openxmlformats.org/officeDocument/2006/relationships/image" Target="../media/image1.png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audio" Target="../media/audio3.wav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23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5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29.jpe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6.sv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6.sv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3.wav"/><Relationship Id="rId3" Type="http://schemas.openxmlformats.org/officeDocument/2006/relationships/image" Target="../media/image7.GIF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5.svg"/><Relationship Id="rId3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4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4.jpeg"/><Relationship Id="rId2" Type="http://schemas.openxmlformats.org/officeDocument/2006/relationships/image" Target="../media/image4.sv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928495"/>
            <a:ext cx="9143365" cy="280733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第十六章 电流做功与电功率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sz="4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科学探究：电流的热效应</a:t>
            </a:r>
            <a:endParaRPr lang="zh-CN" sz="4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400" b="1" dirty="0">
              <a:solidFill>
                <a:srgbClr val="07070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8488045" cy="914400"/>
            <a:chOff x="306" y="1210"/>
            <a:chExt cx="1336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94"/>
              <a:ext cx="1205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探究：电流的热效应与什么因素有关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13314" name="Picture 5" descr="ds g"/>
          <p:cNvPicPr>
            <a:picLocks noChangeAspect="1" noChangeArrowheads="1"/>
          </p:cNvPicPr>
          <p:nvPr/>
        </p:nvPicPr>
        <p:blipFill>
          <a:blip r:embed="rId3" cstate="email">
            <a:lum bright="12000"/>
          </a:blip>
          <a:srcRect/>
          <a:stretch>
            <a:fillRect/>
          </a:stretch>
        </p:blipFill>
        <p:spPr bwMode="auto">
          <a:xfrm>
            <a:off x="573088" y="4260215"/>
            <a:ext cx="17621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573213" y="1844824"/>
            <a:ext cx="6400800" cy="218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电炉丝通过导线接到电路里，电炉丝和导线通过的电流相同。为什么电炉丝热得发红，而</a:t>
            </a:r>
            <a:r>
              <a:rPr lang="zh-CN" altLang="en-US" sz="34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导线却几乎不发热</a:t>
            </a:r>
            <a:r>
              <a:rPr lang="en-US" altLang="zh-CN" sz="3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490855" y="1101090"/>
            <a:ext cx="25336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猜想与假设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kumimoji="1"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2926080" y="1944370"/>
            <a:ext cx="391096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可能与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2964815" y="3163570"/>
            <a:ext cx="376745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可能与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10" name="Text Box 10"/>
          <p:cNvSpPr txBox="1">
            <a:spLocks noChangeArrowheads="1"/>
          </p:cNvSpPr>
          <p:nvPr/>
        </p:nvSpPr>
        <p:spPr bwMode="auto">
          <a:xfrm>
            <a:off x="2964815" y="4490720"/>
            <a:ext cx="4445000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可能与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有关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41350" y="5527993"/>
            <a:ext cx="22320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实验方法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3413125" y="5531803"/>
            <a:ext cx="2663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控制变量法 </a:t>
            </a:r>
            <a:endParaRPr lang="zh-CN" altLang="en-US" sz="36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ldLvl="0" animBg="1" autoUpdateAnimBg="0"/>
      <p:bldP spid="102407" grpId="0" bldLvl="0" animBg="1" autoUpdateAnimBg="0"/>
      <p:bldP spid="102410" grpId="0" bldLvl="0" animBg="1" autoUpdateAnimBg="0"/>
      <p:bldP spid="19467" grpId="0" bldLvl="0" animBg="1"/>
      <p:bldP spid="1946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635000" y="786765"/>
            <a:ext cx="688530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实验一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]   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探究电热与电阻的关系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288925" y="1659820"/>
            <a:ext cx="3657600" cy="5222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应控制不变的物理量：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288925" y="2236083"/>
            <a:ext cx="4457700" cy="5222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应变化的物理量：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209550" y="2812345"/>
            <a:ext cx="8848725" cy="5222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怎样才能使两个不同的电阻有相等的电流和通电时间？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3455353" y="3438773"/>
            <a:ext cx="2232025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将它们串联</a:t>
            </a:r>
            <a:endParaRPr kumimoji="1"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3946525" y="1686808"/>
            <a:ext cx="3924126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相同的电流和通电时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间</a:t>
            </a:r>
            <a:endParaRPr kumimoji="1"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3276600" y="2236083"/>
            <a:ext cx="1584325" cy="5222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kumimoji="1"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22"/>
          <p:cNvGrpSpPr/>
          <p:nvPr/>
        </p:nvGrpSpPr>
        <p:grpSpPr bwMode="auto">
          <a:xfrm>
            <a:off x="1029891" y="4129425"/>
            <a:ext cx="6911975" cy="2522537"/>
            <a:chOff x="476" y="2513"/>
            <a:chExt cx="4354" cy="1589"/>
          </a:xfrm>
        </p:grpSpPr>
        <p:pic>
          <p:nvPicPr>
            <p:cNvPr id="15370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6" y="2918"/>
              <a:ext cx="435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grpSp>
          <p:nvGrpSpPr>
            <p:cNvPr id="15371" name="Group 15"/>
            <p:cNvGrpSpPr/>
            <p:nvPr/>
          </p:nvGrpSpPr>
          <p:grpSpPr bwMode="auto">
            <a:xfrm>
              <a:off x="1473" y="2541"/>
              <a:ext cx="454" cy="493"/>
              <a:chOff x="1111" y="2387"/>
              <a:chExt cx="454" cy="493"/>
            </a:xfrm>
          </p:grpSpPr>
          <p:sp>
            <p:nvSpPr>
              <p:cNvPr id="115724" name="Text Box 12"/>
              <p:cNvSpPr txBox="1">
                <a:spLocks noChangeArrowheads="1"/>
              </p:cNvSpPr>
              <p:nvPr/>
            </p:nvSpPr>
            <p:spPr bwMode="auto">
              <a:xfrm>
                <a:off x="1111" y="2387"/>
                <a:ext cx="31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宋体" panose="02010600030101010101" pitchFamily="2" charset="-122"/>
                  </a:rPr>
                  <a:t>R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15726" name="Text Box 14"/>
              <p:cNvSpPr txBox="1">
                <a:spLocks noChangeArrowheads="1"/>
              </p:cNvSpPr>
              <p:nvPr/>
            </p:nvSpPr>
            <p:spPr bwMode="auto">
              <a:xfrm>
                <a:off x="1247" y="2550"/>
                <a:ext cx="318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</a:rPr>
                  <a:t>甲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374" name="Group 16"/>
            <p:cNvGrpSpPr/>
            <p:nvPr/>
          </p:nvGrpSpPr>
          <p:grpSpPr bwMode="auto">
            <a:xfrm>
              <a:off x="3334" y="2513"/>
              <a:ext cx="454" cy="493"/>
              <a:chOff x="1111" y="2387"/>
              <a:chExt cx="454" cy="493"/>
            </a:xfrm>
          </p:grpSpPr>
          <p:sp>
            <p:nvSpPr>
              <p:cNvPr id="115729" name="Text Box 17"/>
              <p:cNvSpPr txBox="1">
                <a:spLocks noChangeArrowheads="1"/>
              </p:cNvSpPr>
              <p:nvPr/>
            </p:nvSpPr>
            <p:spPr bwMode="auto">
              <a:xfrm>
                <a:off x="1111" y="2387"/>
                <a:ext cx="31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宋体" panose="02010600030101010101" pitchFamily="2" charset="-122"/>
                  </a:rPr>
                  <a:t>R</a:t>
                </a:r>
                <a:endParaRPr lang="en-US" altLang="zh-CN" sz="2800" b="1">
                  <a:latin typeface="宋体" panose="02010600030101010101" pitchFamily="2" charset="-122"/>
                </a:endParaRPr>
              </a:p>
            </p:txBody>
          </p:sp>
          <p:sp>
            <p:nvSpPr>
              <p:cNvPr id="115730" name="Text Box 18"/>
              <p:cNvSpPr txBox="1">
                <a:spLocks noChangeArrowheads="1"/>
              </p:cNvSpPr>
              <p:nvPr/>
            </p:nvSpPr>
            <p:spPr bwMode="auto">
              <a:xfrm>
                <a:off x="1247" y="2550"/>
                <a:ext cx="318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latin typeface="宋体" panose="02010600030101010101" pitchFamily="2" charset="-122"/>
                    <a:ea typeface="宋体" panose="02010600030101010101" pitchFamily="2" charset="-122"/>
                  </a:rPr>
                  <a:t>乙</a:t>
                </a:r>
                <a:endPara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ldLvl="0" animBg="1" autoUpdateAnimBg="0"/>
      <p:bldP spid="115716" grpId="0" bldLvl="0" animBg="1" autoUpdateAnimBg="0"/>
      <p:bldP spid="115717" grpId="0" bldLvl="0" animBg="1" autoUpdateAnimBg="0"/>
      <p:bldP spid="115718" grpId="0" bldLvl="0" animBg="1" autoUpdateAnimBg="0"/>
      <p:bldP spid="115721" grpId="0" bldLvl="0" animBg="1" autoUpdateAnimBg="0"/>
      <p:bldP spid="115722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6250" y="701040"/>
            <a:ext cx="7943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C1D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动画演示：电流产生的热量与哪些因素有关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12401" y="979170"/>
            <a:ext cx="2089150" cy="645160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effectLst/>
                <a:latin typeface="黑体" panose="02010609060101010101" charset="-122"/>
                <a:ea typeface="黑体" panose="02010609060101010101" charset="-122"/>
              </a:rPr>
              <a:t>实验结论</a:t>
            </a:r>
            <a:endParaRPr lang="zh-CN" altLang="en-US" sz="3600" b="1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28295" y="1679575"/>
            <a:ext cx="8597900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kumimoji="1" lang="en-US" altLang="zh-CN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1:</a:t>
            </a:r>
            <a:r>
              <a:rPr kumimoji="1" lang="en-US" altLang="zh-CN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在通电电流和通电时间相同的条件下，</a:t>
            </a:r>
            <a:r>
              <a:rPr kumimoji="1" lang="zh-CN" altLang="en-US" sz="3600" b="1" dirty="0">
                <a:solidFill>
                  <a:schemeClr val="hlink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，电流产生的热量越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36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kumimoji="1" lang="zh-CN" altLang="en-US" sz="36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kumimoji="1" lang="en-US" altLang="zh-CN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2:</a:t>
            </a:r>
            <a:r>
              <a:rPr kumimoji="1" lang="en-US" altLang="zh-CN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在电阻和通电时间相同的条件下，</a:t>
            </a:r>
            <a:r>
              <a:rPr kumimoji="1" lang="zh-CN" altLang="en-US" sz="3600" b="1" dirty="0">
                <a:solidFill>
                  <a:schemeClr val="hlink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，电流产生的热量越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kumimoji="1" lang="zh-CN" altLang="en-US" sz="36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kumimoji="1" lang="zh-CN" altLang="en-US" sz="36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结论</a:t>
            </a:r>
            <a:r>
              <a:rPr kumimoji="1" lang="en-US" altLang="zh-CN" sz="3600" b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3:</a:t>
            </a:r>
            <a:r>
              <a:rPr kumimoji="1" lang="en-US" altLang="zh-CN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在通电电流和电阻相同的条件下，</a:t>
            </a:r>
            <a:r>
              <a:rPr kumimoji="1" lang="zh-CN" altLang="en-US" sz="3600" b="1" dirty="0">
                <a:solidFill>
                  <a:schemeClr val="hlink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通电时间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，电流产生的热量越</a:t>
            </a:r>
            <a:r>
              <a:rPr kumimoji="1" lang="zh-CN" alt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kumimoji="1" lang="zh-CN" altLang="en-US" sz="3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3600" b="1" dirty="0"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36295" y="758825"/>
            <a:ext cx="21342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信息快递</a:t>
            </a:r>
            <a:endParaRPr kumimoji="1"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85483" y="1592987"/>
            <a:ext cx="7772400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英国物理学家焦耳用近四十年的时间探索了“电热与电流、电阻、时间的定量关系” ，不畏艰难，呕心沥血，他为推动人类社会的进步，为科学而贡献几乎毕生的精力，他的事迹非常感人。为了纪念这位伟大的科学家，物理上用“焦耳”作为功或能的单位。把这一定律称作焦耳定律。</a:t>
            </a:r>
            <a:endParaRPr kumimoji="1"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980815" cy="914400"/>
            <a:chOff x="306" y="1210"/>
            <a:chExt cx="6269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94"/>
              <a:ext cx="495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三、焦耳定律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213803" y="522348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焦耳定律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576128" y="3948113"/>
            <a:ext cx="25266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  =     I ²   R   t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431665" y="5024438"/>
            <a:ext cx="35820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热量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电流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电阻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时间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4863465" y="4448175"/>
            <a:ext cx="2663825" cy="720725"/>
            <a:chOff x="1746" y="572"/>
            <a:chExt cx="1678" cy="454"/>
          </a:xfrm>
        </p:grpSpPr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1746" y="572"/>
              <a:ext cx="0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2336" y="572"/>
              <a:ext cx="0" cy="40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>
              <a:off x="2789" y="572"/>
              <a:ext cx="91" cy="3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3152" y="572"/>
              <a:ext cx="272" cy="45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</p:grp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4612640" y="6108700"/>
            <a:ext cx="35490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          A         </a:t>
            </a:r>
            <a:r>
              <a:rPr lang="el-GR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S</a:t>
            </a:r>
            <a:endParaRPr lang="el-GR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4863465" y="5673725"/>
            <a:ext cx="3095625" cy="574675"/>
            <a:chOff x="1746" y="1344"/>
            <a:chExt cx="1950" cy="362"/>
          </a:xfrm>
        </p:grpSpPr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>
              <a:off x="1746" y="1389"/>
              <a:ext cx="0" cy="3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2336" y="1389"/>
              <a:ext cx="0" cy="31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>
              <a:off x="2971" y="1344"/>
              <a:ext cx="90" cy="36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8927" name="Line 15"/>
            <p:cNvSpPr>
              <a:spLocks noChangeShapeType="1"/>
            </p:cNvSpPr>
            <p:nvPr/>
          </p:nvSpPr>
          <p:spPr bwMode="auto">
            <a:xfrm>
              <a:off x="3515" y="1344"/>
              <a:ext cx="181" cy="36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</p:grpSp>
      <p:sp>
        <p:nvSpPr>
          <p:cNvPr id="38928" name="AutoShape 16"/>
          <p:cNvSpPr/>
          <p:nvPr/>
        </p:nvSpPr>
        <p:spPr bwMode="auto">
          <a:xfrm>
            <a:off x="2826703" y="4164013"/>
            <a:ext cx="287337" cy="2376487"/>
          </a:xfrm>
          <a:prstGeom prst="leftBrace">
            <a:avLst>
              <a:gd name="adj1" fmla="val 68923"/>
              <a:gd name="adj2" fmla="val 50000"/>
            </a:avLst>
          </a:prstGeom>
          <a:noFill/>
          <a:ln w="4445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350578" y="3876675"/>
            <a:ext cx="1925637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公式：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3331528" y="5024438"/>
            <a:ext cx="20161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意义：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3331845" y="6035675"/>
            <a:ext cx="11004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单位：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2843173" y="1757363"/>
            <a:ext cx="5976937" cy="18357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焦耳定律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：电流通过导体产生的热量跟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电流的二次方成正比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，跟导体的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电阻成正比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，跟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通电时间成正比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7429" name="Picture 21" descr="j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619" y="1892300"/>
            <a:ext cx="22685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424180" y="4191000"/>
            <a:ext cx="2283460" cy="953135"/>
          </a:xfrm>
          <a:prstGeom prst="rect">
            <a:avLst/>
          </a:prstGeom>
          <a:solidFill>
            <a:schemeClr val="bg1">
              <a:alpha val="62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焦耳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(1818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1889)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0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nimBg="1"/>
      <p:bldP spid="38915" grpId="0"/>
      <p:bldP spid="38916" grpId="0"/>
      <p:bldP spid="38922" grpId="0" bldLvl="0" animBg="1"/>
      <p:bldP spid="38928" grpId="0" bldLvl="0" animBg="1"/>
      <p:bldP spid="38929" grpId="0" bldLvl="0" animBg="1"/>
      <p:bldP spid="38930" grpId="0" bldLvl="0" animBg="1"/>
      <p:bldP spid="38931" grpId="0" bldLvl="0" animBg="1"/>
      <p:bldP spid="3893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777558" y="761683"/>
            <a:ext cx="38576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焦耳定律的理论推导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663258" y="1274445"/>
            <a:ext cx="8388350" cy="1901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流通过导体时，如果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消耗电能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全部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转化为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，而没有同时转化为其他形式的能量，那么，电流产生的热量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就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等于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消耗的电能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663575" y="3275330"/>
            <a:ext cx="56527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即</a:t>
            </a:r>
            <a:r>
              <a:rPr lang="en-US" altLang="zh-CN" sz="2800" b="1" dirty="0">
                <a:solidFill>
                  <a:srgbClr val="008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W = 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Pt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UIt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IR It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 I</a:t>
            </a:r>
            <a:r>
              <a:rPr lang="en-US" altLang="zh-CN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Rt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663575" y="3897630"/>
            <a:ext cx="1628775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考考你：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836295" y="4334193"/>
            <a:ext cx="750093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电炉丝和导线通过的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电流相同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为什么电炉丝热的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发红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，而导线却几乎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不发热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09575" y="5914390"/>
            <a:ext cx="8463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原因：导线电阻远小于电炉丝电阻，产生的热量少。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300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9" grpId="0" bldLvl="0" animBg="1"/>
      <p:bldP spid="39940" grpId="0" bldLvl="0" animBg="1"/>
      <p:bldP spid="39941" grpId="0" bldLvl="0" animBg="1"/>
      <p:bldP spid="39943" grpId="0" bldLvl="0" animBg="1"/>
      <p:bldP spid="399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262255" y="1303020"/>
            <a:ext cx="8480425" cy="1370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一根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60Ω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的电阻丝接在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36V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的电源上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5min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内共产生多少热量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757238" y="2805748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189038" y="3524885"/>
            <a:ext cx="431958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通过电阻丝的电流为：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4789488" y="3339148"/>
            <a:ext cx="3106737" cy="1020762"/>
            <a:chOff x="2564" y="2674"/>
            <a:chExt cx="1957" cy="643"/>
          </a:xfrm>
        </p:grpSpPr>
        <p:grpSp>
          <p:nvGrpSpPr>
            <p:cNvPr id="19462" name="Group 6"/>
            <p:cNvGrpSpPr/>
            <p:nvPr/>
          </p:nvGrpSpPr>
          <p:grpSpPr bwMode="auto">
            <a:xfrm>
              <a:off x="2564" y="2720"/>
              <a:ext cx="580" cy="597"/>
              <a:chOff x="2554" y="983"/>
              <a:chExt cx="580" cy="597"/>
            </a:xfrm>
          </p:grpSpPr>
          <p:sp>
            <p:nvSpPr>
              <p:cNvPr id="40967" name="Text Box 7"/>
              <p:cNvSpPr txBox="1">
                <a:spLocks noChangeArrowheads="1"/>
              </p:cNvSpPr>
              <p:nvPr/>
            </p:nvSpPr>
            <p:spPr bwMode="auto">
              <a:xfrm>
                <a:off x="2834" y="983"/>
                <a:ext cx="230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968" name="Text Box 8"/>
              <p:cNvSpPr txBox="1">
                <a:spLocks noChangeArrowheads="1"/>
              </p:cNvSpPr>
              <p:nvPr/>
            </p:nvSpPr>
            <p:spPr bwMode="auto">
              <a:xfrm>
                <a:off x="2554" y="1085"/>
                <a:ext cx="345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I=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969" name="Text Box 9"/>
              <p:cNvSpPr txBox="1">
                <a:spLocks noChangeArrowheads="1"/>
              </p:cNvSpPr>
              <p:nvPr/>
            </p:nvSpPr>
            <p:spPr bwMode="auto">
              <a:xfrm>
                <a:off x="2789" y="994"/>
                <a:ext cx="345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__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970" name="Text Box 10"/>
              <p:cNvSpPr txBox="1">
                <a:spLocks noChangeArrowheads="1"/>
              </p:cNvSpPr>
              <p:nvPr/>
            </p:nvSpPr>
            <p:spPr bwMode="auto">
              <a:xfrm>
                <a:off x="2835" y="1253"/>
                <a:ext cx="272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R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971" name="Text Box 11"/>
            <p:cNvSpPr txBox="1">
              <a:spLocks noChangeArrowheads="1"/>
            </p:cNvSpPr>
            <p:nvPr/>
          </p:nvSpPr>
          <p:spPr bwMode="auto">
            <a:xfrm>
              <a:off x="3154" y="2810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468" name="Group 12"/>
            <p:cNvGrpSpPr/>
            <p:nvPr/>
          </p:nvGrpSpPr>
          <p:grpSpPr bwMode="auto">
            <a:xfrm>
              <a:off x="3335" y="2674"/>
              <a:ext cx="538" cy="599"/>
              <a:chOff x="2381" y="2446"/>
              <a:chExt cx="538" cy="599"/>
            </a:xfrm>
          </p:grpSpPr>
          <p:sp>
            <p:nvSpPr>
              <p:cNvPr id="40973" name="Text Box 13"/>
              <p:cNvSpPr txBox="1">
                <a:spLocks noChangeArrowheads="1"/>
              </p:cNvSpPr>
              <p:nvPr/>
            </p:nvSpPr>
            <p:spPr bwMode="auto">
              <a:xfrm>
                <a:off x="2426" y="2446"/>
                <a:ext cx="45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36V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974" name="Text Box 14"/>
              <p:cNvSpPr txBox="1">
                <a:spLocks noChangeArrowheads="1"/>
              </p:cNvSpPr>
              <p:nvPr/>
            </p:nvSpPr>
            <p:spPr bwMode="auto">
              <a:xfrm>
                <a:off x="2381" y="2718"/>
                <a:ext cx="53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60Ω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975" name="Line 15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40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40976" name="Text Box 16"/>
            <p:cNvSpPr txBox="1">
              <a:spLocks noChangeArrowheads="1"/>
            </p:cNvSpPr>
            <p:nvPr/>
          </p:nvSpPr>
          <p:spPr bwMode="auto">
            <a:xfrm>
              <a:off x="3834" y="2810"/>
              <a:ext cx="687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=0.6A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1189038" y="4507548"/>
            <a:ext cx="410368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电流产生的热量为：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1260475" y="5445760"/>
            <a:ext cx="58118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Q=I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Rt=(0.6)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×60×5×60J=6480J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57555" y="759460"/>
            <a:ext cx="19202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C1D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例题讲解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3" grpId="0" bldLvl="0" animBg="1"/>
      <p:bldP spid="40964" grpId="0" bldLvl="0" animBg="1"/>
      <p:bldP spid="40977" grpId="0" bldLvl="0" animBg="1"/>
      <p:bldP spid="4097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5644515" cy="914400"/>
            <a:chOff x="306" y="1210"/>
            <a:chExt cx="8889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80"/>
              <a:ext cx="757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电热的利用和防止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72711" name="Picture 7" descr="电热在日常生活中的应用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7040" t="5455" r="6454" b="16359"/>
          <a:stretch>
            <a:fillRect/>
          </a:stretch>
        </p:blipFill>
        <p:spPr bwMode="auto">
          <a:xfrm>
            <a:off x="901065" y="2108984"/>
            <a:ext cx="4595813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339215" y="1519555"/>
            <a:ext cx="341312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）电热的利用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5986780" y="3788410"/>
            <a:ext cx="2756535" cy="95313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电热在日常生活中的应用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2714" name="Line 10"/>
          <p:cNvSpPr>
            <a:spLocks noChangeShapeType="1"/>
          </p:cNvSpPr>
          <p:nvPr/>
        </p:nvSpPr>
        <p:spPr bwMode="auto">
          <a:xfrm>
            <a:off x="3944620" y="3980646"/>
            <a:ext cx="16002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72715" name="Line 11"/>
          <p:cNvSpPr>
            <a:spLocks noChangeShapeType="1"/>
          </p:cNvSpPr>
          <p:nvPr/>
        </p:nvSpPr>
        <p:spPr bwMode="auto">
          <a:xfrm>
            <a:off x="3830003" y="6466671"/>
            <a:ext cx="18288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72717" name="Line 13"/>
          <p:cNvSpPr>
            <a:spLocks noChangeShapeType="1"/>
          </p:cNvSpPr>
          <p:nvPr/>
        </p:nvSpPr>
        <p:spPr bwMode="auto">
          <a:xfrm>
            <a:off x="1339215" y="3523446"/>
            <a:ext cx="16002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72718" name="Line 14"/>
          <p:cNvSpPr>
            <a:spLocks noChangeShapeType="1"/>
          </p:cNvSpPr>
          <p:nvPr/>
        </p:nvSpPr>
        <p:spPr bwMode="auto">
          <a:xfrm>
            <a:off x="1186815" y="6466671"/>
            <a:ext cx="16002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bldLvl="0" animBg="1"/>
      <p:bldP spid="727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04" name="Picture 4" descr="养鸡场用电热火孵卵器孵出小鸡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92" t="12851" r="8313" b="21201"/>
          <a:stretch>
            <a:fillRect/>
          </a:stretch>
        </p:blipFill>
        <p:spPr bwMode="auto">
          <a:xfrm>
            <a:off x="1892618" y="1024890"/>
            <a:ext cx="5357812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1535430" y="5668645"/>
            <a:ext cx="5715000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养鸡场用电热孵化器孵出小鸡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838379" y="1816829"/>
            <a:ext cx="7467600" cy="3962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烧坏电器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Char char="Ø"/>
              <a:defRPr/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Char char="Ø"/>
              <a:defRPr/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Char char="Ø"/>
              <a:defRPr/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导线绝缘皮老化引起火灾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762000" y="816610"/>
            <a:ext cx="3329940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（2）电热的危害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47463" name="Picture 7" descr="295412288693431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8995" y="1274445"/>
            <a:ext cx="3636010" cy="240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5" name="Picture 9" descr="showim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58995" y="4315460"/>
            <a:ext cx="3636010" cy="232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7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uiExpand="1" build="p"/>
      <p:bldP spid="14746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901065" y="922020"/>
            <a:ext cx="344741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（3）电热的防止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8611" name="Picture 3" descr="电视机的散热窗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430" t="6172" r="4753" b="17996"/>
          <a:stretch>
            <a:fillRect/>
          </a:stretch>
        </p:blipFill>
        <p:spPr bwMode="auto">
          <a:xfrm>
            <a:off x="2771140" y="1714217"/>
            <a:ext cx="38147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3058160" y="5406390"/>
            <a:ext cx="3045460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电视机的散热窗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498475" y="5129530"/>
            <a:ext cx="814641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视机的后盖有很多孔，就是为了通风散热，使用时一定要把防尘的布罩拿开。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2821" name="Picture 5" descr="抛弃电视盒 评优派N1900w电视功能LCD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1400453"/>
            <a:ext cx="3962400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2887980" y="682903"/>
            <a:ext cx="336867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散热设计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2823" name="Line 7"/>
          <p:cNvSpPr>
            <a:spLocks noChangeShapeType="1"/>
          </p:cNvSpPr>
          <p:nvPr/>
        </p:nvSpPr>
        <p:spPr bwMode="auto">
          <a:xfrm flipH="1" flipV="1">
            <a:off x="4791075" y="1575078"/>
            <a:ext cx="304800" cy="6858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2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602" name="Picture 5" descr="200785132478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6780" y="851093"/>
            <a:ext cx="4762500" cy="21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7" descr="2007851324251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505" y="3832567"/>
            <a:ext cx="55245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12" name="Text Box 8"/>
          <p:cNvSpPr txBox="1">
            <a:spLocks noChangeArrowheads="1"/>
          </p:cNvSpPr>
          <p:nvPr/>
        </p:nvSpPr>
        <p:spPr bwMode="auto">
          <a:xfrm>
            <a:off x="2608580" y="3142228"/>
            <a:ext cx="3581400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投影仪的散热窗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574363" y="763429"/>
            <a:ext cx="27355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应用举例：</a:t>
            </a:r>
            <a:endParaRPr kumimoji="1"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175383" y="763429"/>
            <a:ext cx="275748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防止举例：</a:t>
            </a:r>
            <a:endParaRPr kumimoji="1"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531376" y="1527066"/>
            <a:ext cx="7236296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用电器使用不当时，电热会产生哪些危害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926663" y="2174766"/>
            <a:ext cx="7705725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电线中电流过大时，</a:t>
            </a:r>
            <a:endParaRPr kumimoji="1"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⑴电热会使绝缘材料迅速老化，甚至燃烧起火； </a:t>
            </a:r>
            <a:endParaRPr kumimoji="1"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⑵有些用电器，如不采取散热措施，会被烧坏。</a:t>
            </a:r>
            <a:endParaRPr kumimoji="1"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531375" y="4119453"/>
            <a:ext cx="810101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用电器是采取哪些措施防止电热的危害的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1071125" y="5127516"/>
            <a:ext cx="510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⑴</a:t>
            </a:r>
            <a:r>
              <a:rPr kumimoji="1"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有的电动机里装有风扇；</a:t>
            </a:r>
            <a:endParaRPr kumimoji="1"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1035248" y="5860941"/>
            <a:ext cx="6229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⑵</a:t>
            </a:r>
            <a:r>
              <a:rPr kumimoji="1"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电视机、收音机机壳上有散热窗等；</a:t>
            </a:r>
            <a:endParaRPr kumimoji="1"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bldLvl="0" animBg="1" autoUpdateAnimBg="0"/>
      <p:bldP spid="47110" grpId="0" bldLvl="0" animBg="1" autoUpdateAnimBg="0"/>
      <p:bldP spid="47111" grpId="0" bldLvl="0" animBg="1" autoUpdateAnimBg="0"/>
      <p:bldP spid="47112" grpId="0" bldLvl="0" animBg="1" autoUpdateAnimBg="0"/>
      <p:bldP spid="47113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4451" name="Rectangle 3"/>
          <p:cNvSpPr>
            <a:spLocks noGrp="1" noChangeArrowheads="1"/>
          </p:cNvSpPr>
          <p:nvPr/>
        </p:nvSpPr>
        <p:spPr>
          <a:xfrm>
            <a:off x="206375" y="1226820"/>
            <a:ext cx="8646795" cy="417131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079500" indent="-1079500"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电流的热效应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r>
              <a:rPr lang="en-US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电热器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义：将电能转化为内能的装置。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理：电流的热效应。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079500" indent="-1079500">
              <a:buFontTx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成：发热体由电阻率大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、熔</a:t>
            </a: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点高的合金制成。</a:t>
            </a:r>
            <a:endParaRPr lang="zh-CN" altLang="en-US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526415" y="1671955"/>
            <a:ext cx="7536815" cy="11741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定义：电流通过导体导体会</a:t>
            </a:r>
            <a:r>
              <a:rPr lang="zh-CN" altLang="en-US" sz="3200" b="1" u="sng" dirty="0">
                <a:latin typeface="Times New Roman" panose="02020603050405020304" pitchFamily="18" charset="0"/>
                <a:ea typeface="楷体" panose="02010609060101010101" pitchFamily="49" charset="-122"/>
              </a:rPr>
              <a:t>发热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的现象。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rgbClr val="9900FF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实质：电能转化为内能。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4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44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42630" y="879475"/>
            <a:ext cx="8929687" cy="1254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电流的热效应是电流通过导体时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转化成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的现象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。电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热器是利用电流的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制成的加热设备。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583485" y="870903"/>
            <a:ext cx="1363663" cy="673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690440" y="871240"/>
            <a:ext cx="546100" cy="673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42630" y="1995488"/>
            <a:ext cx="8948737" cy="18367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.“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研究电流产生的热量跟电流的关系”的实验中，应保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一定，用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滑动变阻器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改变电阻丝的电流。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242630" y="3495675"/>
            <a:ext cx="8715375" cy="1255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一根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</a:t>
            </a:r>
            <a:r>
              <a:rPr lang="el-GR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的电阻丝通过的电流是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，它的电功率是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___W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1min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时产生的热量是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_______J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l-GR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83845" y="4710430"/>
            <a:ext cx="8609330" cy="1254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串联在电路中，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:P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:Q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301802" y="1544320"/>
            <a:ext cx="1428750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热效应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923647" y="2718440"/>
            <a:ext cx="906462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360305" y="2687960"/>
            <a:ext cx="1152525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221545" y="4138613"/>
            <a:ext cx="1331913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5441617" y="4067175"/>
            <a:ext cx="1090612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24000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992175" y="5334000"/>
            <a:ext cx="728663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2:3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1344543" y="5333683"/>
            <a:ext cx="728662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2:3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  <p:bldP spid="36869" grpId="0" bldLvl="0" animBg="1"/>
      <p:bldP spid="36870" grpId="0" bldLvl="0" animBg="1"/>
      <p:bldP spid="36871" grpId="0" bldLvl="0" animBg="1"/>
      <p:bldP spid="36872" grpId="0" bldLvl="0" animBg="1"/>
      <p:bldP spid="36873" grpId="0" bldLvl="0" animBg="1"/>
      <p:bldP spid="36874" grpId="0" bldLvl="0" animBg="1"/>
      <p:bldP spid="36875" grpId="0" bldLvl="0" animBg="1"/>
      <p:bldP spid="36877" grpId="0" bldLvl="0" animBg="1"/>
      <p:bldP spid="36878" grpId="0" bldLvl="0" animBg="1"/>
      <p:bldP spid="36879" grpId="0" bldLvl="0" animBg="1"/>
      <p:bldP spid="3688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1" name="Rectangle 3"/>
          <p:cNvSpPr>
            <a:spLocks noGrp="1" noChangeArrowheads="1"/>
          </p:cNvSpPr>
          <p:nvPr/>
        </p:nvSpPr>
        <p:spPr>
          <a:xfrm>
            <a:off x="332105" y="959168"/>
            <a:ext cx="8389938" cy="525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有甲乙两个电炉子，已知电炉电阻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，分别接入电源电压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的电路中，相同时间内，它们发热情况是（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甲放热多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乙放热多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同样多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、无法判断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将一台“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100W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的电风扇，一个”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 100W”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的充电器，一把“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 100W”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的电烙铁分别接在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的电源上，在相同时间内，电流通过他们时发热功率最大的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是（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电烙铁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充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器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电风扇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样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多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300413" y="1833880"/>
            <a:ext cx="4318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979977" y="4587215"/>
            <a:ext cx="46831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7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ldLvl="0" animBg="1"/>
      <p:bldP spid="3789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0715" y="1668780"/>
            <a:ext cx="771334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知道电流的热效应。 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通过探究，知道电热与哪些因素有关，知道运用控制变量法和转化法探究影响电热的因素。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知道焦耳定律内容、公式及适用范围。 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结合本节教学，培养学生重视实验、事实求是的科学态度。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397510" y="1005205"/>
            <a:ext cx="3002915" cy="624205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 b="1" kern="10" dirty="0">
                <a:ln w="12700">
                  <a:noFill/>
                  <a:round/>
                </a:ln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生活中的物理</a:t>
            </a:r>
            <a:endParaRPr lang="zh-CN" altLang="en-US" sz="3600" b="1" kern="10" dirty="0">
              <a:ln w="12700">
                <a:noFill/>
                <a:round/>
              </a:ln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653415" y="4632960"/>
            <a:ext cx="7833360" cy="567690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 b="1" kern="10" dirty="0">
                <a:ln w="9525">
                  <a:noFill/>
                  <a:round/>
                </a:ln>
                <a:solidFill>
                  <a:schemeClr val="tx1">
                    <a:alpha val="9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你知道小伟妈妈是根据什么判定的吗</a:t>
            </a:r>
            <a:r>
              <a:rPr lang="en-US" altLang="zh-CN" sz="3600" b="1" kern="10" dirty="0">
                <a:ln w="9525">
                  <a:noFill/>
                  <a:round/>
                </a:ln>
                <a:solidFill>
                  <a:schemeClr val="tx1">
                    <a:alpha val="9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600" b="1" kern="10" dirty="0">
              <a:ln w="9525">
                <a:noFill/>
                <a:round/>
              </a:ln>
              <a:solidFill>
                <a:schemeClr val="tx1">
                  <a:alpha val="95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6148" name="Group 14"/>
          <p:cNvGrpSpPr/>
          <p:nvPr/>
        </p:nvGrpSpPr>
        <p:grpSpPr bwMode="auto">
          <a:xfrm>
            <a:off x="247651" y="1672074"/>
            <a:ext cx="8645525" cy="2012950"/>
            <a:chOff x="156" y="1162"/>
            <a:chExt cx="5446" cy="1268"/>
          </a:xfrm>
        </p:grpSpPr>
        <p:sp>
          <p:nvSpPr>
            <p:cNvPr id="6149" name="Text Box 8"/>
            <p:cNvSpPr txBox="1">
              <a:spLocks noChangeArrowheads="1"/>
            </p:cNvSpPr>
            <p:nvPr/>
          </p:nvSpPr>
          <p:spPr bwMode="auto">
            <a:xfrm>
              <a:off x="156" y="1162"/>
              <a:ext cx="5446" cy="1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400" b="1" dirty="0">
                  <a:latin typeface="Comic Sans MS" panose="030F0702030302020204" pitchFamily="66" charset="0"/>
                </a:rPr>
                <a:t>      </a:t>
              </a:r>
              <a:r>
                <a:rPr lang="zh-CN" altLang="en-US" sz="2400" b="1" dirty="0">
                  <a:latin typeface="Comic Sans MS" panose="030F0702030302020204" pitchFamily="66" charset="0"/>
                </a:rPr>
                <a:t>上周六，我们学校小伟同学的妈妈出门前嘱咐他好好写作业，不要看电视。妈妈回来时看到他在认真写作业，电视机也没打开，很高兴。    </a:t>
              </a:r>
              <a:r>
                <a:rPr lang="zh-CN" altLang="en-US" sz="2400" b="1" dirty="0" smtClean="0">
                  <a:latin typeface="Comic Sans MS" panose="030F0702030302020204" pitchFamily="66" charset="0"/>
                </a:rPr>
                <a:t>可</a:t>
              </a:r>
              <a:r>
                <a:rPr lang="zh-CN" altLang="en-US" sz="2400" b="1" dirty="0">
                  <a:latin typeface="Comic Sans MS" panose="030F0702030302020204" pitchFamily="66" charset="0"/>
                </a:rPr>
                <a:t>是                                        就发现，小伟刚看过电视。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6150" name="AutoShape 9"/>
            <p:cNvSpPr>
              <a:spLocks noChangeArrowheads="1"/>
            </p:cNvSpPr>
            <p:nvPr/>
          </p:nvSpPr>
          <p:spPr bwMode="auto">
            <a:xfrm rot="800923">
              <a:off x="1746" y="1766"/>
              <a:ext cx="325" cy="304"/>
            </a:xfrm>
            <a:prstGeom prst="smileyFace">
              <a:avLst>
                <a:gd name="adj" fmla="val 4653"/>
              </a:avLst>
            </a:prstGeom>
            <a:solidFill>
              <a:srgbClr val="FF6600">
                <a:alpha val="52156"/>
              </a:srgbClr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56793" y="5578475"/>
            <a:ext cx="860526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</a:rPr>
              <a:t>生活中，许多用电器接通电源后，都伴有热现象产生。</a:t>
            </a:r>
            <a:endParaRPr lang="zh-CN" altLang="en-US" sz="28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995936" y="2727191"/>
            <a:ext cx="309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CC"/>
                </a:solidFill>
                <a:latin typeface="Comic Sans MS" panose="030F0702030302020204" pitchFamily="66" charset="0"/>
              </a:rPr>
              <a:t>用手一摸电视机后盖</a:t>
            </a:r>
            <a:endParaRPr lang="zh-CN" altLang="en-US" sz="2400" b="1" dirty="0">
              <a:solidFill>
                <a:srgbClr val="0000CC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" name="Group 15"/>
          <p:cNvGrpSpPr/>
          <p:nvPr/>
        </p:nvGrpSpPr>
        <p:grpSpPr bwMode="auto">
          <a:xfrm>
            <a:off x="5937251" y="3299460"/>
            <a:ext cx="2424113" cy="1211263"/>
            <a:chOff x="3622" y="3302"/>
            <a:chExt cx="1527" cy="763"/>
          </a:xfrm>
        </p:grpSpPr>
        <p:sp>
          <p:nvSpPr>
            <p:cNvPr id="6154" name="WordArt 16"/>
            <p:cNvSpPr>
              <a:spLocks noChangeArrowheads="1" noChangeShapeType="1" noTextEdit="1"/>
            </p:cNvSpPr>
            <p:nvPr/>
          </p:nvSpPr>
          <p:spPr bwMode="auto">
            <a:xfrm rot="-1376937">
              <a:off x="3997" y="3302"/>
              <a:ext cx="1152" cy="441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0"/>
                </a:avLst>
              </a:prstTxWarp>
            </a:bodyPr>
            <a:lstStyle/>
            <a:p>
              <a:r>
                <a:rPr lang="zh-CN" altLang="en-US" sz="4800" b="1" kern="10">
                  <a:ln w="12700">
                    <a:solidFill>
                      <a:srgbClr val="EAEAEA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好样的</a:t>
              </a:r>
              <a:endParaRPr lang="zh-CN" altLang="en-US" sz="4800" b="1" kern="10">
                <a:ln w="12700">
                  <a:solidFill>
                    <a:srgbClr val="EAEAEA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155" name="Picture 17" descr="QT_011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909647">
              <a:off x="3622" y="3657"/>
              <a:ext cx="4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repeatCount="2000" accel="50000" decel="50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767580" cy="914400"/>
            <a:chOff x="306" y="1210"/>
            <a:chExt cx="7508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619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电流的热效应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79874" name="Picture 2" descr="电风扇"/>
          <p:cNvPicPr>
            <a:picLocks noGrp="1"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35755" y="2699345"/>
            <a:ext cx="3733800" cy="319405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5280025" y="6031865"/>
            <a:ext cx="144526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i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电热器</a:t>
            </a:r>
            <a:endParaRPr lang="zh-CN" altLang="en-US" sz="2800" b="1" i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56553" y="1788433"/>
            <a:ext cx="8429625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生活中，许多用电器</a:t>
            </a:r>
            <a:r>
              <a:rPr lang="zh-CN" altLang="en-US" sz="2800" b="1" u="sng" dirty="0">
                <a:solidFill>
                  <a:srgbClr val="CC00CC"/>
                </a:solidFill>
                <a:latin typeface="Times New Roman" panose="02020603050405020304" pitchFamily="18" charset="0"/>
                <a:ea typeface="黑体" panose="02010609060101010101" charset="-122"/>
              </a:rPr>
              <a:t>接通电源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后，都伴有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热现象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发生。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9880" name="Picture 8" descr="001025296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9FAFC"/>
              </a:clrFrom>
              <a:clrTo>
                <a:srgbClr val="F9FA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0605" y="2505670"/>
            <a:ext cx="20891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1352550" y="6031865"/>
            <a:ext cx="14077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i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电暖器</a:t>
            </a:r>
            <a:endParaRPr lang="zh-CN" altLang="en-US" sz="2800" b="1" i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ldLvl="0" animBg="1"/>
      <p:bldP spid="79877" grpId="0" bldLvl="0" animBg="1"/>
      <p:bldP spid="7988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3783330" y="5261610"/>
            <a:ext cx="157797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热水器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5" name="Picture 5" descr="pic3_p45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605" y="1173912"/>
            <a:ext cx="5257800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" descr="122187942038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563" y="1105535"/>
            <a:ext cx="22764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3970" name="Picture 2" descr="电熨斗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5520" y="922020"/>
            <a:ext cx="7315200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3806825" y="5892800"/>
            <a:ext cx="152971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电熨斗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044" name="AutoShape 4"/>
          <p:cNvSpPr>
            <a:spLocks noChangeArrowheads="1"/>
          </p:cNvSpPr>
          <p:nvPr/>
        </p:nvSpPr>
        <p:spPr bwMode="auto">
          <a:xfrm>
            <a:off x="1202690" y="1119188"/>
            <a:ext cx="7391400" cy="1676400"/>
          </a:xfrm>
          <a:prstGeom prst="cloudCallout">
            <a:avLst>
              <a:gd name="adj1" fmla="val -49505"/>
              <a:gd name="adj2" fmla="val 76042"/>
            </a:avLst>
          </a:prstGeom>
          <a:noFill/>
          <a:ln w="25400">
            <a:solidFill>
              <a:schemeClr val="accent5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lstStyle/>
          <a:p>
            <a:pPr algn="ctr">
              <a:defRPr/>
            </a:pPr>
            <a:endParaRPr lang="zh-CN" altLang="zh-CN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884680" y="1480820"/>
            <a:ext cx="602742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上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面这些生活中常用的电器有什么共同的特性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1269" name="Picture 5" descr="png-005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963" y="298545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51815" y="4380230"/>
            <a:ext cx="81997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流通过导体时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转化成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，这个现象叫做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电流的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热效应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881380" y="3377565"/>
            <a:ext cx="139382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电饭煲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1" name="Picture 10" descr="1215222079144_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6288" y="1110615"/>
            <a:ext cx="2514600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5" name="Rectangle 11"/>
          <p:cNvSpPr>
            <a:spLocks noChangeArrowheads="1"/>
          </p:cNvSpPr>
          <p:nvPr/>
        </p:nvSpPr>
        <p:spPr bwMode="auto">
          <a:xfrm>
            <a:off x="2678430" y="5778500"/>
            <a:ext cx="3333115" cy="583565"/>
          </a:xfrm>
          <a:prstGeom prst="rect">
            <a:avLst/>
          </a:prstGeom>
          <a:noFill/>
          <a:ln w="12700" cap="rnd" algn="ctr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电能转化为热能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3" name="Picture 12" descr="102222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083" y="3821748"/>
            <a:ext cx="3505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6417310" y="4474845"/>
            <a:ext cx="131953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热水器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5" name="Picture 15" descr="120330609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228" y="736283"/>
            <a:ext cx="270986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4114483" y="1035368"/>
            <a:ext cx="2133600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电热杯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8082" name="Rectangle 18"/>
          <p:cNvSpPr>
            <a:spLocks noChangeArrowheads="1"/>
          </p:cNvSpPr>
          <p:nvPr/>
        </p:nvSpPr>
        <p:spPr bwMode="auto">
          <a:xfrm>
            <a:off x="1441450" y="5777865"/>
            <a:ext cx="12369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实质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88083" name="Picture 19" descr="png-015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6733" y="5612448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 bldLvl="0" animBg="1"/>
      <p:bldP spid="88075" grpId="0" bldLvl="0" animBg="1"/>
      <p:bldP spid="88077" grpId="0" bldLvl="0" animBg="1"/>
      <p:bldP spid="88080" grpId="0" bldLvl="0" animBg="1"/>
      <p:bldP spid="88082" grpId="0" bldLvl="0" animBg="1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2292</Words>
  <Application>WPS 演示</Application>
  <PresentationFormat>全屏显示(4:3)</PresentationFormat>
  <Paragraphs>316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85</cp:revision>
  <dcterms:created xsi:type="dcterms:W3CDTF">2019-08-19T07:30:00Z</dcterms:created>
  <dcterms:modified xsi:type="dcterms:W3CDTF">2023-02-21T06:14:00Z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6CA7BEBC00F244B4A21B24D3D6853910</vt:lpwstr>
  </property>
</Properties>
</file>