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handoutMasterIdLst>
    <p:handoutMasterId r:id="rId37"/>
  </p:handoutMasterIdLst>
  <p:sldIdLst>
    <p:sldId id="288" r:id="rId3"/>
    <p:sldId id="289" r:id="rId4"/>
    <p:sldId id="315" r:id="rId5"/>
    <p:sldId id="299" r:id="rId6"/>
    <p:sldId id="353" r:id="rId7"/>
    <p:sldId id="318" r:id="rId8"/>
    <p:sldId id="355" r:id="rId9"/>
    <p:sldId id="317" r:id="rId10"/>
    <p:sldId id="356" r:id="rId11"/>
    <p:sldId id="312" r:id="rId12"/>
    <p:sldId id="300" r:id="rId13"/>
    <p:sldId id="357" r:id="rId14"/>
    <p:sldId id="358" r:id="rId15"/>
    <p:sldId id="359" r:id="rId16"/>
    <p:sldId id="366" r:id="rId17"/>
    <p:sldId id="367" r:id="rId18"/>
    <p:sldId id="368" r:id="rId19"/>
    <p:sldId id="360" r:id="rId20"/>
    <p:sldId id="361" r:id="rId21"/>
    <p:sldId id="362" r:id="rId22"/>
    <p:sldId id="363" r:id="rId23"/>
    <p:sldId id="364" r:id="rId24"/>
    <p:sldId id="365" r:id="rId25"/>
    <p:sldId id="369" r:id="rId26"/>
    <p:sldId id="370" r:id="rId27"/>
    <p:sldId id="305" r:id="rId28"/>
    <p:sldId id="375" r:id="rId29"/>
    <p:sldId id="376" r:id="rId30"/>
    <p:sldId id="313" r:id="rId31"/>
    <p:sldId id="371" r:id="rId32"/>
    <p:sldId id="372" r:id="rId33"/>
    <p:sldId id="373" r:id="rId34"/>
    <p:sldId id="374"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e2b5544-6d16-4dd5-a4a4-dd2c20041fe1}">
          <p14:sldIdLst>
            <p14:sldId id="288"/>
            <p14:sldId id="289"/>
            <p14:sldId id="315"/>
            <p14:sldId id="299"/>
            <p14:sldId id="353"/>
            <p14:sldId id="318"/>
            <p14:sldId id="355"/>
            <p14:sldId id="317"/>
            <p14:sldId id="356"/>
            <p14:sldId id="312"/>
            <p14:sldId id="300"/>
            <p14:sldId id="357"/>
            <p14:sldId id="358"/>
            <p14:sldId id="359"/>
            <p14:sldId id="366"/>
            <p14:sldId id="367"/>
            <p14:sldId id="368"/>
            <p14:sldId id="360"/>
            <p14:sldId id="361"/>
            <p14:sldId id="362"/>
            <p14:sldId id="363"/>
            <p14:sldId id="364"/>
            <p14:sldId id="365"/>
            <p14:sldId id="369"/>
            <p14:sldId id="370"/>
            <p14:sldId id="305"/>
            <p14:sldId id="375"/>
            <p14:sldId id="376"/>
            <p14:sldId id="313"/>
            <p14:sldId id="371"/>
            <p14:sldId id="372"/>
            <p14:sldId id="373"/>
            <p14:sldId id="374"/>
          </p14:sldIdLst>
        </p14:section>
        <p14:section name="无标题节" id="{13ea9d11-d933-42e5-899d-90f24069bc4b}">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1C4"/>
    <a:srgbClr val="FFDDDD"/>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0" autoAdjust="0"/>
    <p:restoredTop sz="94660"/>
  </p:normalViewPr>
  <p:slideViewPr>
    <p:cSldViewPr snapToGrid="0" showGuides="1">
      <p:cViewPr varScale="1">
        <p:scale>
          <a:sx n="104" d="100"/>
          <a:sy n="104" d="100"/>
        </p:scale>
        <p:origin x="72" y="72"/>
      </p:cViewPr>
      <p:guideLst>
        <p:guide pos="2849"/>
        <p:guide pos="2200"/>
        <p:guide orient="horz" pos="2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2678B8AF-B0E6-44E4-BA59-035E030CBB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13951FB-FC33-454D-96F9-3C4F9B4661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2" name="文本框 21"/>
          <p:cNvSpPr txBox="1"/>
          <p:nvPr userDrawn="1"/>
        </p:nvSpPr>
        <p:spPr>
          <a:xfrm>
            <a:off x="8483427" y="6176347"/>
            <a:ext cx="644237" cy="706755"/>
          </a:xfrm>
          <a:prstGeom prst="rect">
            <a:avLst/>
          </a:prstGeom>
          <a:noFill/>
        </p:spPr>
        <p:txBody>
          <a:bodyPr wrap="square" rtlCol="0">
            <a:spAutoFit/>
          </a:bodyPr>
          <a:p>
            <a:r>
              <a:rPr lang="zh-CN" altLang="en-US" sz="4000" b="1" dirty="0">
                <a:sym typeface="Wingdings" panose="05000000000000000000" pitchFamily="2" charset="2"/>
              </a:rPr>
              <a:t></a:t>
            </a:r>
            <a:endParaRPr lang="zh-CN" altLang="en-US" sz="4000" b="1" dirty="0">
              <a:sym typeface="Wingdings" panose="05000000000000000000" pitchFamily="2" charset="2"/>
            </a:endParaRPr>
          </a:p>
        </p:txBody>
      </p:sp>
    </p:spTree>
  </p:cSld>
  <p:clrMapOvr>
    <a:masterClrMapping/>
  </p:clrMapOvr>
  <p:transition spd="slow" advTm="8000">
    <p:randomBar dir="vert"/>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3" Type="http://schemas.openxmlformats.org/officeDocument/2006/relationships/theme" Target="../theme/theme1.xml"/><Relationship Id="rId52" Type="http://schemas.openxmlformats.org/officeDocument/2006/relationships/image" Target="../media/image2.png"/><Relationship Id="rId51" Type="http://schemas.openxmlformats.org/officeDocument/2006/relationships/image" Target="../media/image1.png"/><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1"/>
          <a:stretch>
            <a:fillRect/>
          </a:stretch>
        </a:blipFill>
        <a:effectLst/>
      </p:bgPr>
    </p:bg>
    <p:spTree>
      <p:nvGrpSpPr>
        <p:cNvPr id="1" name=""/>
        <p:cNvGrpSpPr/>
        <p:nvPr/>
      </p:nvGrpSpPr>
      <p:grpSpPr/>
      <p:pic>
        <p:nvPicPr>
          <p:cNvPr id="1026" name="图片 1025"/>
          <p:cNvPicPr>
            <a:picLocks noChangeAspect="1"/>
          </p:cNvPicPr>
          <p:nvPr/>
        </p:nvPicPr>
        <p:blipFill>
          <a:blip r:embed="rId52"/>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3.jpe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14.jpe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5.GI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GIF"/><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6.jpe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9.png"/><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33.xml"/><Relationship Id="rId7" Type="http://schemas.openxmlformats.org/officeDocument/2006/relationships/image" Target="../media/image22.jpeg"/><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4.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27.jpe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28.GIF"/><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5.svg"/><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svg"/><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4.xml"/><Relationship Id="rId3" Type="http://schemas.openxmlformats.org/officeDocument/2006/relationships/image" Target="../media/image30.jpeg"/><Relationship Id="rId2" Type="http://schemas.openxmlformats.org/officeDocument/2006/relationships/image" Target="../media/image5.svg"/><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image" Target="../media/image5.svg"/><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5.svg"/><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sv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sv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1.xml"/><Relationship Id="rId3" Type="http://schemas.openxmlformats.org/officeDocument/2006/relationships/image" Target="../media/image8.jpeg"/><Relationship Id="rId2" Type="http://schemas.openxmlformats.org/officeDocument/2006/relationships/image" Target="../media/image3.sv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image" Target="../media/image10.wmf"/><Relationship Id="rId3"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1.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0" y="2055495"/>
            <a:ext cx="9144000" cy="1753235"/>
          </a:xfrm>
        </p:spPr>
        <p:txBody>
          <a:bodyPr wrap="square"/>
          <a:lstStyle/>
          <a:p>
            <a:pPr marL="0" indent="0" algn="ctr" fontAlgn="auto">
              <a:lnSpc>
                <a:spcPct val="100000"/>
              </a:lnSpc>
              <a:buNone/>
            </a:pPr>
            <a:r>
              <a:rPr sz="5400">
                <a:solidFill>
                  <a:srgbClr val="070707"/>
                </a:solidFill>
                <a:latin typeface="微软雅黑" panose="020B0503020204020204" charset="-122"/>
                <a:ea typeface="微软雅黑" panose="020B0503020204020204" charset="-122"/>
                <a:sym typeface="+mn-ea"/>
              </a:rPr>
              <a:t>第十二章  温度与物态变化</a:t>
            </a:r>
            <a:endParaRPr sz="5400">
              <a:solidFill>
                <a:srgbClr val="070707"/>
              </a:solidFill>
              <a:latin typeface="微软雅黑" panose="020B0503020204020204" charset="-122"/>
              <a:ea typeface="微软雅黑" panose="020B0503020204020204" charset="-122"/>
              <a:sym typeface="+mn-ea"/>
            </a:endParaRPr>
          </a:p>
          <a:p>
            <a:pPr algn="ctr" fontAlgn="auto">
              <a:lnSpc>
                <a:spcPct val="100000"/>
              </a:lnSpc>
            </a:pPr>
            <a:endParaRPr lang="zh-CN" altLang="en-US" sz="5400" dirty="0">
              <a:solidFill>
                <a:srgbClr val="070707"/>
              </a:solidFill>
              <a:latin typeface="黑体" panose="02010609060101010101" charset="-122"/>
              <a:ea typeface="黑体" panose="02010609060101010101" charset="-122"/>
              <a:sym typeface="+mn-ea"/>
            </a:endParaRPr>
          </a:p>
          <a:p>
            <a:pPr marL="0" indent="0" algn="ctr" fontAlgn="auto">
              <a:lnSpc>
                <a:spcPct val="100000"/>
              </a:lnSpc>
              <a:buNone/>
            </a:pPr>
            <a:r>
              <a:rPr sz="5400" b="1">
                <a:latin typeface="Times New Roman" panose="02020603050405020304" pitchFamily="18" charset="0"/>
                <a:ea typeface="黑体" panose="02010609060101010101" charset="-122"/>
                <a:cs typeface="Times New Roman" panose="02020603050405020304" pitchFamily="18" charset="0"/>
                <a:sym typeface="+mn-ea"/>
              </a:rPr>
              <a:t>第</a:t>
            </a:r>
            <a:r>
              <a:rPr lang="en-US" sz="5400" b="1">
                <a:latin typeface="Times New Roman" panose="02020603050405020304" pitchFamily="18" charset="0"/>
                <a:ea typeface="黑体" panose="02010609060101010101" charset="-122"/>
                <a:cs typeface="Times New Roman" panose="02020603050405020304" pitchFamily="18" charset="0"/>
                <a:sym typeface="+mn-ea"/>
              </a:rPr>
              <a:t>4</a:t>
            </a:r>
            <a:r>
              <a:rPr sz="5400" b="1">
                <a:latin typeface="Times New Roman" panose="02020603050405020304" pitchFamily="18" charset="0"/>
                <a:ea typeface="黑体" panose="02010609060101010101" charset="-122"/>
                <a:cs typeface="Times New Roman" panose="02020603050405020304" pitchFamily="18" charset="0"/>
                <a:sym typeface="+mn-ea"/>
              </a:rPr>
              <a:t>节  </a:t>
            </a:r>
            <a:r>
              <a:rPr lang="zh-CN" sz="5400" b="1">
                <a:latin typeface="Times New Roman" panose="02020603050405020304" pitchFamily="18" charset="0"/>
                <a:ea typeface="黑体" panose="02010609060101010101" charset="-122"/>
                <a:cs typeface="Times New Roman" panose="02020603050405020304" pitchFamily="18" charset="0"/>
                <a:sym typeface="+mn-ea"/>
              </a:rPr>
              <a:t>升华与凝华</a:t>
            </a:r>
            <a:endParaRPr lang="zh-CN" sz="54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endParaRPr lang="zh-CN" altLang="en-US" sz="5400" dirty="0">
              <a:solidFill>
                <a:srgbClr val="070707"/>
              </a:solidFill>
              <a:latin typeface="黑体" panose="02010609060101010101" charset="-122"/>
              <a:ea typeface="黑体" panose="02010609060101010101" charset="-122"/>
              <a:sym typeface="+mn-ea"/>
            </a:endParaRPr>
          </a:p>
        </p:txBody>
      </p:sp>
      <p:sp>
        <p:nvSpPr>
          <p:cNvPr id="6" name="矩形 5"/>
          <p:cNvSpPr/>
          <p:nvPr/>
        </p:nvSpPr>
        <p:spPr>
          <a:xfrm>
            <a:off x="58975" y="150019"/>
            <a:ext cx="3855720" cy="460375"/>
          </a:xfrm>
          <a:prstGeom prst="rect">
            <a:avLst/>
          </a:prstGeom>
        </p:spPr>
        <p:txBody>
          <a:bodyPr wrap="none">
            <a:spAutoFit/>
          </a:bodyPr>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rPr>
              <a:t>沪科版九年级上册物理课件</a:t>
            </a:r>
            <a:endPar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advTm="8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p>
            <a:endParaRPr lang="zh-CN" altLang="en-US"/>
          </a:p>
        </p:txBody>
      </p:sp>
      <p:grpSp>
        <p:nvGrpSpPr>
          <p:cNvPr id="2" name="组合 1"/>
          <p:cNvGrpSpPr/>
          <p:nvPr/>
        </p:nvGrpSpPr>
        <p:grpSpPr>
          <a:xfrm>
            <a:off x="67945" y="88900"/>
            <a:ext cx="2610485" cy="833120"/>
            <a:chOff x="205" y="140"/>
            <a:chExt cx="4111" cy="1312"/>
          </a:xfrm>
        </p:grpSpPr>
        <p:pic>
          <p:nvPicPr>
            <p:cNvPr id="3"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38919" name="Text Box 7"/>
          <p:cNvSpPr txBox="1">
            <a:spLocks noChangeArrowheads="1"/>
          </p:cNvSpPr>
          <p:nvPr/>
        </p:nvSpPr>
        <p:spPr bwMode="auto">
          <a:xfrm>
            <a:off x="380365" y="5011653"/>
            <a:ext cx="8459788"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5000"/>
              </a:lnSpc>
            </a:pPr>
            <a:r>
              <a:rPr lang="en-US" altLang="zh-CN" sz="3200" b="1" dirty="0">
                <a:solidFill>
                  <a:srgbClr val="3333FF"/>
                </a:solidFill>
                <a:latin typeface="Times New Roman" panose="02020603050405020304" pitchFamily="18" charset="0"/>
                <a:ea typeface="黑体" panose="02010609060101010101" charset="-122"/>
                <a:cs typeface="Times New Roman" panose="02020603050405020304" pitchFamily="18" charset="0"/>
              </a:rPr>
              <a:t>   </a:t>
            </a:r>
            <a:r>
              <a:rPr lang="zh-CN" altLang="en-US" sz="3200" b="1" dirty="0">
                <a:solidFill>
                  <a:srgbClr val="0066CC"/>
                </a:solidFill>
                <a:latin typeface="Times New Roman" panose="02020603050405020304" pitchFamily="18" charset="0"/>
                <a:ea typeface="黑体" panose="02010609060101010101" charset="-122"/>
                <a:cs typeface="Times New Roman" panose="02020603050405020304" pitchFamily="18" charset="0"/>
              </a:rPr>
              <a:t>物质从</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固</a:t>
            </a:r>
            <a:r>
              <a:rPr lang="zh-CN" altLang="en-US" sz="3200" b="1" dirty="0">
                <a:solidFill>
                  <a:srgbClr val="0066CC"/>
                </a:solidFill>
                <a:latin typeface="Times New Roman" panose="02020603050405020304" pitchFamily="18" charset="0"/>
                <a:ea typeface="黑体" panose="02010609060101010101" charset="-122"/>
                <a:cs typeface="Times New Roman" panose="02020603050405020304" pitchFamily="18" charset="0"/>
              </a:rPr>
              <a:t>态</a:t>
            </a:r>
            <a:r>
              <a:rPr lang="zh-CN" altLang="en-US" sz="3200" b="1" dirty="0">
                <a:solidFill>
                  <a:schemeClr val="tx2"/>
                </a:solidFill>
                <a:latin typeface="Times New Roman" panose="02020603050405020304" pitchFamily="18" charset="0"/>
                <a:ea typeface="黑体" panose="02010609060101010101" charset="-122"/>
                <a:cs typeface="Times New Roman" panose="02020603050405020304" pitchFamily="18" charset="0"/>
              </a:rPr>
              <a:t>直接</a:t>
            </a:r>
            <a:r>
              <a:rPr lang="zh-CN" altLang="en-US" sz="3200" b="1" dirty="0">
                <a:solidFill>
                  <a:srgbClr val="0066CC"/>
                </a:solidFill>
                <a:latin typeface="Times New Roman" panose="02020603050405020304" pitchFamily="18" charset="0"/>
                <a:ea typeface="黑体" panose="02010609060101010101" charset="-122"/>
                <a:cs typeface="Times New Roman" panose="02020603050405020304" pitchFamily="18" charset="0"/>
              </a:rPr>
              <a:t>变成</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气</a:t>
            </a:r>
            <a:r>
              <a:rPr lang="zh-CN" altLang="en-US" sz="3200" b="1" dirty="0">
                <a:solidFill>
                  <a:srgbClr val="0066CC"/>
                </a:solidFill>
                <a:latin typeface="Times New Roman" panose="02020603050405020304" pitchFamily="18" charset="0"/>
                <a:ea typeface="黑体" panose="02010609060101010101" charset="-122"/>
                <a:cs typeface="Times New Roman" panose="02020603050405020304" pitchFamily="18" charset="0"/>
              </a:rPr>
              <a:t>态的过程叫</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升华</a:t>
            </a:r>
            <a:r>
              <a:rPr lang="zh-CN" altLang="en-US" sz="3200" b="1" dirty="0">
                <a:latin typeface="Times New Roman" panose="02020603050405020304" pitchFamily="18" charset="0"/>
                <a:ea typeface="黑体" panose="02010609060101010101" charset="-122"/>
                <a:cs typeface="Times New Roman" panose="02020603050405020304" pitchFamily="18" charset="0"/>
              </a:rPr>
              <a:t>。</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5000"/>
              </a:lnSpc>
            </a:pPr>
            <a:r>
              <a:rPr lang="zh-CN" altLang="en-US" sz="3200" b="1" dirty="0">
                <a:latin typeface="Times New Roman" panose="02020603050405020304" pitchFamily="18" charset="0"/>
                <a:ea typeface="黑体" panose="02010609060101010101" charset="-122"/>
                <a:cs typeface="Times New Roman" panose="02020603050405020304" pitchFamily="18" charset="0"/>
              </a:rPr>
              <a:t>   </a:t>
            </a:r>
            <a:r>
              <a:rPr lang="zh-CN" altLang="en-US" sz="3200" b="1" dirty="0">
                <a:solidFill>
                  <a:srgbClr val="0066CC"/>
                </a:solidFill>
                <a:latin typeface="Times New Roman" panose="02020603050405020304" pitchFamily="18" charset="0"/>
                <a:ea typeface="黑体" panose="02010609060101010101" charset="-122"/>
                <a:cs typeface="Times New Roman" panose="02020603050405020304" pitchFamily="18" charset="0"/>
              </a:rPr>
              <a:t>升华过程中物质需要</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吸热</a:t>
            </a:r>
            <a:r>
              <a:rPr lang="zh-CN" altLang="en-US" sz="3200" b="1" dirty="0">
                <a:latin typeface="Times New Roman" panose="02020603050405020304" pitchFamily="18" charset="0"/>
                <a:ea typeface="黑体" panose="02010609060101010101" charset="-122"/>
                <a:cs typeface="Times New Roman" panose="02020603050405020304" pitchFamily="18" charset="0"/>
              </a:rPr>
              <a:t>。</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grpSp>
        <p:nvGrpSpPr>
          <p:cNvPr id="4" name="Group 21"/>
          <p:cNvGrpSpPr/>
          <p:nvPr/>
        </p:nvGrpSpPr>
        <p:grpSpPr bwMode="auto">
          <a:xfrm>
            <a:off x="1355725" y="3294047"/>
            <a:ext cx="1560513" cy="1239838"/>
            <a:chOff x="748" y="1706"/>
            <a:chExt cx="983" cy="781"/>
          </a:xfrm>
        </p:grpSpPr>
        <p:sp>
          <p:nvSpPr>
            <p:cNvPr id="10244" name="Oval 7"/>
            <p:cNvSpPr>
              <a:spLocks noChangeArrowheads="1"/>
            </p:cNvSpPr>
            <p:nvPr/>
          </p:nvSpPr>
          <p:spPr bwMode="auto">
            <a:xfrm>
              <a:off x="748" y="1706"/>
              <a:ext cx="786" cy="781"/>
            </a:xfrm>
            <a:prstGeom prst="ellipse">
              <a:avLst/>
            </a:prstGeom>
            <a:solidFill>
              <a:srgbClr val="BBE0E3"/>
            </a:solidFill>
            <a:ln w="9525">
              <a:solidFill>
                <a:srgbClr val="3D8F95"/>
              </a:solidFill>
              <a:round/>
            </a:ln>
          </p:spPr>
          <p:txBody>
            <a:bodyPr wrap="none" anchor="ctr"/>
            <a:lstStyle/>
            <a:p>
              <a:endParaRPr lang="zh-CN" altLang="zh-CN" sz="28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10245" name="Text Box 8"/>
            <p:cNvSpPr txBox="1">
              <a:spLocks noChangeArrowheads="1"/>
            </p:cNvSpPr>
            <p:nvPr/>
          </p:nvSpPr>
          <p:spPr bwMode="auto">
            <a:xfrm>
              <a:off x="839" y="1895"/>
              <a:ext cx="8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111111"/>
                  </a:solidFill>
                  <a:latin typeface="Times New Roman" panose="02020603050405020304" pitchFamily="18" charset="0"/>
                  <a:ea typeface="黑体" panose="02010609060101010101" charset="-122"/>
                </a:rPr>
                <a:t>固态</a:t>
              </a:r>
              <a:endParaRPr lang="zh-CN" altLang="en-US" sz="2800" b="1">
                <a:solidFill>
                  <a:srgbClr val="111111"/>
                </a:solidFill>
                <a:latin typeface="Times New Roman" panose="02020603050405020304" pitchFamily="18" charset="0"/>
                <a:ea typeface="黑体" panose="02010609060101010101" charset="-122"/>
              </a:endParaRPr>
            </a:p>
          </p:txBody>
        </p:sp>
      </p:grpSp>
      <p:sp>
        <p:nvSpPr>
          <p:cNvPr id="30729" name="AutoShape 9"/>
          <p:cNvSpPr>
            <a:spLocks noChangeArrowheads="1"/>
          </p:cNvSpPr>
          <p:nvPr/>
        </p:nvSpPr>
        <p:spPr bwMode="auto">
          <a:xfrm>
            <a:off x="1800225" y="2071053"/>
            <a:ext cx="358775" cy="1222375"/>
          </a:xfrm>
          <a:prstGeom prst="downArrow">
            <a:avLst>
              <a:gd name="adj1" fmla="val 50000"/>
              <a:gd name="adj2" fmla="val 85177"/>
            </a:avLst>
          </a:prstGeom>
          <a:solidFill>
            <a:schemeClr val="tx1"/>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miter lim="800000"/>
                <a:headEnd/>
                <a:tailEnd/>
              </a14:hiddenLine>
            </a:ext>
          </a:extLst>
        </p:spPr>
        <p:txBody>
          <a:bodyPr vert="eaVert" wrap="none" anchor="ctr"/>
          <a:lstStyle/>
          <a:p>
            <a:endParaRPr lang="zh-CN" altLang="zh-CN" sz="1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10247" name="Text Box 10"/>
          <p:cNvSpPr txBox="1">
            <a:spLocks noChangeArrowheads="1"/>
          </p:cNvSpPr>
          <p:nvPr/>
        </p:nvSpPr>
        <p:spPr bwMode="auto">
          <a:xfrm>
            <a:off x="539750" y="975678"/>
            <a:ext cx="31686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5000"/>
              </a:lnSpc>
            </a:pPr>
            <a:r>
              <a:rPr lang="zh-CN" altLang="en-US" sz="2800" b="1">
                <a:solidFill>
                  <a:srgbClr val="111111"/>
                </a:solidFill>
                <a:latin typeface="Times New Roman" panose="02020603050405020304" pitchFamily="18" charset="0"/>
                <a:ea typeface="黑体" panose="02010609060101010101" charset="-122"/>
              </a:rPr>
              <a:t>加热前</a:t>
            </a:r>
            <a:endParaRPr lang="zh-CN" altLang="en-US" sz="2800" b="1">
              <a:solidFill>
                <a:srgbClr val="111111"/>
              </a:solidFill>
              <a:latin typeface="Times New Roman" panose="02020603050405020304" pitchFamily="18" charset="0"/>
              <a:ea typeface="黑体" panose="02010609060101010101" charset="-122"/>
            </a:endParaRPr>
          </a:p>
          <a:p>
            <a:pPr algn="ctr">
              <a:lnSpc>
                <a:spcPct val="125000"/>
              </a:lnSpc>
            </a:pPr>
            <a:r>
              <a:rPr lang="zh-CN" altLang="en-US" sz="2800" b="1">
                <a:solidFill>
                  <a:srgbClr val="111111"/>
                </a:solidFill>
                <a:latin typeface="Times New Roman" panose="02020603050405020304" pitchFamily="18" charset="0"/>
                <a:ea typeface="黑体" panose="02010609060101010101" charset="-122"/>
              </a:rPr>
              <a:t>碘是什么状态？</a:t>
            </a:r>
            <a:endParaRPr lang="zh-CN" altLang="en-US" sz="2800" b="1">
              <a:solidFill>
                <a:srgbClr val="111111"/>
              </a:solidFill>
              <a:latin typeface="Times New Roman" panose="02020603050405020304" pitchFamily="18" charset="0"/>
              <a:ea typeface="黑体" panose="02010609060101010101" charset="-122"/>
            </a:endParaRPr>
          </a:p>
        </p:txBody>
      </p:sp>
      <p:sp>
        <p:nvSpPr>
          <p:cNvPr id="30734" name="Rectangle 14"/>
          <p:cNvSpPr>
            <a:spLocks noChangeArrowheads="1"/>
          </p:cNvSpPr>
          <p:nvPr/>
        </p:nvSpPr>
        <p:spPr bwMode="auto">
          <a:xfrm>
            <a:off x="5148263" y="975678"/>
            <a:ext cx="3455987"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rPr>
              <a:t>加热后</a:t>
            </a:r>
            <a:endPar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endParaRPr>
          </a:p>
          <a:p>
            <a:pPr algn="ctr">
              <a:lnSpc>
                <a:spcPct val="125000"/>
              </a:lnSpc>
            </a:pPr>
            <a:r>
              <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rPr>
              <a:t>  碘是什么状态？</a:t>
            </a:r>
            <a:endPar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endParaRPr>
          </a:p>
        </p:txBody>
      </p:sp>
      <p:sp>
        <p:nvSpPr>
          <p:cNvPr id="30735" name="AutoShape 15"/>
          <p:cNvSpPr>
            <a:spLocks noChangeArrowheads="1"/>
          </p:cNvSpPr>
          <p:nvPr/>
        </p:nvSpPr>
        <p:spPr bwMode="auto">
          <a:xfrm>
            <a:off x="6804025" y="2113915"/>
            <a:ext cx="360363" cy="1225550"/>
          </a:xfrm>
          <a:prstGeom prst="downArrow">
            <a:avLst>
              <a:gd name="adj1" fmla="val 50000"/>
              <a:gd name="adj2" fmla="val 85022"/>
            </a:avLst>
          </a:prstGeom>
          <a:solidFill>
            <a:schemeClr val="tx1"/>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miter lim="800000"/>
                <a:headEnd/>
                <a:tailEnd/>
              </a14:hiddenLine>
            </a:ext>
          </a:extLst>
        </p:spPr>
        <p:txBody>
          <a:bodyPr vert="eaVert" wrap="none" anchor="ctr"/>
          <a:lstStyle/>
          <a:p>
            <a:endParaRPr lang="zh-CN" altLang="zh-CN" sz="1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grpSp>
        <p:nvGrpSpPr>
          <p:cNvPr id="5" name="Group 22"/>
          <p:cNvGrpSpPr/>
          <p:nvPr/>
        </p:nvGrpSpPr>
        <p:grpSpPr bwMode="auto">
          <a:xfrm>
            <a:off x="6372225" y="3295635"/>
            <a:ext cx="1441450" cy="1266825"/>
            <a:chOff x="4229" y="1726"/>
            <a:chExt cx="874" cy="752"/>
          </a:xfrm>
        </p:grpSpPr>
        <p:sp>
          <p:nvSpPr>
            <p:cNvPr id="10251" name="Oval 13"/>
            <p:cNvSpPr>
              <a:spLocks noChangeArrowheads="1"/>
            </p:cNvSpPr>
            <p:nvPr/>
          </p:nvSpPr>
          <p:spPr bwMode="auto">
            <a:xfrm>
              <a:off x="4229" y="1726"/>
              <a:ext cx="783" cy="752"/>
            </a:xfrm>
            <a:prstGeom prst="ellipse">
              <a:avLst/>
            </a:prstGeom>
            <a:solidFill>
              <a:srgbClr val="BBE0E3"/>
            </a:solidFill>
            <a:ln w="9525">
              <a:solidFill>
                <a:srgbClr val="3D8F95"/>
              </a:solidFill>
              <a:round/>
            </a:ln>
          </p:spPr>
          <p:txBody>
            <a:bodyPr wrap="none" anchor="ctr"/>
            <a:lstStyle/>
            <a:p>
              <a:endParaRPr lang="zh-CN" altLang="zh-CN" sz="28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10252" name="Text Box 17"/>
            <p:cNvSpPr txBox="1">
              <a:spLocks noChangeArrowheads="1"/>
            </p:cNvSpPr>
            <p:nvPr/>
          </p:nvSpPr>
          <p:spPr bwMode="auto">
            <a:xfrm>
              <a:off x="4289" y="1886"/>
              <a:ext cx="81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111111"/>
                  </a:solidFill>
                  <a:latin typeface="Times New Roman" panose="02020603050405020304" pitchFamily="18" charset="0"/>
                  <a:ea typeface="黑体" panose="02010609060101010101" charset="-122"/>
                </a:rPr>
                <a:t>气态</a:t>
              </a:r>
              <a:endParaRPr lang="zh-CN" altLang="en-US" sz="2800" b="1">
                <a:solidFill>
                  <a:srgbClr val="111111"/>
                </a:solidFill>
                <a:latin typeface="Times New Roman" panose="02020603050405020304" pitchFamily="18" charset="0"/>
                <a:ea typeface="黑体" panose="02010609060101010101" charset="-122"/>
              </a:endParaRPr>
            </a:p>
          </p:txBody>
        </p:sp>
      </p:grpSp>
      <p:grpSp>
        <p:nvGrpSpPr>
          <p:cNvPr id="7" name="Group 23"/>
          <p:cNvGrpSpPr/>
          <p:nvPr/>
        </p:nvGrpSpPr>
        <p:grpSpPr bwMode="auto">
          <a:xfrm>
            <a:off x="2771775" y="3378185"/>
            <a:ext cx="3455988" cy="1152525"/>
            <a:chOff x="1837" y="1759"/>
            <a:chExt cx="2223" cy="726"/>
          </a:xfrm>
        </p:grpSpPr>
        <p:sp>
          <p:nvSpPr>
            <p:cNvPr id="10254" name="AutoShape 12"/>
            <p:cNvSpPr>
              <a:spLocks noChangeArrowheads="1"/>
            </p:cNvSpPr>
            <p:nvPr/>
          </p:nvSpPr>
          <p:spPr bwMode="auto">
            <a:xfrm>
              <a:off x="1837" y="1759"/>
              <a:ext cx="2223" cy="726"/>
            </a:xfrm>
            <a:prstGeom prst="rightArrow">
              <a:avLst>
                <a:gd name="adj1" fmla="val 50000"/>
                <a:gd name="adj2" fmla="val 76550"/>
              </a:avLst>
            </a:prstGeom>
            <a:solidFill>
              <a:srgbClr val="BBE0E3"/>
            </a:solidFill>
            <a:ln w="9525">
              <a:solidFill>
                <a:srgbClr val="3D8F95"/>
              </a:solidFill>
              <a:miter lim="800000"/>
            </a:ln>
          </p:spPr>
          <p:txBody>
            <a:bodyPr wrap="none" anchor="ctr"/>
            <a:lstStyle/>
            <a:p>
              <a:pPr algn="ctr"/>
              <a:endParaRPr lang="zh-CN"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10255" name="Text Box 19"/>
            <p:cNvSpPr txBox="1">
              <a:spLocks noChangeArrowheads="1"/>
            </p:cNvSpPr>
            <p:nvPr/>
          </p:nvSpPr>
          <p:spPr bwMode="auto">
            <a:xfrm>
              <a:off x="1882" y="1945"/>
              <a:ext cx="1233"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111111"/>
                  </a:solidFill>
                  <a:latin typeface="Times New Roman" panose="02020603050405020304" pitchFamily="18" charset="0"/>
                  <a:ea typeface="黑体" panose="02010609060101010101" charset="-122"/>
                </a:rPr>
                <a:t>变化条件：</a:t>
              </a:r>
              <a:endParaRPr lang="zh-CN" altLang="en-US" sz="2800" b="1">
                <a:solidFill>
                  <a:srgbClr val="111111"/>
                </a:solidFill>
                <a:latin typeface="Times New Roman" panose="02020603050405020304" pitchFamily="18" charset="0"/>
                <a:ea typeface="黑体" panose="02010609060101010101" charset="-122"/>
              </a:endParaRPr>
            </a:p>
          </p:txBody>
        </p:sp>
      </p:grpSp>
      <p:sp>
        <p:nvSpPr>
          <p:cNvPr id="30736" name="Text Box 16"/>
          <p:cNvSpPr txBox="1">
            <a:spLocks noChangeArrowheads="1"/>
          </p:cNvSpPr>
          <p:nvPr/>
        </p:nvSpPr>
        <p:spPr bwMode="auto">
          <a:xfrm>
            <a:off x="4995863" y="3655997"/>
            <a:ext cx="13763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Times New Roman" panose="02020603050405020304" pitchFamily="18" charset="0"/>
                <a:ea typeface="黑体" panose="02010609060101010101" charset="-122"/>
              </a:rPr>
              <a:t>吸热</a:t>
            </a:r>
            <a:endParaRPr lang="zh-CN" altLang="en-US" sz="2800" b="1">
              <a:solidFill>
                <a:srgbClr val="FF0000"/>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072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073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nodePh="1">
                                  <p:stCondLst>
                                    <p:cond delay="0"/>
                                  </p:stCondLst>
                                  <p:endCondLst>
                                    <p:cond evt="begin" delay="0">
                                      <p:tn val="16"/>
                                    </p:cond>
                                  </p:endCondLst>
                                  <p:childTnLst>
                                    <p:set>
                                      <p:cBhvr>
                                        <p:cTn id="17" dur="1" fill="hold">
                                          <p:stCondLst>
                                            <p:cond delay="0"/>
                                          </p:stCondLst>
                                        </p:cTn>
                                        <p:tgtEl>
                                          <p:spTgt spid="30735"/>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7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891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89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9" grpId="0" bldLvl="0" animBg="1"/>
      <p:bldP spid="30734" grpId="0"/>
      <p:bldP spid="30735" grpId="0" bldLvl="0" animBg="1"/>
      <p:bldP spid="3073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38918" name="Text Box 6"/>
          <p:cNvSpPr txBox="1">
            <a:spLocks noChangeArrowheads="1"/>
          </p:cNvSpPr>
          <p:nvPr/>
        </p:nvSpPr>
        <p:spPr bwMode="auto">
          <a:xfrm>
            <a:off x="836295" y="5118100"/>
            <a:ext cx="743775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5000"/>
              </a:lnSpc>
            </a:pPr>
            <a:r>
              <a:rPr lang="zh-CN" altLang="en-US" sz="3200" b="1">
                <a:solidFill>
                  <a:srgbClr val="0066CC"/>
                </a:solidFill>
                <a:latin typeface="Times New Roman" panose="02020603050405020304" pitchFamily="18" charset="0"/>
                <a:ea typeface="黑体" panose="02010609060101010101" charset="-122"/>
              </a:rPr>
              <a:t>物质从</a:t>
            </a:r>
            <a:r>
              <a:rPr lang="zh-CN" altLang="en-US" sz="3200" b="1">
                <a:solidFill>
                  <a:srgbClr val="FF0000"/>
                </a:solidFill>
                <a:latin typeface="Times New Roman" panose="02020603050405020304" pitchFamily="18" charset="0"/>
                <a:ea typeface="黑体" panose="02010609060101010101" charset="-122"/>
              </a:rPr>
              <a:t>气</a:t>
            </a:r>
            <a:r>
              <a:rPr lang="zh-CN" altLang="en-US" sz="3200" b="1">
                <a:solidFill>
                  <a:srgbClr val="0066CC"/>
                </a:solidFill>
                <a:latin typeface="Times New Roman" panose="02020603050405020304" pitchFamily="18" charset="0"/>
                <a:ea typeface="黑体" panose="02010609060101010101" charset="-122"/>
              </a:rPr>
              <a:t>态</a:t>
            </a:r>
            <a:r>
              <a:rPr lang="zh-CN" altLang="en-US" sz="3200" b="1">
                <a:solidFill>
                  <a:schemeClr val="tx2"/>
                </a:solidFill>
                <a:latin typeface="Times New Roman" panose="02020603050405020304" pitchFamily="18" charset="0"/>
                <a:ea typeface="黑体" panose="02010609060101010101" charset="-122"/>
              </a:rPr>
              <a:t>直接</a:t>
            </a:r>
            <a:r>
              <a:rPr lang="zh-CN" altLang="en-US" sz="3200" b="1">
                <a:solidFill>
                  <a:srgbClr val="0066CC"/>
                </a:solidFill>
                <a:latin typeface="Times New Roman" panose="02020603050405020304" pitchFamily="18" charset="0"/>
                <a:ea typeface="黑体" panose="02010609060101010101" charset="-122"/>
              </a:rPr>
              <a:t>变成</a:t>
            </a:r>
            <a:r>
              <a:rPr lang="zh-CN" altLang="en-US" sz="3200" b="1">
                <a:solidFill>
                  <a:srgbClr val="FF0000"/>
                </a:solidFill>
                <a:latin typeface="Times New Roman" panose="02020603050405020304" pitchFamily="18" charset="0"/>
                <a:ea typeface="黑体" panose="02010609060101010101" charset="-122"/>
              </a:rPr>
              <a:t>固</a:t>
            </a:r>
            <a:r>
              <a:rPr lang="zh-CN" altLang="en-US" sz="3200" b="1">
                <a:solidFill>
                  <a:srgbClr val="0066CC"/>
                </a:solidFill>
                <a:latin typeface="Times New Roman" panose="02020603050405020304" pitchFamily="18" charset="0"/>
                <a:ea typeface="黑体" panose="02010609060101010101" charset="-122"/>
              </a:rPr>
              <a:t>态的过程叫</a:t>
            </a:r>
            <a:r>
              <a:rPr lang="zh-CN" altLang="en-US" sz="3200" b="1">
                <a:solidFill>
                  <a:srgbClr val="FF0000"/>
                </a:solidFill>
                <a:latin typeface="Times New Roman" panose="02020603050405020304" pitchFamily="18" charset="0"/>
                <a:ea typeface="黑体" panose="02010609060101010101" charset="-122"/>
              </a:rPr>
              <a:t>凝华</a:t>
            </a:r>
            <a:r>
              <a:rPr lang="zh-CN" altLang="en-US" sz="3200" b="1">
                <a:latin typeface="Times New Roman" panose="02020603050405020304" pitchFamily="18" charset="0"/>
                <a:ea typeface="黑体" panose="02010609060101010101" charset="-122"/>
              </a:rPr>
              <a:t>。</a:t>
            </a:r>
            <a:endParaRPr lang="zh-CN" altLang="en-US" sz="3200" b="1">
              <a:latin typeface="Times New Roman" panose="02020603050405020304" pitchFamily="18" charset="0"/>
              <a:ea typeface="黑体" panose="02010609060101010101" charset="-122"/>
            </a:endParaRPr>
          </a:p>
          <a:p>
            <a:pPr>
              <a:lnSpc>
                <a:spcPct val="125000"/>
              </a:lnSpc>
            </a:pPr>
            <a:r>
              <a:rPr lang="zh-CN" altLang="en-US" sz="3200" b="1">
                <a:solidFill>
                  <a:srgbClr val="0066CC"/>
                </a:solidFill>
                <a:latin typeface="Times New Roman" panose="02020603050405020304" pitchFamily="18" charset="0"/>
                <a:ea typeface="黑体" panose="02010609060101010101" charset="-122"/>
              </a:rPr>
              <a:t>凝华过程中物质需要</a:t>
            </a:r>
            <a:r>
              <a:rPr lang="zh-CN" altLang="en-US" sz="3200" b="1">
                <a:solidFill>
                  <a:srgbClr val="FF0000"/>
                </a:solidFill>
                <a:latin typeface="Times New Roman" panose="02020603050405020304" pitchFamily="18" charset="0"/>
                <a:ea typeface="黑体" panose="02010609060101010101" charset="-122"/>
              </a:rPr>
              <a:t>放热</a:t>
            </a:r>
            <a:r>
              <a:rPr lang="zh-CN" altLang="en-US" sz="3200" b="1">
                <a:solidFill>
                  <a:srgbClr val="0066CC"/>
                </a:solidFill>
                <a:latin typeface="Times New Roman" panose="02020603050405020304" pitchFamily="18" charset="0"/>
                <a:ea typeface="黑体" panose="02010609060101010101" charset="-122"/>
              </a:rPr>
              <a:t>。</a:t>
            </a:r>
            <a:endParaRPr lang="zh-CN" altLang="en-US" sz="3200" b="1">
              <a:solidFill>
                <a:srgbClr val="3333FF"/>
              </a:solidFill>
              <a:latin typeface="Times New Roman" panose="02020603050405020304" pitchFamily="18" charset="0"/>
              <a:ea typeface="黑体" panose="02010609060101010101" charset="-122"/>
            </a:endParaRPr>
          </a:p>
        </p:txBody>
      </p:sp>
      <p:sp>
        <p:nvSpPr>
          <p:cNvPr id="32774" name="Oval 6"/>
          <p:cNvSpPr>
            <a:spLocks noChangeArrowheads="1"/>
          </p:cNvSpPr>
          <p:nvPr/>
        </p:nvSpPr>
        <p:spPr bwMode="auto">
          <a:xfrm>
            <a:off x="1335088" y="3796665"/>
            <a:ext cx="1103312" cy="1122363"/>
          </a:xfrm>
          <a:prstGeom prst="ellipse">
            <a:avLst/>
          </a:prstGeom>
          <a:solidFill>
            <a:schemeClr val="accent1">
              <a:lumMod val="40000"/>
              <a:lumOff val="60000"/>
            </a:schemeClr>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round/>
              </a14:hiddenLine>
            </a:ext>
          </a:extLst>
        </p:spPr>
        <p:txBody>
          <a:bodyPr wrap="none" anchor="ctr"/>
          <a:lstStyle/>
          <a:p>
            <a:endParaRPr lang="zh-CN" altLang="zh-CN" sz="1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32775" name="Text Box 7"/>
          <p:cNvSpPr txBox="1">
            <a:spLocks noChangeArrowheads="1"/>
          </p:cNvSpPr>
          <p:nvPr/>
        </p:nvSpPr>
        <p:spPr bwMode="auto">
          <a:xfrm>
            <a:off x="1403350" y="4057015"/>
            <a:ext cx="10795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111111"/>
                </a:solidFill>
                <a:latin typeface="Times New Roman" panose="02020603050405020304" pitchFamily="18" charset="0"/>
                <a:ea typeface="黑体" panose="02010609060101010101" charset="-122"/>
              </a:rPr>
              <a:t>固态</a:t>
            </a:r>
            <a:endParaRPr lang="zh-CN" altLang="en-US" sz="2800" b="1">
              <a:solidFill>
                <a:srgbClr val="111111"/>
              </a:solidFill>
              <a:latin typeface="Times New Roman" panose="02020603050405020304" pitchFamily="18" charset="0"/>
              <a:ea typeface="黑体" panose="02010609060101010101" charset="-122"/>
            </a:endParaRPr>
          </a:p>
        </p:txBody>
      </p:sp>
      <p:sp>
        <p:nvSpPr>
          <p:cNvPr id="32776" name="AutoShape 8"/>
          <p:cNvSpPr>
            <a:spLocks noChangeArrowheads="1"/>
          </p:cNvSpPr>
          <p:nvPr/>
        </p:nvSpPr>
        <p:spPr bwMode="auto">
          <a:xfrm>
            <a:off x="1690688" y="2429828"/>
            <a:ext cx="431800" cy="1309687"/>
          </a:xfrm>
          <a:prstGeom prst="downArrow">
            <a:avLst>
              <a:gd name="adj1" fmla="val 50000"/>
              <a:gd name="adj2" fmla="val 75827"/>
            </a:avLst>
          </a:prstGeom>
          <a:solidFill>
            <a:schemeClr val="tx1"/>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miter lim="800000"/>
                <a:headEnd/>
                <a:tailEnd/>
              </a14:hiddenLine>
            </a:ext>
          </a:extLst>
        </p:spPr>
        <p:txBody>
          <a:bodyPr vert="eaVert" wrap="none" anchor="ctr"/>
          <a:lstStyle/>
          <a:p>
            <a:endParaRPr lang="zh-CN" altLang="zh-CN" sz="1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32777" name="Text Box 9"/>
          <p:cNvSpPr txBox="1">
            <a:spLocks noChangeArrowheads="1"/>
          </p:cNvSpPr>
          <p:nvPr/>
        </p:nvSpPr>
        <p:spPr bwMode="auto">
          <a:xfrm>
            <a:off x="611188" y="772478"/>
            <a:ext cx="3024187"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0000"/>
              </a:lnSpc>
            </a:pPr>
            <a:r>
              <a:rPr lang="zh-CN" altLang="en-US" sz="2800" b="1">
                <a:solidFill>
                  <a:srgbClr val="111111"/>
                </a:solidFill>
                <a:latin typeface="Times New Roman" panose="02020603050405020304" pitchFamily="18" charset="0"/>
                <a:ea typeface="黑体" panose="02010609060101010101" charset="-122"/>
              </a:rPr>
              <a:t>停止加热冷却后</a:t>
            </a:r>
            <a:endParaRPr lang="zh-CN" altLang="en-US" sz="2800" b="1">
              <a:solidFill>
                <a:srgbClr val="111111"/>
              </a:solidFill>
              <a:latin typeface="Times New Roman" panose="02020603050405020304" pitchFamily="18" charset="0"/>
              <a:ea typeface="黑体" panose="02010609060101010101" charset="-122"/>
            </a:endParaRPr>
          </a:p>
          <a:p>
            <a:pPr algn="ctr">
              <a:lnSpc>
                <a:spcPct val="110000"/>
              </a:lnSpc>
            </a:pPr>
            <a:r>
              <a:rPr lang="zh-CN" altLang="en-US" sz="2800" b="1">
                <a:solidFill>
                  <a:srgbClr val="111111"/>
                </a:solidFill>
                <a:latin typeface="Times New Roman" panose="02020603050405020304" pitchFamily="18" charset="0"/>
                <a:ea typeface="黑体" panose="02010609060101010101" charset="-122"/>
              </a:rPr>
              <a:t>试管壁上的</a:t>
            </a:r>
            <a:endParaRPr lang="zh-CN" altLang="en-US" sz="2800" b="1">
              <a:solidFill>
                <a:srgbClr val="111111"/>
              </a:solidFill>
              <a:latin typeface="Times New Roman" panose="02020603050405020304" pitchFamily="18" charset="0"/>
              <a:ea typeface="黑体" panose="02010609060101010101" charset="-122"/>
            </a:endParaRPr>
          </a:p>
          <a:p>
            <a:pPr algn="ctr">
              <a:lnSpc>
                <a:spcPct val="110000"/>
              </a:lnSpc>
            </a:pPr>
            <a:r>
              <a:rPr lang="zh-CN" altLang="en-US" sz="2800" b="1">
                <a:solidFill>
                  <a:srgbClr val="111111"/>
                </a:solidFill>
                <a:latin typeface="Times New Roman" panose="02020603050405020304" pitchFamily="18" charset="0"/>
                <a:ea typeface="黑体" panose="02010609060101010101" charset="-122"/>
              </a:rPr>
              <a:t>碘是什么状态？</a:t>
            </a:r>
            <a:endParaRPr lang="zh-CN" altLang="en-US" sz="2800" b="1">
              <a:solidFill>
                <a:srgbClr val="111111"/>
              </a:solidFill>
              <a:latin typeface="Times New Roman" panose="02020603050405020304" pitchFamily="18" charset="0"/>
              <a:ea typeface="黑体" panose="02010609060101010101" charset="-122"/>
            </a:endParaRPr>
          </a:p>
        </p:txBody>
      </p:sp>
      <p:sp>
        <p:nvSpPr>
          <p:cNvPr id="32779" name="AutoShape 11"/>
          <p:cNvSpPr>
            <a:spLocks noChangeArrowheads="1"/>
          </p:cNvSpPr>
          <p:nvPr/>
        </p:nvSpPr>
        <p:spPr bwMode="auto">
          <a:xfrm rot="10800000">
            <a:off x="2711450" y="3796665"/>
            <a:ext cx="3529013" cy="1152525"/>
          </a:xfrm>
          <a:prstGeom prst="rightArrow">
            <a:avLst>
              <a:gd name="adj1" fmla="val 50000"/>
              <a:gd name="adj2" fmla="val 76550"/>
            </a:avLst>
          </a:prstGeom>
          <a:solidFill>
            <a:schemeClr val="accent1">
              <a:lumMod val="40000"/>
              <a:lumOff val="60000"/>
            </a:schemeClr>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miter lim="800000"/>
                <a:headEnd/>
                <a:tailEnd/>
              </a14:hiddenLine>
            </a:ext>
          </a:extLst>
        </p:spPr>
        <p:txBody>
          <a:bodyPr rot="10800000" wrap="none" anchor="ctr"/>
          <a:lstStyle/>
          <a:p>
            <a:pPr algn="ctr"/>
            <a:endParaRPr lang="zh-CN"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2780" name="Oval 12"/>
          <p:cNvSpPr>
            <a:spLocks noChangeArrowheads="1"/>
          </p:cNvSpPr>
          <p:nvPr/>
        </p:nvSpPr>
        <p:spPr bwMode="auto">
          <a:xfrm>
            <a:off x="6586538" y="3796665"/>
            <a:ext cx="1206500" cy="1166813"/>
          </a:xfrm>
          <a:prstGeom prst="ellipse">
            <a:avLst/>
          </a:prstGeom>
          <a:solidFill>
            <a:schemeClr val="accent1">
              <a:lumMod val="40000"/>
              <a:lumOff val="60000"/>
            </a:schemeClr>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round/>
              </a14:hiddenLine>
            </a:ext>
          </a:extLst>
        </p:spPr>
        <p:txBody>
          <a:bodyPr wrap="none" anchor="ctr"/>
          <a:lstStyle/>
          <a:p>
            <a:endParaRPr lang="zh-CN" altLang="zh-CN" sz="1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11273" name="Rectangle 13"/>
          <p:cNvSpPr>
            <a:spLocks noChangeArrowheads="1"/>
          </p:cNvSpPr>
          <p:nvPr/>
        </p:nvSpPr>
        <p:spPr bwMode="auto">
          <a:xfrm>
            <a:off x="5578475" y="988378"/>
            <a:ext cx="34925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rPr>
              <a:t>加热时</a:t>
            </a:r>
            <a:endPar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endParaRPr>
          </a:p>
          <a:p>
            <a:pPr algn="ctr">
              <a:lnSpc>
                <a:spcPct val="125000"/>
              </a:lnSpc>
            </a:pPr>
            <a:r>
              <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rPr>
              <a:t>  碘是什么状态？</a:t>
            </a:r>
            <a:endParaRPr lang="zh-CN" altLang="en-US" sz="2800" b="1">
              <a:solidFill>
                <a:srgbClr val="111111"/>
              </a:solidFill>
              <a:latin typeface="Times New Roman" panose="02020603050405020304" pitchFamily="18" charset="0"/>
              <a:ea typeface="黑体" panose="02010609060101010101" charset="-122"/>
              <a:cs typeface="Times New Roman" panose="02020603050405020304" pitchFamily="18" charset="0"/>
            </a:endParaRPr>
          </a:p>
        </p:txBody>
      </p:sp>
      <p:sp>
        <p:nvSpPr>
          <p:cNvPr id="32782" name="AutoShape 14"/>
          <p:cNvSpPr>
            <a:spLocks noChangeArrowheads="1"/>
          </p:cNvSpPr>
          <p:nvPr/>
        </p:nvSpPr>
        <p:spPr bwMode="auto">
          <a:xfrm>
            <a:off x="6946900" y="2285365"/>
            <a:ext cx="360363" cy="1439863"/>
          </a:xfrm>
          <a:prstGeom prst="downArrow">
            <a:avLst>
              <a:gd name="adj1" fmla="val 50000"/>
              <a:gd name="adj2" fmla="val 99890"/>
            </a:avLst>
          </a:prstGeom>
          <a:solidFill>
            <a:schemeClr val="tx1"/>
          </a:solid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3D8F95"/>
                </a:solidFill>
                <a:miter lim="800000"/>
                <a:headEnd/>
                <a:tailEnd/>
              </a14:hiddenLine>
            </a:ext>
          </a:extLst>
        </p:spPr>
        <p:txBody>
          <a:bodyPr vert="eaVert" wrap="none" anchor="ctr"/>
          <a:lstStyle/>
          <a:p>
            <a:endParaRPr lang="zh-CN" altLang="zh-CN" sz="1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32783" name="Text Box 15"/>
          <p:cNvSpPr txBox="1">
            <a:spLocks noChangeArrowheads="1"/>
          </p:cNvSpPr>
          <p:nvPr/>
        </p:nvSpPr>
        <p:spPr bwMode="auto">
          <a:xfrm>
            <a:off x="5153025" y="4100195"/>
            <a:ext cx="10747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Times New Roman" panose="02020603050405020304" pitchFamily="18" charset="0"/>
                <a:ea typeface="黑体" panose="02010609060101010101" charset="-122"/>
              </a:rPr>
              <a:t>放热</a:t>
            </a:r>
            <a:endParaRPr lang="zh-CN" altLang="en-US" sz="2800" b="1">
              <a:solidFill>
                <a:srgbClr val="FF0000"/>
              </a:solidFill>
              <a:latin typeface="Times New Roman" panose="02020603050405020304" pitchFamily="18" charset="0"/>
              <a:ea typeface="黑体" panose="02010609060101010101" charset="-122"/>
            </a:endParaRPr>
          </a:p>
        </p:txBody>
      </p:sp>
      <p:sp>
        <p:nvSpPr>
          <p:cNvPr id="32784" name="Text Box 16"/>
          <p:cNvSpPr txBox="1">
            <a:spLocks noChangeArrowheads="1"/>
          </p:cNvSpPr>
          <p:nvPr/>
        </p:nvSpPr>
        <p:spPr bwMode="auto">
          <a:xfrm>
            <a:off x="6686233" y="4103370"/>
            <a:ext cx="10763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111111"/>
                </a:solidFill>
                <a:latin typeface="Times New Roman" panose="02020603050405020304" pitchFamily="18" charset="0"/>
                <a:ea typeface="黑体" panose="02010609060101010101" charset="-122"/>
              </a:rPr>
              <a:t>气态</a:t>
            </a:r>
            <a:endParaRPr lang="zh-CN" altLang="en-US" sz="2800" b="1">
              <a:solidFill>
                <a:srgbClr val="111111"/>
              </a:solidFill>
              <a:latin typeface="Times New Roman" panose="02020603050405020304" pitchFamily="18" charset="0"/>
              <a:ea typeface="黑体" panose="02010609060101010101" charset="-122"/>
            </a:endParaRPr>
          </a:p>
        </p:txBody>
      </p:sp>
      <p:sp>
        <p:nvSpPr>
          <p:cNvPr id="32786" name="Text Box 18"/>
          <p:cNvSpPr txBox="1">
            <a:spLocks noChangeArrowheads="1"/>
          </p:cNvSpPr>
          <p:nvPr/>
        </p:nvSpPr>
        <p:spPr bwMode="auto">
          <a:xfrm>
            <a:off x="2990850" y="4085590"/>
            <a:ext cx="1829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111111"/>
                </a:solidFill>
                <a:latin typeface="Times New Roman" panose="02020603050405020304" pitchFamily="18" charset="0"/>
                <a:ea typeface="黑体" panose="02010609060101010101" charset="-122"/>
              </a:rPr>
              <a:t>变化条件：</a:t>
            </a:r>
            <a:endParaRPr lang="zh-CN" altLang="en-US" sz="2800" b="1">
              <a:solidFill>
                <a:srgbClr val="111111"/>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278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nodePh="1">
                                  <p:stCondLst>
                                    <p:cond delay="0"/>
                                  </p:stCondLst>
                                  <p:endCondLst>
                                    <p:cond evt="begin" delay="0">
                                      <p:tn val="8"/>
                                    </p:cond>
                                  </p:endCondLst>
                                  <p:childTnLst>
                                    <p:set>
                                      <p:cBhvr>
                                        <p:cTn id="9" dur="1" fill="hold">
                                          <p:stCondLst>
                                            <p:cond delay="0"/>
                                          </p:stCondLst>
                                        </p:cTn>
                                        <p:tgtEl>
                                          <p:spTgt spid="3278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3278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7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32776"/>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nodePh="1">
                                  <p:stCondLst>
                                    <p:cond delay="0"/>
                                  </p:stCondLst>
                                  <p:endCondLst>
                                    <p:cond evt="begin" delay="0">
                                      <p:tn val="20"/>
                                    </p:cond>
                                  </p:endCondLst>
                                  <p:childTnLst>
                                    <p:set>
                                      <p:cBhvr>
                                        <p:cTn id="21" dur="1" fill="hold">
                                          <p:stCondLst>
                                            <p:cond delay="0"/>
                                          </p:stCondLst>
                                        </p:cTn>
                                        <p:tgtEl>
                                          <p:spTgt spid="32774"/>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3277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nodePh="1">
                                  <p:stCondLst>
                                    <p:cond delay="0"/>
                                  </p:stCondLst>
                                  <p:endCondLst>
                                    <p:cond evt="begin" delay="0">
                                      <p:tn val="27"/>
                                    </p:cond>
                                  </p:endCondLst>
                                  <p:childTnLst>
                                    <p:set>
                                      <p:cBhvr>
                                        <p:cTn id="28" dur="1" fill="hold">
                                          <p:stCondLst>
                                            <p:cond delay="0"/>
                                          </p:stCondLst>
                                        </p:cTn>
                                        <p:tgtEl>
                                          <p:spTgt spid="32779"/>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3278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278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8918">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89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ldLvl="0" animBg="1"/>
      <p:bldP spid="32775" grpId="0" bldLvl="0" animBg="1"/>
      <p:bldP spid="32776" grpId="0" bldLvl="0" animBg="1"/>
      <p:bldP spid="32777" grpId="0"/>
      <p:bldP spid="32779" grpId="0" bldLvl="0" animBg="1"/>
      <p:bldP spid="32780" grpId="0" bldLvl="0" animBg="1"/>
      <p:bldP spid="32782" grpId="0" bldLvl="0" animBg="1"/>
      <p:bldP spid="32783" grpId="0" bldLvl="0" animBg="1"/>
      <p:bldP spid="32784" grpId="0" bldLvl="0" animBg="1"/>
      <p:bldP spid="3278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7139940" cy="914400"/>
            <a:chOff x="306" y="1210"/>
            <a:chExt cx="11244" cy="1440"/>
          </a:xfrm>
        </p:grpSpPr>
        <p:sp>
          <p:nvSpPr>
            <p:cNvPr id="19488" name="文本框 6151"/>
            <p:cNvSpPr txBox="1"/>
            <p:nvPr/>
          </p:nvSpPr>
          <p:spPr>
            <a:xfrm>
              <a:off x="1746" y="1452"/>
              <a:ext cx="9804"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二、</a:t>
              </a:r>
              <a:r>
                <a:rPr lang="zh-CN" altLang="en-US" sz="3600" b="1" dirty="0">
                  <a:solidFill>
                    <a:srgbClr val="FF0000"/>
                  </a:solidFill>
                  <a:latin typeface="黑体" panose="02010609060101010101" charset="-122"/>
                  <a:ea typeface="黑体" panose="02010609060101010101" charset="-122"/>
                  <a:sym typeface="+mn-ea"/>
                </a:rPr>
                <a:t>生</a:t>
              </a:r>
              <a:r>
                <a:rPr lang="zh-CN" altLang="en-US" sz="3600" b="1" dirty="0">
                  <a:solidFill>
                    <a:srgbClr val="FF0000"/>
                  </a:solidFill>
                  <a:latin typeface="黑体" panose="02010609060101010101" charset="-122"/>
                  <a:ea typeface="黑体" panose="02010609060101010101" charset="-122"/>
                  <a:sym typeface="+mn-ea"/>
                </a:rPr>
                <a:t>活中的升华与凝华现象</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stretch>
              <a:fillRect/>
            </a:stretch>
          </p:blipFill>
          <p:spPr>
            <a:xfrm>
              <a:off x="306" y="1210"/>
              <a:ext cx="1440" cy="1440"/>
            </a:xfrm>
            <a:prstGeom prst="rect">
              <a:avLst/>
            </a:prstGeom>
          </p:spPr>
        </p:pic>
      </p:grpSp>
      <p:sp>
        <p:nvSpPr>
          <p:cNvPr id="7173" name="Text Box 5"/>
          <p:cNvSpPr txBox="1">
            <a:spLocks noChangeArrowheads="1"/>
          </p:cNvSpPr>
          <p:nvPr/>
        </p:nvSpPr>
        <p:spPr bwMode="auto">
          <a:xfrm>
            <a:off x="6054725" y="2526348"/>
            <a:ext cx="2232025" cy="2553335"/>
          </a:xfrm>
          <a:prstGeom prst="rect">
            <a:avLst/>
          </a:prstGeom>
          <a:noFill/>
          <a:ln w="9525">
            <a:noFill/>
            <a:miter lim="800000"/>
          </a:ln>
        </p:spPr>
        <p:txBody>
          <a:bodyPr>
            <a:spAutoFit/>
          </a:bodyPr>
          <a:p>
            <a:pPr>
              <a:defRPr/>
            </a:pPr>
            <a:r>
              <a:rPr lang="zh-CN" altLang="en-US" sz="3200" b="1" dirty="0">
                <a:latin typeface="黑体" panose="02010609060101010101" charset="-122"/>
                <a:ea typeface="黑体" panose="02010609060101010101" charset="-122"/>
                <a:cs typeface="黑体" panose="02010609060101010101" charset="-122"/>
              </a:rPr>
              <a:t>冬天窗户上的“冰花”由空气中的水蒸气凝华而成</a:t>
            </a:r>
            <a:endParaRPr lang="zh-CN" altLang="en-US" sz="3200" b="1" dirty="0">
              <a:latin typeface="黑体" panose="02010609060101010101" charset="-122"/>
              <a:ea typeface="黑体" panose="02010609060101010101" charset="-122"/>
              <a:cs typeface="黑体" panose="02010609060101010101" charset="-122"/>
            </a:endParaRPr>
          </a:p>
        </p:txBody>
      </p:sp>
      <p:pic>
        <p:nvPicPr>
          <p:cNvPr id="12291" name="Picture 8" descr="T1-27-2"/>
          <p:cNvPicPr>
            <a:picLocks noChangeAspect="1" noChangeArrowheads="1"/>
          </p:cNvPicPr>
          <p:nvPr/>
        </p:nvPicPr>
        <p:blipFill>
          <a:blip r:embed="rId3" cstate="email"/>
          <a:srcRect/>
          <a:stretch>
            <a:fillRect/>
          </a:stretch>
        </p:blipFill>
        <p:spPr bwMode="auto">
          <a:xfrm>
            <a:off x="1183005" y="1682750"/>
            <a:ext cx="4461510" cy="446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173"/>
                                        </p:tgtEl>
                                        <p:attrNameLst>
                                          <p:attrName>style.visibility</p:attrName>
                                        </p:attrNameLst>
                                      </p:cBhvr>
                                      <p:to>
                                        <p:strVal val="visible"/>
                                      </p:to>
                                    </p:set>
                                    <p:anim calcmode="lin" valueType="num">
                                      <p:cBhvr additive="base">
                                        <p:cTn id="13" dur="500" fill="hold"/>
                                        <p:tgtEl>
                                          <p:spTgt spid="7173"/>
                                        </p:tgtEl>
                                        <p:attrNameLst>
                                          <p:attrName>ppt_x</p:attrName>
                                        </p:attrNameLst>
                                      </p:cBhvr>
                                      <p:tavLst>
                                        <p:tav tm="0">
                                          <p:val>
                                            <p:strVal val="1+#ppt_w/2"/>
                                          </p:val>
                                        </p:tav>
                                        <p:tav tm="100000">
                                          <p:val>
                                            <p:strVal val="#ppt_x"/>
                                          </p:val>
                                        </p:tav>
                                      </p:tavLst>
                                    </p:anim>
                                    <p:anim calcmode="lin" valueType="num">
                                      <p:cBhvr additive="base">
                                        <p:cTn id="14" dur="500" fill="hold"/>
                                        <p:tgtEl>
                                          <p:spTgt spid="7173"/>
                                        </p:tgtEl>
                                        <p:attrNameLst>
                                          <p:attrName>ppt_y</p:attrName>
                                        </p:attrNameLst>
                                      </p:cBhvr>
                                      <p:tavLst>
                                        <p:tav tm="0">
                                          <p:val>
                                            <p:strVal val="#ppt_y"/>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291"/>
                                        </p:tgtEl>
                                        <p:attrNameLst>
                                          <p:attrName>style.visibility</p:attrName>
                                        </p:attrNameLst>
                                      </p:cBhvr>
                                      <p:to>
                                        <p:strVal val="visible"/>
                                      </p:to>
                                    </p:set>
                                    <p:anim calcmode="lin" valueType="num">
                                      <p:cBhvr additive="base">
                                        <p:cTn id="17" dur="500" fill="hold"/>
                                        <p:tgtEl>
                                          <p:spTgt spid="12291"/>
                                        </p:tgtEl>
                                        <p:attrNameLst>
                                          <p:attrName>ppt_x</p:attrName>
                                        </p:attrNameLst>
                                      </p:cBhvr>
                                      <p:tavLst>
                                        <p:tav tm="0">
                                          <p:val>
                                            <p:strVal val="#ppt_x"/>
                                          </p:val>
                                        </p:tav>
                                        <p:tav tm="100000">
                                          <p:val>
                                            <p:strVal val="#ppt_x"/>
                                          </p:val>
                                        </p:tav>
                                      </p:tavLst>
                                    </p:anim>
                                    <p:anim calcmode="lin" valueType="num">
                                      <p:cBhvr additive="base">
                                        <p:cTn id="1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15362" name="Picture 5" descr="发黑的灯泡4-27"/>
          <p:cNvPicPr>
            <a:picLocks noChangeAspect="1" noChangeArrowheads="1"/>
          </p:cNvPicPr>
          <p:nvPr/>
        </p:nvPicPr>
        <p:blipFill>
          <a:blip r:embed="rId2"/>
          <a:srcRect/>
          <a:stretch>
            <a:fillRect/>
          </a:stretch>
        </p:blipFill>
        <p:spPr bwMode="auto">
          <a:xfrm>
            <a:off x="397828" y="1056640"/>
            <a:ext cx="4637087" cy="483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 Box 6"/>
          <p:cNvSpPr txBox="1">
            <a:spLocks noChangeArrowheads="1"/>
          </p:cNvSpPr>
          <p:nvPr/>
        </p:nvSpPr>
        <p:spPr bwMode="auto">
          <a:xfrm>
            <a:off x="5150803" y="993140"/>
            <a:ext cx="3581400" cy="953135"/>
          </a:xfrm>
          <a:prstGeom prst="rect">
            <a:avLst/>
          </a:prstGeom>
          <a:noFill/>
          <a:ln w="9525">
            <a:noFill/>
            <a:miter lim="800000"/>
          </a:ln>
        </p:spPr>
        <p:txBody>
          <a:bodyPr>
            <a:spAutoFit/>
          </a:bodyPr>
          <a:p>
            <a:pPr>
              <a:defRPr/>
            </a:pPr>
            <a:r>
              <a:rPr lang="zh-CN" altLang="en-US" sz="2800" b="1" dirty="0">
                <a:latin typeface="Times New Roman" panose="02020603050405020304" pitchFamily="18" charset="0"/>
                <a:ea typeface="黑体" panose="02010609060101010101" charset="-122"/>
              </a:rPr>
              <a:t>想一想：看见这只灯泡，你有什么问题吗</a:t>
            </a:r>
            <a:r>
              <a:rPr lang="en-US" altLang="zh-CN" sz="2800" b="1" dirty="0">
                <a:latin typeface="Times New Roman" panose="02020603050405020304" pitchFamily="18" charset="0"/>
                <a:ea typeface="黑体" panose="02010609060101010101" charset="-122"/>
              </a:rPr>
              <a:t>?</a:t>
            </a:r>
            <a:endParaRPr lang="en-US" altLang="zh-CN" sz="2800" b="1" dirty="0">
              <a:latin typeface="Times New Roman" panose="02020603050405020304" pitchFamily="18" charset="0"/>
              <a:ea typeface="黑体" panose="02010609060101010101" charset="-122"/>
            </a:endParaRPr>
          </a:p>
        </p:txBody>
      </p:sp>
      <p:sp>
        <p:nvSpPr>
          <p:cNvPr id="32775" name="Text Box 7"/>
          <p:cNvSpPr txBox="1">
            <a:spLocks noChangeArrowheads="1"/>
          </p:cNvSpPr>
          <p:nvPr/>
        </p:nvSpPr>
        <p:spPr bwMode="auto">
          <a:xfrm>
            <a:off x="5151120" y="2884805"/>
            <a:ext cx="3455988" cy="953135"/>
          </a:xfrm>
          <a:prstGeom prst="rect">
            <a:avLst/>
          </a:prstGeom>
          <a:noFill/>
          <a:ln w="9525">
            <a:noFill/>
            <a:miter lim="800000"/>
          </a:ln>
        </p:spPr>
        <p:txBody>
          <a:bodyPr>
            <a:spAutoFit/>
          </a:bodyPr>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、灯泡为什么会变黑</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2776" name="Text Box 8"/>
          <p:cNvSpPr txBox="1">
            <a:spLocks noChangeArrowheads="1"/>
          </p:cNvSpPr>
          <p:nvPr/>
        </p:nvSpPr>
        <p:spPr bwMode="auto">
          <a:xfrm>
            <a:off x="5077778" y="4017328"/>
            <a:ext cx="3457575" cy="953135"/>
          </a:xfrm>
          <a:prstGeom prst="rect">
            <a:avLst/>
          </a:prstGeom>
          <a:noFill/>
          <a:ln w="9525">
            <a:noFill/>
            <a:miter lim="800000"/>
          </a:ln>
        </p:spPr>
        <p:txBody>
          <a:bodyPr>
            <a:spAutoFit/>
          </a:bodyPr>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a:latin typeface="Times New Roman" panose="02020603050405020304" pitchFamily="18" charset="0"/>
                <a:ea typeface="黑体" panose="02010609060101010101" charset="-122"/>
                <a:cs typeface="Times New Roman" panose="02020603050405020304" pitchFamily="18" charset="0"/>
              </a:rPr>
              <a:t>、黑色的物质是怎么形成的</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p:cTn id="7" dur="500" fill="hold"/>
                                        <p:tgtEl>
                                          <p:spTgt spid="32774"/>
                                        </p:tgtEl>
                                        <p:attrNameLst>
                                          <p:attrName>ppt_w</p:attrName>
                                        </p:attrNameLst>
                                      </p:cBhvr>
                                      <p:tavLst>
                                        <p:tav tm="0">
                                          <p:val>
                                            <p:fltVal val="0"/>
                                          </p:val>
                                        </p:tav>
                                        <p:tav tm="100000">
                                          <p:val>
                                            <p:strVal val="#ppt_w"/>
                                          </p:val>
                                        </p:tav>
                                      </p:tavLst>
                                    </p:anim>
                                    <p:anim calcmode="lin" valueType="num">
                                      <p:cBhvr>
                                        <p:cTn id="8" dur="500" fill="hold"/>
                                        <p:tgtEl>
                                          <p:spTgt spid="3277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2775"/>
                                        </p:tgtEl>
                                        <p:attrNameLst>
                                          <p:attrName>style.visibility</p:attrName>
                                        </p:attrNameLst>
                                      </p:cBhvr>
                                      <p:to>
                                        <p:strVal val="visible"/>
                                      </p:to>
                                    </p:set>
                                    <p:animEffect transition="in" filter="dissolve">
                                      <p:cBhvr>
                                        <p:cTn id="13" dur="500"/>
                                        <p:tgtEl>
                                          <p:spTgt spid="3277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32776"/>
                                        </p:tgtEl>
                                        <p:attrNameLst>
                                          <p:attrName>style.visibility</p:attrName>
                                        </p:attrNameLst>
                                      </p:cBhvr>
                                      <p:to>
                                        <p:strVal val="visible"/>
                                      </p:to>
                                    </p:set>
                                    <p:animEffect transition="in" filter="barn(outHorizontal)">
                                      <p:cBhvr>
                                        <p:cTn id="18"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autoUpdateAnimBg="0"/>
      <p:bldP spid="32775" grpId="0" autoUpdateAnimBg="0"/>
      <p:bldP spid="3277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16386" name="Picture 4" descr="pic019_JPG"/>
          <p:cNvPicPr>
            <a:picLocks noChangeAspect="1" noChangeArrowheads="1"/>
          </p:cNvPicPr>
          <p:nvPr/>
        </p:nvPicPr>
        <p:blipFill>
          <a:blip r:embed="rId2"/>
          <a:srcRect/>
          <a:stretch>
            <a:fillRect/>
          </a:stretch>
        </p:blipFill>
        <p:spPr bwMode="auto">
          <a:xfrm>
            <a:off x="1108075" y="922020"/>
            <a:ext cx="7000240" cy="5248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5"/>
          <p:cNvSpPr txBox="1">
            <a:spLocks noChangeArrowheads="1"/>
          </p:cNvSpPr>
          <p:nvPr/>
        </p:nvSpPr>
        <p:spPr bwMode="auto">
          <a:xfrm>
            <a:off x="1292860" y="5137468"/>
            <a:ext cx="6408738" cy="1006475"/>
          </a:xfrm>
          <a:prstGeom prst="rect">
            <a:avLst/>
          </a:prstGeom>
          <a:solidFill>
            <a:schemeClr val="bg1">
              <a:alpha val="69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6000" b="1">
                <a:solidFill>
                  <a:srgbClr val="FF0000"/>
                </a:solidFill>
                <a:latin typeface="Comic Sans MS" panose="030F0702030302020204" pitchFamily="66" charset="0"/>
                <a:ea typeface="楷体" panose="02010609060101010101" pitchFamily="49" charset="-122"/>
              </a:rPr>
              <a:t>飞机播洒干冰降雨</a:t>
            </a:r>
            <a:endParaRPr lang="zh-CN" altLang="en-US" sz="6000" b="1">
              <a:solidFill>
                <a:srgbClr val="FF0000"/>
              </a:solidFill>
              <a:latin typeface="Comic Sans MS" panose="030F0702030302020204" pitchFamily="66" charset="0"/>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1000" fill="hold"/>
                                        <p:tgtEl>
                                          <p:spTgt spid="16387"/>
                                        </p:tgtEl>
                                        <p:attrNameLst>
                                          <p:attrName>ppt_w</p:attrName>
                                        </p:attrNameLst>
                                      </p:cBhvr>
                                      <p:tavLst>
                                        <p:tav tm="0">
                                          <p:val>
                                            <p:strVal val="#ppt_w*0.70"/>
                                          </p:val>
                                        </p:tav>
                                        <p:tav tm="100000">
                                          <p:val>
                                            <p:strVal val="#ppt_w"/>
                                          </p:val>
                                        </p:tav>
                                      </p:tavLst>
                                    </p:anim>
                                    <p:anim calcmode="lin" valueType="num">
                                      <p:cBhvr>
                                        <p:cTn id="8" dur="1000" fill="hold"/>
                                        <p:tgtEl>
                                          <p:spTgt spid="16387"/>
                                        </p:tgtEl>
                                        <p:attrNameLst>
                                          <p:attrName>ppt_h</p:attrName>
                                        </p:attrNameLst>
                                      </p:cBhvr>
                                      <p:tavLst>
                                        <p:tav tm="0">
                                          <p:val>
                                            <p:strVal val="#ppt_h"/>
                                          </p:val>
                                        </p:tav>
                                        <p:tav tm="100000">
                                          <p:val>
                                            <p:strVal val="#ppt_h"/>
                                          </p:val>
                                        </p:tav>
                                      </p:tavLst>
                                    </p:anim>
                                    <p:animEffect transition="in" filter="fade">
                                      <p:cBhvr>
                                        <p:cTn id="9" dur="1000"/>
                                        <p:tgtEl>
                                          <p:spTgt spid="16387"/>
                                        </p:tgtEl>
                                      </p:cBhvr>
                                    </p:animEffect>
                                  </p:childTnLst>
                                </p:cTn>
                              </p:par>
                              <p:par>
                                <p:cTn id="10" presetID="55" presetClass="entr" presetSubtype="0" fill="hold" nodeType="withEffect">
                                  <p:stCondLst>
                                    <p:cond delay="0"/>
                                  </p:stCondLst>
                                  <p:childTnLst>
                                    <p:set>
                                      <p:cBhvr>
                                        <p:cTn id="11" dur="1" fill="hold">
                                          <p:stCondLst>
                                            <p:cond delay="0"/>
                                          </p:stCondLst>
                                        </p:cTn>
                                        <p:tgtEl>
                                          <p:spTgt spid="16386"/>
                                        </p:tgtEl>
                                        <p:attrNameLst>
                                          <p:attrName>style.visibility</p:attrName>
                                        </p:attrNameLst>
                                      </p:cBhvr>
                                      <p:to>
                                        <p:strVal val="visible"/>
                                      </p:to>
                                    </p:set>
                                    <p:anim calcmode="lin" valueType="num">
                                      <p:cBhvr>
                                        <p:cTn id="12" dur="1000" fill="hold"/>
                                        <p:tgtEl>
                                          <p:spTgt spid="16386"/>
                                        </p:tgtEl>
                                        <p:attrNameLst>
                                          <p:attrName>ppt_w</p:attrName>
                                        </p:attrNameLst>
                                      </p:cBhvr>
                                      <p:tavLst>
                                        <p:tav tm="0">
                                          <p:val>
                                            <p:strVal val="#ppt_w*0.70"/>
                                          </p:val>
                                        </p:tav>
                                        <p:tav tm="100000">
                                          <p:val>
                                            <p:strVal val="#ppt_w"/>
                                          </p:val>
                                        </p:tav>
                                      </p:tavLst>
                                    </p:anim>
                                    <p:anim calcmode="lin" valueType="num">
                                      <p:cBhvr>
                                        <p:cTn id="13" dur="1000" fill="hold"/>
                                        <p:tgtEl>
                                          <p:spTgt spid="16386"/>
                                        </p:tgtEl>
                                        <p:attrNameLst>
                                          <p:attrName>ppt_h</p:attrName>
                                        </p:attrNameLst>
                                      </p:cBhvr>
                                      <p:tavLst>
                                        <p:tav tm="0">
                                          <p:val>
                                            <p:strVal val="#ppt_h"/>
                                          </p:val>
                                        </p:tav>
                                        <p:tav tm="100000">
                                          <p:val>
                                            <p:strVal val="#ppt_h"/>
                                          </p:val>
                                        </p:tav>
                                      </p:tavLst>
                                    </p:anim>
                                    <p:animEffect transition="in" filter="fade">
                                      <p:cBhvr>
                                        <p:cTn id="14"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descr="PL_054"/>
          <p:cNvPicPr>
            <a:picLocks noChangeAspect="1" noChangeArrowheads="1"/>
          </p:cNvPicPr>
          <p:nvPr/>
        </p:nvPicPr>
        <p:blipFill>
          <a:blip r:embed="rId1"/>
          <a:srcRect/>
          <a:stretch>
            <a:fillRect/>
          </a:stretch>
        </p:blipFill>
        <p:spPr bwMode="auto">
          <a:xfrm>
            <a:off x="2195513" y="1376363"/>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79" name="Group 3"/>
          <p:cNvGrpSpPr/>
          <p:nvPr/>
        </p:nvGrpSpPr>
        <p:grpSpPr bwMode="auto">
          <a:xfrm>
            <a:off x="3429000" y="2351088"/>
            <a:ext cx="2667000" cy="1219200"/>
            <a:chOff x="0" y="0"/>
            <a:chExt cx="4080" cy="1488"/>
          </a:xfrm>
        </p:grpSpPr>
        <p:sp>
          <p:nvSpPr>
            <p:cNvPr id="24580" name="Oval 4"/>
            <p:cNvSpPr>
              <a:spLocks noChangeArrowheads="1"/>
            </p:cNvSpPr>
            <p:nvPr/>
          </p:nvSpPr>
          <p:spPr bwMode="auto">
            <a:xfrm>
              <a:off x="0" y="144"/>
              <a:ext cx="2208" cy="1008"/>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1" name="Oval 5"/>
            <p:cNvSpPr>
              <a:spLocks noChangeArrowheads="1"/>
            </p:cNvSpPr>
            <p:nvPr/>
          </p:nvSpPr>
          <p:spPr bwMode="auto">
            <a:xfrm>
              <a:off x="1008" y="624"/>
              <a:ext cx="2400" cy="86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2" name="Oval 6"/>
            <p:cNvSpPr>
              <a:spLocks noChangeArrowheads="1"/>
            </p:cNvSpPr>
            <p:nvPr/>
          </p:nvSpPr>
          <p:spPr bwMode="auto">
            <a:xfrm>
              <a:off x="1728" y="0"/>
              <a:ext cx="2352" cy="1056"/>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583" name="Group 7"/>
          <p:cNvGrpSpPr/>
          <p:nvPr/>
        </p:nvGrpSpPr>
        <p:grpSpPr bwMode="auto">
          <a:xfrm>
            <a:off x="3886200" y="1893888"/>
            <a:ext cx="838200" cy="609600"/>
            <a:chOff x="0" y="0"/>
            <a:chExt cx="528" cy="384"/>
          </a:xfrm>
        </p:grpSpPr>
        <p:sp>
          <p:nvSpPr>
            <p:cNvPr id="24584" name="AutoShape 8"/>
            <p:cNvSpPr>
              <a:spLocks noChangeArrowheads="1"/>
            </p:cNvSpPr>
            <p:nvPr/>
          </p:nvSpPr>
          <p:spPr bwMode="auto">
            <a:xfrm>
              <a:off x="0" y="0"/>
              <a:ext cx="96" cy="96"/>
            </a:xfrm>
            <a:prstGeom prst="octagon">
              <a:avLst>
                <a:gd name="adj" fmla="val 2928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5" name="AutoShape 9"/>
            <p:cNvSpPr>
              <a:spLocks noChangeArrowheads="1"/>
            </p:cNvSpPr>
            <p:nvPr/>
          </p:nvSpPr>
          <p:spPr bwMode="auto">
            <a:xfrm>
              <a:off x="192" y="48"/>
              <a:ext cx="48" cy="96"/>
            </a:xfrm>
            <a:prstGeom prst="octagon">
              <a:avLst>
                <a:gd name="adj" fmla="val 2928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6" name="AutoShape 10"/>
            <p:cNvSpPr>
              <a:spLocks noChangeArrowheads="1"/>
            </p:cNvSpPr>
            <p:nvPr/>
          </p:nvSpPr>
          <p:spPr bwMode="auto">
            <a:xfrm>
              <a:off x="288" y="144"/>
              <a:ext cx="96" cy="144"/>
            </a:xfrm>
            <a:prstGeom prst="octagon">
              <a:avLst>
                <a:gd name="adj" fmla="val 2928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87" name="AutoShape 11"/>
            <p:cNvSpPr>
              <a:spLocks noChangeArrowheads="1"/>
            </p:cNvSpPr>
            <p:nvPr/>
          </p:nvSpPr>
          <p:spPr bwMode="auto">
            <a:xfrm flipV="1">
              <a:off x="432" y="336"/>
              <a:ext cx="96" cy="48"/>
            </a:xfrm>
            <a:prstGeom prst="octagon">
              <a:avLst>
                <a:gd name="adj" fmla="val 2928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4588" name="AutoShape 12"/>
          <p:cNvSpPr>
            <a:spLocks noChangeArrowheads="1"/>
          </p:cNvSpPr>
          <p:nvPr/>
        </p:nvSpPr>
        <p:spPr bwMode="auto">
          <a:xfrm>
            <a:off x="5638800" y="1208088"/>
            <a:ext cx="2133600" cy="914400"/>
          </a:xfrm>
          <a:prstGeom prst="wedgeRoundRectCallout">
            <a:avLst>
              <a:gd name="adj1" fmla="val -51565"/>
              <a:gd name="adj2" fmla="val 66667"/>
              <a:gd name="adj3" fmla="val 1666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dirty="0">
                <a:solidFill>
                  <a:srgbClr val="FF0000"/>
                </a:solidFill>
              </a:rPr>
              <a:t>把干冰撒入冷云层中</a:t>
            </a:r>
            <a:endParaRPr lang="zh-CN" altLang="en-US" sz="2400" b="1" dirty="0">
              <a:solidFill>
                <a:srgbClr val="FF0000"/>
              </a:solidFill>
            </a:endParaRPr>
          </a:p>
        </p:txBody>
      </p:sp>
      <p:sp>
        <p:nvSpPr>
          <p:cNvPr id="24589" name="AutoShape 13"/>
          <p:cNvSpPr>
            <a:spLocks noChangeArrowheads="1"/>
          </p:cNvSpPr>
          <p:nvPr/>
        </p:nvSpPr>
        <p:spPr bwMode="auto">
          <a:xfrm>
            <a:off x="5715000" y="3341688"/>
            <a:ext cx="2960688" cy="1490662"/>
          </a:xfrm>
          <a:prstGeom prst="wedgeRoundRectCallout">
            <a:avLst>
              <a:gd name="adj1" fmla="val -40190"/>
              <a:gd name="adj2" fmla="val -69384"/>
              <a:gd name="adj3" fmla="val 1666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dirty="0">
                <a:solidFill>
                  <a:srgbClr val="FF0000"/>
                </a:solidFill>
              </a:rPr>
              <a:t>干冰升华吸热，空气中的水蒸气遇冷凝华成小冰粒</a:t>
            </a:r>
            <a:endParaRPr lang="zh-CN" altLang="en-US" sz="2400" b="1" dirty="0">
              <a:solidFill>
                <a:srgbClr val="FF0000"/>
              </a:solidFill>
            </a:endParaRPr>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6652" name="Text Box 28"/>
          <p:cNvSpPr txBox="1">
            <a:spLocks noChangeArrowheads="1"/>
          </p:cNvSpPr>
          <p:nvPr/>
        </p:nvSpPr>
        <p:spPr bwMode="auto">
          <a:xfrm>
            <a:off x="678815" y="938530"/>
            <a:ext cx="798195"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p>
            <a:r>
              <a:rPr lang="zh-CN" altLang="en-US" sz="4000" b="1" dirty="0">
                <a:solidFill>
                  <a:schemeClr val="accent2"/>
                </a:solidFill>
                <a:latin typeface="黑体" panose="02010609060101010101" charset="-122"/>
                <a:ea typeface="黑体" panose="02010609060101010101" charset="-122"/>
              </a:rPr>
              <a:t>人工降雨剖析图</a:t>
            </a:r>
            <a:endParaRPr lang="zh-CN" altLang="en-US" sz="4000" b="1" dirty="0">
              <a:solidFill>
                <a:schemeClr val="accent2"/>
              </a:solidFill>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0" fill="hold"/>
                                        <p:tgtEl>
                                          <p:spTgt spid="24578"/>
                                        </p:tgtEl>
                                        <p:attrNameLst>
                                          <p:attrName>ppt_x</p:attrName>
                                        </p:attrNameLst>
                                      </p:cBhvr>
                                      <p:tavLst>
                                        <p:tav tm="0">
                                          <p:val>
                                            <p:strVal val="1+#ppt_w/2"/>
                                          </p:val>
                                        </p:tav>
                                        <p:tav tm="100000">
                                          <p:val>
                                            <p:strVal val="#ppt_x"/>
                                          </p:val>
                                        </p:tav>
                                      </p:tavLst>
                                    </p:anim>
                                    <p:anim calcmode="lin" valueType="num">
                                      <p:cBhvr additive="base">
                                        <p:cTn id="8" dur="5000" fill="hold"/>
                                        <p:tgtEl>
                                          <p:spTgt spid="24578"/>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22" presetClass="entr" presetSubtype="1" fill="hold" nodeType="after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wipe(up)">
                                      <p:cBhvr>
                                        <p:cTn id="12" dur="500"/>
                                        <p:tgtEl>
                                          <p:spTgt spid="24583"/>
                                        </p:tgtEl>
                                      </p:cBhvr>
                                    </p:animEffect>
                                  </p:childTnLst>
                                </p:cTn>
                              </p:par>
                            </p:childTnLst>
                          </p:cTn>
                        </p:par>
                        <p:par>
                          <p:cTn id="13" fill="hold">
                            <p:stCondLst>
                              <p:cond delay="5500"/>
                            </p:stCondLst>
                            <p:childTnLst>
                              <p:par>
                                <p:cTn id="14" presetID="1" presetClass="entr" presetSubtype="0" fill="hold" grpId="0" nodeType="afterEffect">
                                  <p:stCondLst>
                                    <p:cond delay="0"/>
                                  </p:stCondLst>
                                  <p:childTnLst>
                                    <p:set>
                                      <p:cBhvr>
                                        <p:cTn id="15" dur="1" fill="hold">
                                          <p:stCondLst>
                                            <p:cond delay="499"/>
                                          </p:stCondLst>
                                        </p:cTn>
                                        <p:tgtEl>
                                          <p:spTgt spid="2458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45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8" grpId="0" bldLvl="0" animBg="1" autoUpdateAnimBg="0"/>
      <p:bldP spid="24589"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3" name="Group 3"/>
          <p:cNvGrpSpPr/>
          <p:nvPr/>
        </p:nvGrpSpPr>
        <p:grpSpPr bwMode="auto">
          <a:xfrm>
            <a:off x="2484438" y="765175"/>
            <a:ext cx="4800600" cy="2438400"/>
            <a:chOff x="0" y="0"/>
            <a:chExt cx="3024" cy="1536"/>
          </a:xfrm>
        </p:grpSpPr>
        <p:sp>
          <p:nvSpPr>
            <p:cNvPr id="25604" name="Oval 4"/>
            <p:cNvSpPr>
              <a:spLocks noChangeArrowheads="1"/>
            </p:cNvSpPr>
            <p:nvPr/>
          </p:nvSpPr>
          <p:spPr bwMode="auto">
            <a:xfrm>
              <a:off x="0" y="336"/>
              <a:ext cx="1008" cy="672"/>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5" name="Oval 5"/>
            <p:cNvSpPr>
              <a:spLocks noChangeArrowheads="1"/>
            </p:cNvSpPr>
            <p:nvPr/>
          </p:nvSpPr>
          <p:spPr bwMode="auto">
            <a:xfrm>
              <a:off x="720" y="0"/>
              <a:ext cx="1296" cy="912"/>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6" name="Oval 6"/>
            <p:cNvSpPr>
              <a:spLocks noChangeArrowheads="1"/>
            </p:cNvSpPr>
            <p:nvPr/>
          </p:nvSpPr>
          <p:spPr bwMode="auto">
            <a:xfrm>
              <a:off x="720" y="528"/>
              <a:ext cx="1632" cy="1008"/>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7" name="Oval 7"/>
            <p:cNvSpPr>
              <a:spLocks noChangeArrowheads="1"/>
            </p:cNvSpPr>
            <p:nvPr/>
          </p:nvSpPr>
          <p:spPr bwMode="auto">
            <a:xfrm>
              <a:off x="1776" y="192"/>
              <a:ext cx="1248" cy="624"/>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5608" name="AutoShape 8"/>
          <p:cNvSpPr>
            <a:spLocks noChangeArrowheads="1"/>
          </p:cNvSpPr>
          <p:nvPr/>
        </p:nvSpPr>
        <p:spPr bwMode="auto">
          <a:xfrm>
            <a:off x="6156325" y="4779645"/>
            <a:ext cx="1752600" cy="838200"/>
          </a:xfrm>
          <a:prstGeom prst="wedgeRoundRectCallout">
            <a:avLst>
              <a:gd name="adj1" fmla="val -43208"/>
              <a:gd name="adj2" fmla="val -83144"/>
              <a:gd name="adj3" fmla="val 1666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dirty="0">
                <a:solidFill>
                  <a:srgbClr val="FF0000"/>
                </a:solidFill>
                <a:latin typeface="黑体" panose="02010609060101010101" charset="-122"/>
                <a:ea typeface="黑体" panose="02010609060101010101" charset="-122"/>
              </a:rPr>
              <a:t>小冰粒变大而下降</a:t>
            </a:r>
            <a:endParaRPr lang="zh-CN" altLang="en-US" sz="2400" b="1" dirty="0">
              <a:solidFill>
                <a:srgbClr val="FF0000"/>
              </a:solidFill>
              <a:latin typeface="黑体" panose="02010609060101010101" charset="-122"/>
              <a:ea typeface="黑体" panose="02010609060101010101" charset="-122"/>
            </a:endParaRPr>
          </a:p>
        </p:txBody>
      </p:sp>
      <p:sp>
        <p:nvSpPr>
          <p:cNvPr id="25610" name="AutoShape 10"/>
          <p:cNvSpPr>
            <a:spLocks noChangeArrowheads="1"/>
          </p:cNvSpPr>
          <p:nvPr/>
        </p:nvSpPr>
        <p:spPr bwMode="auto">
          <a:xfrm>
            <a:off x="4267200" y="981075"/>
            <a:ext cx="990600" cy="1685925"/>
          </a:xfrm>
          <a:prstGeom prst="downArrow">
            <a:avLst>
              <a:gd name="adj1" fmla="val 50000"/>
              <a:gd name="adj2" fmla="val 42548"/>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p>
        </p:txBody>
      </p:sp>
      <p:sp>
        <p:nvSpPr>
          <p:cNvPr id="25611" name="Text Box 11"/>
          <p:cNvSpPr txBox="1">
            <a:spLocks noChangeArrowheads="1"/>
          </p:cNvSpPr>
          <p:nvPr/>
        </p:nvSpPr>
        <p:spPr bwMode="auto">
          <a:xfrm>
            <a:off x="4483100" y="981075"/>
            <a:ext cx="549275" cy="139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zh-CN" altLang="en-US" sz="2400">
                <a:solidFill>
                  <a:srgbClr val="FF3300"/>
                </a:solidFill>
              </a:rPr>
              <a:t>云层下降</a:t>
            </a:r>
            <a:endParaRPr lang="zh-CN" altLang="en-US" sz="2400">
              <a:solidFill>
                <a:srgbClr val="FF3300"/>
              </a:solidFill>
            </a:endParaRPr>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6652" name="Text Box 28"/>
          <p:cNvSpPr txBox="1">
            <a:spLocks noChangeArrowheads="1"/>
          </p:cNvSpPr>
          <p:nvPr/>
        </p:nvSpPr>
        <p:spPr bwMode="auto">
          <a:xfrm>
            <a:off x="678815" y="938530"/>
            <a:ext cx="798195"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p>
            <a:r>
              <a:rPr lang="zh-CN" altLang="en-US" sz="4000" b="1" dirty="0">
                <a:solidFill>
                  <a:schemeClr val="accent2"/>
                </a:solidFill>
                <a:latin typeface="黑体" panose="02010609060101010101" charset="-122"/>
                <a:ea typeface="黑体" panose="02010609060101010101" charset="-122"/>
              </a:rPr>
              <a:t>人工降雨剖析图</a:t>
            </a:r>
            <a:endParaRPr lang="zh-CN" altLang="en-US" sz="4000" b="1" dirty="0">
              <a:solidFill>
                <a:schemeClr val="accent2"/>
              </a:solidFill>
              <a:latin typeface="黑体" panose="02010609060101010101" charset="-122"/>
              <a:ea typeface="黑体" panose="02010609060101010101" charset="-122"/>
            </a:endParaRPr>
          </a:p>
        </p:txBody>
      </p:sp>
      <p:pic>
        <p:nvPicPr>
          <p:cNvPr id="25602" name="Picture 2" descr="PL_054"/>
          <p:cNvPicPr>
            <a:picLocks noChangeAspect="1" noChangeArrowheads="1"/>
          </p:cNvPicPr>
          <p:nvPr/>
        </p:nvPicPr>
        <p:blipFill>
          <a:blip r:embed="rId2"/>
          <a:srcRect/>
          <a:stretch>
            <a:fillRect/>
          </a:stretch>
        </p:blipFill>
        <p:spPr bwMode="auto">
          <a:xfrm>
            <a:off x="1477010" y="4572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xit" presetSubtype="8" fill="hold" nodeType="clickEffect">
                                  <p:stCondLst>
                                    <p:cond delay="0"/>
                                  </p:stCondLst>
                                  <p:childTnLst>
                                    <p:anim calcmode="lin" valueType="num">
                                      <p:cBhvr additive="base">
                                        <p:cTn id="6" dur="5000"/>
                                        <p:tgtEl>
                                          <p:spTgt spid="25602"/>
                                        </p:tgtEl>
                                        <p:attrNameLst>
                                          <p:attrName>ppt_x</p:attrName>
                                        </p:attrNameLst>
                                      </p:cBhvr>
                                      <p:tavLst>
                                        <p:tav tm="0">
                                          <p:val>
                                            <p:strVal val="ppt_x"/>
                                          </p:val>
                                        </p:tav>
                                        <p:tav tm="100000">
                                          <p:val>
                                            <p:strVal val="0-ppt_w/2"/>
                                          </p:val>
                                        </p:tav>
                                      </p:tavLst>
                                    </p:anim>
                                    <p:anim calcmode="lin" valueType="num">
                                      <p:cBhvr additive="base">
                                        <p:cTn id="7" dur="5000"/>
                                        <p:tgtEl>
                                          <p:spTgt spid="25602"/>
                                        </p:tgtEl>
                                        <p:attrNameLst>
                                          <p:attrName>ppt_y</p:attrName>
                                        </p:attrNameLst>
                                      </p:cBhvr>
                                      <p:tavLst>
                                        <p:tav tm="0">
                                          <p:val>
                                            <p:strVal val="ppt_y"/>
                                          </p:val>
                                        </p:tav>
                                        <p:tav tm="100000">
                                          <p:val>
                                            <p:strVal val="ppt_y"/>
                                          </p:val>
                                        </p:tav>
                                      </p:tavLst>
                                    </p:anim>
                                    <p:set>
                                      <p:cBhvr>
                                        <p:cTn id="8" dur="1" fill="hold">
                                          <p:stCondLst>
                                            <p:cond delay="4999"/>
                                          </p:stCondLst>
                                        </p:cTn>
                                        <p:tgtEl>
                                          <p:spTgt spid="2560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 0  L 0 0.33295  E" pathEditMode="relative" ptsTypes="">
                                      <p:cBhvr>
                                        <p:cTn id="12" dur="2000" fill="hold"/>
                                        <p:tgtEl>
                                          <p:spTgt spid="25603"/>
                                        </p:tgtEl>
                                        <p:attrNameLst>
                                          <p:attrName>ppt_x</p:attrName>
                                          <p:attrName>ppt_y</p:attrName>
                                        </p:attrNameLst>
                                      </p:cBhvr>
                                    </p:animMotion>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1" nodeType="clickEffect">
                                  <p:stCondLst>
                                    <p:cond delay="0"/>
                                  </p:stCondLst>
                                  <p:childTnLst>
                                    <p:set>
                                      <p:cBhvr>
                                        <p:cTn id="16" dur="1" fill="hold">
                                          <p:stCondLst>
                                            <p:cond delay="0"/>
                                          </p:stCondLst>
                                        </p:cTn>
                                        <p:tgtEl>
                                          <p:spTgt spid="25608"/>
                                        </p:tgtEl>
                                        <p:attrNameLst>
                                          <p:attrName>style.visibility</p:attrName>
                                        </p:attrNameLst>
                                      </p:cBhvr>
                                      <p:to>
                                        <p:strVal val="visible"/>
                                      </p:to>
                                    </p:set>
                                    <p:animEffect transition="in" filter="wipe(down)">
                                      <p:cBhvr>
                                        <p:cTn id="17" dur="580">
                                          <p:stCondLst>
                                            <p:cond delay="0"/>
                                          </p:stCondLst>
                                        </p:cTn>
                                        <p:tgtEl>
                                          <p:spTgt spid="25608"/>
                                        </p:tgtEl>
                                      </p:cBhvr>
                                    </p:animEffect>
                                    <p:anim calcmode="lin" valueType="num">
                                      <p:cBhvr>
                                        <p:cTn id="18" dur="1822" tmFilter="0,0; 0.14,0.36; 0.43,0.73; 0.71,0.91; 1.0,1.0">
                                          <p:stCondLst>
                                            <p:cond delay="0"/>
                                          </p:stCondLst>
                                        </p:cTn>
                                        <p:tgtEl>
                                          <p:spTgt spid="2560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560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560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560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5608"/>
                                        </p:tgtEl>
                                        <p:attrNameLst>
                                          <p:attrName>ppt_y</p:attrName>
                                        </p:attrNameLst>
                                      </p:cBhvr>
                                      <p:tavLst>
                                        <p:tav tm="0" fmla="#ppt_y-sin(pi*$)/81">
                                          <p:val>
                                            <p:fltVal val="0"/>
                                          </p:val>
                                        </p:tav>
                                        <p:tav tm="100000">
                                          <p:val>
                                            <p:fltVal val="1"/>
                                          </p:val>
                                        </p:tav>
                                      </p:tavLst>
                                    </p:anim>
                                    <p:animScale>
                                      <p:cBhvr>
                                        <p:cTn id="23" dur="26">
                                          <p:stCondLst>
                                            <p:cond delay="650"/>
                                          </p:stCondLst>
                                        </p:cTn>
                                        <p:tgtEl>
                                          <p:spTgt spid="25608"/>
                                        </p:tgtEl>
                                      </p:cBhvr>
                                      <p:to x="100000" y="60000"/>
                                    </p:animScale>
                                    <p:animScale>
                                      <p:cBhvr>
                                        <p:cTn id="24" dur="166" decel="50000">
                                          <p:stCondLst>
                                            <p:cond delay="676"/>
                                          </p:stCondLst>
                                        </p:cTn>
                                        <p:tgtEl>
                                          <p:spTgt spid="25608"/>
                                        </p:tgtEl>
                                      </p:cBhvr>
                                      <p:to x="100000" y="100000"/>
                                    </p:animScale>
                                    <p:animScale>
                                      <p:cBhvr>
                                        <p:cTn id="25" dur="26">
                                          <p:stCondLst>
                                            <p:cond delay="1312"/>
                                          </p:stCondLst>
                                        </p:cTn>
                                        <p:tgtEl>
                                          <p:spTgt spid="25608"/>
                                        </p:tgtEl>
                                      </p:cBhvr>
                                      <p:to x="100000" y="80000"/>
                                    </p:animScale>
                                    <p:animScale>
                                      <p:cBhvr>
                                        <p:cTn id="26" dur="166" decel="50000">
                                          <p:stCondLst>
                                            <p:cond delay="1338"/>
                                          </p:stCondLst>
                                        </p:cTn>
                                        <p:tgtEl>
                                          <p:spTgt spid="25608"/>
                                        </p:tgtEl>
                                      </p:cBhvr>
                                      <p:to x="100000" y="100000"/>
                                    </p:animScale>
                                    <p:animScale>
                                      <p:cBhvr>
                                        <p:cTn id="27" dur="26">
                                          <p:stCondLst>
                                            <p:cond delay="1642"/>
                                          </p:stCondLst>
                                        </p:cTn>
                                        <p:tgtEl>
                                          <p:spTgt spid="25608"/>
                                        </p:tgtEl>
                                      </p:cBhvr>
                                      <p:to x="100000" y="90000"/>
                                    </p:animScale>
                                    <p:animScale>
                                      <p:cBhvr>
                                        <p:cTn id="28" dur="166" decel="50000">
                                          <p:stCondLst>
                                            <p:cond delay="1668"/>
                                          </p:stCondLst>
                                        </p:cTn>
                                        <p:tgtEl>
                                          <p:spTgt spid="25608"/>
                                        </p:tgtEl>
                                      </p:cBhvr>
                                      <p:to x="100000" y="100000"/>
                                    </p:animScale>
                                    <p:animScale>
                                      <p:cBhvr>
                                        <p:cTn id="29" dur="26">
                                          <p:stCondLst>
                                            <p:cond delay="1808"/>
                                          </p:stCondLst>
                                        </p:cTn>
                                        <p:tgtEl>
                                          <p:spTgt spid="25608"/>
                                        </p:tgtEl>
                                      </p:cBhvr>
                                      <p:to x="100000" y="95000"/>
                                    </p:animScale>
                                    <p:animScale>
                                      <p:cBhvr>
                                        <p:cTn id="30" dur="166" decel="50000">
                                          <p:stCondLst>
                                            <p:cond delay="1834"/>
                                          </p:stCondLst>
                                        </p:cTn>
                                        <p:tgtEl>
                                          <p:spTgt spid="2560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627" name="Group 3"/>
          <p:cNvGrpSpPr/>
          <p:nvPr/>
        </p:nvGrpSpPr>
        <p:grpSpPr bwMode="auto">
          <a:xfrm>
            <a:off x="3048000" y="2500313"/>
            <a:ext cx="4800600" cy="2438400"/>
            <a:chOff x="0" y="0"/>
            <a:chExt cx="3024" cy="1536"/>
          </a:xfrm>
        </p:grpSpPr>
        <p:sp>
          <p:nvSpPr>
            <p:cNvPr id="26628" name="Oval 4"/>
            <p:cNvSpPr>
              <a:spLocks noChangeArrowheads="1"/>
            </p:cNvSpPr>
            <p:nvPr/>
          </p:nvSpPr>
          <p:spPr bwMode="auto">
            <a:xfrm>
              <a:off x="0" y="336"/>
              <a:ext cx="1008" cy="672"/>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29" name="Oval 5"/>
            <p:cNvSpPr>
              <a:spLocks noChangeArrowheads="1"/>
            </p:cNvSpPr>
            <p:nvPr/>
          </p:nvSpPr>
          <p:spPr bwMode="auto">
            <a:xfrm>
              <a:off x="720" y="0"/>
              <a:ext cx="1296" cy="912"/>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0" name="Oval 6"/>
            <p:cNvSpPr>
              <a:spLocks noChangeArrowheads="1"/>
            </p:cNvSpPr>
            <p:nvPr/>
          </p:nvSpPr>
          <p:spPr bwMode="auto">
            <a:xfrm>
              <a:off x="720" y="528"/>
              <a:ext cx="1632" cy="1008"/>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1" name="Oval 7"/>
            <p:cNvSpPr>
              <a:spLocks noChangeArrowheads="1"/>
            </p:cNvSpPr>
            <p:nvPr/>
          </p:nvSpPr>
          <p:spPr bwMode="auto">
            <a:xfrm>
              <a:off x="1776" y="192"/>
              <a:ext cx="1248" cy="624"/>
            </a:xfrm>
            <a:prstGeom prst="ellipse">
              <a:avLst/>
            </a:prstGeom>
            <a:solidFill>
              <a:srgbClr val="D1CDCD"/>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632" name="AutoShape 8"/>
          <p:cNvSpPr>
            <a:spLocks noChangeArrowheads="1"/>
          </p:cNvSpPr>
          <p:nvPr/>
        </p:nvSpPr>
        <p:spPr bwMode="auto">
          <a:xfrm>
            <a:off x="4800600" y="5243513"/>
            <a:ext cx="990600" cy="1371600"/>
          </a:xfrm>
          <a:prstGeom prst="upArrow">
            <a:avLst>
              <a:gd name="adj1" fmla="val 57694"/>
              <a:gd name="adj2" fmla="val 46154"/>
            </a:avLst>
          </a:prstGeom>
          <a:solidFill>
            <a:srgbClr val="FF3300"/>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sz="2400" b="1">
                <a:solidFill>
                  <a:schemeClr val="bg1"/>
                </a:solidFill>
              </a:rPr>
              <a:t>暖流</a:t>
            </a:r>
            <a:endParaRPr lang="zh-CN" altLang="en-US" sz="2400" b="1">
              <a:solidFill>
                <a:schemeClr val="bg1"/>
              </a:solidFill>
            </a:endParaRPr>
          </a:p>
        </p:txBody>
      </p:sp>
      <p:grpSp>
        <p:nvGrpSpPr>
          <p:cNvPr id="26633" name="Group 9"/>
          <p:cNvGrpSpPr/>
          <p:nvPr/>
        </p:nvGrpSpPr>
        <p:grpSpPr bwMode="auto">
          <a:xfrm>
            <a:off x="3563938" y="4481513"/>
            <a:ext cx="3886200" cy="2133600"/>
            <a:chOff x="0" y="0"/>
            <a:chExt cx="2448" cy="1344"/>
          </a:xfrm>
        </p:grpSpPr>
        <p:sp>
          <p:nvSpPr>
            <p:cNvPr id="26634" name="Oval 10"/>
            <p:cNvSpPr>
              <a:spLocks noChangeArrowheads="1"/>
            </p:cNvSpPr>
            <p:nvPr/>
          </p:nvSpPr>
          <p:spPr bwMode="auto">
            <a:xfrm>
              <a:off x="144" y="0"/>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5" name="Oval 11"/>
            <p:cNvSpPr>
              <a:spLocks noChangeArrowheads="1"/>
            </p:cNvSpPr>
            <p:nvPr/>
          </p:nvSpPr>
          <p:spPr bwMode="auto">
            <a:xfrm>
              <a:off x="2112" y="0"/>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6" name="Oval 12"/>
            <p:cNvSpPr>
              <a:spLocks noChangeArrowheads="1"/>
            </p:cNvSpPr>
            <p:nvPr/>
          </p:nvSpPr>
          <p:spPr bwMode="auto">
            <a:xfrm>
              <a:off x="576" y="288"/>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7" name="Oval 13"/>
            <p:cNvSpPr>
              <a:spLocks noChangeArrowheads="1"/>
            </p:cNvSpPr>
            <p:nvPr/>
          </p:nvSpPr>
          <p:spPr bwMode="auto">
            <a:xfrm>
              <a:off x="1584" y="288"/>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8" name="Oval 14"/>
            <p:cNvSpPr>
              <a:spLocks noChangeArrowheads="1"/>
            </p:cNvSpPr>
            <p:nvPr/>
          </p:nvSpPr>
          <p:spPr bwMode="auto">
            <a:xfrm>
              <a:off x="48" y="336"/>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39" name="Oval 15"/>
            <p:cNvSpPr>
              <a:spLocks noChangeArrowheads="1"/>
            </p:cNvSpPr>
            <p:nvPr/>
          </p:nvSpPr>
          <p:spPr bwMode="auto">
            <a:xfrm>
              <a:off x="624" y="720"/>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0" name="Oval 16"/>
            <p:cNvSpPr>
              <a:spLocks noChangeArrowheads="1"/>
            </p:cNvSpPr>
            <p:nvPr/>
          </p:nvSpPr>
          <p:spPr bwMode="auto">
            <a:xfrm>
              <a:off x="432" y="576"/>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1" name="Oval 17"/>
            <p:cNvSpPr>
              <a:spLocks noChangeArrowheads="1"/>
            </p:cNvSpPr>
            <p:nvPr/>
          </p:nvSpPr>
          <p:spPr bwMode="auto">
            <a:xfrm>
              <a:off x="48" y="720"/>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2" name="Oval 18"/>
            <p:cNvSpPr>
              <a:spLocks noChangeArrowheads="1"/>
            </p:cNvSpPr>
            <p:nvPr/>
          </p:nvSpPr>
          <p:spPr bwMode="auto">
            <a:xfrm>
              <a:off x="0" y="1152"/>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3" name="Oval 19"/>
            <p:cNvSpPr>
              <a:spLocks noChangeArrowheads="1"/>
            </p:cNvSpPr>
            <p:nvPr/>
          </p:nvSpPr>
          <p:spPr bwMode="auto">
            <a:xfrm>
              <a:off x="576" y="1152"/>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4" name="Oval 20"/>
            <p:cNvSpPr>
              <a:spLocks noChangeArrowheads="1"/>
            </p:cNvSpPr>
            <p:nvPr/>
          </p:nvSpPr>
          <p:spPr bwMode="auto">
            <a:xfrm>
              <a:off x="1824" y="432"/>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5" name="Oval 21"/>
            <p:cNvSpPr>
              <a:spLocks noChangeArrowheads="1"/>
            </p:cNvSpPr>
            <p:nvPr/>
          </p:nvSpPr>
          <p:spPr bwMode="auto">
            <a:xfrm>
              <a:off x="2304" y="480"/>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6" name="Oval 22"/>
            <p:cNvSpPr>
              <a:spLocks noChangeArrowheads="1"/>
            </p:cNvSpPr>
            <p:nvPr/>
          </p:nvSpPr>
          <p:spPr bwMode="auto">
            <a:xfrm>
              <a:off x="1632" y="672"/>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7" name="Oval 23"/>
            <p:cNvSpPr>
              <a:spLocks noChangeArrowheads="1"/>
            </p:cNvSpPr>
            <p:nvPr/>
          </p:nvSpPr>
          <p:spPr bwMode="auto">
            <a:xfrm>
              <a:off x="2016" y="768"/>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8" name="Oval 24"/>
            <p:cNvSpPr>
              <a:spLocks noChangeArrowheads="1"/>
            </p:cNvSpPr>
            <p:nvPr/>
          </p:nvSpPr>
          <p:spPr bwMode="auto">
            <a:xfrm>
              <a:off x="1584" y="1152"/>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49" name="Oval 25"/>
            <p:cNvSpPr>
              <a:spLocks noChangeArrowheads="1"/>
            </p:cNvSpPr>
            <p:nvPr/>
          </p:nvSpPr>
          <p:spPr bwMode="auto">
            <a:xfrm>
              <a:off x="2352" y="1008"/>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50" name="Oval 26"/>
            <p:cNvSpPr>
              <a:spLocks noChangeArrowheads="1"/>
            </p:cNvSpPr>
            <p:nvPr/>
          </p:nvSpPr>
          <p:spPr bwMode="auto">
            <a:xfrm>
              <a:off x="2016" y="1152"/>
              <a:ext cx="96" cy="192"/>
            </a:xfrm>
            <a:prstGeom prst="ellipse">
              <a:avLst/>
            </a:prstGeom>
            <a:solidFill>
              <a:schemeClr val="accent1"/>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651" name="AutoShape 27"/>
          <p:cNvSpPr>
            <a:spLocks noChangeArrowheads="1"/>
          </p:cNvSpPr>
          <p:nvPr/>
        </p:nvSpPr>
        <p:spPr bwMode="auto">
          <a:xfrm>
            <a:off x="5435600" y="1025525"/>
            <a:ext cx="2717800" cy="1169988"/>
          </a:xfrm>
          <a:prstGeom prst="wedgeRoundRectCallout">
            <a:avLst>
              <a:gd name="adj1" fmla="val -30782"/>
              <a:gd name="adj2" fmla="val 74694"/>
              <a:gd name="adj3" fmla="val 16667"/>
            </a:avLst>
          </a:prstGeom>
          <a:solidFill>
            <a:srgbClr val="FFFF99"/>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400" b="1" dirty="0">
                <a:solidFill>
                  <a:srgbClr val="FF0000"/>
                </a:solidFill>
              </a:rPr>
              <a:t>小冰粒遇到暖流熔化为雨点降落</a:t>
            </a:r>
            <a:endParaRPr lang="zh-CN" altLang="en-US" sz="2400" b="1" dirty="0">
              <a:solidFill>
                <a:srgbClr val="FF0000"/>
              </a:solidFill>
            </a:endParaRPr>
          </a:p>
        </p:txBody>
      </p:sp>
      <p:sp>
        <p:nvSpPr>
          <p:cNvPr id="26652" name="Text Box 28"/>
          <p:cNvSpPr txBox="1">
            <a:spLocks noChangeArrowheads="1"/>
          </p:cNvSpPr>
          <p:nvPr/>
        </p:nvSpPr>
        <p:spPr bwMode="auto">
          <a:xfrm>
            <a:off x="678815" y="938530"/>
            <a:ext cx="798195"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r>
              <a:rPr lang="zh-CN" altLang="en-US" sz="4000" b="1" dirty="0">
                <a:solidFill>
                  <a:schemeClr val="accent2"/>
                </a:solidFill>
                <a:latin typeface="黑体" panose="02010609060101010101" charset="-122"/>
                <a:ea typeface="黑体" panose="02010609060101010101" charset="-122"/>
              </a:rPr>
              <a:t>人工降雨剖析图</a:t>
            </a:r>
            <a:endParaRPr lang="zh-CN" altLang="en-US" sz="4000" b="1" dirty="0">
              <a:solidFill>
                <a:schemeClr val="accent2"/>
              </a:solidFill>
              <a:latin typeface="黑体" panose="02010609060101010101" charset="-122"/>
              <a:ea typeface="黑体" panose="02010609060101010101" charset="-122"/>
            </a:endParaRPr>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6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6633"/>
                                        </p:tgtEl>
                                        <p:attrNameLst>
                                          <p:attrName>style.visibility</p:attrName>
                                        </p:attrNameLst>
                                      </p:cBhvr>
                                      <p:to>
                                        <p:strVal val="visible"/>
                                      </p:to>
                                    </p:set>
                                    <p:animEffect transition="in" filter="wipe(up)">
                                      <p:cBhvr>
                                        <p:cTn id="11" dur="500"/>
                                        <p:tgtEl>
                                          <p:spTgt spid="2663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0 0  L 0 0.33295  E" pathEditMode="relative" ptsTypes="">
                                      <p:cBhvr>
                                        <p:cTn id="15" dur="2000" fill="hold"/>
                                        <p:tgtEl>
                                          <p:spTgt spid="2663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51"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17412" name="Picture 4" descr="雾凇6"/>
          <p:cNvPicPr>
            <a:picLocks noChangeAspect="1" noChangeArrowheads="1"/>
          </p:cNvPicPr>
          <p:nvPr/>
        </p:nvPicPr>
        <p:blipFill>
          <a:blip r:embed="rId2" cstate="email"/>
          <a:srcRect/>
          <a:stretch>
            <a:fillRect/>
          </a:stretch>
        </p:blipFill>
        <p:spPr bwMode="auto">
          <a:xfrm>
            <a:off x="682625" y="847725"/>
            <a:ext cx="7953375" cy="580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5"/>
          <p:cNvSpPr txBox="1">
            <a:spLocks noChangeArrowheads="1"/>
          </p:cNvSpPr>
          <p:nvPr/>
        </p:nvSpPr>
        <p:spPr bwMode="auto">
          <a:xfrm rot="-1249559">
            <a:off x="1327150" y="3228975"/>
            <a:ext cx="64087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6000" b="1">
                <a:solidFill>
                  <a:srgbClr val="FF0000"/>
                </a:solidFill>
                <a:latin typeface="Comic Sans MS" panose="030F0702030302020204" pitchFamily="66" charset="0"/>
                <a:ea typeface="楷体" panose="02010609060101010101" pitchFamily="49" charset="-122"/>
              </a:rPr>
              <a:t>壮观的雾凇</a:t>
            </a:r>
            <a:endParaRPr lang="zh-CN" altLang="en-US" sz="6000" b="1">
              <a:solidFill>
                <a:srgbClr val="FF0000"/>
              </a:solidFill>
              <a:latin typeface="Comic Sans MS" panose="030F0702030302020204" pitchFamily="66" charset="0"/>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500"/>
                                        <p:tgtEl>
                                          <p:spTgt spid="17412"/>
                                        </p:tgtEl>
                                        <p:attrNameLst>
                                          <p:attrName>ppt_y</p:attrName>
                                        </p:attrNameLst>
                                      </p:cBhvr>
                                      <p:tavLst>
                                        <p:tav tm="0">
                                          <p:val>
                                            <p:strVal val="#ppt_y+#ppt_h*1.125000"/>
                                          </p:val>
                                        </p:tav>
                                        <p:tav tm="100000">
                                          <p:val>
                                            <p:strVal val="#ppt_y"/>
                                          </p:val>
                                        </p:tav>
                                      </p:tavLst>
                                    </p:anim>
                                    <p:animEffect transition="in" filter="wipe(up)">
                                      <p:cBhvr>
                                        <p:cTn id="8" dur="500"/>
                                        <p:tgtEl>
                                          <p:spTgt spid="1741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413"/>
                                        </p:tgtEl>
                                        <p:attrNameLst>
                                          <p:attrName>style.visibility</p:attrName>
                                        </p:attrNameLst>
                                      </p:cBhvr>
                                      <p:to>
                                        <p:strVal val="visible"/>
                                      </p:to>
                                    </p:set>
                                    <p:anim calcmode="lin" valueType="num">
                                      <p:cBhvr additive="base">
                                        <p:cTn id="11" dur="500"/>
                                        <p:tgtEl>
                                          <p:spTgt spid="17413"/>
                                        </p:tgtEl>
                                        <p:attrNameLst>
                                          <p:attrName>ppt_y</p:attrName>
                                        </p:attrNameLst>
                                      </p:cBhvr>
                                      <p:tavLst>
                                        <p:tav tm="0">
                                          <p:val>
                                            <p:strVal val="#ppt_y+#ppt_h*1.125000"/>
                                          </p:val>
                                        </p:tav>
                                        <p:tav tm="100000">
                                          <p:val>
                                            <p:strVal val="#ppt_y"/>
                                          </p:val>
                                        </p:tav>
                                      </p:tavLst>
                                    </p:anim>
                                    <p:animEffect transition="in" filter="wipe(up)">
                                      <p:cBhvr>
                                        <p:cTn id="12"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2533" name="Text Box 5"/>
          <p:cNvSpPr txBox="1">
            <a:spLocks noChangeArrowheads="1"/>
          </p:cNvSpPr>
          <p:nvPr/>
        </p:nvSpPr>
        <p:spPr bwMode="auto">
          <a:xfrm>
            <a:off x="317183" y="1853714"/>
            <a:ext cx="8351837" cy="341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auto">
              <a:lnSpc>
                <a:spcPct val="150000"/>
              </a:lnSpc>
              <a:spcBef>
                <a:spcPts val="0"/>
              </a:spcBef>
            </a:pPr>
            <a:r>
              <a:rPr lang="en-US" altLang="zh-CN" sz="3600" b="1" dirty="0">
                <a:solidFill>
                  <a:srgbClr val="CC6600"/>
                </a:solidFill>
                <a:latin typeface="黑体" panose="02010609060101010101" charset="-122"/>
                <a:ea typeface="黑体" panose="02010609060101010101" charset="-122"/>
                <a:cs typeface="黑体" panose="02010609060101010101" charset="-122"/>
              </a:rPr>
              <a:t>    </a:t>
            </a:r>
            <a:r>
              <a:rPr lang="zh-CN" altLang="en-US" sz="3600" b="1" dirty="0">
                <a:solidFill>
                  <a:srgbClr val="CC0066"/>
                </a:solidFill>
                <a:latin typeface="黑体" panose="02010609060101010101" charset="-122"/>
                <a:ea typeface="黑体" panose="02010609060101010101" charset="-122"/>
                <a:cs typeface="黑体" panose="02010609060101010101" charset="-122"/>
              </a:rPr>
              <a:t>雾淞，俗称树挂，是严冬时节出现在吉林松花江畔十里长堤的自然现象，与桂林山水、长江三峡、云南石林并称为中国四大奇观</a:t>
            </a:r>
            <a:r>
              <a:rPr lang="zh-CN" altLang="en-US" sz="3600" b="1" dirty="0" smtClean="0">
                <a:solidFill>
                  <a:srgbClr val="CC0066"/>
                </a:solidFill>
                <a:latin typeface="黑体" panose="02010609060101010101" charset="-122"/>
                <a:ea typeface="黑体" panose="02010609060101010101" charset="-122"/>
                <a:cs typeface="黑体" panose="02010609060101010101" charset="-122"/>
              </a:rPr>
              <a:t>。</a:t>
            </a:r>
            <a:endParaRPr lang="zh-CN" altLang="en-US" sz="2800" b="1" dirty="0">
              <a:solidFill>
                <a:srgbClr val="CC0066"/>
              </a:solidFill>
              <a:latin typeface="黑体" panose="02010609060101010101" charset="-122"/>
              <a:ea typeface="黑体" panose="02010609060101010101" charset="-122"/>
              <a:cs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2533">
                                            <p:txEl>
                                              <p:pRg st="0" end="0"/>
                                            </p:txEl>
                                          </p:spTgt>
                                        </p:tgtEl>
                                        <p:attrNameLst>
                                          <p:attrName>style.visibility</p:attrName>
                                        </p:attrNameLst>
                                      </p:cBhvr>
                                      <p:to>
                                        <p:strVal val="visible"/>
                                      </p:to>
                                    </p:set>
                                    <p:anim calcmode="lin" valueType="num">
                                      <p:cBhvr>
                                        <p:cTn id="7" dur="1000" fill="hold"/>
                                        <p:tgtEl>
                                          <p:spTgt spid="2253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253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25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709" y="1841162"/>
            <a:ext cx="3901778" cy="3901778"/>
          </a:xfrm>
          <a:prstGeom prst="rect">
            <a:avLst/>
          </a:prstGeom>
        </p:spPr>
      </p:pic>
      <p:sp>
        <p:nvSpPr>
          <p:cNvPr id="28" name="TextBox 19"/>
          <p:cNvSpPr txBox="1"/>
          <p:nvPr/>
        </p:nvSpPr>
        <p:spPr>
          <a:xfrm>
            <a:off x="4699000" y="4611370"/>
            <a:ext cx="2510155" cy="6400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五、随堂演练</a:t>
            </a:r>
            <a:endParaRPr lang="zh-CN" altLang="en-US" sz="4000" b="1" dirty="0">
              <a:latin typeface="楷体" panose="02010609060101010101" pitchFamily="49" charset="-122"/>
              <a:ea typeface="楷体" panose="02010609060101010101" pitchFamily="49" charset="-122"/>
            </a:endParaRPr>
          </a:p>
        </p:txBody>
      </p:sp>
      <p:sp>
        <p:nvSpPr>
          <p:cNvPr id="30" name="TextBox 21"/>
          <p:cNvSpPr txBox="1"/>
          <p:nvPr/>
        </p:nvSpPr>
        <p:spPr>
          <a:xfrm>
            <a:off x="4699000" y="3076575"/>
            <a:ext cx="3556635" cy="7289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三、新课讲解</a:t>
            </a:r>
            <a:endParaRPr lang="zh-CN" altLang="en-US" sz="4000" b="1" dirty="0">
              <a:latin typeface="楷体" panose="02010609060101010101" pitchFamily="49" charset="-122"/>
              <a:ea typeface="楷体" panose="02010609060101010101" pitchFamily="49" charset="-122"/>
            </a:endParaRPr>
          </a:p>
        </p:txBody>
      </p:sp>
      <p:sp>
        <p:nvSpPr>
          <p:cNvPr id="32" name="TextBox 23"/>
          <p:cNvSpPr txBox="1"/>
          <p:nvPr/>
        </p:nvSpPr>
        <p:spPr>
          <a:xfrm>
            <a:off x="4699000" y="2371090"/>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二、情景导入</a:t>
            </a:r>
            <a:endParaRPr lang="zh-CN" altLang="en-US" sz="4000" b="1" dirty="0">
              <a:latin typeface="楷体" panose="02010609060101010101" pitchFamily="49" charset="-122"/>
              <a:ea typeface="楷体" panose="02010609060101010101" pitchFamily="49" charset="-122"/>
            </a:endParaRPr>
          </a:p>
        </p:txBody>
      </p:sp>
      <p:sp>
        <p:nvSpPr>
          <p:cNvPr id="10" name="TextBox 23"/>
          <p:cNvSpPr txBox="1"/>
          <p:nvPr/>
        </p:nvSpPr>
        <p:spPr>
          <a:xfrm>
            <a:off x="4699000" y="1665605"/>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一、学习目标</a:t>
            </a:r>
            <a:endParaRPr lang="zh-CN" altLang="en-US" sz="4000" b="1" dirty="0">
              <a:latin typeface="楷体" panose="02010609060101010101" pitchFamily="49" charset="-122"/>
              <a:ea typeface="楷体" panose="02010609060101010101" pitchFamily="49" charset="-122"/>
            </a:endParaRPr>
          </a:p>
        </p:txBody>
      </p:sp>
      <p:sp>
        <p:nvSpPr>
          <p:cNvPr id="11" name="TextBox 14"/>
          <p:cNvSpPr txBox="1"/>
          <p:nvPr/>
        </p:nvSpPr>
        <p:spPr>
          <a:xfrm>
            <a:off x="4699000" y="3850005"/>
            <a:ext cx="3596640" cy="71691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四、课堂小结</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linds(horizontal)">
                                      <p:cBhvr>
                                        <p:cTn id="14" dur="500"/>
                                        <p:tgtEl>
                                          <p:spTgt spid="3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3556" name="Text Box 4"/>
          <p:cNvSpPr txBox="1">
            <a:spLocks noChangeArrowheads="1"/>
          </p:cNvSpPr>
          <p:nvPr/>
        </p:nvSpPr>
        <p:spPr bwMode="auto">
          <a:xfrm>
            <a:off x="901065" y="1208405"/>
            <a:ext cx="483044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3200" b="1" dirty="0">
                <a:solidFill>
                  <a:srgbClr val="000000"/>
                </a:solidFill>
                <a:latin typeface="Times New Roman" panose="02020603050405020304" pitchFamily="18" charset="0"/>
                <a:ea typeface="黑体" panose="02010609060101010101"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黑体" panose="02010609060101010101" charset="-122"/>
                <a:cs typeface="Times New Roman" panose="02020603050405020304" pitchFamily="18" charset="0"/>
              </a:rPr>
              <a:t>雾凇”是怎样形成的呢</a:t>
            </a:r>
            <a:r>
              <a:rPr lang="en-US" altLang="zh-CN" sz="3200" b="1" dirty="0">
                <a:solidFill>
                  <a:srgbClr val="000000"/>
                </a:solidFill>
                <a:latin typeface="Times New Roman" panose="02020603050405020304" pitchFamily="18" charset="0"/>
                <a:ea typeface="黑体" panose="02010609060101010101" charset="-122"/>
                <a:cs typeface="Times New Roman" panose="02020603050405020304" pitchFamily="18" charset="0"/>
              </a:rPr>
              <a:t>?</a:t>
            </a:r>
            <a:endParaRPr lang="en-US" altLang="zh-CN" sz="2000" b="1" dirty="0">
              <a:latin typeface="Times New Roman" panose="02020603050405020304" pitchFamily="18" charset="0"/>
              <a:ea typeface="黑体" panose="02010609060101010101" charset="-122"/>
              <a:cs typeface="Times New Roman" panose="02020603050405020304" pitchFamily="18" charset="0"/>
            </a:endParaRPr>
          </a:p>
        </p:txBody>
      </p:sp>
      <p:sp>
        <p:nvSpPr>
          <p:cNvPr id="23557" name="Text Box 5"/>
          <p:cNvSpPr txBox="1">
            <a:spLocks noChangeArrowheads="1"/>
          </p:cNvSpPr>
          <p:nvPr/>
        </p:nvSpPr>
        <p:spPr bwMode="auto">
          <a:xfrm>
            <a:off x="495935" y="2626995"/>
            <a:ext cx="8205470"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3200" b="1" dirty="0">
                <a:latin typeface="Times New Roman" panose="02020603050405020304" pitchFamily="18" charset="0"/>
                <a:ea typeface="黑体" panose="02010609060101010101" charset="-122"/>
              </a:rPr>
              <a:t>雾淞，是由水蒸气</a:t>
            </a:r>
            <a:r>
              <a:rPr lang="zh-CN" altLang="en-US" sz="3200" b="1" dirty="0">
                <a:solidFill>
                  <a:srgbClr val="FF0000"/>
                </a:solidFill>
                <a:latin typeface="Times New Roman" panose="02020603050405020304" pitchFamily="18" charset="0"/>
                <a:ea typeface="黑体" panose="02010609060101010101" charset="-122"/>
              </a:rPr>
              <a:t>凝华</a:t>
            </a:r>
            <a:r>
              <a:rPr lang="zh-CN" altLang="en-US" sz="3200" b="1" dirty="0">
                <a:latin typeface="Times New Roman" panose="02020603050405020304" pitchFamily="18" charset="0"/>
                <a:ea typeface="黑体" panose="02010609060101010101" charset="-122"/>
              </a:rPr>
              <a:t>而成的、是凝聚在地面物体迎风面上呈针状和粒状的乳白色疏松的微小冰晶或冰粒。</a:t>
            </a:r>
            <a:endParaRPr lang="zh-CN" altLang="en-US" sz="3200" b="1" dirty="0">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p:cTn id="7" dur="1000" fill="hold"/>
                                        <p:tgtEl>
                                          <p:spTgt spid="23556"/>
                                        </p:tgtEl>
                                        <p:attrNameLst>
                                          <p:attrName>ppt_w</p:attrName>
                                        </p:attrNameLst>
                                      </p:cBhvr>
                                      <p:tavLst>
                                        <p:tav tm="0">
                                          <p:val>
                                            <p:fltVal val="0"/>
                                          </p:val>
                                        </p:tav>
                                        <p:tav tm="100000">
                                          <p:val>
                                            <p:strVal val="#ppt_w"/>
                                          </p:val>
                                        </p:tav>
                                      </p:tavLst>
                                    </p:anim>
                                    <p:anim calcmode="lin" valueType="num">
                                      <p:cBhvr>
                                        <p:cTn id="8" dur="1000" fill="hold"/>
                                        <p:tgtEl>
                                          <p:spTgt spid="23556"/>
                                        </p:tgtEl>
                                        <p:attrNameLst>
                                          <p:attrName>ppt_h</p:attrName>
                                        </p:attrNameLst>
                                      </p:cBhvr>
                                      <p:tavLst>
                                        <p:tav tm="0">
                                          <p:val>
                                            <p:fltVal val="0"/>
                                          </p:val>
                                        </p:tav>
                                        <p:tav tm="100000">
                                          <p:val>
                                            <p:strVal val="#ppt_h"/>
                                          </p:val>
                                        </p:tav>
                                      </p:tavLst>
                                    </p:anim>
                                    <p:anim calcmode="lin" valueType="num">
                                      <p:cBhvr>
                                        <p:cTn id="9" dur="1000" fill="hold"/>
                                        <p:tgtEl>
                                          <p:spTgt spid="2355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355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3557"/>
                                        </p:tgtEl>
                                        <p:attrNameLst>
                                          <p:attrName>style.visibility</p:attrName>
                                        </p:attrNameLst>
                                      </p:cBhvr>
                                      <p:to>
                                        <p:strVal val="visible"/>
                                      </p:to>
                                    </p:set>
                                    <p:anim calcmode="lin" valueType="num">
                                      <p:cBhvr additive="base">
                                        <p:cTn id="15" dur="500"/>
                                        <p:tgtEl>
                                          <p:spTgt spid="23557"/>
                                        </p:tgtEl>
                                        <p:attrNameLst>
                                          <p:attrName>ppt_y</p:attrName>
                                        </p:attrNameLst>
                                      </p:cBhvr>
                                      <p:tavLst>
                                        <p:tav tm="0">
                                          <p:val>
                                            <p:strVal val="#ppt_y+#ppt_h*1.125000"/>
                                          </p:val>
                                        </p:tav>
                                        <p:tav tm="100000">
                                          <p:val>
                                            <p:strVal val="#ppt_y"/>
                                          </p:val>
                                        </p:tav>
                                      </p:tavLst>
                                    </p:anim>
                                    <p:animEffect transition="in" filter="wipe(up)">
                                      <p:cBhvr>
                                        <p:cTn id="16"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ldLvl="0" animBg="1"/>
      <p:bldP spid="2355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6261735" cy="914400"/>
            <a:chOff x="306" y="1210"/>
            <a:chExt cx="9861" cy="1440"/>
          </a:xfrm>
        </p:grpSpPr>
        <p:sp>
          <p:nvSpPr>
            <p:cNvPr id="19488" name="文本框 6151"/>
            <p:cNvSpPr txBox="1"/>
            <p:nvPr/>
          </p:nvSpPr>
          <p:spPr>
            <a:xfrm>
              <a:off x="1746" y="1452"/>
              <a:ext cx="8421"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三、</a:t>
              </a:r>
              <a:r>
                <a:rPr lang="zh-CN" altLang="en-US" sz="3600" b="1" dirty="0">
                  <a:solidFill>
                    <a:srgbClr val="FF0000"/>
                  </a:solidFill>
                  <a:latin typeface="黑体" panose="02010609060101010101" charset="-122"/>
                  <a:ea typeface="黑体" panose="02010609060101010101" charset="-122"/>
                  <a:sym typeface="+mn-ea"/>
                </a:rPr>
                <a:t>物态变化中的吸放热</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stretch>
              <a:fillRect/>
            </a:stretch>
          </p:blipFill>
          <p:spPr>
            <a:xfrm>
              <a:off x="306" y="1210"/>
              <a:ext cx="1440" cy="1440"/>
            </a:xfrm>
            <a:prstGeom prst="rect">
              <a:avLst/>
            </a:prstGeom>
          </p:spPr>
        </p:pic>
      </p:grpSp>
      <p:sp>
        <p:nvSpPr>
          <p:cNvPr id="40963" name="Text Box 3"/>
          <p:cNvSpPr txBox="1">
            <a:spLocks noChangeArrowheads="1"/>
          </p:cNvSpPr>
          <p:nvPr/>
        </p:nvSpPr>
        <p:spPr bwMode="auto">
          <a:xfrm>
            <a:off x="1144588" y="2981960"/>
            <a:ext cx="67691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pPr>
            <a:r>
              <a:rPr kumimoji="1" lang="en-US" altLang="zh-CN" sz="3200" b="1">
                <a:latin typeface="Times New Roman" panose="02020603050405020304" pitchFamily="18" charset="0"/>
              </a:rPr>
              <a:t> </a:t>
            </a:r>
            <a:r>
              <a:rPr kumimoji="1" lang="zh-CN" altLang="en-US" sz="3200" b="1">
                <a:latin typeface="Times New Roman" panose="02020603050405020304" pitchFamily="18" charset="0"/>
              </a:rPr>
              <a:t>固态                  液态                    气态</a:t>
            </a:r>
            <a:endParaRPr kumimoji="1" lang="zh-CN" altLang="en-US" sz="3200" b="1">
              <a:latin typeface="Times New Roman" panose="02020603050405020304" pitchFamily="18" charset="0"/>
            </a:endParaRPr>
          </a:p>
          <a:p>
            <a:pPr>
              <a:spcBef>
                <a:spcPct val="50000"/>
              </a:spcBef>
            </a:pPr>
            <a:endParaRPr kumimoji="1" lang="en-US" altLang="zh-CN" sz="2400">
              <a:latin typeface="Times New Roman" panose="02020603050405020304" pitchFamily="18" charset="0"/>
            </a:endParaRPr>
          </a:p>
        </p:txBody>
      </p:sp>
      <p:sp>
        <p:nvSpPr>
          <p:cNvPr id="40964" name="Text Box 4"/>
          <p:cNvSpPr txBox="1">
            <a:spLocks noChangeArrowheads="1"/>
          </p:cNvSpPr>
          <p:nvPr/>
        </p:nvSpPr>
        <p:spPr bwMode="auto">
          <a:xfrm>
            <a:off x="2225675" y="2646998"/>
            <a:ext cx="9223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熔化</a:t>
            </a:r>
            <a:endParaRPr kumimoji="1" lang="zh-CN" altLang="en-US" sz="2800" b="1">
              <a:solidFill>
                <a:srgbClr val="FF0000"/>
              </a:solidFill>
              <a:latin typeface="Times New Roman" panose="02020603050405020304" pitchFamily="18" charset="0"/>
            </a:endParaRPr>
          </a:p>
        </p:txBody>
      </p:sp>
      <p:sp>
        <p:nvSpPr>
          <p:cNvPr id="40965" name="Text Box 5"/>
          <p:cNvSpPr txBox="1">
            <a:spLocks noChangeArrowheads="1"/>
          </p:cNvSpPr>
          <p:nvPr/>
        </p:nvSpPr>
        <p:spPr bwMode="auto">
          <a:xfrm>
            <a:off x="4889500" y="2646998"/>
            <a:ext cx="10588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汽化</a:t>
            </a:r>
            <a:endParaRPr kumimoji="1" lang="zh-CN" altLang="en-US" sz="2800" b="1">
              <a:solidFill>
                <a:srgbClr val="FF0000"/>
              </a:solidFill>
              <a:latin typeface="Times New Roman" panose="02020603050405020304" pitchFamily="18" charset="0"/>
            </a:endParaRPr>
          </a:p>
        </p:txBody>
      </p:sp>
      <p:sp>
        <p:nvSpPr>
          <p:cNvPr id="40966" name="Text Box 6"/>
          <p:cNvSpPr txBox="1">
            <a:spLocks noChangeArrowheads="1"/>
          </p:cNvSpPr>
          <p:nvPr/>
        </p:nvSpPr>
        <p:spPr bwMode="auto">
          <a:xfrm>
            <a:off x="2297113" y="3367723"/>
            <a:ext cx="9175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凝固</a:t>
            </a:r>
            <a:endParaRPr kumimoji="1" lang="zh-CN" altLang="en-US" sz="2800" b="1">
              <a:solidFill>
                <a:srgbClr val="FF0000"/>
              </a:solidFill>
              <a:latin typeface="Times New Roman" panose="02020603050405020304" pitchFamily="18" charset="0"/>
            </a:endParaRPr>
          </a:p>
        </p:txBody>
      </p:sp>
      <p:sp>
        <p:nvSpPr>
          <p:cNvPr id="40967" name="Text Box 7"/>
          <p:cNvSpPr txBox="1">
            <a:spLocks noChangeArrowheads="1"/>
          </p:cNvSpPr>
          <p:nvPr/>
        </p:nvSpPr>
        <p:spPr bwMode="auto">
          <a:xfrm>
            <a:off x="4889500" y="3367723"/>
            <a:ext cx="10080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液化</a:t>
            </a:r>
            <a:endParaRPr kumimoji="1" lang="zh-CN" altLang="en-US" sz="2800" b="1">
              <a:solidFill>
                <a:srgbClr val="FFFF00"/>
              </a:solidFill>
              <a:latin typeface="Times New Roman" panose="02020603050405020304" pitchFamily="18" charset="0"/>
            </a:endParaRPr>
          </a:p>
        </p:txBody>
      </p:sp>
      <p:sp>
        <p:nvSpPr>
          <p:cNvPr id="40968" name="Text Box 8"/>
          <p:cNvSpPr txBox="1">
            <a:spLocks noChangeArrowheads="1"/>
          </p:cNvSpPr>
          <p:nvPr/>
        </p:nvSpPr>
        <p:spPr bwMode="auto">
          <a:xfrm>
            <a:off x="3467100" y="4505960"/>
            <a:ext cx="919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400" b="1">
                <a:solidFill>
                  <a:srgbClr val="FF0000"/>
                </a:solidFill>
                <a:latin typeface="Times New Roman" panose="02020603050405020304" pitchFamily="18" charset="0"/>
              </a:rPr>
              <a:t>凝华</a:t>
            </a:r>
            <a:endParaRPr kumimoji="1" lang="zh-CN" altLang="en-US" sz="2400">
              <a:solidFill>
                <a:srgbClr val="FF0000"/>
              </a:solidFill>
              <a:latin typeface="Times New Roman" panose="02020603050405020304" pitchFamily="18" charset="0"/>
            </a:endParaRPr>
          </a:p>
        </p:txBody>
      </p:sp>
      <p:sp>
        <p:nvSpPr>
          <p:cNvPr id="40969" name="Text Box 9"/>
          <p:cNvSpPr txBox="1">
            <a:spLocks noChangeArrowheads="1"/>
          </p:cNvSpPr>
          <p:nvPr/>
        </p:nvSpPr>
        <p:spPr bwMode="auto">
          <a:xfrm>
            <a:off x="3467100" y="1610360"/>
            <a:ext cx="11350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800" b="1">
                <a:solidFill>
                  <a:srgbClr val="FF0000"/>
                </a:solidFill>
                <a:latin typeface="Times New Roman" panose="02020603050405020304" pitchFamily="18" charset="0"/>
              </a:rPr>
              <a:t>升华</a:t>
            </a:r>
            <a:endParaRPr kumimoji="1" lang="zh-CN" altLang="en-US" sz="2800">
              <a:solidFill>
                <a:srgbClr val="FF0000"/>
              </a:solidFill>
              <a:latin typeface="Times New Roman" panose="02020603050405020304" pitchFamily="18" charset="0"/>
            </a:endParaRPr>
          </a:p>
        </p:txBody>
      </p:sp>
      <p:sp>
        <p:nvSpPr>
          <p:cNvPr id="40970" name="Line 10"/>
          <p:cNvSpPr>
            <a:spLocks noChangeShapeType="1"/>
          </p:cNvSpPr>
          <p:nvPr/>
        </p:nvSpPr>
        <p:spPr bwMode="auto">
          <a:xfrm>
            <a:off x="2171700" y="3134360"/>
            <a:ext cx="1752600"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71" name="Line 11"/>
          <p:cNvSpPr>
            <a:spLocks noChangeShapeType="1"/>
          </p:cNvSpPr>
          <p:nvPr/>
        </p:nvSpPr>
        <p:spPr bwMode="auto">
          <a:xfrm flipH="1">
            <a:off x="2171700" y="3362960"/>
            <a:ext cx="1752600"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72" name="Line 12"/>
          <p:cNvSpPr>
            <a:spLocks noChangeShapeType="1"/>
          </p:cNvSpPr>
          <p:nvPr/>
        </p:nvSpPr>
        <p:spPr bwMode="auto">
          <a:xfrm>
            <a:off x="4914900" y="3134360"/>
            <a:ext cx="1828800"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73" name="Line 13"/>
          <p:cNvSpPr>
            <a:spLocks noChangeShapeType="1"/>
          </p:cNvSpPr>
          <p:nvPr/>
        </p:nvSpPr>
        <p:spPr bwMode="auto">
          <a:xfrm flipH="1">
            <a:off x="4838700" y="3362960"/>
            <a:ext cx="1905000"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74" name="Line 14"/>
          <p:cNvSpPr>
            <a:spLocks noChangeShapeType="1"/>
          </p:cNvSpPr>
          <p:nvPr/>
        </p:nvSpPr>
        <p:spPr bwMode="auto">
          <a:xfrm flipH="1" flipV="1">
            <a:off x="1714500" y="4429760"/>
            <a:ext cx="5622925" cy="17463"/>
          </a:xfrm>
          <a:prstGeom prst="line">
            <a:avLst/>
          </a:prstGeom>
          <a:noFill/>
          <a:ln w="28575">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75" name="Line 15"/>
          <p:cNvSpPr>
            <a:spLocks noChangeShapeType="1"/>
          </p:cNvSpPr>
          <p:nvPr/>
        </p:nvSpPr>
        <p:spPr bwMode="auto">
          <a:xfrm flipV="1">
            <a:off x="1714500" y="3515360"/>
            <a:ext cx="0" cy="91440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76" name="Line 16"/>
          <p:cNvSpPr>
            <a:spLocks noChangeShapeType="1"/>
          </p:cNvSpPr>
          <p:nvPr/>
        </p:nvSpPr>
        <p:spPr bwMode="auto">
          <a:xfrm>
            <a:off x="7353300" y="3515360"/>
            <a:ext cx="0" cy="914400"/>
          </a:xfrm>
          <a:prstGeom prst="line">
            <a:avLst/>
          </a:prstGeom>
          <a:noFill/>
          <a:ln w="28575">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77" name="Line 17"/>
          <p:cNvSpPr>
            <a:spLocks noChangeShapeType="1"/>
          </p:cNvSpPr>
          <p:nvPr/>
        </p:nvSpPr>
        <p:spPr bwMode="auto">
          <a:xfrm flipH="1" flipV="1">
            <a:off x="1790700" y="2067560"/>
            <a:ext cx="0" cy="990600"/>
          </a:xfrm>
          <a:prstGeom prst="line">
            <a:avLst/>
          </a:prstGeom>
          <a:noFill/>
          <a:ln w="28575">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78" name="Line 18"/>
          <p:cNvSpPr>
            <a:spLocks noChangeShapeType="1"/>
          </p:cNvSpPr>
          <p:nvPr/>
        </p:nvSpPr>
        <p:spPr bwMode="auto">
          <a:xfrm>
            <a:off x="1790700" y="2067560"/>
            <a:ext cx="5562600" cy="0"/>
          </a:xfrm>
          <a:prstGeom prst="line">
            <a:avLst/>
          </a:prstGeom>
          <a:noFill/>
          <a:ln w="28575">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79" name="Line 19"/>
          <p:cNvSpPr>
            <a:spLocks noChangeShapeType="1"/>
          </p:cNvSpPr>
          <p:nvPr/>
        </p:nvSpPr>
        <p:spPr bwMode="auto">
          <a:xfrm>
            <a:off x="7353300" y="2067560"/>
            <a:ext cx="0" cy="99060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80" name="Text Box 20"/>
          <p:cNvSpPr txBox="1">
            <a:spLocks noChangeArrowheads="1"/>
          </p:cNvSpPr>
          <p:nvPr/>
        </p:nvSpPr>
        <p:spPr bwMode="auto">
          <a:xfrm>
            <a:off x="1073150" y="5239385"/>
            <a:ext cx="20161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latin typeface="Comic Sans MS" panose="030F0702030302020204" pitchFamily="66" charset="0"/>
              </a:rPr>
              <a:t>吸热的有：</a:t>
            </a:r>
            <a:endParaRPr lang="zh-CN" altLang="en-US" sz="2800" b="1" dirty="0">
              <a:latin typeface="Comic Sans MS" panose="030F0702030302020204" pitchFamily="66" charset="0"/>
            </a:endParaRPr>
          </a:p>
        </p:txBody>
      </p:sp>
      <p:sp>
        <p:nvSpPr>
          <p:cNvPr id="40981" name="Text Box 21"/>
          <p:cNvSpPr txBox="1">
            <a:spLocks noChangeArrowheads="1"/>
          </p:cNvSpPr>
          <p:nvPr/>
        </p:nvSpPr>
        <p:spPr bwMode="auto">
          <a:xfrm>
            <a:off x="3233738" y="5310823"/>
            <a:ext cx="30956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8000"/>
                </a:solidFill>
                <a:latin typeface="Comic Sans MS" panose="030F0702030302020204" pitchFamily="66" charset="0"/>
              </a:rPr>
              <a:t>熔化、汽化、升华</a:t>
            </a:r>
            <a:endParaRPr lang="zh-CN" altLang="en-US" sz="2800" b="1" dirty="0">
              <a:solidFill>
                <a:srgbClr val="008000"/>
              </a:solidFill>
              <a:latin typeface="Comic Sans MS" panose="030F0702030302020204" pitchFamily="66" charset="0"/>
            </a:endParaRPr>
          </a:p>
        </p:txBody>
      </p:sp>
      <p:sp>
        <p:nvSpPr>
          <p:cNvPr id="40982" name="Text Box 22"/>
          <p:cNvSpPr txBox="1">
            <a:spLocks noChangeArrowheads="1"/>
          </p:cNvSpPr>
          <p:nvPr/>
        </p:nvSpPr>
        <p:spPr bwMode="auto">
          <a:xfrm>
            <a:off x="1073150" y="5815648"/>
            <a:ext cx="20875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latin typeface="Comic Sans MS" panose="030F0702030302020204" pitchFamily="66" charset="0"/>
              </a:rPr>
              <a:t>放热的有：</a:t>
            </a:r>
            <a:endParaRPr lang="zh-CN" altLang="en-US" sz="2800" b="1" dirty="0">
              <a:latin typeface="Comic Sans MS" panose="030F0702030302020204" pitchFamily="66" charset="0"/>
            </a:endParaRPr>
          </a:p>
        </p:txBody>
      </p:sp>
      <p:sp>
        <p:nvSpPr>
          <p:cNvPr id="40983" name="Text Box 23"/>
          <p:cNvSpPr txBox="1">
            <a:spLocks noChangeArrowheads="1"/>
          </p:cNvSpPr>
          <p:nvPr/>
        </p:nvSpPr>
        <p:spPr bwMode="auto">
          <a:xfrm>
            <a:off x="3162300" y="5887085"/>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solidFill>
                  <a:srgbClr val="0000CC"/>
                </a:solidFill>
                <a:latin typeface="Comic Sans MS" panose="030F0702030302020204" pitchFamily="66" charset="0"/>
              </a:rPr>
              <a:t>凝固、液化、凝华</a:t>
            </a:r>
            <a:endParaRPr lang="zh-CN" altLang="en-US" sz="2800" b="1" dirty="0">
              <a:solidFill>
                <a:srgbClr val="0000CC"/>
              </a:solidFill>
              <a:latin typeface="Comic Sans MS" panose="030F0702030302020204" pitchFamily="66" charset="0"/>
            </a:endParaRPr>
          </a:p>
        </p:txBody>
      </p:sp>
      <p:sp>
        <p:nvSpPr>
          <p:cNvPr id="40984" name="Text Box 24"/>
          <p:cNvSpPr txBox="1">
            <a:spLocks noChangeArrowheads="1"/>
          </p:cNvSpPr>
          <p:nvPr/>
        </p:nvSpPr>
        <p:spPr bwMode="auto">
          <a:xfrm>
            <a:off x="3089275" y="2646998"/>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solidFill>
                  <a:srgbClr val="008000"/>
                </a:solidFill>
                <a:latin typeface="Comic Sans MS" panose="030F0702030302020204" pitchFamily="66" charset="0"/>
              </a:rPr>
              <a:t>吸热</a:t>
            </a:r>
            <a:endParaRPr lang="zh-CN" altLang="en-US" sz="2400" b="1">
              <a:solidFill>
                <a:srgbClr val="008000"/>
              </a:solidFill>
              <a:latin typeface="Comic Sans MS" panose="030F0702030302020204" pitchFamily="66" charset="0"/>
            </a:endParaRPr>
          </a:p>
        </p:txBody>
      </p:sp>
      <p:sp>
        <p:nvSpPr>
          <p:cNvPr id="40985" name="Text Box 25"/>
          <p:cNvSpPr txBox="1">
            <a:spLocks noChangeArrowheads="1"/>
          </p:cNvSpPr>
          <p:nvPr/>
        </p:nvSpPr>
        <p:spPr bwMode="auto">
          <a:xfrm>
            <a:off x="5897563" y="2646998"/>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solidFill>
                  <a:srgbClr val="008000"/>
                </a:solidFill>
                <a:latin typeface="Comic Sans MS" panose="030F0702030302020204" pitchFamily="66" charset="0"/>
              </a:rPr>
              <a:t>吸热</a:t>
            </a:r>
            <a:endParaRPr lang="zh-CN" altLang="en-US" sz="2400" b="1">
              <a:solidFill>
                <a:srgbClr val="008000"/>
              </a:solidFill>
              <a:latin typeface="Comic Sans MS" panose="030F0702030302020204" pitchFamily="66" charset="0"/>
            </a:endParaRPr>
          </a:p>
        </p:txBody>
      </p:sp>
      <p:sp>
        <p:nvSpPr>
          <p:cNvPr id="40986" name="Text Box 26"/>
          <p:cNvSpPr txBox="1">
            <a:spLocks noChangeArrowheads="1"/>
          </p:cNvSpPr>
          <p:nvPr/>
        </p:nvSpPr>
        <p:spPr bwMode="auto">
          <a:xfrm>
            <a:off x="4673600" y="1638935"/>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solidFill>
                  <a:srgbClr val="008000"/>
                </a:solidFill>
                <a:latin typeface="Comic Sans MS" panose="030F0702030302020204" pitchFamily="66" charset="0"/>
              </a:rPr>
              <a:t>吸热</a:t>
            </a:r>
            <a:endParaRPr lang="zh-CN" altLang="en-US" sz="2400" b="1">
              <a:solidFill>
                <a:srgbClr val="008000"/>
              </a:solidFill>
              <a:latin typeface="Comic Sans MS" panose="030F0702030302020204" pitchFamily="66" charset="0"/>
            </a:endParaRPr>
          </a:p>
        </p:txBody>
      </p:sp>
      <p:sp>
        <p:nvSpPr>
          <p:cNvPr id="40987" name="Text Box 27"/>
          <p:cNvSpPr txBox="1">
            <a:spLocks noChangeArrowheads="1"/>
          </p:cNvSpPr>
          <p:nvPr/>
        </p:nvSpPr>
        <p:spPr bwMode="auto">
          <a:xfrm>
            <a:off x="3162300" y="3439160"/>
            <a:ext cx="86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solidFill>
                  <a:srgbClr val="0000CC"/>
                </a:solidFill>
                <a:latin typeface="Comic Sans MS" panose="030F0702030302020204" pitchFamily="66" charset="0"/>
              </a:rPr>
              <a:t>放热</a:t>
            </a:r>
            <a:endParaRPr lang="zh-CN" altLang="en-US" sz="2400" b="1">
              <a:solidFill>
                <a:srgbClr val="0000CC"/>
              </a:solidFill>
              <a:latin typeface="Comic Sans MS" panose="030F0702030302020204" pitchFamily="66" charset="0"/>
            </a:endParaRPr>
          </a:p>
        </p:txBody>
      </p:sp>
      <p:sp>
        <p:nvSpPr>
          <p:cNvPr id="40988" name="Text Box 28"/>
          <p:cNvSpPr txBox="1">
            <a:spLocks noChangeArrowheads="1"/>
          </p:cNvSpPr>
          <p:nvPr/>
        </p:nvSpPr>
        <p:spPr bwMode="auto">
          <a:xfrm>
            <a:off x="5897563" y="3439160"/>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solidFill>
                  <a:srgbClr val="0000CC"/>
                </a:solidFill>
                <a:latin typeface="Comic Sans MS" panose="030F0702030302020204" pitchFamily="66" charset="0"/>
              </a:rPr>
              <a:t>放热</a:t>
            </a:r>
            <a:endParaRPr lang="zh-CN" altLang="en-US" sz="2400" b="1">
              <a:solidFill>
                <a:srgbClr val="0000CC"/>
              </a:solidFill>
              <a:latin typeface="Comic Sans MS" panose="030F0702030302020204" pitchFamily="66" charset="0"/>
            </a:endParaRPr>
          </a:p>
        </p:txBody>
      </p:sp>
      <p:sp>
        <p:nvSpPr>
          <p:cNvPr id="40989" name="Text Box 29"/>
          <p:cNvSpPr txBox="1">
            <a:spLocks noChangeArrowheads="1"/>
          </p:cNvSpPr>
          <p:nvPr/>
        </p:nvSpPr>
        <p:spPr bwMode="auto">
          <a:xfrm>
            <a:off x="4313238" y="4518660"/>
            <a:ext cx="1081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b="1">
                <a:solidFill>
                  <a:srgbClr val="0000CC"/>
                </a:solidFill>
                <a:latin typeface="Comic Sans MS" panose="030F0702030302020204" pitchFamily="66" charset="0"/>
              </a:rPr>
              <a:t>放热</a:t>
            </a:r>
            <a:endParaRPr lang="zh-CN" altLang="en-US" sz="2400" b="1">
              <a:solidFill>
                <a:srgbClr val="0000CC"/>
              </a:solidFill>
              <a:latin typeface="Comic Sans MS" panose="030F0702030302020204" pitchFamily="66"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40963"/>
                                        </p:tgtEl>
                                        <p:attrNameLst>
                                          <p:attrName>style.visibility</p:attrName>
                                        </p:attrNameLst>
                                      </p:cBhvr>
                                      <p:to>
                                        <p:strVal val="visible"/>
                                      </p:to>
                                    </p:set>
                                    <p:animEffect transition="in" filter="wipe(left)">
                                      <p:cBhvr>
                                        <p:cTn id="13" dur="300"/>
                                        <p:tgtEl>
                                          <p:spTgt spid="4096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0970"/>
                                        </p:tgtEl>
                                        <p:attrNameLst>
                                          <p:attrName>style.visibility</p:attrName>
                                        </p:attrNameLst>
                                      </p:cBhvr>
                                      <p:to>
                                        <p:strVal val="visible"/>
                                      </p:to>
                                    </p:set>
                                    <p:animEffect transition="in" filter="wipe(left)">
                                      <p:cBhvr>
                                        <p:cTn id="18" dur="500"/>
                                        <p:tgtEl>
                                          <p:spTgt spid="4097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0964"/>
                                        </p:tgtEl>
                                        <p:attrNameLst>
                                          <p:attrName>style.visibility</p:attrName>
                                        </p:attrNameLst>
                                      </p:cBhvr>
                                      <p:to>
                                        <p:strVal val="visible"/>
                                      </p:to>
                                    </p:set>
                                    <p:animEffect transition="in" filter="wipe(left)">
                                      <p:cBhvr>
                                        <p:cTn id="23" dur="500"/>
                                        <p:tgtEl>
                                          <p:spTgt spid="4096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0972"/>
                                        </p:tgtEl>
                                        <p:attrNameLst>
                                          <p:attrName>style.visibility</p:attrName>
                                        </p:attrNameLst>
                                      </p:cBhvr>
                                      <p:to>
                                        <p:strVal val="visible"/>
                                      </p:to>
                                    </p:set>
                                    <p:animEffect transition="in" filter="wipe(left)">
                                      <p:cBhvr>
                                        <p:cTn id="28" dur="500"/>
                                        <p:tgtEl>
                                          <p:spTgt spid="4097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0965"/>
                                        </p:tgtEl>
                                        <p:attrNameLst>
                                          <p:attrName>style.visibility</p:attrName>
                                        </p:attrNameLst>
                                      </p:cBhvr>
                                      <p:to>
                                        <p:strVal val="visible"/>
                                      </p:to>
                                    </p:set>
                                    <p:animEffect transition="in" filter="wipe(left)">
                                      <p:cBhvr>
                                        <p:cTn id="33" dur="500"/>
                                        <p:tgtEl>
                                          <p:spTgt spid="4096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40977"/>
                                        </p:tgtEl>
                                        <p:attrNameLst>
                                          <p:attrName>style.visibility</p:attrName>
                                        </p:attrNameLst>
                                      </p:cBhvr>
                                      <p:to>
                                        <p:strVal val="visible"/>
                                      </p:to>
                                    </p:set>
                                    <p:animEffect transition="in" filter="wipe(down)">
                                      <p:cBhvr>
                                        <p:cTn id="38" dur="500"/>
                                        <p:tgtEl>
                                          <p:spTgt spid="40977"/>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40978"/>
                                        </p:tgtEl>
                                        <p:attrNameLst>
                                          <p:attrName>style.visibility</p:attrName>
                                        </p:attrNameLst>
                                      </p:cBhvr>
                                      <p:to>
                                        <p:strVal val="visible"/>
                                      </p:to>
                                    </p:set>
                                    <p:animEffect transition="in" filter="wipe(left)">
                                      <p:cBhvr>
                                        <p:cTn id="42" dur="500"/>
                                        <p:tgtEl>
                                          <p:spTgt spid="40978"/>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40979"/>
                                        </p:tgtEl>
                                        <p:attrNameLst>
                                          <p:attrName>style.visibility</p:attrName>
                                        </p:attrNameLst>
                                      </p:cBhvr>
                                      <p:to>
                                        <p:strVal val="visible"/>
                                      </p:to>
                                    </p:set>
                                    <p:animEffect transition="in" filter="wipe(up)">
                                      <p:cBhvr>
                                        <p:cTn id="46" dur="500"/>
                                        <p:tgtEl>
                                          <p:spTgt spid="4097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0969"/>
                                        </p:tgtEl>
                                        <p:attrNameLst>
                                          <p:attrName>style.visibility</p:attrName>
                                        </p:attrNameLst>
                                      </p:cBhvr>
                                      <p:to>
                                        <p:strVal val="visible"/>
                                      </p:to>
                                    </p:set>
                                    <p:animEffect transition="in" filter="wipe(left)">
                                      <p:cBhvr>
                                        <p:cTn id="51" dur="500"/>
                                        <p:tgtEl>
                                          <p:spTgt spid="4096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40971"/>
                                        </p:tgtEl>
                                        <p:attrNameLst>
                                          <p:attrName>style.visibility</p:attrName>
                                        </p:attrNameLst>
                                      </p:cBhvr>
                                      <p:to>
                                        <p:strVal val="visible"/>
                                      </p:to>
                                    </p:set>
                                    <p:animEffect transition="in" filter="wipe(right)">
                                      <p:cBhvr>
                                        <p:cTn id="56" dur="500"/>
                                        <p:tgtEl>
                                          <p:spTgt spid="4097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0966"/>
                                        </p:tgtEl>
                                        <p:attrNameLst>
                                          <p:attrName>style.visibility</p:attrName>
                                        </p:attrNameLst>
                                      </p:cBhvr>
                                      <p:to>
                                        <p:strVal val="visible"/>
                                      </p:to>
                                    </p:set>
                                    <p:animEffect transition="in" filter="wipe(left)">
                                      <p:cBhvr>
                                        <p:cTn id="61" dur="500"/>
                                        <p:tgtEl>
                                          <p:spTgt spid="4096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40973"/>
                                        </p:tgtEl>
                                        <p:attrNameLst>
                                          <p:attrName>style.visibility</p:attrName>
                                        </p:attrNameLst>
                                      </p:cBhvr>
                                      <p:to>
                                        <p:strVal val="visible"/>
                                      </p:to>
                                    </p:set>
                                    <p:animEffect transition="in" filter="wipe(right)">
                                      <p:cBhvr>
                                        <p:cTn id="66" dur="500"/>
                                        <p:tgtEl>
                                          <p:spTgt spid="4097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40967"/>
                                        </p:tgtEl>
                                        <p:attrNameLst>
                                          <p:attrName>style.visibility</p:attrName>
                                        </p:attrNameLst>
                                      </p:cBhvr>
                                      <p:to>
                                        <p:strVal val="visible"/>
                                      </p:to>
                                    </p:set>
                                    <p:animEffect transition="in" filter="wipe(left)">
                                      <p:cBhvr>
                                        <p:cTn id="71" dur="500"/>
                                        <p:tgtEl>
                                          <p:spTgt spid="4096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40976"/>
                                        </p:tgtEl>
                                        <p:attrNameLst>
                                          <p:attrName>style.visibility</p:attrName>
                                        </p:attrNameLst>
                                      </p:cBhvr>
                                      <p:to>
                                        <p:strVal val="visible"/>
                                      </p:to>
                                    </p:set>
                                    <p:animEffect transition="in" filter="wipe(up)">
                                      <p:cBhvr>
                                        <p:cTn id="76" dur="500"/>
                                        <p:tgtEl>
                                          <p:spTgt spid="40976"/>
                                        </p:tgtEl>
                                      </p:cBhvr>
                                    </p:animEffect>
                                  </p:childTnLst>
                                </p:cTn>
                              </p:par>
                            </p:childTnLst>
                          </p:cTn>
                        </p:par>
                        <p:par>
                          <p:cTn id="77" fill="hold">
                            <p:stCondLst>
                              <p:cond delay="500"/>
                            </p:stCondLst>
                            <p:childTnLst>
                              <p:par>
                                <p:cTn id="78" presetID="22" presetClass="entr" presetSubtype="2" fill="hold" grpId="0" nodeType="afterEffect">
                                  <p:stCondLst>
                                    <p:cond delay="0"/>
                                  </p:stCondLst>
                                  <p:childTnLst>
                                    <p:set>
                                      <p:cBhvr>
                                        <p:cTn id="79" dur="1" fill="hold">
                                          <p:stCondLst>
                                            <p:cond delay="0"/>
                                          </p:stCondLst>
                                        </p:cTn>
                                        <p:tgtEl>
                                          <p:spTgt spid="40974"/>
                                        </p:tgtEl>
                                        <p:attrNameLst>
                                          <p:attrName>style.visibility</p:attrName>
                                        </p:attrNameLst>
                                      </p:cBhvr>
                                      <p:to>
                                        <p:strVal val="visible"/>
                                      </p:to>
                                    </p:set>
                                    <p:animEffect transition="in" filter="wipe(right)">
                                      <p:cBhvr>
                                        <p:cTn id="80" dur="500"/>
                                        <p:tgtEl>
                                          <p:spTgt spid="40974"/>
                                        </p:tgtEl>
                                      </p:cBhvr>
                                    </p:animEffect>
                                  </p:childTnLst>
                                </p:cTn>
                              </p:par>
                            </p:childTnLst>
                          </p:cTn>
                        </p:par>
                        <p:par>
                          <p:cTn id="81" fill="hold">
                            <p:stCondLst>
                              <p:cond delay="1000"/>
                            </p:stCondLst>
                            <p:childTnLst>
                              <p:par>
                                <p:cTn id="82" presetID="22" presetClass="entr" presetSubtype="4" fill="hold" grpId="0" nodeType="afterEffect">
                                  <p:stCondLst>
                                    <p:cond delay="0"/>
                                  </p:stCondLst>
                                  <p:childTnLst>
                                    <p:set>
                                      <p:cBhvr>
                                        <p:cTn id="83" dur="1" fill="hold">
                                          <p:stCondLst>
                                            <p:cond delay="0"/>
                                          </p:stCondLst>
                                        </p:cTn>
                                        <p:tgtEl>
                                          <p:spTgt spid="40975"/>
                                        </p:tgtEl>
                                        <p:attrNameLst>
                                          <p:attrName>style.visibility</p:attrName>
                                        </p:attrNameLst>
                                      </p:cBhvr>
                                      <p:to>
                                        <p:strVal val="visible"/>
                                      </p:to>
                                    </p:set>
                                    <p:animEffect transition="in" filter="wipe(down)">
                                      <p:cBhvr>
                                        <p:cTn id="84" dur="500"/>
                                        <p:tgtEl>
                                          <p:spTgt spid="40975"/>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40968"/>
                                        </p:tgtEl>
                                        <p:attrNameLst>
                                          <p:attrName>style.visibility</p:attrName>
                                        </p:attrNameLst>
                                      </p:cBhvr>
                                      <p:to>
                                        <p:strVal val="visible"/>
                                      </p:to>
                                    </p:set>
                                    <p:animEffect transition="in" filter="wipe(left)">
                                      <p:cBhvr>
                                        <p:cTn id="89" dur="500"/>
                                        <p:tgtEl>
                                          <p:spTgt spid="40968"/>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8" fill="hold" grpId="0" nodeType="clickEffect">
                                  <p:stCondLst>
                                    <p:cond delay="0"/>
                                  </p:stCondLst>
                                  <p:childTnLst>
                                    <p:set>
                                      <p:cBhvr>
                                        <p:cTn id="93" dur="1" fill="hold">
                                          <p:stCondLst>
                                            <p:cond delay="0"/>
                                          </p:stCondLst>
                                        </p:cTn>
                                        <p:tgtEl>
                                          <p:spTgt spid="40980"/>
                                        </p:tgtEl>
                                        <p:attrNameLst>
                                          <p:attrName>style.visibility</p:attrName>
                                        </p:attrNameLst>
                                      </p:cBhvr>
                                      <p:to>
                                        <p:strVal val="visible"/>
                                      </p:to>
                                    </p:set>
                                    <p:anim calcmode="lin" valueType="num">
                                      <p:cBhvr additive="base">
                                        <p:cTn id="94" dur="500" fill="hold"/>
                                        <p:tgtEl>
                                          <p:spTgt spid="40980"/>
                                        </p:tgtEl>
                                        <p:attrNameLst>
                                          <p:attrName>ppt_x</p:attrName>
                                        </p:attrNameLst>
                                      </p:cBhvr>
                                      <p:tavLst>
                                        <p:tav tm="0">
                                          <p:val>
                                            <p:strVal val="0-#ppt_w/2"/>
                                          </p:val>
                                        </p:tav>
                                        <p:tav tm="100000">
                                          <p:val>
                                            <p:strVal val="#ppt_x"/>
                                          </p:val>
                                        </p:tav>
                                      </p:tavLst>
                                    </p:anim>
                                    <p:anim calcmode="lin" valueType="num">
                                      <p:cBhvr additive="base">
                                        <p:cTn id="95" dur="500" fill="hold"/>
                                        <p:tgtEl>
                                          <p:spTgt spid="40980"/>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40981"/>
                                        </p:tgtEl>
                                        <p:attrNameLst>
                                          <p:attrName>style.visibility</p:attrName>
                                        </p:attrNameLst>
                                      </p:cBhvr>
                                      <p:to>
                                        <p:strVal val="visible"/>
                                      </p:to>
                                    </p:set>
                                    <p:anim calcmode="lin" valueType="num">
                                      <p:cBhvr additive="base">
                                        <p:cTn id="100" dur="500" fill="hold"/>
                                        <p:tgtEl>
                                          <p:spTgt spid="40981"/>
                                        </p:tgtEl>
                                        <p:attrNameLst>
                                          <p:attrName>ppt_x</p:attrName>
                                        </p:attrNameLst>
                                      </p:cBhvr>
                                      <p:tavLst>
                                        <p:tav tm="0">
                                          <p:val>
                                            <p:strVal val="#ppt_x"/>
                                          </p:val>
                                        </p:tav>
                                        <p:tav tm="100000">
                                          <p:val>
                                            <p:strVal val="#ppt_x"/>
                                          </p:val>
                                        </p:tav>
                                      </p:tavLst>
                                    </p:anim>
                                    <p:anim calcmode="lin" valueType="num">
                                      <p:cBhvr additive="base">
                                        <p:cTn id="101" dur="500" fill="hold"/>
                                        <p:tgtEl>
                                          <p:spTgt spid="40981"/>
                                        </p:tgtEl>
                                        <p:attrNameLst>
                                          <p:attrName>ppt_y</p:attrName>
                                        </p:attrNameLst>
                                      </p:cBhvr>
                                      <p:tavLst>
                                        <p:tav tm="0">
                                          <p:val>
                                            <p:strVal val="1+#ppt_h/2"/>
                                          </p:val>
                                        </p:tav>
                                        <p:tav tm="100000">
                                          <p:val>
                                            <p:strVal val="#ppt_y"/>
                                          </p:val>
                                        </p:tav>
                                      </p:tavLst>
                                    </p:anim>
                                  </p:childTnLst>
                                </p:cTn>
                              </p:par>
                            </p:childTnLst>
                          </p:cTn>
                        </p:par>
                        <p:par>
                          <p:cTn id="102" fill="hold">
                            <p:stCondLst>
                              <p:cond delay="500"/>
                            </p:stCondLst>
                            <p:childTnLst>
                              <p:par>
                                <p:cTn id="103" presetID="2" presetClass="entr" presetSubtype="4" fill="hold" grpId="0" nodeType="afterEffect">
                                  <p:stCondLst>
                                    <p:cond delay="0"/>
                                  </p:stCondLst>
                                  <p:childTnLst>
                                    <p:set>
                                      <p:cBhvr>
                                        <p:cTn id="104" dur="1" fill="hold">
                                          <p:stCondLst>
                                            <p:cond delay="0"/>
                                          </p:stCondLst>
                                        </p:cTn>
                                        <p:tgtEl>
                                          <p:spTgt spid="40984"/>
                                        </p:tgtEl>
                                        <p:attrNameLst>
                                          <p:attrName>style.visibility</p:attrName>
                                        </p:attrNameLst>
                                      </p:cBhvr>
                                      <p:to>
                                        <p:strVal val="visible"/>
                                      </p:to>
                                    </p:set>
                                    <p:anim calcmode="lin" valueType="num">
                                      <p:cBhvr additive="base">
                                        <p:cTn id="105" dur="500" fill="hold"/>
                                        <p:tgtEl>
                                          <p:spTgt spid="40984"/>
                                        </p:tgtEl>
                                        <p:attrNameLst>
                                          <p:attrName>ppt_x</p:attrName>
                                        </p:attrNameLst>
                                      </p:cBhvr>
                                      <p:tavLst>
                                        <p:tav tm="0">
                                          <p:val>
                                            <p:strVal val="#ppt_x"/>
                                          </p:val>
                                        </p:tav>
                                        <p:tav tm="100000">
                                          <p:val>
                                            <p:strVal val="#ppt_x"/>
                                          </p:val>
                                        </p:tav>
                                      </p:tavLst>
                                    </p:anim>
                                    <p:anim calcmode="lin" valueType="num">
                                      <p:cBhvr additive="base">
                                        <p:cTn id="106" dur="500" fill="hold"/>
                                        <p:tgtEl>
                                          <p:spTgt spid="40984"/>
                                        </p:tgtEl>
                                        <p:attrNameLst>
                                          <p:attrName>ppt_y</p:attrName>
                                        </p:attrNameLst>
                                      </p:cBhvr>
                                      <p:tavLst>
                                        <p:tav tm="0">
                                          <p:val>
                                            <p:strVal val="1+#ppt_h/2"/>
                                          </p:val>
                                        </p:tav>
                                        <p:tav tm="100000">
                                          <p:val>
                                            <p:strVal val="#ppt_y"/>
                                          </p:val>
                                        </p:tav>
                                      </p:tavLst>
                                    </p:anim>
                                  </p:childTnLst>
                                </p:cTn>
                              </p:par>
                            </p:childTnLst>
                          </p:cTn>
                        </p:par>
                        <p:par>
                          <p:cTn id="107" fill="hold">
                            <p:stCondLst>
                              <p:cond delay="1000"/>
                            </p:stCondLst>
                            <p:childTnLst>
                              <p:par>
                                <p:cTn id="108" presetID="2" presetClass="entr" presetSubtype="4" fill="hold" grpId="0" nodeType="afterEffect">
                                  <p:stCondLst>
                                    <p:cond delay="0"/>
                                  </p:stCondLst>
                                  <p:childTnLst>
                                    <p:set>
                                      <p:cBhvr>
                                        <p:cTn id="109" dur="1" fill="hold">
                                          <p:stCondLst>
                                            <p:cond delay="0"/>
                                          </p:stCondLst>
                                        </p:cTn>
                                        <p:tgtEl>
                                          <p:spTgt spid="40985"/>
                                        </p:tgtEl>
                                        <p:attrNameLst>
                                          <p:attrName>style.visibility</p:attrName>
                                        </p:attrNameLst>
                                      </p:cBhvr>
                                      <p:to>
                                        <p:strVal val="visible"/>
                                      </p:to>
                                    </p:set>
                                    <p:anim calcmode="lin" valueType="num">
                                      <p:cBhvr additive="base">
                                        <p:cTn id="110" dur="500" fill="hold"/>
                                        <p:tgtEl>
                                          <p:spTgt spid="40985"/>
                                        </p:tgtEl>
                                        <p:attrNameLst>
                                          <p:attrName>ppt_x</p:attrName>
                                        </p:attrNameLst>
                                      </p:cBhvr>
                                      <p:tavLst>
                                        <p:tav tm="0">
                                          <p:val>
                                            <p:strVal val="#ppt_x"/>
                                          </p:val>
                                        </p:tav>
                                        <p:tav tm="100000">
                                          <p:val>
                                            <p:strVal val="#ppt_x"/>
                                          </p:val>
                                        </p:tav>
                                      </p:tavLst>
                                    </p:anim>
                                    <p:anim calcmode="lin" valueType="num">
                                      <p:cBhvr additive="base">
                                        <p:cTn id="111" dur="500" fill="hold"/>
                                        <p:tgtEl>
                                          <p:spTgt spid="40985"/>
                                        </p:tgtEl>
                                        <p:attrNameLst>
                                          <p:attrName>ppt_y</p:attrName>
                                        </p:attrNameLst>
                                      </p:cBhvr>
                                      <p:tavLst>
                                        <p:tav tm="0">
                                          <p:val>
                                            <p:strVal val="1+#ppt_h/2"/>
                                          </p:val>
                                        </p:tav>
                                        <p:tav tm="100000">
                                          <p:val>
                                            <p:strVal val="#ppt_y"/>
                                          </p:val>
                                        </p:tav>
                                      </p:tavLst>
                                    </p:anim>
                                  </p:childTnLst>
                                </p:cTn>
                              </p:par>
                            </p:childTnLst>
                          </p:cTn>
                        </p:par>
                        <p:par>
                          <p:cTn id="112" fill="hold">
                            <p:stCondLst>
                              <p:cond delay="1500"/>
                            </p:stCondLst>
                            <p:childTnLst>
                              <p:par>
                                <p:cTn id="113" presetID="2" presetClass="entr" presetSubtype="4" fill="hold" grpId="0" nodeType="afterEffect">
                                  <p:stCondLst>
                                    <p:cond delay="0"/>
                                  </p:stCondLst>
                                  <p:childTnLst>
                                    <p:set>
                                      <p:cBhvr>
                                        <p:cTn id="114" dur="1" fill="hold">
                                          <p:stCondLst>
                                            <p:cond delay="0"/>
                                          </p:stCondLst>
                                        </p:cTn>
                                        <p:tgtEl>
                                          <p:spTgt spid="40986"/>
                                        </p:tgtEl>
                                        <p:attrNameLst>
                                          <p:attrName>style.visibility</p:attrName>
                                        </p:attrNameLst>
                                      </p:cBhvr>
                                      <p:to>
                                        <p:strVal val="visible"/>
                                      </p:to>
                                    </p:set>
                                    <p:anim calcmode="lin" valueType="num">
                                      <p:cBhvr additive="base">
                                        <p:cTn id="115" dur="500" fill="hold"/>
                                        <p:tgtEl>
                                          <p:spTgt spid="40986"/>
                                        </p:tgtEl>
                                        <p:attrNameLst>
                                          <p:attrName>ppt_x</p:attrName>
                                        </p:attrNameLst>
                                      </p:cBhvr>
                                      <p:tavLst>
                                        <p:tav tm="0">
                                          <p:val>
                                            <p:strVal val="#ppt_x"/>
                                          </p:val>
                                        </p:tav>
                                        <p:tav tm="100000">
                                          <p:val>
                                            <p:strVal val="#ppt_x"/>
                                          </p:val>
                                        </p:tav>
                                      </p:tavLst>
                                    </p:anim>
                                    <p:anim calcmode="lin" valueType="num">
                                      <p:cBhvr additive="base">
                                        <p:cTn id="116" dur="500" fill="hold"/>
                                        <p:tgtEl>
                                          <p:spTgt spid="40986"/>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40982"/>
                                        </p:tgtEl>
                                        <p:attrNameLst>
                                          <p:attrName>style.visibility</p:attrName>
                                        </p:attrNameLst>
                                      </p:cBhvr>
                                      <p:to>
                                        <p:strVal val="visible"/>
                                      </p:to>
                                    </p:set>
                                    <p:anim calcmode="lin" valueType="num">
                                      <p:cBhvr additive="base">
                                        <p:cTn id="121" dur="500" fill="hold"/>
                                        <p:tgtEl>
                                          <p:spTgt spid="40982"/>
                                        </p:tgtEl>
                                        <p:attrNameLst>
                                          <p:attrName>ppt_x</p:attrName>
                                        </p:attrNameLst>
                                      </p:cBhvr>
                                      <p:tavLst>
                                        <p:tav tm="0">
                                          <p:val>
                                            <p:strVal val="0-#ppt_w/2"/>
                                          </p:val>
                                        </p:tav>
                                        <p:tav tm="100000">
                                          <p:val>
                                            <p:strVal val="#ppt_x"/>
                                          </p:val>
                                        </p:tav>
                                      </p:tavLst>
                                    </p:anim>
                                    <p:anim calcmode="lin" valueType="num">
                                      <p:cBhvr additive="base">
                                        <p:cTn id="122" dur="500" fill="hold"/>
                                        <p:tgtEl>
                                          <p:spTgt spid="40982"/>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0983"/>
                                        </p:tgtEl>
                                        <p:attrNameLst>
                                          <p:attrName>style.visibility</p:attrName>
                                        </p:attrNameLst>
                                      </p:cBhvr>
                                      <p:to>
                                        <p:strVal val="visible"/>
                                      </p:to>
                                    </p:set>
                                    <p:anim calcmode="lin" valueType="num">
                                      <p:cBhvr additive="base">
                                        <p:cTn id="127" dur="500" fill="hold"/>
                                        <p:tgtEl>
                                          <p:spTgt spid="40983"/>
                                        </p:tgtEl>
                                        <p:attrNameLst>
                                          <p:attrName>ppt_x</p:attrName>
                                        </p:attrNameLst>
                                      </p:cBhvr>
                                      <p:tavLst>
                                        <p:tav tm="0">
                                          <p:val>
                                            <p:strVal val="#ppt_x"/>
                                          </p:val>
                                        </p:tav>
                                        <p:tav tm="100000">
                                          <p:val>
                                            <p:strVal val="#ppt_x"/>
                                          </p:val>
                                        </p:tav>
                                      </p:tavLst>
                                    </p:anim>
                                    <p:anim calcmode="lin" valueType="num">
                                      <p:cBhvr additive="base">
                                        <p:cTn id="128" dur="500" fill="hold"/>
                                        <p:tgtEl>
                                          <p:spTgt spid="40983"/>
                                        </p:tgtEl>
                                        <p:attrNameLst>
                                          <p:attrName>ppt_y</p:attrName>
                                        </p:attrNameLst>
                                      </p:cBhvr>
                                      <p:tavLst>
                                        <p:tav tm="0">
                                          <p:val>
                                            <p:strVal val="1+#ppt_h/2"/>
                                          </p:val>
                                        </p:tav>
                                        <p:tav tm="100000">
                                          <p:val>
                                            <p:strVal val="#ppt_y"/>
                                          </p:val>
                                        </p:tav>
                                      </p:tavLst>
                                    </p:anim>
                                  </p:childTnLst>
                                </p:cTn>
                              </p:par>
                            </p:childTnLst>
                          </p:cTn>
                        </p:par>
                        <p:par>
                          <p:cTn id="129" fill="hold">
                            <p:stCondLst>
                              <p:cond delay="500"/>
                            </p:stCondLst>
                            <p:childTnLst>
                              <p:par>
                                <p:cTn id="130" presetID="2" presetClass="entr" presetSubtype="4" fill="hold" grpId="0" nodeType="afterEffect">
                                  <p:stCondLst>
                                    <p:cond delay="0"/>
                                  </p:stCondLst>
                                  <p:childTnLst>
                                    <p:set>
                                      <p:cBhvr>
                                        <p:cTn id="131" dur="1" fill="hold">
                                          <p:stCondLst>
                                            <p:cond delay="0"/>
                                          </p:stCondLst>
                                        </p:cTn>
                                        <p:tgtEl>
                                          <p:spTgt spid="40987"/>
                                        </p:tgtEl>
                                        <p:attrNameLst>
                                          <p:attrName>style.visibility</p:attrName>
                                        </p:attrNameLst>
                                      </p:cBhvr>
                                      <p:to>
                                        <p:strVal val="visible"/>
                                      </p:to>
                                    </p:set>
                                    <p:anim calcmode="lin" valueType="num">
                                      <p:cBhvr additive="base">
                                        <p:cTn id="132" dur="500" fill="hold"/>
                                        <p:tgtEl>
                                          <p:spTgt spid="40987"/>
                                        </p:tgtEl>
                                        <p:attrNameLst>
                                          <p:attrName>ppt_x</p:attrName>
                                        </p:attrNameLst>
                                      </p:cBhvr>
                                      <p:tavLst>
                                        <p:tav tm="0">
                                          <p:val>
                                            <p:strVal val="#ppt_x"/>
                                          </p:val>
                                        </p:tav>
                                        <p:tav tm="100000">
                                          <p:val>
                                            <p:strVal val="#ppt_x"/>
                                          </p:val>
                                        </p:tav>
                                      </p:tavLst>
                                    </p:anim>
                                    <p:anim calcmode="lin" valueType="num">
                                      <p:cBhvr additive="base">
                                        <p:cTn id="133" dur="500" fill="hold"/>
                                        <p:tgtEl>
                                          <p:spTgt spid="40987"/>
                                        </p:tgtEl>
                                        <p:attrNameLst>
                                          <p:attrName>ppt_y</p:attrName>
                                        </p:attrNameLst>
                                      </p:cBhvr>
                                      <p:tavLst>
                                        <p:tav tm="0">
                                          <p:val>
                                            <p:strVal val="1+#ppt_h/2"/>
                                          </p:val>
                                        </p:tav>
                                        <p:tav tm="100000">
                                          <p:val>
                                            <p:strVal val="#ppt_y"/>
                                          </p:val>
                                        </p:tav>
                                      </p:tavLst>
                                    </p:anim>
                                  </p:childTnLst>
                                </p:cTn>
                              </p:par>
                            </p:childTnLst>
                          </p:cTn>
                        </p:par>
                        <p:par>
                          <p:cTn id="134" fill="hold">
                            <p:stCondLst>
                              <p:cond delay="1000"/>
                            </p:stCondLst>
                            <p:childTnLst>
                              <p:par>
                                <p:cTn id="135" presetID="2" presetClass="entr" presetSubtype="4" fill="hold" grpId="0" nodeType="afterEffect">
                                  <p:stCondLst>
                                    <p:cond delay="0"/>
                                  </p:stCondLst>
                                  <p:childTnLst>
                                    <p:set>
                                      <p:cBhvr>
                                        <p:cTn id="136" dur="1" fill="hold">
                                          <p:stCondLst>
                                            <p:cond delay="0"/>
                                          </p:stCondLst>
                                        </p:cTn>
                                        <p:tgtEl>
                                          <p:spTgt spid="40988"/>
                                        </p:tgtEl>
                                        <p:attrNameLst>
                                          <p:attrName>style.visibility</p:attrName>
                                        </p:attrNameLst>
                                      </p:cBhvr>
                                      <p:to>
                                        <p:strVal val="visible"/>
                                      </p:to>
                                    </p:set>
                                    <p:anim calcmode="lin" valueType="num">
                                      <p:cBhvr additive="base">
                                        <p:cTn id="137" dur="500" fill="hold"/>
                                        <p:tgtEl>
                                          <p:spTgt spid="40988"/>
                                        </p:tgtEl>
                                        <p:attrNameLst>
                                          <p:attrName>ppt_x</p:attrName>
                                        </p:attrNameLst>
                                      </p:cBhvr>
                                      <p:tavLst>
                                        <p:tav tm="0">
                                          <p:val>
                                            <p:strVal val="#ppt_x"/>
                                          </p:val>
                                        </p:tav>
                                        <p:tav tm="100000">
                                          <p:val>
                                            <p:strVal val="#ppt_x"/>
                                          </p:val>
                                        </p:tav>
                                      </p:tavLst>
                                    </p:anim>
                                    <p:anim calcmode="lin" valueType="num">
                                      <p:cBhvr additive="base">
                                        <p:cTn id="138" dur="500" fill="hold"/>
                                        <p:tgtEl>
                                          <p:spTgt spid="40988"/>
                                        </p:tgtEl>
                                        <p:attrNameLst>
                                          <p:attrName>ppt_y</p:attrName>
                                        </p:attrNameLst>
                                      </p:cBhvr>
                                      <p:tavLst>
                                        <p:tav tm="0">
                                          <p:val>
                                            <p:strVal val="1+#ppt_h/2"/>
                                          </p:val>
                                        </p:tav>
                                        <p:tav tm="100000">
                                          <p:val>
                                            <p:strVal val="#ppt_y"/>
                                          </p:val>
                                        </p:tav>
                                      </p:tavLst>
                                    </p:anim>
                                  </p:childTnLst>
                                </p:cTn>
                              </p:par>
                            </p:childTnLst>
                          </p:cTn>
                        </p:par>
                        <p:par>
                          <p:cTn id="139" fill="hold">
                            <p:stCondLst>
                              <p:cond delay="1500"/>
                            </p:stCondLst>
                            <p:childTnLst>
                              <p:par>
                                <p:cTn id="140" presetID="2" presetClass="entr" presetSubtype="4" fill="hold" grpId="0" nodeType="afterEffect">
                                  <p:stCondLst>
                                    <p:cond delay="0"/>
                                  </p:stCondLst>
                                  <p:childTnLst>
                                    <p:set>
                                      <p:cBhvr>
                                        <p:cTn id="141" dur="1" fill="hold">
                                          <p:stCondLst>
                                            <p:cond delay="0"/>
                                          </p:stCondLst>
                                        </p:cTn>
                                        <p:tgtEl>
                                          <p:spTgt spid="40989"/>
                                        </p:tgtEl>
                                        <p:attrNameLst>
                                          <p:attrName>style.visibility</p:attrName>
                                        </p:attrNameLst>
                                      </p:cBhvr>
                                      <p:to>
                                        <p:strVal val="visible"/>
                                      </p:to>
                                    </p:set>
                                    <p:anim calcmode="lin" valueType="num">
                                      <p:cBhvr additive="base">
                                        <p:cTn id="142" dur="500" fill="hold"/>
                                        <p:tgtEl>
                                          <p:spTgt spid="40989"/>
                                        </p:tgtEl>
                                        <p:attrNameLst>
                                          <p:attrName>ppt_x</p:attrName>
                                        </p:attrNameLst>
                                      </p:cBhvr>
                                      <p:tavLst>
                                        <p:tav tm="0">
                                          <p:val>
                                            <p:strVal val="#ppt_x"/>
                                          </p:val>
                                        </p:tav>
                                        <p:tav tm="100000">
                                          <p:val>
                                            <p:strVal val="#ppt_x"/>
                                          </p:val>
                                        </p:tav>
                                      </p:tavLst>
                                    </p:anim>
                                    <p:anim calcmode="lin" valueType="num">
                                      <p:cBhvr additive="base">
                                        <p:cTn id="143" dur="500" fill="hold"/>
                                        <p:tgtEl>
                                          <p:spTgt spid="40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4" grpId="0" autoUpdateAnimBg="0"/>
      <p:bldP spid="40965" grpId="0" autoUpdateAnimBg="0"/>
      <p:bldP spid="40966" grpId="0" autoUpdateAnimBg="0"/>
      <p:bldP spid="40967" grpId="0" autoUpdateAnimBg="0"/>
      <p:bldP spid="40968" grpId="0" autoUpdateAnimBg="0"/>
      <p:bldP spid="40969" grpId="0" autoUpdateAnimBg="0"/>
      <p:bldP spid="40970" grpId="0" bldLvl="0" animBg="1"/>
      <p:bldP spid="40971" grpId="0" bldLvl="0" animBg="1"/>
      <p:bldP spid="40972" grpId="0" bldLvl="0" animBg="1"/>
      <p:bldP spid="40973" grpId="0" bldLvl="0" animBg="1"/>
      <p:bldP spid="40974" grpId="0" bldLvl="0" animBg="1"/>
      <p:bldP spid="40975" grpId="0" bldLvl="0" animBg="1"/>
      <p:bldP spid="40976" grpId="0" bldLvl="0" animBg="1"/>
      <p:bldP spid="40977" grpId="0" bldLvl="0" animBg="1"/>
      <p:bldP spid="40978" grpId="0" bldLvl="0" animBg="1"/>
      <p:bldP spid="40979" grpId="0" bldLvl="0" animBg="1"/>
      <p:bldP spid="40980" grpId="0"/>
      <p:bldP spid="40981" grpId="0"/>
      <p:bldP spid="40982" grpId="0"/>
      <p:bldP spid="40983" grpId="0"/>
      <p:bldP spid="40984" grpId="0"/>
      <p:bldP spid="40985" grpId="0"/>
      <p:bldP spid="40986" grpId="0"/>
      <p:bldP spid="40987" grpId="0"/>
      <p:bldP spid="40988" grpId="0"/>
      <p:bldP spid="4098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9458" name="Group 24"/>
          <p:cNvGrpSpPr/>
          <p:nvPr/>
        </p:nvGrpSpPr>
        <p:grpSpPr bwMode="auto">
          <a:xfrm>
            <a:off x="226378" y="2125980"/>
            <a:ext cx="2687637" cy="1996412"/>
            <a:chOff x="0" y="709"/>
            <a:chExt cx="1693" cy="1774"/>
          </a:xfrm>
        </p:grpSpPr>
        <p:pic>
          <p:nvPicPr>
            <p:cNvPr id="19459" name="Picture 5" descr="层积云"/>
            <p:cNvPicPr>
              <a:picLocks noChangeAspect="1" noChangeArrowheads="1"/>
            </p:cNvPicPr>
            <p:nvPr/>
          </p:nvPicPr>
          <p:blipFill>
            <a:blip r:embed="rId2" cstate="email"/>
            <a:srcRect/>
            <a:stretch>
              <a:fillRect/>
            </a:stretch>
          </p:blipFill>
          <p:spPr bwMode="auto">
            <a:xfrm>
              <a:off x="0" y="709"/>
              <a:ext cx="1693"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1" name="Text Box 18"/>
            <p:cNvSpPr txBox="1">
              <a:spLocks noChangeArrowheads="1"/>
            </p:cNvSpPr>
            <p:nvPr/>
          </p:nvSpPr>
          <p:spPr bwMode="auto">
            <a:xfrm>
              <a:off x="622" y="2019"/>
              <a:ext cx="340" cy="464"/>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云</a:t>
              </a:r>
              <a:endParaRPr lang="zh-CN" altLang="en-US" sz="2800" b="1">
                <a:latin typeface="Times New Roman" panose="02020603050405020304" pitchFamily="18" charset="0"/>
                <a:ea typeface="黑体" panose="02010609060101010101" charset="-122"/>
              </a:endParaRPr>
            </a:p>
          </p:txBody>
        </p:sp>
      </p:grpSp>
      <p:pic>
        <p:nvPicPr>
          <p:cNvPr id="19461" name="Picture 13" descr="雨"/>
          <p:cNvPicPr>
            <a:picLocks noChangeAspect="1" noChangeArrowheads="1"/>
          </p:cNvPicPr>
          <p:nvPr/>
        </p:nvPicPr>
        <p:blipFill>
          <a:blip r:embed="rId3" cstate="email"/>
          <a:srcRect/>
          <a:stretch>
            <a:fillRect/>
          </a:stretch>
        </p:blipFill>
        <p:spPr bwMode="auto">
          <a:xfrm>
            <a:off x="6092190" y="4521518"/>
            <a:ext cx="26860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2" name="Group 28"/>
          <p:cNvGrpSpPr/>
          <p:nvPr/>
        </p:nvGrpSpPr>
        <p:grpSpPr bwMode="auto">
          <a:xfrm>
            <a:off x="3039428" y="4346893"/>
            <a:ext cx="2905125" cy="2270125"/>
            <a:chOff x="1882" y="2450"/>
            <a:chExt cx="1996" cy="1963"/>
          </a:xfrm>
        </p:grpSpPr>
        <p:pic>
          <p:nvPicPr>
            <p:cNvPr id="19463" name="Picture 17" descr="露1"/>
            <p:cNvPicPr>
              <a:picLocks noChangeAspect="1" noChangeArrowheads="1"/>
            </p:cNvPicPr>
            <p:nvPr/>
          </p:nvPicPr>
          <p:blipFill>
            <a:blip r:embed="rId4" cstate="email"/>
            <a:srcRect/>
            <a:stretch>
              <a:fillRect/>
            </a:stretch>
          </p:blipFill>
          <p:spPr bwMode="auto">
            <a:xfrm>
              <a:off x="1882" y="2450"/>
              <a:ext cx="1996" cy="1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9" name="Text Box 20"/>
            <p:cNvSpPr txBox="1">
              <a:spLocks noChangeArrowheads="1"/>
            </p:cNvSpPr>
            <p:nvPr/>
          </p:nvSpPr>
          <p:spPr bwMode="auto">
            <a:xfrm>
              <a:off x="2686" y="3948"/>
              <a:ext cx="345" cy="465"/>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露</a:t>
              </a:r>
              <a:endParaRPr lang="zh-CN" altLang="en-US" sz="2800" b="1">
                <a:latin typeface="Times New Roman" panose="02020603050405020304" pitchFamily="18" charset="0"/>
                <a:ea typeface="黑体" panose="02010609060101010101" charset="-122"/>
              </a:endParaRPr>
            </a:p>
          </p:txBody>
        </p:sp>
      </p:grpSp>
      <p:grpSp>
        <p:nvGrpSpPr>
          <p:cNvPr id="19465" name="Group 26"/>
          <p:cNvGrpSpPr/>
          <p:nvPr/>
        </p:nvGrpSpPr>
        <p:grpSpPr bwMode="auto">
          <a:xfrm>
            <a:off x="6071553" y="2192655"/>
            <a:ext cx="2849562" cy="1997075"/>
            <a:chOff x="3965" y="709"/>
            <a:chExt cx="1795" cy="1774"/>
          </a:xfrm>
        </p:grpSpPr>
        <p:pic>
          <p:nvPicPr>
            <p:cNvPr id="19466" name="Picture 7" descr="雾"/>
            <p:cNvPicPr>
              <a:picLocks noChangeAspect="1" noChangeArrowheads="1"/>
            </p:cNvPicPr>
            <p:nvPr/>
          </p:nvPicPr>
          <p:blipFill>
            <a:blip r:embed="rId5" cstate="email"/>
            <a:srcRect/>
            <a:stretch>
              <a:fillRect/>
            </a:stretch>
          </p:blipFill>
          <p:spPr bwMode="auto">
            <a:xfrm>
              <a:off x="3965" y="709"/>
              <a:ext cx="1795" cy="1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7" name="Text Box 21"/>
            <p:cNvSpPr txBox="1">
              <a:spLocks noChangeArrowheads="1"/>
            </p:cNvSpPr>
            <p:nvPr/>
          </p:nvSpPr>
          <p:spPr bwMode="auto">
            <a:xfrm>
              <a:off x="4655" y="2018"/>
              <a:ext cx="344" cy="465"/>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雾</a:t>
              </a:r>
              <a:endParaRPr lang="zh-CN" altLang="en-US" sz="2800" b="1">
                <a:latin typeface="Times New Roman" panose="02020603050405020304" pitchFamily="18" charset="0"/>
                <a:ea typeface="黑体" panose="02010609060101010101" charset="-122"/>
              </a:endParaRPr>
            </a:p>
          </p:txBody>
        </p:sp>
      </p:grpSp>
      <p:grpSp>
        <p:nvGrpSpPr>
          <p:cNvPr id="19468" name="Group 27"/>
          <p:cNvGrpSpPr/>
          <p:nvPr/>
        </p:nvGrpSpPr>
        <p:grpSpPr bwMode="auto">
          <a:xfrm>
            <a:off x="299403" y="4361180"/>
            <a:ext cx="2552700" cy="2284413"/>
            <a:chOff x="0" y="2432"/>
            <a:chExt cx="1791" cy="1962"/>
          </a:xfrm>
        </p:grpSpPr>
        <p:pic>
          <p:nvPicPr>
            <p:cNvPr id="19469" name="Picture 10" descr="雪"/>
            <p:cNvPicPr>
              <a:picLocks noChangeAspect="1" noChangeArrowheads="1"/>
            </p:cNvPicPr>
            <p:nvPr/>
          </p:nvPicPr>
          <p:blipFill>
            <a:blip r:embed="rId6" cstate="email"/>
            <a:srcRect/>
            <a:stretch>
              <a:fillRect/>
            </a:stretch>
          </p:blipFill>
          <p:spPr bwMode="auto">
            <a:xfrm>
              <a:off x="0" y="2432"/>
              <a:ext cx="1791" cy="1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Text Box 22"/>
            <p:cNvSpPr txBox="1">
              <a:spLocks noChangeArrowheads="1"/>
            </p:cNvSpPr>
            <p:nvPr/>
          </p:nvSpPr>
          <p:spPr bwMode="auto">
            <a:xfrm>
              <a:off x="657" y="3929"/>
              <a:ext cx="344" cy="465"/>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雪</a:t>
              </a:r>
              <a:endParaRPr lang="zh-CN" altLang="en-US" sz="2800" b="1">
                <a:latin typeface="Times New Roman" panose="02020603050405020304" pitchFamily="18" charset="0"/>
                <a:ea typeface="黑体" panose="02010609060101010101" charset="-122"/>
              </a:endParaRPr>
            </a:p>
          </p:txBody>
        </p:sp>
      </p:grpSp>
      <p:sp>
        <p:nvSpPr>
          <p:cNvPr id="20487" name="TextBox 21"/>
          <p:cNvSpPr txBox="1">
            <a:spLocks noChangeArrowheads="1"/>
          </p:cNvSpPr>
          <p:nvPr/>
        </p:nvSpPr>
        <p:spPr bwMode="auto">
          <a:xfrm>
            <a:off x="6741478" y="6113780"/>
            <a:ext cx="2411412" cy="522288"/>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endParaRPr lang="zh-CN" altLang="en-US" sz="28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grpSp>
        <p:nvGrpSpPr>
          <p:cNvPr id="19472" name="Group 25"/>
          <p:cNvGrpSpPr/>
          <p:nvPr/>
        </p:nvGrpSpPr>
        <p:grpSpPr bwMode="auto">
          <a:xfrm>
            <a:off x="2994978" y="2125980"/>
            <a:ext cx="3005137" cy="2024063"/>
            <a:chOff x="1927" y="690"/>
            <a:chExt cx="1893" cy="1799"/>
          </a:xfrm>
        </p:grpSpPr>
        <p:pic>
          <p:nvPicPr>
            <p:cNvPr id="19473" name="Picture 16" descr="霜1"/>
            <p:cNvPicPr>
              <a:picLocks noChangeAspect="1" noChangeArrowheads="1"/>
            </p:cNvPicPr>
            <p:nvPr/>
          </p:nvPicPr>
          <p:blipFill>
            <a:blip r:embed="rId7" cstate="email"/>
            <a:srcRect/>
            <a:stretch>
              <a:fillRect/>
            </a:stretch>
          </p:blipFill>
          <p:spPr bwMode="auto">
            <a:xfrm>
              <a:off x="1927" y="690"/>
              <a:ext cx="1893" cy="1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Text Box 23"/>
            <p:cNvSpPr txBox="1">
              <a:spLocks noChangeArrowheads="1"/>
            </p:cNvSpPr>
            <p:nvPr/>
          </p:nvSpPr>
          <p:spPr bwMode="auto">
            <a:xfrm>
              <a:off x="2699" y="2023"/>
              <a:ext cx="344" cy="466"/>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霜</a:t>
              </a:r>
              <a:endParaRPr lang="zh-CN" altLang="en-US" sz="2800" b="1">
                <a:latin typeface="Times New Roman" panose="02020603050405020304" pitchFamily="18" charset="0"/>
                <a:ea typeface="黑体" panose="02010609060101010101" charset="-122"/>
              </a:endParaRPr>
            </a:p>
          </p:txBody>
        </p:sp>
      </p:grpSp>
      <p:sp>
        <p:nvSpPr>
          <p:cNvPr id="20489" name="Rectangle 8"/>
          <p:cNvSpPr>
            <a:spLocks noChangeArrowheads="1"/>
          </p:cNvSpPr>
          <p:nvPr/>
        </p:nvSpPr>
        <p:spPr bwMode="auto">
          <a:xfrm>
            <a:off x="477203" y="1403668"/>
            <a:ext cx="6438265" cy="521970"/>
          </a:xfrm>
          <a:prstGeom prst="rect">
            <a:avLst/>
          </a:prstGeom>
          <a:noFill/>
          <a:ln w="9525">
            <a:noFill/>
            <a:miter lim="800000"/>
          </a:ln>
        </p:spPr>
        <p:txBody>
          <a:bodyPr wrap="none">
            <a:spAutoFit/>
          </a:bodyPr>
          <a:lstStyle/>
          <a:p>
            <a:pPr>
              <a:defRPr/>
            </a:pPr>
            <a:r>
              <a:rPr lang="zh-CN" altLang="en-US" sz="2800" b="1" dirty="0">
                <a:latin typeface="Times New Roman" panose="02020603050405020304" pitchFamily="18" charset="0"/>
                <a:ea typeface="黑体" panose="02010609060101010101" charset="-122"/>
              </a:rPr>
              <a:t>云、雨、雪、雾、露、霜是如何形成的</a:t>
            </a:r>
            <a:r>
              <a:rPr lang="en-US" altLang="zh-CN" sz="2800" b="1" dirty="0">
                <a:latin typeface="Times New Roman" panose="02020603050405020304" pitchFamily="18" charset="0"/>
                <a:ea typeface="黑体" panose="02010609060101010101" charset="-122"/>
              </a:rPr>
              <a:t>?</a:t>
            </a:r>
            <a:endParaRPr lang="en-US" altLang="zh-CN" sz="2800" b="1" dirty="0">
              <a:latin typeface="Times New Roman" panose="02020603050405020304" pitchFamily="18" charset="0"/>
              <a:ea typeface="黑体" panose="02010609060101010101" charset="-122"/>
            </a:endParaRPr>
          </a:p>
        </p:txBody>
      </p:sp>
      <p:sp>
        <p:nvSpPr>
          <p:cNvPr id="20490" name="Text Box 19"/>
          <p:cNvSpPr txBox="1">
            <a:spLocks noChangeArrowheads="1"/>
          </p:cNvSpPr>
          <p:nvPr/>
        </p:nvSpPr>
        <p:spPr bwMode="auto">
          <a:xfrm>
            <a:off x="7441565" y="6083618"/>
            <a:ext cx="546100" cy="522287"/>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雨</a:t>
            </a:r>
            <a:endParaRPr lang="zh-CN" altLang="en-US" sz="2800" b="1">
              <a:latin typeface="Times New Roman" panose="02020603050405020304" pitchFamily="18" charset="0"/>
              <a:ea typeface="黑体" panose="02010609060101010101" charset="-122"/>
            </a:endParaRPr>
          </a:p>
        </p:txBody>
      </p:sp>
      <p:sp>
        <p:nvSpPr>
          <p:cNvPr id="19477" name="TextBox 21"/>
          <p:cNvSpPr txBox="1">
            <a:spLocks noChangeArrowheads="1"/>
          </p:cNvSpPr>
          <p:nvPr/>
        </p:nvSpPr>
        <p:spPr bwMode="auto">
          <a:xfrm>
            <a:off x="757238" y="743903"/>
            <a:ext cx="1031875" cy="522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Times New Roman" panose="02020603050405020304" pitchFamily="18" charset="0"/>
                <a:ea typeface="黑体" panose="02010609060101010101" charset="-122"/>
              </a:rPr>
              <a:t>思考：</a:t>
            </a:r>
            <a:endParaRPr lang="zh-CN" altLang="en-US" sz="2800" b="1" dirty="0">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1506" name="Text Box 4"/>
          <p:cNvSpPr txBox="1">
            <a:spLocks noChangeArrowheads="1"/>
          </p:cNvSpPr>
          <p:nvPr/>
        </p:nvSpPr>
        <p:spPr bwMode="auto">
          <a:xfrm>
            <a:off x="3883660" y="1081405"/>
            <a:ext cx="4613275" cy="1938020"/>
          </a:xfrm>
          <a:prstGeom prst="rect">
            <a:avLst/>
          </a:prstGeom>
          <a:noFill/>
          <a:ln w="9525">
            <a:noFill/>
            <a:miter lim="800000"/>
          </a:ln>
        </p:spPr>
        <p:txBody>
          <a:bodyPr>
            <a:spAutoFit/>
          </a:bodyPr>
          <a:p>
            <a:pPr>
              <a:spcBef>
                <a:spcPct val="50000"/>
              </a:spcBef>
              <a:defRPr/>
            </a:pPr>
            <a:r>
              <a:rPr lang="zh-CN" altLang="en-US" sz="2400" b="1" dirty="0">
                <a:latin typeface="Times New Roman" panose="02020603050405020304" pitchFamily="18" charset="0"/>
                <a:ea typeface="黑体" panose="02010609060101010101" charset="-122"/>
                <a:cs typeface="Times New Roman" panose="02020603050405020304" pitchFamily="18" charset="0"/>
              </a:rPr>
              <a:t>    露是在天气较热的时候，空气中的水蒸气于清晨前遇到温度较低的树叶、花草等，液化成小水珠附着在他们的表面上，这是一种</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液化</a:t>
            </a:r>
            <a:r>
              <a:rPr lang="zh-CN" altLang="en-US" sz="2400" b="1" dirty="0">
                <a:latin typeface="Times New Roman" panose="02020603050405020304" pitchFamily="18" charset="0"/>
                <a:ea typeface="黑体" panose="02010609060101010101" charset="-122"/>
                <a:cs typeface="Times New Roman" panose="02020603050405020304" pitchFamily="18" charset="0"/>
              </a:rPr>
              <a:t>现象。</a:t>
            </a:r>
            <a:endParaRPr lang="zh-CN" altLang="en-US" sz="2400" b="1" dirty="0">
              <a:latin typeface="Times New Roman" panose="02020603050405020304" pitchFamily="18" charset="0"/>
              <a:ea typeface="黑体" panose="02010609060101010101" charset="-122"/>
              <a:cs typeface="Times New Roman" panose="02020603050405020304" pitchFamily="18" charset="0"/>
            </a:endParaRPr>
          </a:p>
        </p:txBody>
      </p:sp>
      <p:sp>
        <p:nvSpPr>
          <p:cNvPr id="21507" name="Text Box 5"/>
          <p:cNvSpPr txBox="1">
            <a:spLocks noChangeArrowheads="1"/>
          </p:cNvSpPr>
          <p:nvPr/>
        </p:nvSpPr>
        <p:spPr bwMode="auto">
          <a:xfrm>
            <a:off x="3883660" y="3469005"/>
            <a:ext cx="4643438" cy="2308225"/>
          </a:xfrm>
          <a:prstGeom prst="rect">
            <a:avLst/>
          </a:prstGeom>
          <a:noFill/>
          <a:ln w="9525">
            <a:noFill/>
            <a:miter lim="800000"/>
          </a:ln>
        </p:spPr>
        <p:txBody>
          <a:bodyPr>
            <a:spAutoFit/>
          </a:bodyPr>
          <a:p>
            <a:pPr>
              <a:spcBef>
                <a:spcPct val="50000"/>
              </a:spcBef>
              <a:defRPr/>
            </a:pPr>
            <a:r>
              <a:rPr lang="zh-CN" altLang="en-US" sz="2400" b="1" dirty="0">
                <a:latin typeface="Times New Roman" panose="02020603050405020304" pitchFamily="18" charset="0"/>
                <a:ea typeface="黑体" panose="02010609060101010101" charset="-122"/>
                <a:cs typeface="Times New Roman" panose="02020603050405020304" pitchFamily="18" charset="0"/>
              </a:rPr>
              <a:t>    雾和云的情况相同，都是水蒸气在空气中遇冷液化成为小水珠，这些小水珠悬浮在空气中，在地面附近称为雾，在高空处则称为云，因此雾和云都是水蒸气</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液化</a:t>
            </a:r>
            <a:r>
              <a:rPr lang="zh-CN" altLang="en-US" sz="2400" b="1" dirty="0">
                <a:latin typeface="Times New Roman" panose="02020603050405020304" pitchFamily="18" charset="0"/>
                <a:ea typeface="黑体" panose="02010609060101010101" charset="-122"/>
                <a:cs typeface="Times New Roman" panose="02020603050405020304" pitchFamily="18" charset="0"/>
              </a:rPr>
              <a:t>现象。</a:t>
            </a:r>
            <a:endParaRPr lang="zh-CN" altLang="en-US" sz="2400" b="1" dirty="0">
              <a:latin typeface="Times New Roman" panose="02020603050405020304" pitchFamily="18" charset="0"/>
              <a:ea typeface="黑体" panose="02010609060101010101" charset="-122"/>
              <a:cs typeface="Times New Roman" panose="02020603050405020304" pitchFamily="18" charset="0"/>
            </a:endParaRPr>
          </a:p>
        </p:txBody>
      </p:sp>
      <p:grpSp>
        <p:nvGrpSpPr>
          <p:cNvPr id="20484" name="Group 24"/>
          <p:cNvGrpSpPr/>
          <p:nvPr/>
        </p:nvGrpSpPr>
        <p:grpSpPr bwMode="auto">
          <a:xfrm>
            <a:off x="442913" y="3367405"/>
            <a:ext cx="3143250" cy="2570163"/>
            <a:chOff x="0" y="709"/>
            <a:chExt cx="1693" cy="1598"/>
          </a:xfrm>
        </p:grpSpPr>
        <p:pic>
          <p:nvPicPr>
            <p:cNvPr id="20485" name="Picture 5" descr="层积云"/>
            <p:cNvPicPr>
              <a:picLocks noChangeAspect="1" noChangeArrowheads="1"/>
            </p:cNvPicPr>
            <p:nvPr/>
          </p:nvPicPr>
          <p:blipFill>
            <a:blip r:embed="rId2" cstate="email"/>
            <a:srcRect/>
            <a:stretch>
              <a:fillRect/>
            </a:stretch>
          </p:blipFill>
          <p:spPr bwMode="auto">
            <a:xfrm>
              <a:off x="0" y="709"/>
              <a:ext cx="1693"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4" name="Text Box 18"/>
            <p:cNvSpPr txBox="1">
              <a:spLocks noChangeArrowheads="1"/>
            </p:cNvSpPr>
            <p:nvPr/>
          </p:nvSpPr>
          <p:spPr bwMode="auto">
            <a:xfrm>
              <a:off x="622" y="2020"/>
              <a:ext cx="268" cy="287"/>
            </a:xfrm>
            <a:prstGeom prst="rect">
              <a:avLst/>
            </a:prstGeom>
            <a:noFill/>
            <a:ln w="9525">
              <a:noFill/>
              <a:miter lim="800000"/>
            </a:ln>
          </p:spPr>
          <p:txBody>
            <a:bodyPr wrap="none">
              <a:spAutoFit/>
            </a:bodyPr>
            <a:p>
              <a:pPr>
                <a:defRPr/>
              </a:pPr>
              <a:r>
                <a:rPr lang="zh-CN" altLang="en-US" sz="2400" b="1">
                  <a:latin typeface="Times New Roman" panose="02020603050405020304" pitchFamily="18" charset="0"/>
                  <a:ea typeface="黑体" panose="02010609060101010101" charset="-122"/>
                </a:rPr>
                <a:t>云</a:t>
              </a:r>
              <a:endParaRPr lang="zh-CN" altLang="en-US" sz="2400" b="1">
                <a:latin typeface="Times New Roman" panose="02020603050405020304" pitchFamily="18" charset="0"/>
                <a:ea typeface="黑体" panose="02010609060101010101" charset="-122"/>
              </a:endParaRPr>
            </a:p>
          </p:txBody>
        </p:sp>
      </p:grpSp>
      <p:grpSp>
        <p:nvGrpSpPr>
          <p:cNvPr id="20487" name="Group 28"/>
          <p:cNvGrpSpPr/>
          <p:nvPr/>
        </p:nvGrpSpPr>
        <p:grpSpPr bwMode="auto">
          <a:xfrm>
            <a:off x="514350" y="1081405"/>
            <a:ext cx="2714625" cy="1966913"/>
            <a:chOff x="1882" y="2450"/>
            <a:chExt cx="1996" cy="1957"/>
          </a:xfrm>
        </p:grpSpPr>
        <p:pic>
          <p:nvPicPr>
            <p:cNvPr id="20488" name="Picture 17" descr="露1"/>
            <p:cNvPicPr>
              <a:picLocks noChangeAspect="1" noChangeArrowheads="1"/>
            </p:cNvPicPr>
            <p:nvPr/>
          </p:nvPicPr>
          <p:blipFill>
            <a:blip r:embed="rId3" cstate="email"/>
            <a:srcRect/>
            <a:stretch>
              <a:fillRect/>
            </a:stretch>
          </p:blipFill>
          <p:spPr bwMode="auto">
            <a:xfrm>
              <a:off x="1882" y="2450"/>
              <a:ext cx="1996" cy="1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Text Box 20"/>
            <p:cNvSpPr txBox="1">
              <a:spLocks noChangeArrowheads="1"/>
            </p:cNvSpPr>
            <p:nvPr/>
          </p:nvSpPr>
          <p:spPr bwMode="auto">
            <a:xfrm>
              <a:off x="2686" y="3947"/>
              <a:ext cx="363" cy="460"/>
            </a:xfrm>
            <a:prstGeom prst="rect">
              <a:avLst/>
            </a:prstGeom>
            <a:noFill/>
            <a:ln w="9525">
              <a:noFill/>
              <a:miter lim="800000"/>
            </a:ln>
          </p:spPr>
          <p:txBody>
            <a:bodyPr wrap="none">
              <a:spAutoFit/>
            </a:bodyPr>
            <a:p>
              <a:pPr>
                <a:defRPr/>
              </a:pPr>
              <a:r>
                <a:rPr lang="zh-CN" altLang="en-US" sz="2400" b="1">
                  <a:latin typeface="Times New Roman" panose="02020603050405020304" pitchFamily="18" charset="0"/>
                  <a:ea typeface="黑体" panose="02010609060101010101" charset="-122"/>
                </a:rPr>
                <a:t>露</a:t>
              </a:r>
              <a:endParaRPr lang="zh-CN" altLang="en-US" sz="2400" b="1">
                <a:latin typeface="Times New Roman" panose="02020603050405020304" pitchFamily="18" charset="0"/>
                <a:ea typeface="黑体" panose="02010609060101010101" charset="-122"/>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heckerboard(across)">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checkerboard(across)">
                                      <p:cBhvr>
                                        <p:cTn id="1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2530" name="Text Box 6"/>
          <p:cNvSpPr txBox="1">
            <a:spLocks noChangeArrowheads="1"/>
          </p:cNvSpPr>
          <p:nvPr/>
        </p:nvSpPr>
        <p:spPr bwMode="auto">
          <a:xfrm>
            <a:off x="4541520" y="4007803"/>
            <a:ext cx="3857625" cy="1198880"/>
          </a:xfrm>
          <a:prstGeom prst="rect">
            <a:avLst/>
          </a:prstGeom>
          <a:noFill/>
          <a:ln w="9525">
            <a:noFill/>
            <a:miter lim="800000"/>
          </a:ln>
        </p:spPr>
        <p:txBody>
          <a:bodyPr>
            <a:spAutoFit/>
          </a:bodyPr>
          <a:p>
            <a:pPr>
              <a:spcBef>
                <a:spcPct val="50000"/>
              </a:spcBef>
              <a:defRPr/>
            </a:pPr>
            <a:r>
              <a:rPr lang="zh-CN" altLang="en-US" sz="2400" b="1" dirty="0">
                <a:latin typeface="Times New Roman" panose="02020603050405020304" pitchFamily="18" charset="0"/>
                <a:ea typeface="黑体" panose="02010609060101010101" charset="-122"/>
                <a:cs typeface="Times New Roman" panose="02020603050405020304" pitchFamily="18" charset="0"/>
              </a:rPr>
              <a:t>    霜是在地表面的水蒸气遇到摄氏零度以下的温度，直接</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凝华</a:t>
            </a:r>
            <a:r>
              <a:rPr lang="zh-CN" altLang="en-US" sz="2400" b="1" dirty="0">
                <a:latin typeface="Times New Roman" panose="02020603050405020304" pitchFamily="18" charset="0"/>
                <a:ea typeface="黑体" panose="02010609060101010101" charset="-122"/>
                <a:cs typeface="Times New Roman" panose="02020603050405020304" pitchFamily="18" charset="0"/>
              </a:rPr>
              <a:t>为固体。</a:t>
            </a:r>
            <a:endParaRPr lang="zh-CN" altLang="en-US" sz="2400" b="1" dirty="0">
              <a:latin typeface="Times New Roman" panose="02020603050405020304" pitchFamily="18" charset="0"/>
              <a:ea typeface="黑体" panose="02010609060101010101" charset="-122"/>
              <a:cs typeface="Times New Roman" panose="02020603050405020304" pitchFamily="18" charset="0"/>
            </a:endParaRPr>
          </a:p>
        </p:txBody>
      </p:sp>
      <p:sp>
        <p:nvSpPr>
          <p:cNvPr id="22531" name="Text Box 3"/>
          <p:cNvSpPr txBox="1">
            <a:spLocks noChangeArrowheads="1"/>
          </p:cNvSpPr>
          <p:nvPr/>
        </p:nvSpPr>
        <p:spPr bwMode="auto">
          <a:xfrm>
            <a:off x="4360545" y="988060"/>
            <a:ext cx="3889375" cy="2308225"/>
          </a:xfrm>
          <a:prstGeom prst="rect">
            <a:avLst/>
          </a:prstGeom>
          <a:noFill/>
          <a:ln w="9525">
            <a:noFill/>
            <a:miter lim="800000"/>
          </a:ln>
        </p:spPr>
        <p:txBody>
          <a:bodyPr>
            <a:spAutoFit/>
          </a:bodyPr>
          <a:p>
            <a:pPr>
              <a:spcBef>
                <a:spcPct val="50000"/>
              </a:spcBef>
              <a:defRPr/>
            </a:pPr>
            <a:r>
              <a:rPr lang="zh-CN" altLang="en-US" sz="2400" b="1" dirty="0">
                <a:latin typeface="Times New Roman" panose="02020603050405020304" pitchFamily="18" charset="0"/>
                <a:ea typeface="黑体" panose="02010609060101010101" charset="-122"/>
                <a:cs typeface="Times New Roman" panose="02020603050405020304" pitchFamily="18" charset="0"/>
              </a:rPr>
              <a:t>    雪是天气较冷的时候，空气中的温度低于零摄氏度，水蒸气在空中</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凝华</a:t>
            </a:r>
            <a:r>
              <a:rPr lang="zh-CN" altLang="en-US" sz="2400" b="1" dirty="0">
                <a:latin typeface="Times New Roman" panose="02020603050405020304" pitchFamily="18" charset="0"/>
                <a:ea typeface="黑体" panose="02010609060101010101" charset="-122"/>
                <a:cs typeface="Times New Roman" panose="02020603050405020304" pitchFamily="18" charset="0"/>
              </a:rPr>
              <a:t>成固态，为六角形的冰晶（叫雪花），在飘降时相互结合形成雪片或雪团。</a:t>
            </a:r>
            <a:endParaRPr lang="zh-CN" altLang="en-US" sz="24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1508" name="Picture 2" descr="c:\DOCUME~1\ADMINI~1\APPLIC~1\360se6\USERDA~1\Temp\U_1103~1.JPG"/>
          <p:cNvPicPr>
            <a:picLocks noChangeAspect="1" noChangeArrowheads="1"/>
          </p:cNvPicPr>
          <p:nvPr/>
        </p:nvPicPr>
        <p:blipFill>
          <a:blip r:embed="rId2"/>
          <a:srcRect/>
          <a:stretch>
            <a:fillRect/>
          </a:stretch>
        </p:blipFill>
        <p:spPr bwMode="auto">
          <a:xfrm>
            <a:off x="392430" y="3464560"/>
            <a:ext cx="343281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09" name="Group 27"/>
          <p:cNvGrpSpPr/>
          <p:nvPr/>
        </p:nvGrpSpPr>
        <p:grpSpPr bwMode="auto">
          <a:xfrm>
            <a:off x="444183" y="930910"/>
            <a:ext cx="3286125" cy="2533650"/>
            <a:chOff x="0" y="2432"/>
            <a:chExt cx="1791" cy="1802"/>
          </a:xfrm>
        </p:grpSpPr>
        <p:pic>
          <p:nvPicPr>
            <p:cNvPr id="21510" name="Picture 10" descr="雪"/>
            <p:cNvPicPr>
              <a:picLocks noChangeAspect="1" noChangeArrowheads="1"/>
            </p:cNvPicPr>
            <p:nvPr/>
          </p:nvPicPr>
          <p:blipFill>
            <a:blip r:embed="rId3" cstate="email"/>
            <a:srcRect/>
            <a:stretch>
              <a:fillRect/>
            </a:stretch>
          </p:blipFill>
          <p:spPr bwMode="auto">
            <a:xfrm>
              <a:off x="0" y="2432"/>
              <a:ext cx="1791" cy="1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Text Box 22"/>
            <p:cNvSpPr txBox="1">
              <a:spLocks noChangeArrowheads="1"/>
            </p:cNvSpPr>
            <p:nvPr/>
          </p:nvSpPr>
          <p:spPr bwMode="auto">
            <a:xfrm>
              <a:off x="657" y="3905"/>
              <a:ext cx="395" cy="329"/>
            </a:xfrm>
            <a:prstGeom prst="rect">
              <a:avLst/>
            </a:prstGeom>
            <a:noFill/>
            <a:ln w="9525">
              <a:noFill/>
              <a:miter lim="800000"/>
            </a:ln>
          </p:spPr>
          <p:txBody>
            <a:bodyPr>
              <a:spAutoFit/>
            </a:bodyPr>
            <a:p>
              <a:pPr>
                <a:defRPr/>
              </a:pPr>
              <a:r>
                <a:rPr lang="zh-CN" altLang="en-US" sz="2400" b="1">
                  <a:latin typeface="Times New Roman" panose="02020603050405020304" pitchFamily="18" charset="0"/>
                  <a:ea typeface="黑体" panose="02010609060101010101" charset="-122"/>
                </a:rPr>
                <a:t>雪</a:t>
              </a:r>
              <a:endParaRPr lang="zh-CN" altLang="en-US" sz="2400" b="1">
                <a:latin typeface="Times New Roman" panose="02020603050405020304" pitchFamily="18" charset="0"/>
                <a:ea typeface="黑体" panose="02010609060101010101" charset="-122"/>
              </a:endParaRPr>
            </a:p>
          </p:txBody>
        </p:sp>
      </p:grpSp>
      <p:sp>
        <p:nvSpPr>
          <p:cNvPr id="22534" name="TextBox 7"/>
          <p:cNvSpPr txBox="1">
            <a:spLocks noChangeArrowheads="1"/>
          </p:cNvSpPr>
          <p:nvPr/>
        </p:nvSpPr>
        <p:spPr bwMode="auto">
          <a:xfrm>
            <a:off x="1726565" y="5916930"/>
            <a:ext cx="570865" cy="460375"/>
          </a:xfrm>
          <a:prstGeom prst="rect">
            <a:avLst/>
          </a:prstGeom>
          <a:noFill/>
          <a:ln w="9525">
            <a:noFill/>
            <a:miter lim="800000"/>
          </a:ln>
        </p:spPr>
        <p:txBody>
          <a:bodyPr wrap="square">
            <a:spAutoFit/>
          </a:bodyPr>
          <a:p>
            <a:pPr>
              <a:defRPr/>
            </a:pPr>
            <a:r>
              <a:rPr lang="zh-CN" altLang="en-US" sz="2400" b="1" dirty="0">
                <a:latin typeface="Times New Roman" panose="02020603050405020304" pitchFamily="18" charset="0"/>
                <a:ea typeface="黑体" panose="02010609060101010101" charset="-122"/>
              </a:rPr>
              <a:t>霜</a:t>
            </a:r>
            <a:endParaRPr lang="zh-CN" altLang="en-US" sz="2400" b="1" dirty="0">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checkerboard(across)">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530"/>
                                        </p:tgtEl>
                                        <p:attrNameLst>
                                          <p:attrName>style.visibility</p:attrName>
                                        </p:attrNameLst>
                                      </p:cBhvr>
                                      <p:to>
                                        <p:strVal val="visible"/>
                                      </p:to>
                                    </p:set>
                                    <p:animEffect transition="in" filter="checkerboard(across)">
                                      <p:cBhvr>
                                        <p:cTn id="12"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3554" name="Text Box 4"/>
          <p:cNvSpPr txBox="1">
            <a:spLocks noChangeArrowheads="1"/>
          </p:cNvSpPr>
          <p:nvPr/>
        </p:nvSpPr>
        <p:spPr bwMode="auto">
          <a:xfrm>
            <a:off x="5287645" y="1011873"/>
            <a:ext cx="3700463" cy="5262245"/>
          </a:xfrm>
          <a:prstGeom prst="rect">
            <a:avLst/>
          </a:prstGeom>
          <a:noFill/>
          <a:ln w="9525">
            <a:noFill/>
            <a:miter lim="800000"/>
          </a:ln>
        </p:spPr>
        <p:txBody>
          <a:bodyPr>
            <a:spAutoFit/>
          </a:bodyPr>
          <a:p>
            <a:pPr>
              <a:spcBef>
                <a:spcPct val="50000"/>
              </a:spcBef>
              <a:defRPr/>
            </a:pPr>
            <a:r>
              <a:rPr lang="zh-CN" altLang="en-US" sz="2400" b="1" dirty="0">
                <a:latin typeface="Times New Roman" panose="02020603050405020304" pitchFamily="18" charset="0"/>
                <a:ea typeface="黑体" panose="02010609060101010101" charset="-122"/>
                <a:cs typeface="Times New Roman" panose="02020603050405020304" pitchFamily="18" charset="0"/>
              </a:rPr>
              <a:t>       雹是冰球，它的形成较复杂，云中的水珠被上升气流带到气温低于</a:t>
            </a:r>
            <a:r>
              <a:rPr lang="en-US" altLang="zh-CN" sz="2400" b="1" dirty="0">
                <a:latin typeface="Times New Roman" panose="02020603050405020304" pitchFamily="18" charset="0"/>
                <a:ea typeface="黑体" panose="02010609060101010101" charset="-122"/>
                <a:cs typeface="Times New Roman" panose="02020603050405020304" pitchFamily="18" charset="0"/>
              </a:rPr>
              <a:t>0℃</a:t>
            </a:r>
            <a:r>
              <a:rPr lang="zh-CN" altLang="en-US" sz="2400" b="1" dirty="0">
                <a:latin typeface="Times New Roman" panose="02020603050405020304" pitchFamily="18" charset="0"/>
                <a:ea typeface="黑体" panose="02010609060101010101" charset="-122"/>
                <a:cs typeface="Times New Roman" panose="02020603050405020304" pitchFamily="18" charset="0"/>
              </a:rPr>
              <a:t>的高空，</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凝固</a:t>
            </a:r>
            <a:r>
              <a:rPr lang="zh-CN" altLang="en-US" sz="2400" b="1" dirty="0">
                <a:latin typeface="Times New Roman" panose="02020603050405020304" pitchFamily="18" charset="0"/>
                <a:ea typeface="黑体" panose="02010609060101010101" charset="-122"/>
                <a:cs typeface="Times New Roman" panose="02020603050405020304" pitchFamily="18" charset="0"/>
              </a:rPr>
              <a:t>成小冰珠，小冰珠在下落时，其外层受热</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熔化</a:t>
            </a:r>
            <a:r>
              <a:rPr lang="zh-CN" altLang="en-US" sz="2400" b="1" dirty="0">
                <a:latin typeface="Times New Roman" panose="02020603050405020304" pitchFamily="18" charset="0"/>
                <a:ea typeface="黑体" panose="02010609060101010101" charset="-122"/>
                <a:cs typeface="Times New Roman" panose="02020603050405020304" pitchFamily="18" charset="0"/>
              </a:rPr>
              <a:t>成水，并彼此相结合，使冰珠越来越大，如果上升气流很强就会再升入高空，在其表面</a:t>
            </a:r>
            <a:r>
              <a:rPr lang="zh-CN" altLang="en-US" sz="2400" b="1" dirty="0">
                <a:solidFill>
                  <a:srgbClr val="FF0000"/>
                </a:solidFill>
                <a:latin typeface="Times New Roman" panose="02020603050405020304" pitchFamily="18" charset="0"/>
                <a:ea typeface="黑体" panose="02010609060101010101" charset="-122"/>
                <a:cs typeface="Times New Roman" panose="02020603050405020304" pitchFamily="18" charset="0"/>
              </a:rPr>
              <a:t>凝结</a:t>
            </a:r>
            <a:r>
              <a:rPr lang="zh-CN" altLang="en-US" sz="2400" b="1" dirty="0">
                <a:latin typeface="Times New Roman" panose="02020603050405020304" pitchFamily="18" charset="0"/>
                <a:ea typeface="黑体" panose="02010609060101010101" charset="-122"/>
                <a:cs typeface="Times New Roman" panose="02020603050405020304" pitchFamily="18" charset="0"/>
              </a:rPr>
              <a:t>一层冰壳。经过多次上下翻腾，能结合成较大的冰珠，当上升气流托不住它时，冰珠就落到地面上，形成冰雹。</a:t>
            </a:r>
            <a:endParaRPr lang="zh-CN" altLang="en-US" sz="24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 name="Picture 4" descr="c:\DOCUME~1\ADMINI~1\APPLIC~1\360se6\USERDA~1\Temp\XINSRC~1.JPG"/>
          <p:cNvPicPr>
            <a:picLocks noChangeAspect="1" noChangeArrowheads="1"/>
          </p:cNvPicPr>
          <p:nvPr/>
        </p:nvPicPr>
        <p:blipFill>
          <a:blip r:embed="rId2" cstate="email"/>
          <a:srcRect/>
          <a:stretch>
            <a:fillRect/>
          </a:stretch>
        </p:blipFill>
        <p:spPr bwMode="auto">
          <a:xfrm>
            <a:off x="153353" y="1334135"/>
            <a:ext cx="4949825" cy="30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447256" y="5109855"/>
            <a:ext cx="1576072" cy="923330"/>
          </a:xfrm>
          <a:prstGeom prst="rect">
            <a:avLst/>
          </a:prstGeom>
          <a:noFill/>
        </p:spPr>
        <p:txBody>
          <a:bodyPr wrap="none">
            <a:spAutoFit/>
          </a:bodyPr>
          <a:p>
            <a:pPr algn="ctr">
              <a:defRPr/>
            </a:pPr>
            <a:r>
              <a:rPr lang="zh-CN" altLang="en-US" sz="5400" b="1" dirty="0">
                <a:ln w="12700">
                  <a:solidFill>
                    <a:schemeClr val="tx2">
                      <a:satMod val="155000"/>
                    </a:schemeClr>
                  </a:solidFill>
                  <a:prstDash val="solid"/>
                </a:ln>
                <a:solidFill>
                  <a:srgbClr val="CC3300"/>
                </a:solidFill>
                <a:effectLst>
                  <a:outerShdw blurRad="41275" dist="20320" dir="1800000" algn="tl" rotWithShape="0">
                    <a:srgbClr val="000000">
                      <a:alpha val="40000"/>
                    </a:srgbClr>
                  </a:outerShdw>
                </a:effectLst>
                <a:latin typeface="Times New Roman" panose="02020603050405020304" pitchFamily="18" charset="0"/>
                <a:ea typeface="黑体" panose="02010609060101010101" charset="-122"/>
              </a:rPr>
              <a:t>冰雹</a:t>
            </a:r>
            <a:endParaRPr lang="zh-CN" altLang="en-US" sz="5400" b="1" dirty="0">
              <a:ln w="12700">
                <a:solidFill>
                  <a:schemeClr val="tx2">
                    <a:satMod val="155000"/>
                  </a:schemeClr>
                </a:solidFill>
                <a:prstDash val="solid"/>
              </a:ln>
              <a:solidFill>
                <a:srgbClr val="CC3300"/>
              </a:solidFill>
              <a:effectLst>
                <a:outerShdw blurRad="41275" dist="20320" dir="1800000" algn="tl" rotWithShape="0">
                  <a:srgbClr val="000000">
                    <a:alpha val="40000"/>
                  </a:srgbClr>
                </a:outerShdw>
              </a:effectLst>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endParaRPr lang="zh-CN" altLang="en-US"/>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grpSp>
        <p:nvGrpSpPr>
          <p:cNvPr id="2" name="Group 5"/>
          <p:cNvGrpSpPr/>
          <p:nvPr/>
        </p:nvGrpSpPr>
        <p:grpSpPr bwMode="auto">
          <a:xfrm>
            <a:off x="3933190" y="1117918"/>
            <a:ext cx="1295400" cy="1295400"/>
            <a:chOff x="2448" y="576"/>
            <a:chExt cx="816" cy="816"/>
          </a:xfrm>
        </p:grpSpPr>
        <p:pic>
          <p:nvPicPr>
            <p:cNvPr id="23556" name="Picture 6" descr="earth11"/>
            <p:cNvPicPr>
              <a:picLocks noChangeAspect="1" noChangeArrowheads="1" noCrop="1"/>
            </p:cNvPicPr>
            <p:nvPr/>
          </p:nvPicPr>
          <p:blipFill>
            <a:blip r:embed="rId2"/>
            <a:srcRect/>
            <a:stretch>
              <a:fillRect/>
            </a:stretch>
          </p:blipFill>
          <p:spPr bwMode="auto">
            <a:xfrm>
              <a:off x="2448" y="576"/>
              <a:ext cx="816"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 Box 7"/>
            <p:cNvSpPr txBox="1">
              <a:spLocks noChangeArrowheads="1"/>
            </p:cNvSpPr>
            <p:nvPr/>
          </p:nvSpPr>
          <p:spPr bwMode="auto">
            <a:xfrm>
              <a:off x="2496" y="816"/>
              <a:ext cx="679"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a:solidFill>
                    <a:srgbClr val="FF9933"/>
                  </a:solidFill>
                  <a:latin typeface="黑体" panose="02010609060101010101" charset="-122"/>
                  <a:ea typeface="黑体" panose="02010609060101010101" charset="-122"/>
                </a:rPr>
                <a:t>气态</a:t>
              </a:r>
              <a:endParaRPr lang="zh-CN" altLang="en-US" sz="2800" b="1">
                <a:solidFill>
                  <a:srgbClr val="FF9933"/>
                </a:solidFill>
                <a:latin typeface="黑体" panose="02010609060101010101" charset="-122"/>
                <a:ea typeface="黑体" panose="02010609060101010101" charset="-122"/>
              </a:endParaRPr>
            </a:p>
          </p:txBody>
        </p:sp>
      </p:grpSp>
      <p:grpSp>
        <p:nvGrpSpPr>
          <p:cNvPr id="3" name="Group 8"/>
          <p:cNvGrpSpPr/>
          <p:nvPr/>
        </p:nvGrpSpPr>
        <p:grpSpPr bwMode="auto">
          <a:xfrm>
            <a:off x="1772603" y="4142105"/>
            <a:ext cx="1325562" cy="1295400"/>
            <a:chOff x="1133" y="2880"/>
            <a:chExt cx="835" cy="816"/>
          </a:xfrm>
        </p:grpSpPr>
        <p:pic>
          <p:nvPicPr>
            <p:cNvPr id="23559" name="Picture 9" descr="earth11"/>
            <p:cNvPicPr>
              <a:picLocks noChangeAspect="1" noChangeArrowheads="1" noCrop="1"/>
            </p:cNvPicPr>
            <p:nvPr/>
          </p:nvPicPr>
          <p:blipFill>
            <a:blip r:embed="rId2"/>
            <a:srcRect/>
            <a:stretch>
              <a:fillRect/>
            </a:stretch>
          </p:blipFill>
          <p:spPr bwMode="auto">
            <a:xfrm>
              <a:off x="1152" y="2880"/>
              <a:ext cx="816"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Text Box 10"/>
            <p:cNvSpPr txBox="1">
              <a:spLocks noChangeArrowheads="1"/>
            </p:cNvSpPr>
            <p:nvPr/>
          </p:nvSpPr>
          <p:spPr bwMode="auto">
            <a:xfrm>
              <a:off x="1133" y="3129"/>
              <a:ext cx="83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a:solidFill>
                    <a:srgbClr val="FF9933"/>
                  </a:solidFill>
                  <a:latin typeface="黑体" panose="02010609060101010101" charset="-122"/>
                  <a:ea typeface="黑体" panose="02010609060101010101" charset="-122"/>
                </a:rPr>
                <a:t>液态</a:t>
              </a:r>
              <a:endParaRPr lang="zh-CN" altLang="en-US" sz="2800" b="1">
                <a:solidFill>
                  <a:srgbClr val="FF9933"/>
                </a:solidFill>
                <a:latin typeface="黑体" panose="02010609060101010101" charset="-122"/>
                <a:ea typeface="黑体" panose="02010609060101010101" charset="-122"/>
              </a:endParaRPr>
            </a:p>
          </p:txBody>
        </p:sp>
      </p:grpSp>
      <p:grpSp>
        <p:nvGrpSpPr>
          <p:cNvPr id="4" name="Group 11"/>
          <p:cNvGrpSpPr/>
          <p:nvPr/>
        </p:nvGrpSpPr>
        <p:grpSpPr bwMode="auto">
          <a:xfrm>
            <a:off x="6092190" y="4070668"/>
            <a:ext cx="1295400" cy="1295400"/>
            <a:chOff x="3792" y="2832"/>
            <a:chExt cx="816" cy="816"/>
          </a:xfrm>
        </p:grpSpPr>
        <p:pic>
          <p:nvPicPr>
            <p:cNvPr id="23562" name="Picture 12" descr="earth11"/>
            <p:cNvPicPr>
              <a:picLocks noChangeAspect="1" noChangeArrowheads="1" noCrop="1"/>
            </p:cNvPicPr>
            <p:nvPr/>
          </p:nvPicPr>
          <p:blipFill>
            <a:blip r:embed="rId2"/>
            <a:srcRect/>
            <a:stretch>
              <a:fillRect/>
            </a:stretch>
          </p:blipFill>
          <p:spPr bwMode="auto">
            <a:xfrm>
              <a:off x="3792" y="2832"/>
              <a:ext cx="816"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Text Box 13"/>
            <p:cNvSpPr txBox="1">
              <a:spLocks noChangeArrowheads="1"/>
            </p:cNvSpPr>
            <p:nvPr/>
          </p:nvSpPr>
          <p:spPr bwMode="auto">
            <a:xfrm>
              <a:off x="3829" y="3081"/>
              <a:ext cx="73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a:solidFill>
                    <a:srgbClr val="FF9933"/>
                  </a:solidFill>
                  <a:latin typeface="黑体" panose="02010609060101010101" charset="-122"/>
                  <a:ea typeface="黑体" panose="02010609060101010101" charset="-122"/>
                </a:rPr>
                <a:t>固态</a:t>
              </a:r>
              <a:endParaRPr lang="zh-CN" altLang="en-US" sz="2800" b="1">
                <a:solidFill>
                  <a:srgbClr val="FF9933"/>
                </a:solidFill>
                <a:latin typeface="黑体" panose="02010609060101010101" charset="-122"/>
                <a:ea typeface="黑体" panose="02010609060101010101" charset="-122"/>
              </a:endParaRPr>
            </a:p>
          </p:txBody>
        </p:sp>
      </p:grpSp>
      <p:grpSp>
        <p:nvGrpSpPr>
          <p:cNvPr id="5" name="Group 14"/>
          <p:cNvGrpSpPr/>
          <p:nvPr/>
        </p:nvGrpSpPr>
        <p:grpSpPr bwMode="auto">
          <a:xfrm>
            <a:off x="2391728" y="1992630"/>
            <a:ext cx="1512887" cy="2357438"/>
            <a:chOff x="1563" y="1394"/>
            <a:chExt cx="953" cy="1485"/>
          </a:xfrm>
        </p:grpSpPr>
        <p:sp>
          <p:nvSpPr>
            <p:cNvPr id="23565" name="Line 15"/>
            <p:cNvSpPr>
              <a:spLocks noChangeShapeType="1"/>
            </p:cNvSpPr>
            <p:nvPr/>
          </p:nvSpPr>
          <p:spPr bwMode="auto">
            <a:xfrm rot="18053097" flipH="1">
              <a:off x="1316" y="2046"/>
              <a:ext cx="1390" cy="86"/>
            </a:xfrm>
            <a:prstGeom prst="line">
              <a:avLst/>
            </a:prstGeom>
            <a:noFill/>
            <a:ln w="38100">
              <a:solidFill>
                <a:schemeClr val="tx1"/>
              </a:solidFill>
              <a:rou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66" name="Line 16"/>
            <p:cNvSpPr>
              <a:spLocks noChangeShapeType="1"/>
            </p:cNvSpPr>
            <p:nvPr/>
          </p:nvSpPr>
          <p:spPr bwMode="auto">
            <a:xfrm rot="7199085" flipH="1">
              <a:off x="1506" y="2142"/>
              <a:ext cx="1391" cy="83"/>
            </a:xfrm>
            <a:prstGeom prst="line">
              <a:avLst/>
            </a:prstGeom>
            <a:noFill/>
            <a:ln w="38100">
              <a:solidFill>
                <a:schemeClr val="tx1"/>
              </a:solidFill>
              <a:rou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67" name="Rectangle 17"/>
            <p:cNvSpPr>
              <a:spLocks noChangeArrowheads="1"/>
            </p:cNvSpPr>
            <p:nvPr/>
          </p:nvSpPr>
          <p:spPr bwMode="auto">
            <a:xfrm rot="-3913460">
              <a:off x="2051" y="1910"/>
              <a:ext cx="6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latin typeface="黑体" panose="02010609060101010101" charset="-122"/>
                  <a:ea typeface="黑体" panose="02010609060101010101" charset="-122"/>
                </a:rPr>
                <a:t>（吸热）</a:t>
              </a:r>
              <a:endParaRPr lang="zh-CN" altLang="en-US" b="1">
                <a:latin typeface="黑体" panose="02010609060101010101" charset="-122"/>
                <a:ea typeface="黑体" panose="02010609060101010101" charset="-122"/>
              </a:endParaRPr>
            </a:p>
          </p:txBody>
        </p:sp>
        <p:sp>
          <p:nvSpPr>
            <p:cNvPr id="23568" name="Rectangle 18"/>
            <p:cNvSpPr>
              <a:spLocks noChangeArrowheads="1"/>
            </p:cNvSpPr>
            <p:nvPr/>
          </p:nvSpPr>
          <p:spPr bwMode="auto">
            <a:xfrm rot="-3568456">
              <a:off x="1619" y="1668"/>
              <a:ext cx="6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latin typeface="黑体" panose="02010609060101010101" charset="-122"/>
                  <a:ea typeface="黑体" panose="02010609060101010101" charset="-122"/>
                </a:rPr>
                <a:t>（放热）</a:t>
              </a:r>
              <a:endParaRPr lang="zh-CN" altLang="en-US" b="1">
                <a:latin typeface="黑体" panose="02010609060101010101" charset="-122"/>
                <a:ea typeface="黑体" panose="02010609060101010101" charset="-122"/>
              </a:endParaRPr>
            </a:p>
          </p:txBody>
        </p:sp>
        <p:sp>
          <p:nvSpPr>
            <p:cNvPr id="23569" name="Text Box 19"/>
            <p:cNvSpPr txBox="1">
              <a:spLocks noChangeArrowheads="1"/>
            </p:cNvSpPr>
            <p:nvPr/>
          </p:nvSpPr>
          <p:spPr bwMode="auto">
            <a:xfrm rot="-3747047">
              <a:off x="1104" y="2140"/>
              <a:ext cx="11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液化</a:t>
              </a:r>
              <a:endParaRPr lang="zh-CN" altLang="en-US" b="1">
                <a:latin typeface="黑体" panose="02010609060101010101" charset="-122"/>
                <a:ea typeface="黑体" panose="02010609060101010101" charset="-122"/>
              </a:endParaRPr>
            </a:p>
          </p:txBody>
        </p:sp>
        <p:sp>
          <p:nvSpPr>
            <p:cNvPr id="23570" name="Text Box 20"/>
            <p:cNvSpPr txBox="1">
              <a:spLocks noChangeArrowheads="1"/>
            </p:cNvSpPr>
            <p:nvPr/>
          </p:nvSpPr>
          <p:spPr bwMode="auto">
            <a:xfrm rot="-3824857">
              <a:off x="1896" y="2356"/>
              <a:ext cx="62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汽化</a:t>
              </a:r>
              <a:endParaRPr lang="zh-CN" altLang="en-US" b="1">
                <a:latin typeface="黑体" panose="02010609060101010101" charset="-122"/>
                <a:ea typeface="黑体" panose="02010609060101010101" charset="-122"/>
              </a:endParaRPr>
            </a:p>
          </p:txBody>
        </p:sp>
      </p:grpSp>
      <p:grpSp>
        <p:nvGrpSpPr>
          <p:cNvPr id="6" name="Group 21"/>
          <p:cNvGrpSpPr/>
          <p:nvPr/>
        </p:nvGrpSpPr>
        <p:grpSpPr bwMode="auto">
          <a:xfrm>
            <a:off x="5200015" y="1949768"/>
            <a:ext cx="1512888" cy="2813050"/>
            <a:chOff x="3147" y="1349"/>
            <a:chExt cx="953" cy="1772"/>
          </a:xfrm>
        </p:grpSpPr>
        <p:sp>
          <p:nvSpPr>
            <p:cNvPr id="23572" name="Text Box 22"/>
            <p:cNvSpPr txBox="1">
              <a:spLocks noChangeArrowheads="1"/>
            </p:cNvSpPr>
            <p:nvPr/>
          </p:nvSpPr>
          <p:spPr bwMode="auto">
            <a:xfrm rot="-7061340">
              <a:off x="2928" y="2428"/>
              <a:ext cx="11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升华</a:t>
              </a:r>
              <a:endParaRPr lang="zh-CN" altLang="en-US" b="1">
                <a:latin typeface="黑体" panose="02010609060101010101" charset="-122"/>
                <a:ea typeface="黑体" panose="02010609060101010101" charset="-122"/>
              </a:endParaRPr>
            </a:p>
          </p:txBody>
        </p:sp>
        <p:grpSp>
          <p:nvGrpSpPr>
            <p:cNvPr id="23573" name="Group 23"/>
            <p:cNvGrpSpPr/>
            <p:nvPr/>
          </p:nvGrpSpPr>
          <p:grpSpPr bwMode="auto">
            <a:xfrm>
              <a:off x="3147" y="1349"/>
              <a:ext cx="953" cy="1479"/>
              <a:chOff x="3147" y="1349"/>
              <a:chExt cx="953" cy="1479"/>
            </a:xfrm>
          </p:grpSpPr>
          <p:grpSp>
            <p:nvGrpSpPr>
              <p:cNvPr id="23574" name="Group 24"/>
              <p:cNvGrpSpPr/>
              <p:nvPr/>
            </p:nvGrpSpPr>
            <p:grpSpPr bwMode="auto">
              <a:xfrm>
                <a:off x="3465" y="1349"/>
                <a:ext cx="272" cy="1479"/>
                <a:chOff x="3465" y="1349"/>
                <a:chExt cx="272" cy="1479"/>
              </a:xfrm>
            </p:grpSpPr>
            <p:sp>
              <p:nvSpPr>
                <p:cNvPr id="23575" name="Line 25"/>
                <p:cNvSpPr>
                  <a:spLocks noChangeShapeType="1"/>
                </p:cNvSpPr>
                <p:nvPr/>
              </p:nvSpPr>
              <p:spPr bwMode="auto">
                <a:xfrm rot="3445824">
                  <a:off x="2999" y="1998"/>
                  <a:ext cx="1387" cy="89"/>
                </a:xfrm>
                <a:prstGeom prst="line">
                  <a:avLst/>
                </a:prstGeom>
                <a:noFill/>
                <a:ln w="38100">
                  <a:solidFill>
                    <a:schemeClr val="tx1"/>
                  </a:solidFill>
                  <a:rou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76" name="Line 26"/>
                <p:cNvSpPr>
                  <a:spLocks noChangeShapeType="1"/>
                </p:cNvSpPr>
                <p:nvPr/>
              </p:nvSpPr>
              <p:spPr bwMode="auto">
                <a:xfrm rot="-7313510">
                  <a:off x="2815" y="2090"/>
                  <a:ext cx="1388" cy="87"/>
                </a:xfrm>
                <a:prstGeom prst="line">
                  <a:avLst/>
                </a:prstGeom>
                <a:noFill/>
                <a:ln w="38100">
                  <a:solidFill>
                    <a:schemeClr val="tx1"/>
                  </a:solidFill>
                  <a:rou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3577" name="Rectangle 27"/>
              <p:cNvSpPr>
                <a:spLocks noChangeArrowheads="1"/>
              </p:cNvSpPr>
              <p:nvPr/>
            </p:nvSpPr>
            <p:spPr bwMode="auto">
              <a:xfrm rot="-7068454">
                <a:off x="2915" y="2006"/>
                <a:ext cx="6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latin typeface="黑体" panose="02010609060101010101" charset="-122"/>
                    <a:ea typeface="黑体" panose="02010609060101010101" charset="-122"/>
                  </a:rPr>
                  <a:t>（吸热）</a:t>
                </a:r>
                <a:endParaRPr lang="zh-CN" altLang="en-US" b="1">
                  <a:latin typeface="黑体" panose="02010609060101010101" charset="-122"/>
                  <a:ea typeface="黑体" panose="02010609060101010101" charset="-122"/>
                </a:endParaRPr>
              </a:p>
            </p:txBody>
          </p:sp>
          <p:sp>
            <p:nvSpPr>
              <p:cNvPr id="23578" name="Rectangle 28"/>
              <p:cNvSpPr>
                <a:spLocks noChangeArrowheads="1"/>
              </p:cNvSpPr>
              <p:nvPr/>
            </p:nvSpPr>
            <p:spPr bwMode="auto">
              <a:xfrm rot="-7269474">
                <a:off x="3347" y="1650"/>
                <a:ext cx="6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latin typeface="黑体" panose="02010609060101010101" charset="-122"/>
                    <a:ea typeface="黑体" panose="02010609060101010101" charset="-122"/>
                  </a:rPr>
                  <a:t>（放热）</a:t>
                </a:r>
                <a:endParaRPr lang="zh-CN" altLang="en-US" b="1">
                  <a:latin typeface="黑体" panose="02010609060101010101" charset="-122"/>
                  <a:ea typeface="黑体" panose="02010609060101010101" charset="-122"/>
                </a:endParaRPr>
              </a:p>
            </p:txBody>
          </p:sp>
          <p:sp>
            <p:nvSpPr>
              <p:cNvPr id="23579" name="Text Box 29"/>
              <p:cNvSpPr txBox="1">
                <a:spLocks noChangeArrowheads="1"/>
              </p:cNvSpPr>
              <p:nvPr/>
            </p:nvSpPr>
            <p:spPr bwMode="auto">
              <a:xfrm rot="-7042062">
                <a:off x="3672" y="2116"/>
                <a:ext cx="62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凝华</a:t>
                </a:r>
                <a:endParaRPr lang="zh-CN" altLang="en-US" b="1">
                  <a:latin typeface="黑体" panose="02010609060101010101" charset="-122"/>
                  <a:ea typeface="黑体" panose="02010609060101010101" charset="-122"/>
                </a:endParaRPr>
              </a:p>
            </p:txBody>
          </p:sp>
        </p:grpSp>
      </p:grpSp>
      <p:grpSp>
        <p:nvGrpSpPr>
          <p:cNvPr id="9" name="Group 30"/>
          <p:cNvGrpSpPr/>
          <p:nvPr/>
        </p:nvGrpSpPr>
        <p:grpSpPr bwMode="auto">
          <a:xfrm>
            <a:off x="3501390" y="4215130"/>
            <a:ext cx="2290763" cy="1131888"/>
            <a:chOff x="2208" y="2928"/>
            <a:chExt cx="1443" cy="713"/>
          </a:xfrm>
        </p:grpSpPr>
        <p:sp>
          <p:nvSpPr>
            <p:cNvPr id="23581" name="Line 31"/>
            <p:cNvSpPr>
              <a:spLocks noChangeShapeType="1"/>
            </p:cNvSpPr>
            <p:nvPr/>
          </p:nvSpPr>
          <p:spPr bwMode="auto">
            <a:xfrm flipH="1">
              <a:off x="2208" y="3216"/>
              <a:ext cx="1357" cy="1"/>
            </a:xfrm>
            <a:prstGeom prst="line">
              <a:avLst/>
            </a:prstGeom>
            <a:noFill/>
            <a:ln w="38100">
              <a:solidFill>
                <a:schemeClr val="tx1"/>
              </a:solidFill>
              <a:rou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2" name="Line 32"/>
            <p:cNvSpPr>
              <a:spLocks noChangeShapeType="1"/>
            </p:cNvSpPr>
            <p:nvPr/>
          </p:nvSpPr>
          <p:spPr bwMode="auto">
            <a:xfrm rot="10816256" flipH="1">
              <a:off x="2244" y="3408"/>
              <a:ext cx="1356" cy="0"/>
            </a:xfrm>
            <a:prstGeom prst="line">
              <a:avLst/>
            </a:prstGeom>
            <a:noFill/>
            <a:ln w="38100">
              <a:solidFill>
                <a:schemeClr val="tx1"/>
              </a:solidFill>
              <a:rou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3" name="Text Box 33"/>
            <p:cNvSpPr txBox="1">
              <a:spLocks noChangeArrowheads="1"/>
            </p:cNvSpPr>
            <p:nvPr/>
          </p:nvSpPr>
          <p:spPr bwMode="auto">
            <a:xfrm>
              <a:off x="2208" y="2928"/>
              <a:ext cx="76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熔化</a:t>
              </a:r>
              <a:endParaRPr lang="zh-CN" altLang="en-US" b="1">
                <a:latin typeface="黑体" panose="02010609060101010101" charset="-122"/>
                <a:ea typeface="黑体" panose="02010609060101010101" charset="-122"/>
              </a:endParaRPr>
            </a:p>
          </p:txBody>
        </p:sp>
        <p:sp>
          <p:nvSpPr>
            <p:cNvPr id="23584" name="Text Box 34"/>
            <p:cNvSpPr txBox="1">
              <a:spLocks noChangeArrowheads="1"/>
            </p:cNvSpPr>
            <p:nvPr/>
          </p:nvSpPr>
          <p:spPr bwMode="auto">
            <a:xfrm>
              <a:off x="2653" y="2931"/>
              <a:ext cx="9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（吸热）</a:t>
              </a:r>
              <a:endParaRPr lang="zh-CN" altLang="en-US" b="1">
                <a:latin typeface="黑体" panose="02010609060101010101" charset="-122"/>
                <a:ea typeface="黑体" panose="02010609060101010101" charset="-122"/>
              </a:endParaRPr>
            </a:p>
          </p:txBody>
        </p:sp>
        <p:sp>
          <p:nvSpPr>
            <p:cNvPr id="23585" name="Rectangle 35"/>
            <p:cNvSpPr>
              <a:spLocks noChangeArrowheads="1"/>
            </p:cNvSpPr>
            <p:nvPr/>
          </p:nvSpPr>
          <p:spPr bwMode="auto">
            <a:xfrm>
              <a:off x="2809" y="3408"/>
              <a:ext cx="69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latin typeface="黑体" panose="02010609060101010101" charset="-122"/>
                  <a:ea typeface="黑体" panose="02010609060101010101" charset="-122"/>
                </a:rPr>
                <a:t>（放热）</a:t>
              </a:r>
              <a:endParaRPr lang="zh-CN" altLang="en-US" b="1">
                <a:latin typeface="黑体" panose="02010609060101010101" charset="-122"/>
                <a:ea typeface="黑体" panose="02010609060101010101" charset="-122"/>
              </a:endParaRPr>
            </a:p>
          </p:txBody>
        </p:sp>
        <p:sp>
          <p:nvSpPr>
            <p:cNvPr id="23586" name="Text Box 36"/>
            <p:cNvSpPr txBox="1">
              <a:spLocks noChangeArrowheads="1"/>
            </p:cNvSpPr>
            <p:nvPr/>
          </p:nvSpPr>
          <p:spPr bwMode="auto">
            <a:xfrm>
              <a:off x="2256" y="3408"/>
              <a:ext cx="6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b="1">
                  <a:latin typeface="黑体" panose="02010609060101010101" charset="-122"/>
                  <a:ea typeface="黑体" panose="02010609060101010101" charset="-122"/>
                </a:rPr>
                <a:t>凝固</a:t>
              </a:r>
              <a:endParaRPr lang="zh-CN" altLang="en-US" b="1">
                <a:latin typeface="黑体" panose="02010609060101010101" charset="-122"/>
                <a:ea typeface="黑体" panose="02010609060101010101" charset="-122"/>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strVal val="#ppt_w*0.70"/>
                                          </p:val>
                                        </p:tav>
                                        <p:tav tm="100000">
                                          <p:val>
                                            <p:strVal val="#ppt_w"/>
                                          </p:val>
                                        </p:tav>
                                      </p:tavLst>
                                    </p:anim>
                                    <p:anim calcmode="lin" valueType="num">
                                      <p:cBhvr>
                                        <p:cTn id="38" dur="1000" fill="hold"/>
                                        <p:tgtEl>
                                          <p:spTgt spid="9"/>
                                        </p:tgtEl>
                                        <p:attrNameLst>
                                          <p:attrName>ppt_h</p:attrName>
                                        </p:attrNameLst>
                                      </p:cBhvr>
                                      <p:tavLst>
                                        <p:tav tm="0">
                                          <p:val>
                                            <p:strVal val="#ppt_h"/>
                                          </p:val>
                                        </p:tav>
                                        <p:tav tm="100000">
                                          <p:val>
                                            <p:strVal val="#ppt_h"/>
                                          </p:val>
                                        </p:tav>
                                      </p:tavLst>
                                    </p:anim>
                                    <p:animEffect transition="in" filter="fade">
                                      <p:cBhvr>
                                        <p:cTn id="3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28675" name="Rectangle 3"/>
          <p:cNvSpPr>
            <a:spLocks noChangeArrowheads="1"/>
          </p:cNvSpPr>
          <p:nvPr/>
        </p:nvSpPr>
        <p:spPr bwMode="auto">
          <a:xfrm>
            <a:off x="2089785" y="3433445"/>
            <a:ext cx="6795770" cy="1224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fontAlgn="auto">
              <a:spcBef>
                <a:spcPts val="0"/>
              </a:spcBef>
              <a:buClr>
                <a:schemeClr val="hlink"/>
              </a:buClr>
              <a:buSzPct val="75000"/>
              <a:buFont typeface="Wingdings" panose="05000000000000000000" pitchFamily="2" charset="2"/>
              <a:buNone/>
            </a:pPr>
            <a:r>
              <a:rPr lang="zh-CN" altLang="en-US" sz="3200" b="1" dirty="0" smtClean="0">
                <a:latin typeface="Times New Roman" panose="02020603050405020304" pitchFamily="18" charset="0"/>
                <a:ea typeface="黑体" panose="02010609060101010101" charset="-122"/>
                <a:cs typeface="Times New Roman" panose="02020603050405020304" pitchFamily="18" charset="0"/>
              </a:rPr>
              <a:t>物</a:t>
            </a:r>
            <a:r>
              <a:rPr lang="zh-CN" altLang="en-US" sz="3200" b="1" dirty="0">
                <a:latin typeface="Times New Roman" panose="02020603050405020304" pitchFamily="18" charset="0"/>
                <a:ea typeface="黑体" panose="02010609060101010101" charset="-122"/>
                <a:cs typeface="Times New Roman" panose="02020603050405020304" pitchFamily="18" charset="0"/>
              </a:rPr>
              <a:t>质直接从气态变为固态 叫凝华，凝华放热。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8676" name="Text Box 4"/>
          <p:cNvSpPr txBox="1">
            <a:spLocks noChangeArrowheads="1"/>
          </p:cNvSpPr>
          <p:nvPr/>
        </p:nvSpPr>
        <p:spPr bwMode="auto">
          <a:xfrm>
            <a:off x="735965" y="1104900"/>
            <a:ext cx="163703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1.</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升华</a:t>
            </a: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8677" name="Text Box 5"/>
          <p:cNvSpPr txBox="1">
            <a:spLocks noChangeArrowheads="1"/>
          </p:cNvSpPr>
          <p:nvPr/>
        </p:nvSpPr>
        <p:spPr bwMode="auto">
          <a:xfrm>
            <a:off x="2233201" y="1105178"/>
            <a:ext cx="612140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zh-CN" altLang="en-US" sz="3200" b="1" dirty="0">
                <a:latin typeface="Times New Roman" panose="02020603050405020304" pitchFamily="18" charset="0"/>
                <a:ea typeface="黑体" panose="02010609060101010101" charset="-122"/>
              </a:rPr>
              <a:t>物质直接从固态变为气态叫升华，升华吸热。</a:t>
            </a:r>
            <a:endParaRPr lang="zh-CN" altLang="en-US" sz="3200" b="1" dirty="0">
              <a:latin typeface="Times New Roman" panose="02020603050405020304" pitchFamily="18" charset="0"/>
              <a:ea typeface="黑体" panose="02010609060101010101" charset="-122"/>
            </a:endParaRPr>
          </a:p>
        </p:txBody>
      </p:sp>
      <p:sp>
        <p:nvSpPr>
          <p:cNvPr id="28678" name="Text Box 6"/>
          <p:cNvSpPr txBox="1">
            <a:spLocks noChangeArrowheads="1"/>
          </p:cNvSpPr>
          <p:nvPr/>
        </p:nvSpPr>
        <p:spPr bwMode="auto">
          <a:xfrm>
            <a:off x="916305" y="2021840"/>
            <a:ext cx="215138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3200" b="1" dirty="0">
                <a:latin typeface="Times New Roman" panose="02020603050405020304" pitchFamily="18" charset="0"/>
                <a:ea typeface="黑体" panose="02010609060101010101" charset="-122"/>
                <a:cs typeface="Times New Roman" panose="02020603050405020304" pitchFamily="18" charset="0"/>
              </a:rPr>
              <a:t>升华现象：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8679" name="Text Box 7"/>
          <p:cNvSpPr txBox="1">
            <a:spLocks noChangeArrowheads="1"/>
          </p:cNvSpPr>
          <p:nvPr/>
        </p:nvSpPr>
        <p:spPr bwMode="auto">
          <a:xfrm>
            <a:off x="2807970" y="2084070"/>
            <a:ext cx="599821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3200" b="1" dirty="0" smtClean="0">
                <a:latin typeface="Times New Roman" panose="02020603050405020304" pitchFamily="18" charset="0"/>
                <a:ea typeface="黑体" panose="02010609060101010101" charset="-122"/>
              </a:rPr>
              <a:t>樟</a:t>
            </a:r>
            <a:r>
              <a:rPr lang="zh-CN" altLang="en-US" sz="3200" b="1" dirty="0">
                <a:latin typeface="Times New Roman" panose="02020603050405020304" pitchFamily="18" charset="0"/>
                <a:ea typeface="黑体" panose="02010609060101010101" charset="-122"/>
              </a:rPr>
              <a:t>脑片变小、冰冻衣服干了、灯泡的灯丝变细了。</a:t>
            </a:r>
            <a:endParaRPr lang="zh-CN" altLang="en-US" sz="3200" b="1" dirty="0">
              <a:latin typeface="Times New Roman" panose="02020603050405020304" pitchFamily="18" charset="0"/>
              <a:ea typeface="黑体" panose="02010609060101010101" charset="-122"/>
            </a:endParaRPr>
          </a:p>
        </p:txBody>
      </p:sp>
      <p:sp>
        <p:nvSpPr>
          <p:cNvPr id="28680" name="Text Box 8"/>
          <p:cNvSpPr txBox="1">
            <a:spLocks noChangeArrowheads="1"/>
          </p:cNvSpPr>
          <p:nvPr/>
        </p:nvSpPr>
        <p:spPr bwMode="auto">
          <a:xfrm>
            <a:off x="2816761" y="4576445"/>
            <a:ext cx="6084887"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zh-CN" altLang="en-US" sz="3200" b="1" dirty="0">
                <a:latin typeface="Times New Roman" panose="02020603050405020304" pitchFamily="18" charset="0"/>
                <a:ea typeface="黑体" panose="02010609060101010101" charset="-122"/>
              </a:rPr>
              <a:t>霜的形成、窗玻璃上的冰花、雾淞的形成。</a:t>
            </a:r>
            <a:endParaRPr lang="zh-CN" altLang="en-US" sz="3200" b="1" dirty="0">
              <a:latin typeface="Times New Roman" panose="02020603050405020304" pitchFamily="18" charset="0"/>
              <a:ea typeface="黑体" panose="02010609060101010101" charset="-122"/>
            </a:endParaRPr>
          </a:p>
        </p:txBody>
      </p:sp>
      <p:sp>
        <p:nvSpPr>
          <p:cNvPr id="28681" name="Text Box 9"/>
          <p:cNvSpPr txBox="1">
            <a:spLocks noChangeArrowheads="1"/>
          </p:cNvSpPr>
          <p:nvPr/>
        </p:nvSpPr>
        <p:spPr bwMode="auto">
          <a:xfrm>
            <a:off x="736144" y="3433445"/>
            <a:ext cx="144016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2.</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凝华</a:t>
            </a: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8682" name="Text Box 10"/>
          <p:cNvSpPr txBox="1">
            <a:spLocks noChangeArrowheads="1"/>
          </p:cNvSpPr>
          <p:nvPr/>
        </p:nvSpPr>
        <p:spPr bwMode="auto">
          <a:xfrm>
            <a:off x="971600" y="4585335"/>
            <a:ext cx="1836688"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3200" b="1" dirty="0">
                <a:latin typeface="Times New Roman" panose="02020603050405020304" pitchFamily="18" charset="0"/>
                <a:ea typeface="黑体" panose="02010609060101010101" charset="-122"/>
              </a:rPr>
              <a:t>凝华现象：</a:t>
            </a:r>
            <a:endParaRPr lang="zh-CN" altLang="en-US" sz="3200" b="1" dirty="0">
              <a:latin typeface="Times New Roman" panose="02020603050405020304" pitchFamily="18" charset="0"/>
              <a:ea typeface="黑体" panose="02010609060101010101" charset="-122"/>
            </a:endParaRPr>
          </a:p>
        </p:txBody>
      </p:sp>
      <p:sp>
        <p:nvSpPr>
          <p:cNvPr id="28683" name="Text Box 11"/>
          <p:cNvSpPr txBox="1">
            <a:spLocks noChangeArrowheads="1"/>
          </p:cNvSpPr>
          <p:nvPr/>
        </p:nvSpPr>
        <p:spPr bwMode="auto">
          <a:xfrm>
            <a:off x="971600" y="5826229"/>
            <a:ext cx="309562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zh-CN" altLang="en-US" sz="3200" b="1" dirty="0">
                <a:latin typeface="Times New Roman" panose="02020603050405020304" pitchFamily="18" charset="0"/>
                <a:ea typeface="黑体" panose="02010609060101010101" charset="-122"/>
                <a:cs typeface="Times New Roman" panose="02020603050405020304" pitchFamily="18" charset="0"/>
              </a:rPr>
              <a:t>干冰升华的应用</a:t>
            </a:r>
            <a:r>
              <a:rPr lang="en-US" altLang="zh-CN" sz="3200" b="1" dirty="0">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8684" name="Text Box 12"/>
          <p:cNvSpPr txBox="1">
            <a:spLocks noChangeArrowheads="1"/>
          </p:cNvSpPr>
          <p:nvPr/>
        </p:nvSpPr>
        <p:spPr bwMode="auto">
          <a:xfrm>
            <a:off x="4167505" y="5826125"/>
            <a:ext cx="185483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3200" b="1" dirty="0">
                <a:latin typeface="Times New Roman" panose="02020603050405020304" pitchFamily="18" charset="0"/>
                <a:ea typeface="黑体" panose="02010609060101010101" charset="-122"/>
                <a:cs typeface="Times New Roman" panose="02020603050405020304" pitchFamily="18" charset="0"/>
              </a:rPr>
              <a:t>人工降</a:t>
            </a:r>
            <a:r>
              <a:rPr lang="zh-CN" altLang="en-US" sz="3200" b="1" dirty="0" smtClean="0">
                <a:latin typeface="Times New Roman" panose="02020603050405020304" pitchFamily="18" charset="0"/>
                <a:ea typeface="黑体" panose="02010609060101010101" charset="-122"/>
                <a:cs typeface="Times New Roman" panose="02020603050405020304" pitchFamily="18" charset="0"/>
              </a:rPr>
              <a:t>雨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677"/>
                                        </p:tgtEl>
                                        <p:attrNameLst>
                                          <p:attrName>style.visibility</p:attrName>
                                        </p:attrNameLst>
                                      </p:cBhvr>
                                      <p:to>
                                        <p:strVal val="visible"/>
                                      </p:to>
                                    </p:set>
                                    <p:anim calcmode="discrete" valueType="clr">
                                      <p:cBhvr override="childStyle">
                                        <p:cTn id="7" dur="80"/>
                                        <p:tgtEl>
                                          <p:spTgt spid="2867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77"/>
                                        </p:tgtEl>
                                        <p:attrNameLst>
                                          <p:attrName>fillcolor</p:attrName>
                                        </p:attrNameLst>
                                      </p:cBhvr>
                                      <p:tavLst>
                                        <p:tav tm="0">
                                          <p:val>
                                            <p:clrVal>
                                              <a:schemeClr val="accent2"/>
                                            </p:clrVal>
                                          </p:val>
                                        </p:tav>
                                        <p:tav tm="50000">
                                          <p:val>
                                            <p:clrVal>
                                              <a:schemeClr val="hlink"/>
                                            </p:clrVal>
                                          </p:val>
                                        </p:tav>
                                      </p:tavLst>
                                    </p:anim>
                                    <p:set>
                                      <p:cBhvr>
                                        <p:cTn id="9" dur="80"/>
                                        <p:tgtEl>
                                          <p:spTgt spid="2867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8679"/>
                                        </p:tgtEl>
                                        <p:attrNameLst>
                                          <p:attrName>style.visibility</p:attrName>
                                        </p:attrNameLst>
                                      </p:cBhvr>
                                      <p:to>
                                        <p:strVal val="visible"/>
                                      </p:to>
                                    </p:set>
                                    <p:anim calcmode="discrete" valueType="clr">
                                      <p:cBhvr override="childStyle">
                                        <p:cTn id="14" dur="80"/>
                                        <p:tgtEl>
                                          <p:spTgt spid="2867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8679"/>
                                        </p:tgtEl>
                                        <p:attrNameLst>
                                          <p:attrName>fillcolor</p:attrName>
                                        </p:attrNameLst>
                                      </p:cBhvr>
                                      <p:tavLst>
                                        <p:tav tm="0">
                                          <p:val>
                                            <p:clrVal>
                                              <a:schemeClr val="accent2"/>
                                            </p:clrVal>
                                          </p:val>
                                        </p:tav>
                                        <p:tav tm="50000">
                                          <p:val>
                                            <p:clrVal>
                                              <a:schemeClr val="hlink"/>
                                            </p:clrVal>
                                          </p:val>
                                        </p:tav>
                                      </p:tavLst>
                                    </p:anim>
                                    <p:set>
                                      <p:cBhvr>
                                        <p:cTn id="16" dur="80"/>
                                        <p:tgtEl>
                                          <p:spTgt spid="2867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8675">
                                            <p:txEl>
                                              <p:pRg st="4294967295" end="4294967295"/>
                                            </p:txEl>
                                          </p:spTgt>
                                        </p:tgtEl>
                                        <p:attrNameLst>
                                          <p:attrName>style.visibility</p:attrName>
                                        </p:attrNameLst>
                                      </p:cBhvr>
                                      <p:to>
                                        <p:strVal val="visible"/>
                                      </p:to>
                                    </p:set>
                                    <p:anim calcmode="discrete" valueType="clr">
                                      <p:cBhvr override="childStyle">
                                        <p:cTn id="21" dur="80"/>
                                        <p:tgtEl>
                                          <p:spTgt spid="28675">
                                            <p:txEl>
                                              <p:pRg st="4294967295" end="429496729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8675">
                                            <p:txEl>
                                              <p:pRg st="4294967295" end="4294967295"/>
                                            </p:txEl>
                                          </p:spTgt>
                                        </p:tgtEl>
                                        <p:attrNameLst>
                                          <p:attrName>fillcolor</p:attrName>
                                        </p:attrNameLst>
                                      </p:cBhvr>
                                      <p:tavLst>
                                        <p:tav tm="0">
                                          <p:val>
                                            <p:clrVal>
                                              <a:schemeClr val="accent2"/>
                                            </p:clrVal>
                                          </p:val>
                                        </p:tav>
                                        <p:tav tm="50000">
                                          <p:val>
                                            <p:clrVal>
                                              <a:schemeClr val="hlink"/>
                                            </p:clrVal>
                                          </p:val>
                                        </p:tav>
                                      </p:tavLst>
                                    </p:anim>
                                    <p:set>
                                      <p:cBhvr>
                                        <p:cTn id="23" dur="80"/>
                                        <p:tgtEl>
                                          <p:spTgt spid="28675">
                                            <p:txEl>
                                              <p:pRg st="4294967295" end="4294967295"/>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8675">
                                            <p:txEl>
                                              <p:pRg st="0" end="0"/>
                                            </p:txEl>
                                          </p:spTgt>
                                        </p:tgtEl>
                                        <p:attrNameLst>
                                          <p:attrName>style.visibility</p:attrName>
                                        </p:attrNameLst>
                                      </p:cBhvr>
                                      <p:to>
                                        <p:strVal val="visible"/>
                                      </p:to>
                                    </p:set>
                                    <p:anim calcmode="discrete" valueType="clr">
                                      <p:cBhvr override="childStyle">
                                        <p:cTn id="28" dur="80"/>
                                        <p:tgtEl>
                                          <p:spTgt spid="286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8675">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28675">
                                            <p:txEl>
                                              <p:pRg st="0" end="0"/>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28680"/>
                                        </p:tgtEl>
                                        <p:attrNameLst>
                                          <p:attrName>style.visibility</p:attrName>
                                        </p:attrNameLst>
                                      </p:cBhvr>
                                      <p:to>
                                        <p:strVal val="visible"/>
                                      </p:to>
                                    </p:set>
                                    <p:anim calcmode="discrete" valueType="clr">
                                      <p:cBhvr override="childStyle">
                                        <p:cTn id="35" dur="80"/>
                                        <p:tgtEl>
                                          <p:spTgt spid="28680"/>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8680"/>
                                        </p:tgtEl>
                                        <p:attrNameLst>
                                          <p:attrName>fillcolor</p:attrName>
                                        </p:attrNameLst>
                                      </p:cBhvr>
                                      <p:tavLst>
                                        <p:tav tm="0">
                                          <p:val>
                                            <p:clrVal>
                                              <a:schemeClr val="accent2"/>
                                            </p:clrVal>
                                          </p:val>
                                        </p:tav>
                                        <p:tav tm="50000">
                                          <p:val>
                                            <p:clrVal>
                                              <a:schemeClr val="hlink"/>
                                            </p:clrVal>
                                          </p:val>
                                        </p:tav>
                                      </p:tavLst>
                                    </p:anim>
                                    <p:set>
                                      <p:cBhvr>
                                        <p:cTn id="37" dur="80"/>
                                        <p:tgtEl>
                                          <p:spTgt spid="28680"/>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28684"/>
                                        </p:tgtEl>
                                        <p:attrNameLst>
                                          <p:attrName>style.visibility</p:attrName>
                                        </p:attrNameLst>
                                      </p:cBhvr>
                                      <p:to>
                                        <p:strVal val="visible"/>
                                      </p:to>
                                    </p:set>
                                    <p:anim calcmode="discrete" valueType="clr">
                                      <p:cBhvr override="childStyle">
                                        <p:cTn id="42" dur="80"/>
                                        <p:tgtEl>
                                          <p:spTgt spid="28684"/>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28684"/>
                                        </p:tgtEl>
                                        <p:attrNameLst>
                                          <p:attrName>fillcolor</p:attrName>
                                        </p:attrNameLst>
                                      </p:cBhvr>
                                      <p:tavLst>
                                        <p:tav tm="0">
                                          <p:val>
                                            <p:clrVal>
                                              <a:schemeClr val="accent2"/>
                                            </p:clrVal>
                                          </p:val>
                                        </p:tav>
                                        <p:tav tm="50000">
                                          <p:val>
                                            <p:clrVal>
                                              <a:schemeClr val="hlink"/>
                                            </p:clrVal>
                                          </p:val>
                                        </p:tav>
                                      </p:tavLst>
                                    </p:anim>
                                    <p:set>
                                      <p:cBhvr>
                                        <p:cTn id="44" dur="80"/>
                                        <p:tgtEl>
                                          <p:spTgt spid="286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uiExpand="1" build="p"/>
      <p:bldP spid="28677" grpId="0" bldLvl="0" animBg="1"/>
      <p:bldP spid="28679" grpId="0" bldLvl="0" animBg="1"/>
      <p:bldP spid="28680" grpId="0" bldLvl="0" animBg="1"/>
      <p:bldP spid="2868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30722" name="Text Box 2"/>
          <p:cNvSpPr txBox="1">
            <a:spLocks noChangeArrowheads="1"/>
          </p:cNvSpPr>
          <p:nvPr/>
        </p:nvSpPr>
        <p:spPr bwMode="auto">
          <a:xfrm>
            <a:off x="1505927" y="3354095"/>
            <a:ext cx="89789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800" b="1">
                <a:latin typeface="黑体" panose="02010609060101010101" charset="-122"/>
                <a:ea typeface="黑体" panose="02010609060101010101" charset="-122"/>
              </a:rPr>
              <a:t>固态</a:t>
            </a:r>
            <a:endParaRPr lang="zh-CN" altLang="en-US" sz="2800" b="1">
              <a:latin typeface="黑体" panose="02010609060101010101" charset="-122"/>
              <a:ea typeface="黑体" panose="02010609060101010101" charset="-122"/>
            </a:endParaRPr>
          </a:p>
        </p:txBody>
      </p:sp>
      <p:sp>
        <p:nvSpPr>
          <p:cNvPr id="30723" name="Line 3"/>
          <p:cNvSpPr>
            <a:spLocks noChangeShapeType="1"/>
          </p:cNvSpPr>
          <p:nvPr/>
        </p:nvSpPr>
        <p:spPr bwMode="auto">
          <a:xfrm>
            <a:off x="2283802" y="3562057"/>
            <a:ext cx="16002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24" name="Line 4"/>
          <p:cNvSpPr>
            <a:spLocks noChangeShapeType="1"/>
          </p:cNvSpPr>
          <p:nvPr/>
        </p:nvSpPr>
        <p:spPr bwMode="auto">
          <a:xfrm flipH="1">
            <a:off x="2207602" y="3714457"/>
            <a:ext cx="167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25" name="Text Box 5"/>
          <p:cNvSpPr txBox="1">
            <a:spLocks noChangeArrowheads="1"/>
          </p:cNvSpPr>
          <p:nvPr/>
        </p:nvSpPr>
        <p:spPr bwMode="auto">
          <a:xfrm>
            <a:off x="3927817" y="3354095"/>
            <a:ext cx="89789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800" b="1">
                <a:latin typeface="黑体" panose="02010609060101010101" charset="-122"/>
                <a:ea typeface="黑体" panose="02010609060101010101" charset="-122"/>
              </a:rPr>
              <a:t>液态</a:t>
            </a:r>
            <a:endParaRPr lang="zh-CN" altLang="en-US" sz="2800" b="1">
              <a:latin typeface="黑体" panose="02010609060101010101" charset="-122"/>
              <a:ea typeface="黑体" panose="02010609060101010101" charset="-122"/>
            </a:endParaRPr>
          </a:p>
        </p:txBody>
      </p:sp>
      <p:sp>
        <p:nvSpPr>
          <p:cNvPr id="30726" name="Line 6"/>
          <p:cNvSpPr>
            <a:spLocks noChangeShapeType="1"/>
          </p:cNvSpPr>
          <p:nvPr/>
        </p:nvSpPr>
        <p:spPr bwMode="auto">
          <a:xfrm>
            <a:off x="4798402" y="3562057"/>
            <a:ext cx="167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27" name="Line 7"/>
          <p:cNvSpPr>
            <a:spLocks noChangeShapeType="1"/>
          </p:cNvSpPr>
          <p:nvPr/>
        </p:nvSpPr>
        <p:spPr bwMode="auto">
          <a:xfrm flipH="1">
            <a:off x="4874602" y="3714457"/>
            <a:ext cx="16002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28" name="Text Box 8"/>
          <p:cNvSpPr txBox="1">
            <a:spLocks noChangeArrowheads="1"/>
          </p:cNvSpPr>
          <p:nvPr/>
        </p:nvSpPr>
        <p:spPr bwMode="auto">
          <a:xfrm>
            <a:off x="6458927" y="3354095"/>
            <a:ext cx="89789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800" b="1">
                <a:latin typeface="黑体" panose="02010609060101010101" charset="-122"/>
                <a:ea typeface="黑体" panose="02010609060101010101" charset="-122"/>
              </a:rPr>
              <a:t>气态</a:t>
            </a:r>
            <a:endParaRPr lang="zh-CN" altLang="en-US" sz="2800" b="1">
              <a:latin typeface="黑体" panose="02010609060101010101" charset="-122"/>
              <a:ea typeface="黑体" panose="02010609060101010101" charset="-122"/>
            </a:endParaRPr>
          </a:p>
        </p:txBody>
      </p:sp>
      <p:sp>
        <p:nvSpPr>
          <p:cNvPr id="30729" name="Text Box 9"/>
          <p:cNvSpPr txBox="1">
            <a:spLocks noChangeArrowheads="1"/>
          </p:cNvSpPr>
          <p:nvPr/>
        </p:nvSpPr>
        <p:spPr bwMode="auto">
          <a:xfrm>
            <a:off x="2267927" y="3127082"/>
            <a:ext cx="17145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b="1">
                <a:latin typeface="黑体" panose="02010609060101010101" charset="-122"/>
                <a:ea typeface="黑体" panose="02010609060101010101" charset="-122"/>
              </a:rPr>
              <a:t>熔化（吸热）</a:t>
            </a:r>
            <a:endParaRPr lang="zh-CN" altLang="en-US" sz="2000" b="1">
              <a:latin typeface="黑体" panose="02010609060101010101" charset="-122"/>
              <a:ea typeface="黑体" panose="02010609060101010101" charset="-122"/>
            </a:endParaRPr>
          </a:p>
        </p:txBody>
      </p:sp>
      <p:sp>
        <p:nvSpPr>
          <p:cNvPr id="30730" name="Text Box 10"/>
          <p:cNvSpPr txBox="1">
            <a:spLocks noChangeArrowheads="1"/>
          </p:cNvSpPr>
          <p:nvPr/>
        </p:nvSpPr>
        <p:spPr bwMode="auto">
          <a:xfrm>
            <a:off x="2283802" y="3790657"/>
            <a:ext cx="16002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r>
              <a:rPr lang="zh-CN" altLang="en-US" sz="2000" b="1">
                <a:latin typeface="黑体" panose="02010609060101010101" charset="-122"/>
                <a:ea typeface="黑体" panose="02010609060101010101" charset="-122"/>
              </a:rPr>
              <a:t>凝固（放热）</a:t>
            </a:r>
            <a:endParaRPr lang="zh-CN" altLang="en-US" sz="2000" b="1">
              <a:latin typeface="黑体" panose="02010609060101010101" charset="-122"/>
              <a:ea typeface="黑体" panose="02010609060101010101" charset="-122"/>
            </a:endParaRPr>
          </a:p>
        </p:txBody>
      </p:sp>
      <p:sp>
        <p:nvSpPr>
          <p:cNvPr id="30731" name="Text Box 11"/>
          <p:cNvSpPr txBox="1">
            <a:spLocks noChangeArrowheads="1"/>
          </p:cNvSpPr>
          <p:nvPr/>
        </p:nvSpPr>
        <p:spPr bwMode="auto">
          <a:xfrm>
            <a:off x="4782527" y="3127082"/>
            <a:ext cx="17145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b="1">
                <a:latin typeface="黑体" panose="02010609060101010101" charset="-122"/>
                <a:ea typeface="黑体" panose="02010609060101010101" charset="-122"/>
              </a:rPr>
              <a:t>汽化（吸热）</a:t>
            </a:r>
            <a:endParaRPr lang="zh-CN" altLang="en-US" sz="2000" b="1">
              <a:latin typeface="黑体" panose="02010609060101010101" charset="-122"/>
              <a:ea typeface="黑体" panose="02010609060101010101" charset="-122"/>
            </a:endParaRPr>
          </a:p>
        </p:txBody>
      </p:sp>
      <p:sp>
        <p:nvSpPr>
          <p:cNvPr id="30732" name="Text Box 12"/>
          <p:cNvSpPr txBox="1">
            <a:spLocks noChangeArrowheads="1"/>
          </p:cNvSpPr>
          <p:nvPr/>
        </p:nvSpPr>
        <p:spPr bwMode="auto">
          <a:xfrm>
            <a:off x="4934927" y="3736682"/>
            <a:ext cx="17145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b="1">
                <a:latin typeface="黑体" panose="02010609060101010101" charset="-122"/>
                <a:ea typeface="黑体" panose="02010609060101010101" charset="-122"/>
              </a:rPr>
              <a:t>液化（放热）</a:t>
            </a:r>
            <a:endParaRPr lang="zh-CN" altLang="en-US" sz="2000" b="1">
              <a:latin typeface="黑体" panose="02010609060101010101" charset="-122"/>
              <a:ea typeface="黑体" panose="02010609060101010101" charset="-122"/>
            </a:endParaRPr>
          </a:p>
        </p:txBody>
      </p:sp>
      <p:grpSp>
        <p:nvGrpSpPr>
          <p:cNvPr id="30733" name="Group 13"/>
          <p:cNvGrpSpPr/>
          <p:nvPr/>
        </p:nvGrpSpPr>
        <p:grpSpPr bwMode="auto">
          <a:xfrm>
            <a:off x="2055202" y="2266657"/>
            <a:ext cx="4876800" cy="1143000"/>
            <a:chOff x="1152" y="720"/>
            <a:chExt cx="3072" cy="720"/>
          </a:xfrm>
        </p:grpSpPr>
        <p:sp>
          <p:nvSpPr>
            <p:cNvPr id="30734" name="Line 14"/>
            <p:cNvSpPr>
              <a:spLocks noChangeShapeType="1"/>
            </p:cNvSpPr>
            <p:nvPr/>
          </p:nvSpPr>
          <p:spPr bwMode="auto">
            <a:xfrm flipV="1">
              <a:off x="1152" y="720"/>
              <a:ext cx="0" cy="72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35" name="Line 15"/>
            <p:cNvSpPr>
              <a:spLocks noChangeShapeType="1"/>
            </p:cNvSpPr>
            <p:nvPr/>
          </p:nvSpPr>
          <p:spPr bwMode="auto">
            <a:xfrm>
              <a:off x="1152" y="720"/>
              <a:ext cx="3072"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36" name="Line 16"/>
            <p:cNvSpPr>
              <a:spLocks noChangeShapeType="1"/>
            </p:cNvSpPr>
            <p:nvPr/>
          </p:nvSpPr>
          <p:spPr bwMode="auto">
            <a:xfrm>
              <a:off x="4224" y="720"/>
              <a:ext cx="0" cy="624"/>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grpSp>
      <p:grpSp>
        <p:nvGrpSpPr>
          <p:cNvPr id="30737" name="Group 17"/>
          <p:cNvGrpSpPr/>
          <p:nvPr/>
        </p:nvGrpSpPr>
        <p:grpSpPr bwMode="auto">
          <a:xfrm>
            <a:off x="2055202" y="3790657"/>
            <a:ext cx="4876800" cy="1143000"/>
            <a:chOff x="1248" y="2304"/>
            <a:chExt cx="3072" cy="720"/>
          </a:xfrm>
        </p:grpSpPr>
        <p:sp>
          <p:nvSpPr>
            <p:cNvPr id="30738" name="Line 18"/>
            <p:cNvSpPr>
              <a:spLocks noChangeShapeType="1"/>
            </p:cNvSpPr>
            <p:nvPr/>
          </p:nvSpPr>
          <p:spPr bwMode="auto">
            <a:xfrm flipV="1">
              <a:off x="1248" y="2304"/>
              <a:ext cx="0" cy="720"/>
            </a:xfrm>
            <a:prstGeom prst="line">
              <a:avLst/>
            </a:prstGeom>
            <a:noFill/>
            <a:ln w="9525">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39" name="Line 19"/>
            <p:cNvSpPr>
              <a:spLocks noChangeShapeType="1"/>
            </p:cNvSpPr>
            <p:nvPr/>
          </p:nvSpPr>
          <p:spPr bwMode="auto">
            <a:xfrm>
              <a:off x="1248" y="3024"/>
              <a:ext cx="3072"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30740" name="Line 20"/>
            <p:cNvSpPr>
              <a:spLocks noChangeShapeType="1"/>
            </p:cNvSpPr>
            <p:nvPr/>
          </p:nvSpPr>
          <p:spPr bwMode="auto">
            <a:xfrm flipV="1">
              <a:off x="4320" y="2400"/>
              <a:ext cx="0" cy="62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grpSp>
      <p:sp>
        <p:nvSpPr>
          <p:cNvPr id="30741" name="Text Box 21"/>
          <p:cNvSpPr txBox="1">
            <a:spLocks noChangeArrowheads="1"/>
          </p:cNvSpPr>
          <p:nvPr/>
        </p:nvSpPr>
        <p:spPr bwMode="auto">
          <a:xfrm>
            <a:off x="3493477" y="1833270"/>
            <a:ext cx="17145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b="1">
                <a:latin typeface="黑体" panose="02010609060101010101" charset="-122"/>
                <a:ea typeface="黑体" panose="02010609060101010101" charset="-122"/>
              </a:rPr>
              <a:t>升华（吸热）</a:t>
            </a:r>
            <a:endParaRPr lang="zh-CN" altLang="en-US" sz="2000" b="1">
              <a:latin typeface="黑体" panose="02010609060101010101" charset="-122"/>
              <a:ea typeface="黑体" panose="02010609060101010101" charset="-122"/>
            </a:endParaRPr>
          </a:p>
        </p:txBody>
      </p:sp>
      <p:sp>
        <p:nvSpPr>
          <p:cNvPr id="30742" name="Text Box 22"/>
          <p:cNvSpPr txBox="1">
            <a:spLocks noChangeArrowheads="1"/>
          </p:cNvSpPr>
          <p:nvPr/>
        </p:nvSpPr>
        <p:spPr bwMode="auto">
          <a:xfrm>
            <a:off x="3487127" y="4955882"/>
            <a:ext cx="17145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000" b="1">
                <a:latin typeface="黑体" panose="02010609060101010101" charset="-122"/>
                <a:ea typeface="黑体" panose="02010609060101010101" charset="-122"/>
              </a:rPr>
              <a:t>凝华（放热）</a:t>
            </a:r>
            <a:endParaRPr lang="zh-CN" altLang="en-US" sz="2000" b="1">
              <a:latin typeface="黑体" panose="02010609060101010101" charset="-122"/>
              <a:ea typeface="黑体" panose="02010609060101010101" charset="-122"/>
            </a:endParaRPr>
          </a:p>
        </p:txBody>
      </p:sp>
      <p:sp>
        <p:nvSpPr>
          <p:cNvPr id="30743" name="Text Box 23"/>
          <p:cNvSpPr txBox="1">
            <a:spLocks noChangeArrowheads="1"/>
          </p:cNvSpPr>
          <p:nvPr/>
        </p:nvSpPr>
        <p:spPr bwMode="auto">
          <a:xfrm>
            <a:off x="808990" y="978535"/>
            <a:ext cx="343027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3.物态变化结构图</a:t>
            </a:r>
            <a:endPar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heckerboard(across)">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725"/>
                                        </p:tgtEl>
                                        <p:attrNameLst>
                                          <p:attrName>style.visibility</p:attrName>
                                        </p:attrNameLst>
                                      </p:cBhvr>
                                      <p:to>
                                        <p:strVal val="visible"/>
                                      </p:to>
                                    </p:set>
                                    <p:animEffect transition="in" filter="checkerboard(across)">
                                      <p:cBhvr>
                                        <p:cTn id="12" dur="500"/>
                                        <p:tgtEl>
                                          <p:spTgt spid="3072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0728"/>
                                        </p:tgtEl>
                                        <p:attrNameLst>
                                          <p:attrName>style.visibility</p:attrName>
                                        </p:attrNameLst>
                                      </p:cBhvr>
                                      <p:to>
                                        <p:strVal val="visible"/>
                                      </p:to>
                                    </p:set>
                                    <p:animEffect transition="in" filter="checkerboard(across)">
                                      <p:cBhvr>
                                        <p:cTn id="17" dur="500"/>
                                        <p:tgtEl>
                                          <p:spTgt spid="3072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30723"/>
                                        </p:tgtEl>
                                        <p:attrNameLst>
                                          <p:attrName>style.visibility</p:attrName>
                                        </p:attrNameLst>
                                      </p:cBhvr>
                                      <p:to>
                                        <p:strVal val="visible"/>
                                      </p:to>
                                    </p:set>
                                    <p:animEffect transition="in" filter="strips(downRight)">
                                      <p:cBhvr>
                                        <p:cTn id="22" dur="500"/>
                                        <p:tgtEl>
                                          <p:spTgt spid="3072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0729"/>
                                        </p:tgtEl>
                                        <p:attrNameLst>
                                          <p:attrName>style.visibility</p:attrName>
                                        </p:attrNameLst>
                                      </p:cBhvr>
                                      <p:to>
                                        <p:strVal val="visible"/>
                                      </p:to>
                                    </p:set>
                                    <p:animEffect transition="in" filter="box(in)">
                                      <p:cBhvr>
                                        <p:cTn id="27" dur="500"/>
                                        <p:tgtEl>
                                          <p:spTgt spid="3072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3" fill="hold" grpId="0" nodeType="clickEffect">
                                  <p:stCondLst>
                                    <p:cond delay="0"/>
                                  </p:stCondLst>
                                  <p:childTnLst>
                                    <p:set>
                                      <p:cBhvr>
                                        <p:cTn id="31" dur="1" fill="hold">
                                          <p:stCondLst>
                                            <p:cond delay="0"/>
                                          </p:stCondLst>
                                        </p:cTn>
                                        <p:tgtEl>
                                          <p:spTgt spid="30726"/>
                                        </p:tgtEl>
                                        <p:attrNameLst>
                                          <p:attrName>style.visibility</p:attrName>
                                        </p:attrNameLst>
                                      </p:cBhvr>
                                      <p:to>
                                        <p:strVal val="visible"/>
                                      </p:to>
                                    </p:set>
                                    <p:animEffect transition="in" filter="strips(upRight)">
                                      <p:cBhvr>
                                        <p:cTn id="32" dur="500"/>
                                        <p:tgtEl>
                                          <p:spTgt spid="3072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30731"/>
                                        </p:tgtEl>
                                        <p:attrNameLst>
                                          <p:attrName>style.visibility</p:attrName>
                                        </p:attrNameLst>
                                      </p:cBhvr>
                                      <p:to>
                                        <p:strVal val="visible"/>
                                      </p:to>
                                    </p:set>
                                    <p:animEffect transition="in" filter="box(in)">
                                      <p:cBhvr>
                                        <p:cTn id="37" dur="500"/>
                                        <p:tgtEl>
                                          <p:spTgt spid="3073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0727"/>
                                        </p:tgtEl>
                                        <p:attrNameLst>
                                          <p:attrName>style.visibility</p:attrName>
                                        </p:attrNameLst>
                                      </p:cBhvr>
                                      <p:to>
                                        <p:strVal val="visible"/>
                                      </p:to>
                                    </p:set>
                                    <p:animEffect transition="in" filter="strips(downLeft)">
                                      <p:cBhvr>
                                        <p:cTn id="42" dur="500"/>
                                        <p:tgtEl>
                                          <p:spTgt spid="3072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0732"/>
                                        </p:tgtEl>
                                        <p:attrNameLst>
                                          <p:attrName>style.visibility</p:attrName>
                                        </p:attrNameLst>
                                      </p:cBhvr>
                                      <p:to>
                                        <p:strVal val="visible"/>
                                      </p:to>
                                    </p:set>
                                    <p:animEffect transition="in" filter="box(in)">
                                      <p:cBhvr>
                                        <p:cTn id="47" dur="500"/>
                                        <p:tgtEl>
                                          <p:spTgt spid="30732"/>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30724"/>
                                        </p:tgtEl>
                                        <p:attrNameLst>
                                          <p:attrName>style.visibility</p:attrName>
                                        </p:attrNameLst>
                                      </p:cBhvr>
                                      <p:to>
                                        <p:strVal val="visible"/>
                                      </p:to>
                                    </p:set>
                                    <p:animEffect transition="in" filter="strips(downLeft)">
                                      <p:cBhvr>
                                        <p:cTn id="52" dur="500"/>
                                        <p:tgtEl>
                                          <p:spTgt spid="30724"/>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30730"/>
                                        </p:tgtEl>
                                        <p:attrNameLst>
                                          <p:attrName>style.visibility</p:attrName>
                                        </p:attrNameLst>
                                      </p:cBhvr>
                                      <p:to>
                                        <p:strVal val="visible"/>
                                      </p:to>
                                    </p:set>
                                    <p:animEffect transition="in" filter="box(in)">
                                      <p:cBhvr>
                                        <p:cTn id="57" dur="500"/>
                                        <p:tgtEl>
                                          <p:spTgt spid="30730"/>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3" fill="hold" nodeType="clickEffect">
                                  <p:stCondLst>
                                    <p:cond delay="0"/>
                                  </p:stCondLst>
                                  <p:childTnLst>
                                    <p:set>
                                      <p:cBhvr>
                                        <p:cTn id="61" dur="1" fill="hold">
                                          <p:stCondLst>
                                            <p:cond delay="0"/>
                                          </p:stCondLst>
                                        </p:cTn>
                                        <p:tgtEl>
                                          <p:spTgt spid="30733"/>
                                        </p:tgtEl>
                                        <p:attrNameLst>
                                          <p:attrName>style.visibility</p:attrName>
                                        </p:attrNameLst>
                                      </p:cBhvr>
                                      <p:to>
                                        <p:strVal val="visible"/>
                                      </p:to>
                                    </p:set>
                                    <p:animEffect transition="in" filter="strips(upRight)">
                                      <p:cBhvr>
                                        <p:cTn id="62" dur="500"/>
                                        <p:tgtEl>
                                          <p:spTgt spid="30733"/>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30741"/>
                                        </p:tgtEl>
                                        <p:attrNameLst>
                                          <p:attrName>style.visibility</p:attrName>
                                        </p:attrNameLst>
                                      </p:cBhvr>
                                      <p:to>
                                        <p:strVal val="visible"/>
                                      </p:to>
                                    </p:set>
                                    <p:animEffect transition="in" filter="box(in)">
                                      <p:cBhvr>
                                        <p:cTn id="67" dur="500"/>
                                        <p:tgtEl>
                                          <p:spTgt spid="30741"/>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nodeType="clickEffect">
                                  <p:stCondLst>
                                    <p:cond delay="0"/>
                                  </p:stCondLst>
                                  <p:childTnLst>
                                    <p:set>
                                      <p:cBhvr>
                                        <p:cTn id="71" dur="1" fill="hold">
                                          <p:stCondLst>
                                            <p:cond delay="0"/>
                                          </p:stCondLst>
                                        </p:cTn>
                                        <p:tgtEl>
                                          <p:spTgt spid="30737"/>
                                        </p:tgtEl>
                                        <p:attrNameLst>
                                          <p:attrName>style.visibility</p:attrName>
                                        </p:attrNameLst>
                                      </p:cBhvr>
                                      <p:to>
                                        <p:strVal val="visible"/>
                                      </p:to>
                                    </p:set>
                                    <p:animEffect transition="in" filter="strips(downLeft)">
                                      <p:cBhvr>
                                        <p:cTn id="72" dur="500"/>
                                        <p:tgtEl>
                                          <p:spTgt spid="30737"/>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30742"/>
                                        </p:tgtEl>
                                        <p:attrNameLst>
                                          <p:attrName>style.visibility</p:attrName>
                                        </p:attrNameLst>
                                      </p:cBhvr>
                                      <p:to>
                                        <p:strVal val="visible"/>
                                      </p:to>
                                    </p:set>
                                    <p:animEffect transition="in" filter="box(in)">
                                      <p:cBhvr>
                                        <p:cTn id="77" dur="500"/>
                                        <p:tgtEl>
                                          <p:spTgt spid="30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ldLvl="0" animBg="1" autoUpdateAnimBg="0"/>
      <p:bldP spid="30723" grpId="0" bldLvl="0" animBg="1"/>
      <p:bldP spid="30724" grpId="0" bldLvl="0" animBg="1"/>
      <p:bldP spid="30725" grpId="0" bldLvl="0" animBg="1" autoUpdateAnimBg="0"/>
      <p:bldP spid="30726" grpId="0" bldLvl="0" animBg="1"/>
      <p:bldP spid="30727" grpId="0" bldLvl="0" animBg="1"/>
      <p:bldP spid="30728" grpId="0" bldLvl="0" animBg="1" autoUpdateAnimBg="0"/>
      <p:bldP spid="30729" grpId="0" bldLvl="0" animBg="1" autoUpdateAnimBg="0"/>
      <p:bldP spid="30730" grpId="0" bldLvl="0" animBg="1" autoUpdateAnimBg="0"/>
      <p:bldP spid="30731" grpId="0" bldLvl="0" animBg="1" autoUpdateAnimBg="0"/>
      <p:bldP spid="30732" grpId="0" bldLvl="0" animBg="1" autoUpdateAnimBg="0"/>
      <p:bldP spid="30741" grpId="0" bldLvl="0" animBg="1" autoUpdateAnimBg="0"/>
      <p:bldP spid="30742" grpId="0" bldLvl="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8674" name="矩形 3"/>
          <p:cNvSpPr>
            <a:spLocks noChangeArrowheads="1"/>
          </p:cNvSpPr>
          <p:nvPr/>
        </p:nvSpPr>
        <p:spPr bwMode="auto">
          <a:xfrm>
            <a:off x="288290" y="1217930"/>
            <a:ext cx="8001000" cy="3969385"/>
          </a:xfrm>
          <a:prstGeom prst="rect">
            <a:avLst/>
          </a:prstGeom>
          <a:noFill/>
          <a:ln w="9525">
            <a:noFill/>
            <a:miter lim="800000"/>
          </a:ln>
        </p:spPr>
        <p:txBody>
          <a:bodyPr>
            <a:spAutoFit/>
          </a:bodyPr>
          <a:lstStyle/>
          <a:p>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指出下面的物理现象属于物态变化的哪种方式。</a:t>
            </a:r>
            <a:br>
              <a:rPr lang="zh-CN" altLang="en-US"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萘球过一段时间后会变小。</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br>
              <a:rPr lang="en-US" altLang="zh-CN"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(2 )</a:t>
            </a:r>
            <a:r>
              <a:rPr lang="zh-CN" altLang="en-US" sz="2800" b="1" dirty="0">
                <a:latin typeface="Times New Roman" panose="02020603050405020304" pitchFamily="18" charset="0"/>
                <a:ea typeface="黑体" panose="02010609060101010101" charset="-122"/>
                <a:cs typeface="Times New Roman" panose="02020603050405020304" pitchFamily="18" charset="0"/>
              </a:rPr>
              <a:t>冰冻湿衣服在</a:t>
            </a:r>
            <a:r>
              <a:rPr lang="en-US" altLang="zh-CN" sz="2800" b="1" dirty="0">
                <a:latin typeface="Times New Roman" panose="02020603050405020304" pitchFamily="18" charset="0"/>
                <a:ea typeface="黑体" panose="02010609060101010101" charset="-122"/>
                <a:cs typeface="Times New Roman" panose="02020603050405020304" pitchFamily="18" charset="0"/>
              </a:rPr>
              <a:t>0℃</a:t>
            </a:r>
            <a:r>
              <a:rPr lang="zh-CN" altLang="en-US" sz="2800" b="1" dirty="0">
                <a:latin typeface="Times New Roman" panose="02020603050405020304" pitchFamily="18" charset="0"/>
                <a:ea typeface="黑体" panose="02010609060101010101" charset="-122"/>
                <a:cs typeface="Times New Roman" panose="02020603050405020304" pitchFamily="18" charset="0"/>
              </a:rPr>
              <a:t>以下也会干。</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br>
              <a:rPr lang="en-US" altLang="zh-CN"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(3)</a:t>
            </a:r>
            <a:r>
              <a:rPr lang="zh-CN" altLang="en-US" sz="2800" b="1" dirty="0">
                <a:latin typeface="Times New Roman" panose="02020603050405020304" pitchFamily="18" charset="0"/>
                <a:ea typeface="黑体" panose="02010609060101010101" charset="-122"/>
                <a:cs typeface="Times New Roman" panose="02020603050405020304" pitchFamily="18" charset="0"/>
              </a:rPr>
              <a:t>沥青马路在太阳照射下熔化。</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br>
              <a:rPr lang="en-US" altLang="zh-CN"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(4)</a:t>
            </a:r>
            <a:r>
              <a:rPr lang="zh-CN" altLang="en-US" sz="2800" b="1" dirty="0">
                <a:latin typeface="Times New Roman" panose="02020603050405020304" pitchFamily="18" charset="0"/>
                <a:ea typeface="黑体" panose="02010609060101010101" charset="-122"/>
                <a:cs typeface="Times New Roman" panose="02020603050405020304" pitchFamily="18" charset="0"/>
              </a:rPr>
              <a:t>洒在地上的水很快干了。</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br>
              <a:rPr lang="en-US" altLang="zh-CN"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(5)</a:t>
            </a:r>
            <a:r>
              <a:rPr lang="zh-CN" altLang="en-US" sz="2800" b="1" dirty="0">
                <a:latin typeface="Times New Roman" panose="02020603050405020304" pitchFamily="18" charset="0"/>
                <a:ea typeface="黑体" panose="02010609060101010101" charset="-122"/>
                <a:cs typeface="Times New Roman" panose="02020603050405020304" pitchFamily="18" charset="0"/>
              </a:rPr>
              <a:t>戴眼睛的人从 寒冷的室外进入暖和的室内时，镜片上会出现一层小水珠。</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br>
              <a:rPr lang="en-US" altLang="zh-CN"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(6)</a:t>
            </a:r>
            <a:r>
              <a:rPr lang="zh-CN" altLang="en-US" sz="2800" b="1" dirty="0">
                <a:latin typeface="Times New Roman" panose="02020603050405020304" pitchFamily="18" charset="0"/>
                <a:ea typeface="黑体" panose="02010609060101010101" charset="-122"/>
                <a:cs typeface="Times New Roman" panose="02020603050405020304" pitchFamily="18" charset="0"/>
              </a:rPr>
              <a:t>寒冷的早晨，窗玻璃上凝结着冰花。</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7" name="TextBox 6"/>
          <p:cNvSpPr txBox="1"/>
          <p:nvPr/>
        </p:nvSpPr>
        <p:spPr>
          <a:xfrm>
            <a:off x="5795328" y="1595755"/>
            <a:ext cx="1277937" cy="522288"/>
          </a:xfrm>
          <a:prstGeom prst="rect">
            <a:avLst/>
          </a:prstGeom>
          <a:noFill/>
        </p:spPr>
        <p:txBody>
          <a:bodyPr>
            <a:spAutoFit/>
          </a:bodyPr>
          <a:lstStyle/>
          <a:p>
            <a:pPr>
              <a:defRPr/>
            </a:pPr>
            <a:r>
              <a:rPr lang="zh-CN" altLang="en-US" sz="2800" b="1" dirty="0">
                <a:solidFill>
                  <a:srgbClr val="FF0000"/>
                </a:solidFill>
                <a:latin typeface="Times New Roman" panose="02020603050405020304" pitchFamily="18" charset="0"/>
                <a:ea typeface="黑体" panose="02010609060101010101" charset="-122"/>
              </a:rPr>
              <a:t>升华</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8" name="TextBox 7"/>
          <p:cNvSpPr txBox="1"/>
          <p:nvPr/>
        </p:nvSpPr>
        <p:spPr>
          <a:xfrm>
            <a:off x="6565265" y="2059305"/>
            <a:ext cx="1030288" cy="523875"/>
          </a:xfrm>
          <a:prstGeom prst="rect">
            <a:avLst/>
          </a:prstGeom>
          <a:noFill/>
        </p:spPr>
        <p:txBody>
          <a:bodyPr>
            <a:spAutoFit/>
          </a:bodyPr>
          <a:lstStyle/>
          <a:p>
            <a:pPr>
              <a:defRPr/>
            </a:pPr>
            <a:r>
              <a:rPr lang="zh-CN" altLang="en-US" sz="2800" b="1" dirty="0">
                <a:solidFill>
                  <a:srgbClr val="FF0000"/>
                </a:solidFill>
                <a:latin typeface="Times New Roman" panose="02020603050405020304" pitchFamily="18" charset="0"/>
                <a:ea typeface="黑体" panose="02010609060101010101" charset="-122"/>
              </a:rPr>
              <a:t>升华</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2" name="TextBox 8"/>
          <p:cNvSpPr txBox="1"/>
          <p:nvPr/>
        </p:nvSpPr>
        <p:spPr>
          <a:xfrm>
            <a:off x="6173153" y="2451418"/>
            <a:ext cx="1103312" cy="523875"/>
          </a:xfrm>
          <a:prstGeom prst="rect">
            <a:avLst/>
          </a:prstGeom>
          <a:noFill/>
        </p:spPr>
        <p:txBody>
          <a:bodyPr>
            <a:spAutoFit/>
          </a:bodyPr>
          <a:lstStyle/>
          <a:p>
            <a:pPr>
              <a:defRPr/>
            </a:pPr>
            <a:r>
              <a:rPr lang="zh-CN" altLang="en-US" sz="2800" b="1" dirty="0">
                <a:solidFill>
                  <a:srgbClr val="FF0000"/>
                </a:solidFill>
                <a:latin typeface="Times New Roman" panose="02020603050405020304" pitchFamily="18" charset="0"/>
                <a:ea typeface="黑体" panose="02010609060101010101" charset="-122"/>
              </a:rPr>
              <a:t>熔化</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0" name="TextBox 9"/>
          <p:cNvSpPr txBox="1"/>
          <p:nvPr/>
        </p:nvSpPr>
        <p:spPr>
          <a:xfrm>
            <a:off x="5752465" y="3729355"/>
            <a:ext cx="1074738" cy="522288"/>
          </a:xfrm>
          <a:prstGeom prst="rect">
            <a:avLst/>
          </a:prstGeom>
          <a:noFill/>
        </p:spPr>
        <p:txBody>
          <a:bodyPr>
            <a:spAutoFit/>
          </a:bodyPr>
          <a:lstStyle/>
          <a:p>
            <a:pPr>
              <a:defRPr/>
            </a:pPr>
            <a:r>
              <a:rPr lang="zh-CN" altLang="en-US" sz="2800" b="1" dirty="0">
                <a:solidFill>
                  <a:srgbClr val="FF0000"/>
                </a:solidFill>
                <a:latin typeface="Times New Roman" panose="02020603050405020304" pitchFamily="18" charset="0"/>
                <a:ea typeface="黑体" panose="02010609060101010101" charset="-122"/>
              </a:rPr>
              <a:t>液化</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 name="TextBox 10"/>
          <p:cNvSpPr txBox="1"/>
          <p:nvPr/>
        </p:nvSpPr>
        <p:spPr>
          <a:xfrm>
            <a:off x="471170" y="4565333"/>
            <a:ext cx="944563" cy="522287"/>
          </a:xfrm>
          <a:prstGeom prst="rect">
            <a:avLst/>
          </a:prstGeom>
          <a:noFill/>
        </p:spPr>
        <p:txBody>
          <a:bodyPr>
            <a:spAutoFit/>
          </a:bodyPr>
          <a:lstStyle/>
          <a:p>
            <a:pPr>
              <a:defRPr/>
            </a:pPr>
            <a:r>
              <a:rPr lang="zh-CN" altLang="en-US" sz="2800" b="1" dirty="0">
                <a:solidFill>
                  <a:srgbClr val="FF0000"/>
                </a:solidFill>
                <a:latin typeface="Times New Roman" panose="02020603050405020304" pitchFamily="18" charset="0"/>
                <a:ea typeface="黑体" panose="02010609060101010101" charset="-122"/>
              </a:rPr>
              <a:t>凝华</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 name="TextBox 11"/>
          <p:cNvSpPr txBox="1">
            <a:spLocks noChangeArrowheads="1"/>
          </p:cNvSpPr>
          <p:nvPr/>
        </p:nvSpPr>
        <p:spPr bwMode="auto">
          <a:xfrm>
            <a:off x="5520690" y="2902268"/>
            <a:ext cx="11318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Times New Roman" panose="02020603050405020304" pitchFamily="18" charset="0"/>
                <a:ea typeface="黑体" panose="02010609060101010101" charset="-122"/>
              </a:rPr>
              <a:t>汽化</a:t>
            </a:r>
            <a:endParaRPr lang="zh-CN" altLang="en-US" sz="2800" b="1">
              <a:solidFill>
                <a:srgbClr val="FF0000"/>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7" name="组合 6"/>
          <p:cNvGrpSpPr/>
          <p:nvPr/>
        </p:nvGrpSpPr>
        <p:grpSpPr>
          <a:xfrm>
            <a:off x="128905" y="180975"/>
            <a:ext cx="2510155" cy="806450"/>
            <a:chOff x="203" y="489"/>
            <a:chExt cx="3953" cy="1270"/>
          </a:xfrm>
        </p:grpSpPr>
        <p:pic>
          <p:nvPicPr>
            <p:cNvPr id="6" name="图形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3" y="489"/>
              <a:ext cx="1270" cy="1270"/>
            </a:xfrm>
            <a:prstGeom prst="rect">
              <a:avLst/>
            </a:prstGeom>
          </p:spPr>
        </p:pic>
        <p:sp>
          <p:nvSpPr>
            <p:cNvPr id="5" name="文本框 4"/>
            <p:cNvSpPr txBox="1"/>
            <p:nvPr/>
          </p:nvSpPr>
          <p:spPr>
            <a:xfrm>
              <a:off x="1255" y="692"/>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学习目标</a:t>
              </a:r>
              <a:endParaRPr lang="zh-CN" altLang="en-US" sz="3200" b="1">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95" t="3100" r="1389" b="2233"/>
          <a:stretch>
            <a:fillRect/>
          </a:stretch>
        </p:blipFill>
        <p:spPr>
          <a:xfrm>
            <a:off x="159385" y="1082040"/>
            <a:ext cx="8825230" cy="4964430"/>
          </a:xfrm>
          <a:prstGeom prst="rect">
            <a:avLst/>
          </a:prstGeom>
        </p:spPr>
      </p:pic>
      <p:sp>
        <p:nvSpPr>
          <p:cNvPr id="2" name="文本框 1"/>
          <p:cNvSpPr txBox="1"/>
          <p:nvPr/>
        </p:nvSpPr>
        <p:spPr>
          <a:xfrm>
            <a:off x="935355" y="2072640"/>
            <a:ext cx="7256780" cy="2584450"/>
          </a:xfrm>
          <a:prstGeom prst="rect">
            <a:avLst/>
          </a:prstGeom>
          <a:noFill/>
        </p:spPr>
        <p:txBody>
          <a:bodyPr wrap="square" rtlCol="0" anchor="t">
            <a:spAutoFit/>
          </a:bodyPr>
          <a:p>
            <a:pPr indent="0" fontAlgn="auto">
              <a:lnSpc>
                <a:spcPct val="150000"/>
              </a:lnSpc>
              <a:buNone/>
            </a:pPr>
            <a:r>
              <a:rPr lang="en-US" altLang="zh-CN" sz="3600" b="1">
                <a:latin typeface="Times New Roman" panose="02020603050405020304" pitchFamily="18" charset="0"/>
                <a:ea typeface="楷体" panose="02010609060101010101" pitchFamily="49" charset="-122"/>
                <a:cs typeface="Times New Roman" panose="02020603050405020304" pitchFamily="18" charset="0"/>
              </a:rPr>
              <a:t>1.</a:t>
            </a:r>
            <a:r>
              <a:rPr lang="zh-CN" altLang="en-US" sz="3600" b="1">
                <a:latin typeface="Times New Roman" panose="02020603050405020304" pitchFamily="18" charset="0"/>
                <a:ea typeface="楷体" panose="02010609060101010101" pitchFamily="49" charset="-122"/>
                <a:cs typeface="Times New Roman" panose="02020603050405020304" pitchFamily="18" charset="0"/>
              </a:rPr>
              <a:t>知道升华和凝华的概念。</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50000"/>
              </a:lnSpc>
              <a:buNone/>
            </a:pPr>
            <a:r>
              <a:rPr lang="en-US" altLang="zh-CN" sz="3600" b="1">
                <a:latin typeface="Times New Roman" panose="02020603050405020304" pitchFamily="18" charset="0"/>
                <a:ea typeface="楷体" panose="02010609060101010101" pitchFamily="49" charset="-122"/>
                <a:cs typeface="Times New Roman" panose="02020603050405020304" pitchFamily="18" charset="0"/>
              </a:rPr>
              <a:t>2.</a:t>
            </a:r>
            <a:r>
              <a:rPr lang="zh-CN" altLang="en-US" sz="3600" b="1">
                <a:latin typeface="Times New Roman" panose="02020603050405020304" pitchFamily="18" charset="0"/>
                <a:ea typeface="楷体" panose="02010609060101010101" pitchFamily="49" charset="-122"/>
                <a:cs typeface="Times New Roman" panose="02020603050405020304" pitchFamily="18" charset="0"/>
              </a:rPr>
              <a:t>知道升华要吸热，凝华要放热。</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50000"/>
              </a:lnSpc>
              <a:buNone/>
            </a:pPr>
            <a:r>
              <a:rPr lang="en-US" altLang="zh-CN" sz="3600" b="1">
                <a:latin typeface="Times New Roman" panose="02020603050405020304" pitchFamily="18" charset="0"/>
                <a:ea typeface="楷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楷体" panose="02010609060101010101" pitchFamily="49" charset="-122"/>
                <a:cs typeface="Times New Roman" panose="02020603050405020304" pitchFamily="18" charset="0"/>
              </a:rPr>
              <a:t>知道生活中的升华和凝华的现象。</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9699" name="矩形 3"/>
          <p:cNvSpPr>
            <a:spLocks noChangeArrowheads="1"/>
          </p:cNvSpPr>
          <p:nvPr/>
        </p:nvSpPr>
        <p:spPr bwMode="auto">
          <a:xfrm>
            <a:off x="319088" y="1270635"/>
            <a:ext cx="8359775" cy="2676525"/>
          </a:xfrm>
          <a:prstGeom prst="rect">
            <a:avLst/>
          </a:prstGeom>
          <a:noFill/>
          <a:ln w="9525">
            <a:noFill/>
            <a:miter lim="800000"/>
          </a:ln>
        </p:spPr>
        <p:txBody>
          <a:bodyPr>
            <a:spAutoFit/>
          </a:bodyPr>
          <a:lstStyle/>
          <a:p>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、关</a:t>
            </a:r>
            <a:r>
              <a:rPr lang="zh-CN" altLang="en-US" sz="2800" b="1" dirty="0">
                <a:latin typeface="Times New Roman" panose="02020603050405020304" pitchFamily="18" charset="0"/>
                <a:ea typeface="黑体" panose="02010609060101010101" charset="-122"/>
                <a:cs typeface="Times New Roman" panose="02020603050405020304" pitchFamily="18" charset="0"/>
              </a:rPr>
              <a:t>于雨、 露、霜、雾跟物态变化的关系，下面说法中正确的是：（    ）</a:t>
            </a:r>
            <a:br>
              <a:rPr lang="zh-CN" altLang="en-US" sz="2800" b="1" dirty="0">
                <a:latin typeface="Times New Roman" panose="02020603050405020304" pitchFamily="18" charset="0"/>
                <a:ea typeface="黑体" panose="02010609060101010101" charset="-122"/>
                <a:cs typeface="Times New Roman" panose="02020603050405020304" pitchFamily="18" charset="0"/>
              </a:rPr>
            </a:br>
            <a:r>
              <a:rPr lang="en-US" altLang="zh-CN" sz="2800" b="1" dirty="0">
                <a:latin typeface="Times New Roman" panose="02020603050405020304" pitchFamily="18" charset="0"/>
                <a:ea typeface="黑体" panose="02010609060101010101" charset="-122"/>
                <a:cs typeface="Times New Roman" panose="02020603050405020304" pitchFamily="18" charset="0"/>
              </a:rPr>
              <a:t>A</a:t>
            </a:r>
            <a:r>
              <a:rPr lang="zh-CN" altLang="en-US" sz="2800" b="1" dirty="0">
                <a:latin typeface="Times New Roman" panose="02020603050405020304" pitchFamily="18" charset="0"/>
                <a:ea typeface="黑体" panose="02010609060101010101" charset="-122"/>
                <a:cs typeface="Times New Roman" panose="02020603050405020304" pitchFamily="18" charset="0"/>
              </a:rPr>
              <a:t>、雨水是水的液化形成的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r>
              <a:rPr lang="en-US" altLang="zh-CN" sz="2800" b="1" dirty="0">
                <a:latin typeface="Times New Roman" panose="02020603050405020304" pitchFamily="18" charset="0"/>
                <a:ea typeface="黑体" panose="02010609060101010101" charset="-122"/>
                <a:cs typeface="Times New Roman" panose="02020603050405020304" pitchFamily="18" charset="0"/>
              </a:rPr>
              <a:t>B</a:t>
            </a:r>
            <a:r>
              <a:rPr lang="zh-CN" altLang="en-US" sz="2800" b="1" dirty="0">
                <a:latin typeface="Times New Roman" panose="02020603050405020304" pitchFamily="18" charset="0"/>
                <a:ea typeface="黑体" panose="02010609060101010101" charset="-122"/>
                <a:cs typeface="Times New Roman" panose="02020603050405020304" pitchFamily="18" charset="0"/>
              </a:rPr>
              <a:t>、露水是水的汽化形成的</a:t>
            </a:r>
            <a:br>
              <a:rPr lang="zh-CN" altLang="en-US" sz="2800" b="1" dirty="0">
                <a:latin typeface="Times New Roman" panose="02020603050405020304" pitchFamily="18" charset="0"/>
                <a:ea typeface="黑体" panose="02010609060101010101" charset="-122"/>
                <a:cs typeface="Times New Roman" panose="02020603050405020304" pitchFamily="18" charset="0"/>
              </a:rPr>
            </a:br>
            <a:r>
              <a:rPr lang="en-US" altLang="zh-CN" sz="2800" b="1" dirty="0">
                <a:latin typeface="Times New Roman" panose="02020603050405020304" pitchFamily="18" charset="0"/>
                <a:ea typeface="黑体" panose="02010609060101010101" charset="-122"/>
                <a:cs typeface="Times New Roman" panose="02020603050405020304" pitchFamily="18" charset="0"/>
              </a:rPr>
              <a:t>C</a:t>
            </a:r>
            <a:r>
              <a:rPr lang="zh-CN" altLang="en-US" sz="2800" b="1" dirty="0">
                <a:latin typeface="Times New Roman" panose="02020603050405020304" pitchFamily="18" charset="0"/>
                <a:ea typeface="黑体" panose="02010609060101010101" charset="-122"/>
                <a:cs typeface="Times New Roman" panose="02020603050405020304" pitchFamily="18" charset="0"/>
              </a:rPr>
              <a:t>、霜是水蒸气凝华形成的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r>
              <a:rPr lang="en-US" altLang="zh-CN" sz="2800" b="1" dirty="0">
                <a:latin typeface="Times New Roman" panose="02020603050405020304" pitchFamily="18" charset="0"/>
                <a:ea typeface="黑体" panose="02010609060101010101" charset="-122"/>
                <a:cs typeface="Times New Roman" panose="02020603050405020304" pitchFamily="18" charset="0"/>
              </a:rPr>
              <a:t>D</a:t>
            </a:r>
            <a:r>
              <a:rPr lang="zh-CN" altLang="en-US" sz="2800" b="1" dirty="0">
                <a:latin typeface="Times New Roman" panose="02020603050405020304" pitchFamily="18" charset="0"/>
                <a:ea typeface="黑体" panose="02010609060101010101" charset="-122"/>
                <a:cs typeface="Times New Roman" panose="02020603050405020304" pitchFamily="18" charset="0"/>
              </a:rPr>
              <a:t>、雾是水蒸气凝华形成的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29700" name="矩形 4"/>
          <p:cNvSpPr>
            <a:spLocks noChangeArrowheads="1"/>
          </p:cNvSpPr>
          <p:nvPr/>
        </p:nvSpPr>
        <p:spPr bwMode="auto">
          <a:xfrm>
            <a:off x="249238" y="4026535"/>
            <a:ext cx="8429625" cy="1384300"/>
          </a:xfrm>
          <a:prstGeom prst="rect">
            <a:avLst/>
          </a:prstGeom>
          <a:noFill/>
          <a:ln w="9525">
            <a:noFill/>
            <a:miter lim="800000"/>
          </a:ln>
        </p:spPr>
        <p:txBody>
          <a:bodyPr>
            <a:spAutoFit/>
          </a:bodyPr>
          <a:lstStyle/>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3</a:t>
            </a:r>
            <a:r>
              <a:rPr lang="zh-CN" altLang="en-US" sz="2800" b="1" dirty="0">
                <a:latin typeface="Times New Roman" panose="02020603050405020304" pitchFamily="18" charset="0"/>
                <a:ea typeface="黑体" panose="02010609060101010101" charset="-122"/>
                <a:cs typeface="Times New Roman" panose="02020603050405020304" pitchFamily="18" charset="0"/>
              </a:rPr>
              <a:t>．在物态变化过程中，放出热的是 （    ）</a:t>
            </a:r>
            <a:br>
              <a:rPr lang="zh-CN" altLang="en-US"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A</a:t>
            </a:r>
            <a:r>
              <a:rPr lang="zh-CN" altLang="en-US" sz="2800" b="1" dirty="0">
                <a:latin typeface="Times New Roman" panose="02020603050405020304" pitchFamily="18" charset="0"/>
                <a:ea typeface="黑体" panose="02010609060101010101" charset="-122"/>
                <a:cs typeface="Times New Roman" panose="02020603050405020304" pitchFamily="18" charset="0"/>
              </a:rPr>
              <a:t>．凝华、凝固、汽化　   </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B</a:t>
            </a:r>
            <a:r>
              <a:rPr lang="zh-CN" altLang="en-US" sz="2800" b="1" dirty="0">
                <a:latin typeface="Times New Roman" panose="02020603050405020304" pitchFamily="18" charset="0"/>
                <a:ea typeface="黑体" panose="02010609060101010101" charset="-122"/>
                <a:cs typeface="Times New Roman" panose="02020603050405020304" pitchFamily="18" charset="0"/>
              </a:rPr>
              <a:t>．熔化、凝华、液化</a:t>
            </a:r>
            <a:br>
              <a:rPr lang="zh-CN" altLang="en-US" sz="2800" b="1" dirty="0">
                <a:latin typeface="Times New Roman" panose="02020603050405020304" pitchFamily="18" charset="0"/>
                <a:ea typeface="黑体" panose="02010609060101010101" charset="-122"/>
                <a:cs typeface="Times New Roman" panose="02020603050405020304" pitchFamily="18" charset="0"/>
              </a:rPr>
            </a:br>
            <a:r>
              <a:rPr lang="zh-CN" altLang="en-US" sz="2800" b="1" dirty="0">
                <a:latin typeface="Times New Roman" panose="02020603050405020304" pitchFamily="18" charset="0"/>
                <a:ea typeface="黑体" panose="02010609060101010101" charset="-122"/>
                <a:cs typeface="Times New Roman" panose="02020603050405020304" pitchFamily="18" charset="0"/>
              </a:rPr>
              <a:t> </a:t>
            </a:r>
            <a:r>
              <a:rPr lang="en-US" altLang="zh-CN" sz="2800" b="1" dirty="0">
                <a:latin typeface="Times New Roman" panose="02020603050405020304" pitchFamily="18" charset="0"/>
                <a:ea typeface="黑体" panose="02010609060101010101" charset="-122"/>
                <a:cs typeface="Times New Roman" panose="02020603050405020304" pitchFamily="18" charset="0"/>
              </a:rPr>
              <a:t>C</a:t>
            </a:r>
            <a:r>
              <a:rPr lang="zh-CN" altLang="en-US" sz="2800" b="1" dirty="0">
                <a:latin typeface="Times New Roman" panose="02020603050405020304" pitchFamily="18" charset="0"/>
                <a:ea typeface="黑体" panose="02010609060101010101" charset="-122"/>
                <a:cs typeface="Times New Roman" panose="02020603050405020304" pitchFamily="18" charset="0"/>
              </a:rPr>
              <a:t>．液化、凝固、凝华　   </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D</a:t>
            </a:r>
            <a:r>
              <a:rPr lang="zh-CN" altLang="en-US" sz="2800" b="1" dirty="0">
                <a:latin typeface="Times New Roman" panose="02020603050405020304" pitchFamily="18" charset="0"/>
                <a:ea typeface="黑体" panose="02010609060101010101" charset="-122"/>
                <a:cs typeface="Times New Roman" panose="02020603050405020304" pitchFamily="18" charset="0"/>
              </a:rPr>
              <a:t>．汽化、升华、熔化</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8" name="TextBox 7"/>
          <p:cNvSpPr txBox="1"/>
          <p:nvPr/>
        </p:nvSpPr>
        <p:spPr>
          <a:xfrm>
            <a:off x="3255645" y="1659890"/>
            <a:ext cx="586105" cy="521970"/>
          </a:xfrm>
          <a:prstGeom prst="rect">
            <a:avLst/>
          </a:prstGeom>
          <a:noFill/>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28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 name="TextBox 8"/>
          <p:cNvSpPr txBox="1"/>
          <p:nvPr/>
        </p:nvSpPr>
        <p:spPr>
          <a:xfrm>
            <a:off x="6252845" y="3982720"/>
            <a:ext cx="451485" cy="521970"/>
          </a:xfrm>
          <a:prstGeom prst="rect">
            <a:avLst/>
          </a:prstGeom>
          <a:noFill/>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FF0000"/>
                </a:solidFill>
                <a:latin typeface="Times New Roman" panose="02020603050405020304" pitchFamily="18" charset="0"/>
                <a:ea typeface="黑体" panose="02010609060101010101" charset="-122"/>
                <a:cs typeface="Times New Roman" panose="02020603050405020304" pitchFamily="18" charset="0"/>
              </a:rPr>
              <a:t>A</a:t>
            </a:r>
            <a:endParaRPr lang="en-US" altLang="zh-CN" sz="28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44036" name="Text Box 4"/>
          <p:cNvSpPr txBox="1">
            <a:spLocks noChangeArrowheads="1"/>
          </p:cNvSpPr>
          <p:nvPr/>
        </p:nvSpPr>
        <p:spPr bwMode="auto">
          <a:xfrm>
            <a:off x="307975" y="1335088"/>
            <a:ext cx="5556250" cy="1576070"/>
          </a:xfrm>
          <a:prstGeom prst="rect">
            <a:avLst/>
          </a:prstGeom>
          <a:noFill/>
          <a:ln w="12700" cap="sq">
            <a:noFill/>
            <a:miter lim="800000"/>
            <a:headEnd type="none" w="sm" len="sm"/>
            <a:tailEnd type="none" w="sm" len="sm"/>
          </a:ln>
        </p:spPr>
        <p:txBody>
          <a:bodyPr>
            <a:spAutoFit/>
          </a:bodyPr>
          <a:p>
            <a:pPr>
              <a:lnSpc>
                <a:spcPct val="115000"/>
              </a:lnSpc>
              <a:spcBef>
                <a:spcPct val="50000"/>
              </a:spcBef>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3</a:t>
            </a:r>
            <a:r>
              <a:rPr lang="zh-CN" altLang="en-US" sz="2800" b="1" dirty="0">
                <a:latin typeface="Times New Roman" panose="02020603050405020304" pitchFamily="18" charset="0"/>
                <a:ea typeface="黑体" panose="02010609060101010101" charset="-122"/>
                <a:cs typeface="Times New Roman" panose="02020603050405020304" pitchFamily="18" charset="0"/>
              </a:rPr>
              <a:t>．火箭发射时，为了保护发射底架，需在发射塔底部修一个大大的水池，为什么</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白色气团是什么</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44037" name="Text Box 5"/>
          <p:cNvSpPr txBox="1">
            <a:spLocks noChangeArrowheads="1"/>
          </p:cNvSpPr>
          <p:nvPr/>
        </p:nvSpPr>
        <p:spPr bwMode="auto">
          <a:xfrm>
            <a:off x="352425" y="3305175"/>
            <a:ext cx="5399088" cy="2246313"/>
          </a:xfrm>
          <a:prstGeom prst="rect">
            <a:avLst/>
          </a:prstGeom>
          <a:noFill/>
          <a:ln w="12700" cap="sq">
            <a:noFill/>
            <a:miter lim="800000"/>
            <a:headEnd type="none" w="sm" len="sm"/>
            <a:tailEnd type="none" w="sm" len="sm"/>
          </a:ln>
        </p:spPr>
        <p:txBody>
          <a:bodyPr>
            <a:spAutoFit/>
          </a:bodyPr>
          <a:p>
            <a:pPr>
              <a:lnSpc>
                <a:spcPct val="125000"/>
              </a:lnSpc>
              <a:spcBef>
                <a:spcPct val="50000"/>
              </a:spcBef>
              <a:defRPr/>
            </a:pPr>
            <a:r>
              <a:rPr lang="zh-CN" altLang="en-US" sz="2800" b="1" dirty="0">
                <a:solidFill>
                  <a:srgbClr val="FF0000"/>
                </a:solidFill>
                <a:latin typeface="Times New Roman" panose="02020603050405020304" pitchFamily="18" charset="0"/>
                <a:ea typeface="黑体" panose="02010609060101010101" charset="-122"/>
              </a:rPr>
              <a:t>答：水汽化时要吸热，所以可以保护发射底架。大量的水蒸汽离开水面后，再次遇冷而液化，所以有大量的白气出现。</a:t>
            </a:r>
            <a:endParaRPr lang="zh-CN" altLang="en-US" sz="2800" b="1" dirty="0">
              <a:solidFill>
                <a:srgbClr val="FF0000"/>
              </a:solidFill>
              <a:latin typeface="Times New Roman" panose="02020603050405020304" pitchFamily="18" charset="0"/>
              <a:ea typeface="黑体" panose="02010609060101010101" charset="-122"/>
            </a:endParaRPr>
          </a:p>
        </p:txBody>
      </p:sp>
      <p:pic>
        <p:nvPicPr>
          <p:cNvPr id="44038" name="Picture 6" descr="03130928934223"/>
          <p:cNvPicPr>
            <a:picLocks noChangeAspect="1" noChangeArrowheads="1"/>
          </p:cNvPicPr>
          <p:nvPr/>
        </p:nvPicPr>
        <p:blipFill>
          <a:blip r:embed="rId3"/>
          <a:srcRect/>
          <a:stretch>
            <a:fillRect/>
          </a:stretch>
        </p:blipFill>
        <p:spPr>
          <a:xfrm>
            <a:off x="5911850" y="1320800"/>
            <a:ext cx="3232150" cy="4941888"/>
          </a:xfrm>
          <a:prstGeom prst="rect">
            <a:avLst/>
          </a:prstGeom>
          <a:noFill/>
          <a:ln>
            <a:noFill/>
          </a:ln>
          <a:effec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 fill="hold"/>
                                        <p:tgtEl>
                                          <p:spTgt spid="44037"/>
                                        </p:tgtEl>
                                        <p:attrNameLst>
                                          <p:attrName>ppt_x</p:attrName>
                                        </p:attrNameLst>
                                      </p:cBhvr>
                                      <p:tavLst>
                                        <p:tav tm="0">
                                          <p:val>
                                            <p:strVal val="#ppt_x"/>
                                          </p:val>
                                        </p:tav>
                                        <p:tav tm="100000">
                                          <p:val>
                                            <p:strVal val="#ppt_x"/>
                                          </p:val>
                                        </p:tav>
                                      </p:tavLst>
                                    </p:anim>
                                    <p:anim calcmode="lin" valueType="num">
                                      <p:cBhvr additive="base">
                                        <p:cTn id="8" dur="500" fill="hold"/>
                                        <p:tgtEl>
                                          <p:spTgt spid="44037"/>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4038"/>
                                        </p:tgtEl>
                                        <p:attrNameLst>
                                          <p:attrName>style.visibility</p:attrName>
                                        </p:attrNameLst>
                                      </p:cBhvr>
                                      <p:to>
                                        <p:strVal val="visible"/>
                                      </p:to>
                                    </p:set>
                                    <p:anim calcmode="lin" valueType="num">
                                      <p:cBhvr additive="base">
                                        <p:cTn id="11" dur="500" fill="hold"/>
                                        <p:tgtEl>
                                          <p:spTgt spid="44038"/>
                                        </p:tgtEl>
                                        <p:attrNameLst>
                                          <p:attrName>ppt_x</p:attrName>
                                        </p:attrNameLst>
                                      </p:cBhvr>
                                      <p:tavLst>
                                        <p:tav tm="0">
                                          <p:val>
                                            <p:strVal val="1+#ppt_w/2"/>
                                          </p:val>
                                        </p:tav>
                                        <p:tav tm="100000">
                                          <p:val>
                                            <p:strVal val="#ppt_x"/>
                                          </p:val>
                                        </p:tav>
                                      </p:tavLst>
                                    </p:anim>
                                    <p:anim calcmode="lin" valueType="num">
                                      <p:cBhvr additive="base">
                                        <p:cTn id="12" dur="500" fill="hold"/>
                                        <p:tgtEl>
                                          <p:spTgt spid="440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18435" name="Rectangle 3"/>
          <p:cNvSpPr>
            <a:spLocks noChangeArrowheads="1"/>
          </p:cNvSpPr>
          <p:nvPr/>
        </p:nvSpPr>
        <p:spPr bwMode="auto">
          <a:xfrm>
            <a:off x="871855" y="1101090"/>
            <a:ext cx="7400290" cy="4655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fontAlgn="auto">
              <a:lnSpc>
                <a:spcPct val="130000"/>
              </a:lnSpc>
              <a:spcBef>
                <a:spcPts val="0"/>
              </a:spcBef>
              <a:buClr>
                <a:schemeClr val="hlink"/>
              </a:buClr>
              <a:buSzPct val="75000"/>
              <a:buFont typeface="Wingdings" panose="05000000000000000000" pitchFamily="2" charset="2"/>
              <a:buNone/>
            </a:pPr>
            <a:r>
              <a:rPr 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4.</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下列现象中哪一种属于凝华现象（     </a:t>
            </a:r>
            <a:r>
              <a:rPr lang="zh-CN" altLang="en-US" sz="2800" b="1" dirty="0" smtClean="0">
                <a:solidFill>
                  <a:schemeClr val="tx1"/>
                </a:solidFill>
                <a:latin typeface="Times New Roman" panose="02020603050405020304" pitchFamily="18" charset="0"/>
                <a:ea typeface="黑体" panose="02010609060101010101" charset="-122"/>
                <a:cs typeface="Times New Roman" panose="02020603050405020304" pitchFamily="18" charset="0"/>
              </a:rPr>
              <a:t>）</a:t>
            </a:r>
            <a:b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b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冬天室外冰冻的衣服干了</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3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B.</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地上结了一层霜 </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3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C.</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早晨有浓雾</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3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D.</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洒在地上的水干了</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30000"/>
              </a:lnSpc>
              <a:spcBef>
                <a:spcPts val="0"/>
              </a:spcBef>
              <a:buClr>
                <a:schemeClr val="hlink"/>
              </a:buClr>
              <a:buSzPct val="75000"/>
              <a:buFont typeface="Wingdings" panose="05000000000000000000" pitchFamily="2" charset="2"/>
              <a:buNone/>
            </a:pPr>
            <a:r>
              <a:rPr 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5.</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下列现象中，属于升华现象的是</a:t>
            </a:r>
            <a:r>
              <a:rPr lang="en-US" altLang="zh-CN" sz="2800" b="1" dirty="0">
                <a:solidFill>
                  <a:schemeClr val="tx1"/>
                </a:solidFill>
                <a:latin typeface="黑体" panose="02010609060101010101" charset="-122"/>
                <a:ea typeface="黑体" panose="02010609060101010101" charset="-122"/>
                <a:cs typeface="Times New Roman" panose="02020603050405020304" pitchFamily="18" charset="0"/>
                <a:sym typeface="Wingdings" panose="05000000000000000000" pitchFamily="2" charset="2"/>
              </a:rPr>
              <a:t>(    </a:t>
            </a:r>
            <a:r>
              <a:rPr lang="en-US" altLang="zh-CN" sz="2800" b="1" dirty="0" smtClean="0">
                <a:solidFill>
                  <a:schemeClr val="tx1"/>
                </a:solidFill>
                <a:latin typeface="黑体" panose="02010609060101010101" charset="-122"/>
                <a:ea typeface="黑体" panose="02010609060101010101" charset="-122"/>
                <a:cs typeface="Times New Roman" panose="02020603050405020304" pitchFamily="18" charset="0"/>
                <a:sym typeface="Wingdings" panose="05000000000000000000" pitchFamily="2" charset="2"/>
              </a:rPr>
              <a:t>)</a:t>
            </a:r>
            <a:endParaRPr lang="en-US" altLang="zh-CN" sz="2800" b="1" dirty="0">
              <a:solidFill>
                <a:schemeClr val="tx1"/>
              </a:solidFill>
              <a:latin typeface="黑体" panose="02010609060101010101" charset="-122"/>
              <a:ea typeface="黑体" panose="02010609060101010101" charset="-122"/>
              <a:cs typeface="Times New Roman" panose="02020603050405020304" pitchFamily="18" charset="0"/>
            </a:endParaRPr>
          </a:p>
          <a:p>
            <a:pPr indent="0" fontAlgn="auto">
              <a:lnSpc>
                <a:spcPct val="13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露的形成　　　　</a:t>
            </a: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B.</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雨的形成。</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3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C.</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霜的形成　　　　</a:t>
            </a: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D.</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灯泡的灯丝变小了</a:t>
            </a:r>
            <a:endParaRPr lang="zh-CN" altLang="en-US" sz="2800" b="1" dirty="0" smtClean="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18437" name="Text Box 5"/>
          <p:cNvSpPr txBox="1">
            <a:spLocks noChangeArrowheads="1"/>
          </p:cNvSpPr>
          <p:nvPr/>
        </p:nvSpPr>
        <p:spPr bwMode="auto">
          <a:xfrm>
            <a:off x="6619048" y="1252538"/>
            <a:ext cx="42037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2800" b="1" dirty="0">
                <a:solidFill>
                  <a:srgbClr val="FF0000"/>
                </a:solidFill>
                <a:latin typeface="Times New Roman" panose="02020603050405020304" pitchFamily="18" charset="0"/>
                <a:cs typeface="Times New Roman" panose="02020603050405020304" pitchFamily="18" charset="0"/>
              </a:rPr>
              <a:t>B</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
        <p:nvSpPr>
          <p:cNvPr id="18438" name="Text Box 6"/>
          <p:cNvSpPr txBox="1">
            <a:spLocks noChangeArrowheads="1"/>
          </p:cNvSpPr>
          <p:nvPr/>
        </p:nvSpPr>
        <p:spPr bwMode="auto">
          <a:xfrm>
            <a:off x="6595110" y="3937635"/>
            <a:ext cx="41656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800" b="1" dirty="0">
                <a:solidFill>
                  <a:srgbClr val="FF0000"/>
                </a:solidFill>
                <a:latin typeface="Times New Roman" panose="02020603050405020304" pitchFamily="18" charset="0"/>
                <a:cs typeface="Times New Roman" panose="02020603050405020304" pitchFamily="18" charset="0"/>
              </a:rPr>
              <a:t>D</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down)">
                                      <p:cBhvr>
                                        <p:cTn id="7" dur="580">
                                          <p:stCondLst>
                                            <p:cond delay="0"/>
                                          </p:stCondLst>
                                        </p:cTn>
                                        <p:tgtEl>
                                          <p:spTgt spid="18437"/>
                                        </p:tgtEl>
                                      </p:cBhvr>
                                    </p:animEffect>
                                    <p:anim calcmode="lin" valueType="num">
                                      <p:cBhvr>
                                        <p:cTn id="8" dur="1822" tmFilter="0,0; 0.14,0.36; 0.43,0.73; 0.71,0.91; 1.0,1.0">
                                          <p:stCondLst>
                                            <p:cond delay="0"/>
                                          </p:stCondLst>
                                        </p:cTn>
                                        <p:tgtEl>
                                          <p:spTgt spid="1843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43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43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43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437"/>
                                        </p:tgtEl>
                                        <p:attrNameLst>
                                          <p:attrName>ppt_y</p:attrName>
                                        </p:attrNameLst>
                                      </p:cBhvr>
                                      <p:tavLst>
                                        <p:tav tm="0" fmla="#ppt_y-sin(pi*$)/81">
                                          <p:val>
                                            <p:fltVal val="0"/>
                                          </p:val>
                                        </p:tav>
                                        <p:tav tm="100000">
                                          <p:val>
                                            <p:fltVal val="1"/>
                                          </p:val>
                                        </p:tav>
                                      </p:tavLst>
                                    </p:anim>
                                    <p:animScale>
                                      <p:cBhvr>
                                        <p:cTn id="13" dur="26">
                                          <p:stCondLst>
                                            <p:cond delay="650"/>
                                          </p:stCondLst>
                                        </p:cTn>
                                        <p:tgtEl>
                                          <p:spTgt spid="18437"/>
                                        </p:tgtEl>
                                      </p:cBhvr>
                                      <p:to x="100000" y="60000"/>
                                    </p:animScale>
                                    <p:animScale>
                                      <p:cBhvr>
                                        <p:cTn id="14" dur="166" decel="50000">
                                          <p:stCondLst>
                                            <p:cond delay="676"/>
                                          </p:stCondLst>
                                        </p:cTn>
                                        <p:tgtEl>
                                          <p:spTgt spid="18437"/>
                                        </p:tgtEl>
                                      </p:cBhvr>
                                      <p:to x="100000" y="100000"/>
                                    </p:animScale>
                                    <p:animScale>
                                      <p:cBhvr>
                                        <p:cTn id="15" dur="26">
                                          <p:stCondLst>
                                            <p:cond delay="1312"/>
                                          </p:stCondLst>
                                        </p:cTn>
                                        <p:tgtEl>
                                          <p:spTgt spid="18437"/>
                                        </p:tgtEl>
                                      </p:cBhvr>
                                      <p:to x="100000" y="80000"/>
                                    </p:animScale>
                                    <p:animScale>
                                      <p:cBhvr>
                                        <p:cTn id="16" dur="166" decel="50000">
                                          <p:stCondLst>
                                            <p:cond delay="1338"/>
                                          </p:stCondLst>
                                        </p:cTn>
                                        <p:tgtEl>
                                          <p:spTgt spid="18437"/>
                                        </p:tgtEl>
                                      </p:cBhvr>
                                      <p:to x="100000" y="100000"/>
                                    </p:animScale>
                                    <p:animScale>
                                      <p:cBhvr>
                                        <p:cTn id="17" dur="26">
                                          <p:stCondLst>
                                            <p:cond delay="1642"/>
                                          </p:stCondLst>
                                        </p:cTn>
                                        <p:tgtEl>
                                          <p:spTgt spid="18437"/>
                                        </p:tgtEl>
                                      </p:cBhvr>
                                      <p:to x="100000" y="90000"/>
                                    </p:animScale>
                                    <p:animScale>
                                      <p:cBhvr>
                                        <p:cTn id="18" dur="166" decel="50000">
                                          <p:stCondLst>
                                            <p:cond delay="1668"/>
                                          </p:stCondLst>
                                        </p:cTn>
                                        <p:tgtEl>
                                          <p:spTgt spid="18437"/>
                                        </p:tgtEl>
                                      </p:cBhvr>
                                      <p:to x="100000" y="100000"/>
                                    </p:animScale>
                                    <p:animScale>
                                      <p:cBhvr>
                                        <p:cTn id="19" dur="26">
                                          <p:stCondLst>
                                            <p:cond delay="1808"/>
                                          </p:stCondLst>
                                        </p:cTn>
                                        <p:tgtEl>
                                          <p:spTgt spid="18437"/>
                                        </p:tgtEl>
                                      </p:cBhvr>
                                      <p:to x="100000" y="95000"/>
                                    </p:animScale>
                                    <p:animScale>
                                      <p:cBhvr>
                                        <p:cTn id="20" dur="166" decel="50000">
                                          <p:stCondLst>
                                            <p:cond delay="1834"/>
                                          </p:stCondLst>
                                        </p:cTn>
                                        <p:tgtEl>
                                          <p:spTgt spid="1843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8438"/>
                                        </p:tgtEl>
                                        <p:attrNameLst>
                                          <p:attrName>style.visibility</p:attrName>
                                        </p:attrNameLst>
                                      </p:cBhvr>
                                      <p:to>
                                        <p:strVal val="visible"/>
                                      </p:to>
                                    </p:set>
                                    <p:animEffect transition="in" filter="fade">
                                      <p:cBhvr>
                                        <p:cTn id="25" dur="1000"/>
                                        <p:tgtEl>
                                          <p:spTgt spid="18438"/>
                                        </p:tgtEl>
                                      </p:cBhvr>
                                    </p:animEffect>
                                    <p:anim calcmode="lin" valueType="num">
                                      <p:cBhvr>
                                        <p:cTn id="26" dur="1000" fill="hold"/>
                                        <p:tgtEl>
                                          <p:spTgt spid="18438"/>
                                        </p:tgtEl>
                                        <p:attrNameLst>
                                          <p:attrName>ppt_x</p:attrName>
                                        </p:attrNameLst>
                                      </p:cBhvr>
                                      <p:tavLst>
                                        <p:tav tm="0">
                                          <p:val>
                                            <p:strVal val="#ppt_x"/>
                                          </p:val>
                                        </p:tav>
                                        <p:tav tm="100000">
                                          <p:val>
                                            <p:strVal val="#ppt_x"/>
                                          </p:val>
                                        </p:tav>
                                      </p:tavLst>
                                    </p:anim>
                                    <p:anim calcmode="lin" valueType="num">
                                      <p:cBhvr>
                                        <p:cTn id="27"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bldLvl="0" animBg="1"/>
      <p:bldP spid="1843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852805" y="1461770"/>
            <a:ext cx="7037705" cy="3969385"/>
          </a:xfrm>
          <a:prstGeom prst="rect">
            <a:avLst/>
          </a:prstGeom>
          <a:noFill/>
        </p:spPr>
        <p:txBody>
          <a:bodyPr wrap="square" rtlCol="0" anchor="t">
            <a:spAutoFit/>
          </a:bodyPr>
          <a:p>
            <a:pPr indent="0" fontAlgn="auto">
              <a:lnSpc>
                <a:spcPct val="15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5.</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日光灯用久了，管壁上发黑是因为</a:t>
            </a:r>
            <a:r>
              <a:rPr lang="en-US" altLang="zh-CN" sz="2800" b="1" dirty="0">
                <a:solidFill>
                  <a:schemeClr val="tx1"/>
                </a:solidFill>
                <a:latin typeface="黑体" panose="02010609060101010101" charset="-122"/>
                <a:ea typeface="黑体" panose="02010609060101010101" charset="-122"/>
                <a:cs typeface="Times New Roman" panose="02020603050405020304" pitchFamily="18" charset="0"/>
                <a:sym typeface="+mn-ea"/>
              </a:rPr>
              <a:t>(   </a:t>
            </a:r>
            <a:r>
              <a:rPr lang="en-US" altLang="zh-CN" sz="2800" b="1" dirty="0" smtClean="0">
                <a:solidFill>
                  <a:schemeClr val="tx1"/>
                </a:solidFill>
                <a:latin typeface="黑体" panose="02010609060101010101" charset="-122"/>
                <a:ea typeface="黑体" panose="02010609060101010101" charset="-122"/>
                <a:cs typeface="Times New Roman" panose="02020603050405020304" pitchFamily="18" charset="0"/>
                <a:sym typeface="+mn-ea"/>
              </a:rPr>
              <a:t> </a:t>
            </a:r>
            <a:r>
              <a:rPr lang="en-US" altLang="zh-CN" sz="2800" b="1" dirty="0">
                <a:solidFill>
                  <a:schemeClr val="tx1"/>
                </a:solidFill>
                <a:latin typeface="黑体" panose="02010609060101010101" charset="-122"/>
                <a:ea typeface="黑体" panose="02010609060101010101" charset="-122"/>
                <a:cs typeface="Times New Roman" panose="02020603050405020304" pitchFamily="18" charset="0"/>
                <a:sym typeface="+mn-ea"/>
              </a:rPr>
              <a:t>)</a:t>
            </a:r>
            <a:br>
              <a:rPr lang="en-US" altLang="zh-CN" sz="2800" b="1" dirty="0">
                <a:solidFill>
                  <a:schemeClr val="tx1"/>
                </a:solidFill>
                <a:latin typeface="黑体" panose="02010609060101010101" charset="-122"/>
                <a:ea typeface="黑体" panose="02010609060101010101" charset="-122"/>
                <a:cs typeface="Times New Roman" panose="02020603050405020304" pitchFamily="18" charset="0"/>
                <a:sym typeface="+mn-ea"/>
              </a:rPr>
            </a:b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灯丝受热产生升华，灯丝的气体在管壁遇冷凝华而成</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5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B.</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玻璃分解产生黑的物质</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5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C.</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灯丝受热蒸发后遇冷凝固而成的</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indent="0" fontAlgn="auto">
              <a:lnSpc>
                <a:spcPct val="150000"/>
              </a:lnSpc>
              <a:spcBef>
                <a:spcPts val="0"/>
              </a:spcBef>
              <a:buClr>
                <a:schemeClr val="hlink"/>
              </a:buClr>
              <a:buSzPct val="75000"/>
              <a:buFont typeface="Wingdings" panose="05000000000000000000" pitchFamily="2" charset="2"/>
              <a:buNone/>
            </a:pP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D.</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灯丝发热，使灯丝附近玻璃熔化发</a:t>
            </a:r>
            <a:r>
              <a:rPr lang="zh-CN" altLang="en-US" sz="2800" b="1" dirty="0" smtClean="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黑</a:t>
            </a:r>
            <a:endParaRPr lang="zh-CN" altLang="en-US" sz="2800" b="1" dirty="0" smtClean="0">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18438" name="Text Box 6"/>
          <p:cNvSpPr txBox="1">
            <a:spLocks noChangeArrowheads="1"/>
          </p:cNvSpPr>
          <p:nvPr/>
        </p:nvSpPr>
        <p:spPr bwMode="auto">
          <a:xfrm>
            <a:off x="6872605" y="1661795"/>
            <a:ext cx="41656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800" b="1" dirty="0">
                <a:solidFill>
                  <a:srgbClr val="FF0000"/>
                </a:solidFill>
                <a:latin typeface="Times New Roman" panose="02020603050405020304" pitchFamily="18" charset="0"/>
                <a:cs typeface="Times New Roman" panose="02020603050405020304" pitchFamily="18" charset="0"/>
              </a:rPr>
              <a:t>A</a:t>
            </a:r>
            <a:endParaRPr lang="en-US" altLang="zh-CN"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fade">
                                      <p:cBhvr>
                                        <p:cTn id="7" dur="1000"/>
                                        <p:tgtEl>
                                          <p:spTgt spid="18438"/>
                                        </p:tgtEl>
                                      </p:cBhvr>
                                    </p:animEffect>
                                    <p:anim calcmode="lin" valueType="num">
                                      <p:cBhvr>
                                        <p:cTn id="8" dur="1000" fill="hold"/>
                                        <p:tgtEl>
                                          <p:spTgt spid="18438"/>
                                        </p:tgtEl>
                                        <p:attrNameLst>
                                          <p:attrName>ppt_x</p:attrName>
                                        </p:attrNameLst>
                                      </p:cBhvr>
                                      <p:tavLst>
                                        <p:tav tm="0">
                                          <p:val>
                                            <p:strVal val="#ppt_x"/>
                                          </p:val>
                                        </p:tav>
                                        <p:tav tm="100000">
                                          <p:val>
                                            <p:strVal val="#ppt_x"/>
                                          </p:val>
                                        </p:tav>
                                      </p:tavLst>
                                    </p:anim>
                                    <p:anim calcmode="lin" valueType="num">
                                      <p:cBhvr>
                                        <p:cTn id="9"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5" name="Text Box 2"/>
          <p:cNvSpPr txBox="1">
            <a:spLocks noChangeArrowheads="1"/>
          </p:cNvSpPr>
          <p:nvPr/>
        </p:nvSpPr>
        <p:spPr bwMode="auto">
          <a:xfrm>
            <a:off x="387985" y="1035685"/>
            <a:ext cx="7696200" cy="1076325"/>
          </a:xfrm>
          <a:prstGeom prst="rect">
            <a:avLst/>
          </a:prstGeom>
          <a:noFill/>
          <a:ln w="9525">
            <a:noFill/>
            <a:miter lim="800000"/>
          </a:ln>
        </p:spPr>
        <p:txBody>
          <a:bodyPr>
            <a:spAutoFit/>
          </a:bodyPr>
          <a:p>
            <a:pPr algn="just">
              <a:spcBef>
                <a:spcPct val="50000"/>
              </a:spcBef>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1</a:t>
            </a:r>
            <a:r>
              <a:rPr lang="zh-CN" altLang="en-US" sz="3200" b="1" dirty="0">
                <a:latin typeface="Times New Roman" panose="02020603050405020304" pitchFamily="18" charset="0"/>
                <a:ea typeface="黑体" panose="02010609060101010101" charset="-122"/>
                <a:cs typeface="Times New Roman" panose="02020603050405020304" pitchFamily="18" charset="0"/>
              </a:rPr>
              <a:t>、固态和液态之间的转化过程分别叫什么</a:t>
            </a:r>
            <a:r>
              <a:rPr lang="en-US" altLang="zh-CN" sz="3200" b="1" dirty="0">
                <a:latin typeface="Times New Roman" panose="02020603050405020304" pitchFamily="18" charset="0"/>
                <a:ea typeface="黑体" panose="02010609060101010101" charset="-122"/>
                <a:cs typeface="Times New Roman" panose="02020603050405020304" pitchFamily="18" charset="0"/>
              </a:rPr>
              <a:t>?</a:t>
            </a:r>
            <a:r>
              <a:rPr lang="zh-CN" altLang="en-US" sz="3200" b="1" dirty="0">
                <a:latin typeface="Times New Roman" panose="02020603050405020304" pitchFamily="18" charset="0"/>
                <a:ea typeface="黑体" panose="02010609060101010101" charset="-122"/>
                <a:cs typeface="Times New Roman" panose="02020603050405020304" pitchFamily="18" charset="0"/>
              </a:rPr>
              <a:t>吸热还是放热</a:t>
            </a:r>
            <a:r>
              <a:rPr lang="en-US" altLang="zh-CN" sz="3200" b="1" dirty="0">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6" name="Text Box 3"/>
          <p:cNvSpPr txBox="1">
            <a:spLocks noChangeArrowheads="1"/>
          </p:cNvSpPr>
          <p:nvPr/>
        </p:nvSpPr>
        <p:spPr bwMode="auto">
          <a:xfrm>
            <a:off x="387985" y="2679700"/>
            <a:ext cx="7696200" cy="2306955"/>
          </a:xfrm>
          <a:prstGeom prst="rect">
            <a:avLst/>
          </a:prstGeom>
          <a:noFill/>
          <a:ln w="9525">
            <a:noFill/>
            <a:miter lim="800000"/>
          </a:ln>
        </p:spPr>
        <p:txBody>
          <a:bodyPr>
            <a:spAutoFit/>
          </a:bodyPr>
          <a:p>
            <a:pPr algn="just">
              <a:spcBef>
                <a:spcPct val="50000"/>
              </a:spcBef>
              <a:defRPr/>
            </a:pPr>
            <a:r>
              <a:rPr lang="zh-CN" altLang="en-US" sz="3200" b="1" dirty="0">
                <a:solidFill>
                  <a:srgbClr val="FF0000"/>
                </a:solidFill>
                <a:latin typeface="Times New Roman" panose="02020603050405020304" pitchFamily="18" charset="0"/>
                <a:ea typeface="黑体" panose="02010609060101010101" charset="-122"/>
              </a:rPr>
              <a:t>物质从固态变成液态叫</a:t>
            </a:r>
            <a:r>
              <a:rPr lang="zh-CN" altLang="en-US" sz="3200" b="1" dirty="0">
                <a:latin typeface="Times New Roman" panose="02020603050405020304" pitchFamily="18" charset="0"/>
                <a:ea typeface="黑体" panose="02010609060101010101" charset="-122"/>
              </a:rPr>
              <a:t>熔化</a:t>
            </a:r>
            <a:r>
              <a:rPr lang="zh-CN" altLang="en-US" sz="3200" b="1" dirty="0">
                <a:solidFill>
                  <a:srgbClr val="FF0000"/>
                </a:solidFill>
                <a:latin typeface="Times New Roman" panose="02020603050405020304" pitchFamily="18" charset="0"/>
                <a:ea typeface="黑体" panose="02010609060101010101" charset="-122"/>
              </a:rPr>
              <a:t>，是一个</a:t>
            </a:r>
            <a:r>
              <a:rPr lang="zh-CN" altLang="en-US" sz="3200" b="1" dirty="0">
                <a:latin typeface="Times New Roman" panose="02020603050405020304" pitchFamily="18" charset="0"/>
                <a:ea typeface="黑体" panose="02010609060101010101" charset="-122"/>
              </a:rPr>
              <a:t>吸热</a:t>
            </a:r>
            <a:r>
              <a:rPr lang="zh-CN" altLang="en-US" sz="3200" b="1" dirty="0">
                <a:solidFill>
                  <a:srgbClr val="FF0000"/>
                </a:solidFill>
                <a:latin typeface="Times New Roman" panose="02020603050405020304" pitchFamily="18" charset="0"/>
                <a:ea typeface="黑体" panose="02010609060101010101" charset="-122"/>
              </a:rPr>
              <a:t>过程；</a:t>
            </a:r>
            <a:endParaRPr lang="zh-CN" altLang="en-US" sz="3200" b="1" dirty="0">
              <a:solidFill>
                <a:srgbClr val="FF0000"/>
              </a:solidFill>
              <a:latin typeface="Times New Roman" panose="02020603050405020304" pitchFamily="18" charset="0"/>
              <a:ea typeface="黑体" panose="02010609060101010101" charset="-122"/>
            </a:endParaRPr>
          </a:p>
          <a:p>
            <a:pPr algn="just">
              <a:spcBef>
                <a:spcPct val="50000"/>
              </a:spcBef>
              <a:defRPr/>
            </a:pPr>
            <a:r>
              <a:rPr lang="zh-CN" altLang="en-US" sz="3200" b="1" dirty="0">
                <a:solidFill>
                  <a:srgbClr val="FF0000"/>
                </a:solidFill>
                <a:latin typeface="Times New Roman" panose="02020603050405020304" pitchFamily="18" charset="0"/>
                <a:ea typeface="黑体" panose="02010609060101010101" charset="-122"/>
              </a:rPr>
              <a:t>物质从液态变成固态叫</a:t>
            </a:r>
            <a:r>
              <a:rPr lang="zh-CN" altLang="en-US" sz="3200" b="1" dirty="0">
                <a:latin typeface="Times New Roman" panose="02020603050405020304" pitchFamily="18" charset="0"/>
                <a:ea typeface="黑体" panose="02010609060101010101" charset="-122"/>
              </a:rPr>
              <a:t>凝固</a:t>
            </a:r>
            <a:r>
              <a:rPr lang="zh-CN" altLang="en-US" sz="3200" b="1" dirty="0">
                <a:solidFill>
                  <a:srgbClr val="FF0000"/>
                </a:solidFill>
                <a:latin typeface="Times New Roman" panose="02020603050405020304" pitchFamily="18" charset="0"/>
                <a:ea typeface="黑体" panose="02010609060101010101" charset="-122"/>
              </a:rPr>
              <a:t>，是一个</a:t>
            </a:r>
            <a:r>
              <a:rPr lang="zh-CN" altLang="en-US" sz="3200" b="1" dirty="0">
                <a:latin typeface="Times New Roman" panose="02020603050405020304" pitchFamily="18" charset="0"/>
                <a:ea typeface="黑体" panose="02010609060101010101" charset="-122"/>
              </a:rPr>
              <a:t>放热</a:t>
            </a:r>
            <a:r>
              <a:rPr lang="zh-CN" altLang="en-US" sz="3200" b="1" dirty="0">
                <a:solidFill>
                  <a:srgbClr val="FF0000"/>
                </a:solidFill>
                <a:latin typeface="Times New Roman" panose="02020603050405020304" pitchFamily="18" charset="0"/>
                <a:ea typeface="黑体" panose="02010609060101010101" charset="-122"/>
              </a:rPr>
              <a:t>过程</a:t>
            </a:r>
            <a:r>
              <a:rPr lang="zh-CN" altLang="en-US" sz="3200" b="1" dirty="0" smtClean="0">
                <a:solidFill>
                  <a:srgbClr val="FF0000"/>
                </a:solidFill>
                <a:latin typeface="Times New Roman" panose="02020603050405020304" pitchFamily="18" charset="0"/>
                <a:ea typeface="黑体" panose="02010609060101010101" charset="-122"/>
              </a:rPr>
              <a:t>。</a:t>
            </a:r>
            <a:endParaRPr lang="zh-CN" altLang="en-US" sz="3200" b="1" dirty="0" smtClean="0">
              <a:solidFill>
                <a:srgbClr val="FF0000"/>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7170" name="Text Box 2"/>
          <p:cNvSpPr txBox="1">
            <a:spLocks noChangeArrowheads="1"/>
          </p:cNvSpPr>
          <p:nvPr/>
        </p:nvSpPr>
        <p:spPr bwMode="auto">
          <a:xfrm>
            <a:off x="365125" y="1339850"/>
            <a:ext cx="8001000" cy="1076325"/>
          </a:xfrm>
          <a:prstGeom prst="rect">
            <a:avLst/>
          </a:prstGeom>
          <a:noFill/>
          <a:ln w="9525">
            <a:noFill/>
            <a:miter lim="800000"/>
          </a:ln>
        </p:spPr>
        <p:txBody>
          <a:bodyPr>
            <a:spAutoFit/>
          </a:bodyPr>
          <a:p>
            <a:pPr algn="just">
              <a:spcBef>
                <a:spcPct val="50000"/>
              </a:spcBef>
              <a:defRPr/>
            </a:pPr>
            <a:r>
              <a:rPr lang="zh-CN" altLang="en-US" sz="3200" b="1" dirty="0">
                <a:latin typeface="Times New Roman" panose="02020603050405020304" pitchFamily="18" charset="0"/>
                <a:ea typeface="黑体" panose="02010609060101010101" charset="-122"/>
                <a:cs typeface="Times New Roman" panose="02020603050405020304" pitchFamily="18" charset="0"/>
              </a:rPr>
              <a:t>液态和气态之间的转变过程分别叫什么</a:t>
            </a:r>
            <a:r>
              <a:rPr lang="en-US" altLang="zh-CN" sz="3200" b="1" dirty="0">
                <a:latin typeface="Times New Roman" panose="02020603050405020304" pitchFamily="18" charset="0"/>
                <a:ea typeface="黑体" panose="02010609060101010101" charset="-122"/>
                <a:cs typeface="Times New Roman" panose="02020603050405020304" pitchFamily="18" charset="0"/>
              </a:rPr>
              <a:t>?</a:t>
            </a:r>
            <a:r>
              <a:rPr lang="zh-CN" altLang="en-US" sz="3200" b="1" dirty="0">
                <a:latin typeface="Times New Roman" panose="02020603050405020304" pitchFamily="18" charset="0"/>
                <a:ea typeface="黑体" panose="02010609060101010101" charset="-122"/>
                <a:cs typeface="Times New Roman" panose="02020603050405020304" pitchFamily="18" charset="0"/>
              </a:rPr>
              <a:t>吸热还是放热</a:t>
            </a:r>
            <a:r>
              <a:rPr lang="en-US" altLang="zh-CN" sz="3200" b="1" dirty="0" smtClean="0">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smtClean="0">
              <a:latin typeface="Times New Roman" panose="02020603050405020304" pitchFamily="18" charset="0"/>
              <a:ea typeface="黑体" panose="02010609060101010101" charset="-122"/>
              <a:cs typeface="Times New Roman" panose="02020603050405020304" pitchFamily="18" charset="0"/>
            </a:endParaRPr>
          </a:p>
        </p:txBody>
      </p:sp>
      <p:sp>
        <p:nvSpPr>
          <p:cNvPr id="10243" name="Text Box 3"/>
          <p:cNvSpPr txBox="1">
            <a:spLocks noChangeArrowheads="1"/>
          </p:cNvSpPr>
          <p:nvPr/>
        </p:nvSpPr>
        <p:spPr bwMode="auto">
          <a:xfrm>
            <a:off x="687070" y="2887345"/>
            <a:ext cx="7678738" cy="2306955"/>
          </a:xfrm>
          <a:prstGeom prst="rect">
            <a:avLst/>
          </a:prstGeom>
          <a:noFill/>
          <a:ln w="9525">
            <a:noFill/>
            <a:miter lim="800000"/>
          </a:ln>
        </p:spPr>
        <p:txBody>
          <a:bodyPr>
            <a:spAutoFit/>
          </a:bodyPr>
          <a:p>
            <a:pPr algn="just">
              <a:spcBef>
                <a:spcPct val="50000"/>
              </a:spcBef>
              <a:defRPr/>
            </a:pPr>
            <a:r>
              <a:rPr lang="zh-CN" altLang="en-US" sz="3200" b="1" dirty="0">
                <a:latin typeface="Times New Roman" panose="02020603050405020304" pitchFamily="18" charset="0"/>
                <a:ea typeface="黑体" panose="02010609060101010101" charset="-122"/>
              </a:rPr>
              <a:t>物质从液态变成气态叫</a:t>
            </a:r>
            <a:r>
              <a:rPr lang="zh-CN" altLang="en-US" sz="3200" b="1" dirty="0">
                <a:solidFill>
                  <a:srgbClr val="FF0000"/>
                </a:solidFill>
                <a:latin typeface="Times New Roman" panose="02020603050405020304" pitchFamily="18" charset="0"/>
                <a:ea typeface="黑体" panose="02010609060101010101" charset="-122"/>
              </a:rPr>
              <a:t>汽化</a:t>
            </a:r>
            <a:r>
              <a:rPr lang="zh-CN" altLang="en-US" sz="3200" b="1" dirty="0">
                <a:latin typeface="Times New Roman" panose="02020603050405020304" pitchFamily="18" charset="0"/>
                <a:ea typeface="黑体" panose="02010609060101010101" charset="-122"/>
              </a:rPr>
              <a:t>，是一个</a:t>
            </a:r>
            <a:r>
              <a:rPr lang="zh-CN" altLang="en-US" sz="3200" b="1" dirty="0">
                <a:solidFill>
                  <a:srgbClr val="FF0000"/>
                </a:solidFill>
                <a:latin typeface="Times New Roman" panose="02020603050405020304" pitchFamily="18" charset="0"/>
                <a:ea typeface="黑体" panose="02010609060101010101" charset="-122"/>
              </a:rPr>
              <a:t>吸热</a:t>
            </a:r>
            <a:r>
              <a:rPr lang="zh-CN" altLang="en-US" sz="3200" b="1" dirty="0">
                <a:latin typeface="Times New Roman" panose="02020603050405020304" pitchFamily="18" charset="0"/>
                <a:ea typeface="黑体" panose="02010609060101010101" charset="-122"/>
              </a:rPr>
              <a:t>过程；</a:t>
            </a:r>
            <a:endParaRPr lang="zh-CN" altLang="en-US" sz="3200" b="1" dirty="0">
              <a:latin typeface="Times New Roman" panose="02020603050405020304" pitchFamily="18" charset="0"/>
              <a:ea typeface="黑体" panose="02010609060101010101" charset="-122"/>
            </a:endParaRPr>
          </a:p>
          <a:p>
            <a:pPr algn="just">
              <a:spcBef>
                <a:spcPct val="50000"/>
              </a:spcBef>
              <a:defRPr/>
            </a:pPr>
            <a:r>
              <a:rPr lang="zh-CN" altLang="en-US" sz="3200" b="1" dirty="0">
                <a:latin typeface="Times New Roman" panose="02020603050405020304" pitchFamily="18" charset="0"/>
                <a:ea typeface="黑体" panose="02010609060101010101" charset="-122"/>
              </a:rPr>
              <a:t>物质从气态变成液态叫</a:t>
            </a:r>
            <a:r>
              <a:rPr lang="zh-CN" altLang="en-US" sz="3200" b="1" dirty="0">
                <a:solidFill>
                  <a:srgbClr val="FF0000"/>
                </a:solidFill>
                <a:latin typeface="Times New Roman" panose="02020603050405020304" pitchFamily="18" charset="0"/>
                <a:ea typeface="黑体" panose="02010609060101010101" charset="-122"/>
              </a:rPr>
              <a:t>液化</a:t>
            </a:r>
            <a:r>
              <a:rPr lang="zh-CN" altLang="en-US" sz="3200" b="1" dirty="0">
                <a:latin typeface="Times New Roman" panose="02020603050405020304" pitchFamily="18" charset="0"/>
                <a:ea typeface="黑体" panose="02010609060101010101" charset="-122"/>
              </a:rPr>
              <a:t>，是一个</a:t>
            </a:r>
            <a:r>
              <a:rPr lang="zh-CN" altLang="en-US" sz="3200" b="1" dirty="0">
                <a:solidFill>
                  <a:srgbClr val="FF0000"/>
                </a:solidFill>
                <a:latin typeface="Times New Roman" panose="02020603050405020304" pitchFamily="18" charset="0"/>
                <a:ea typeface="黑体" panose="02010609060101010101" charset="-122"/>
              </a:rPr>
              <a:t>放热</a:t>
            </a:r>
            <a:r>
              <a:rPr lang="zh-CN" altLang="en-US" sz="3200" b="1" dirty="0">
                <a:latin typeface="Times New Roman" panose="02020603050405020304" pitchFamily="18" charset="0"/>
                <a:ea typeface="黑体" panose="02010609060101010101" charset="-122"/>
              </a:rPr>
              <a:t>过程。</a:t>
            </a:r>
            <a:endParaRPr lang="zh-CN" altLang="en-US" sz="3200" b="1" dirty="0">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122" name="Text Box 2"/>
          <p:cNvSpPr txBox="1">
            <a:spLocks noChangeArrowheads="1"/>
          </p:cNvSpPr>
          <p:nvPr/>
        </p:nvSpPr>
        <p:spPr bwMode="auto">
          <a:xfrm>
            <a:off x="1560512" y="3605486"/>
            <a:ext cx="7950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b="1">
                <a:latin typeface="黑体" panose="02010609060101010101" charset="-122"/>
                <a:ea typeface="黑体" panose="02010609060101010101" charset="-122"/>
              </a:rPr>
              <a:t>固态</a:t>
            </a:r>
            <a:endParaRPr lang="zh-CN" altLang="en-US" sz="2400" b="1">
              <a:latin typeface="黑体" panose="02010609060101010101" charset="-122"/>
              <a:ea typeface="黑体" panose="02010609060101010101" charset="-122"/>
            </a:endParaRPr>
          </a:p>
        </p:txBody>
      </p:sp>
      <p:sp>
        <p:nvSpPr>
          <p:cNvPr id="5123" name="Line 3"/>
          <p:cNvSpPr>
            <a:spLocks noChangeShapeType="1"/>
          </p:cNvSpPr>
          <p:nvPr/>
        </p:nvSpPr>
        <p:spPr bwMode="auto">
          <a:xfrm>
            <a:off x="2338387" y="3813448"/>
            <a:ext cx="16002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24" name="Line 4"/>
          <p:cNvSpPr>
            <a:spLocks noChangeShapeType="1"/>
          </p:cNvSpPr>
          <p:nvPr/>
        </p:nvSpPr>
        <p:spPr bwMode="auto">
          <a:xfrm flipH="1">
            <a:off x="2262187" y="3965848"/>
            <a:ext cx="167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25" name="Text Box 5"/>
          <p:cNvSpPr txBox="1">
            <a:spLocks noChangeArrowheads="1"/>
          </p:cNvSpPr>
          <p:nvPr/>
        </p:nvSpPr>
        <p:spPr bwMode="auto">
          <a:xfrm>
            <a:off x="3963987" y="3622948"/>
            <a:ext cx="7950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b="1">
                <a:latin typeface="黑体" panose="02010609060101010101" charset="-122"/>
                <a:ea typeface="黑体" panose="02010609060101010101" charset="-122"/>
              </a:rPr>
              <a:t>液态</a:t>
            </a:r>
            <a:endParaRPr lang="zh-CN" altLang="en-US" sz="2400" b="1">
              <a:latin typeface="黑体" panose="02010609060101010101" charset="-122"/>
              <a:ea typeface="黑体" panose="02010609060101010101" charset="-122"/>
            </a:endParaRPr>
          </a:p>
        </p:txBody>
      </p:sp>
      <p:sp>
        <p:nvSpPr>
          <p:cNvPr id="5126" name="Line 6"/>
          <p:cNvSpPr>
            <a:spLocks noChangeShapeType="1"/>
          </p:cNvSpPr>
          <p:nvPr/>
        </p:nvSpPr>
        <p:spPr bwMode="auto">
          <a:xfrm>
            <a:off x="4852987" y="3813448"/>
            <a:ext cx="16764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27" name="Line 7"/>
          <p:cNvSpPr>
            <a:spLocks noChangeShapeType="1"/>
          </p:cNvSpPr>
          <p:nvPr/>
        </p:nvSpPr>
        <p:spPr bwMode="auto">
          <a:xfrm flipH="1">
            <a:off x="4929187" y="3965848"/>
            <a:ext cx="1600200"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28" name="Text Box 8"/>
          <p:cNvSpPr txBox="1">
            <a:spLocks noChangeArrowheads="1"/>
          </p:cNvSpPr>
          <p:nvPr/>
        </p:nvSpPr>
        <p:spPr bwMode="auto">
          <a:xfrm>
            <a:off x="6513512" y="3605486"/>
            <a:ext cx="10509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r>
              <a:rPr lang="zh-CN" altLang="en-US" sz="2400" b="1">
                <a:latin typeface="黑体" panose="02010609060101010101" charset="-122"/>
                <a:ea typeface="黑体" panose="02010609060101010101" charset="-122"/>
              </a:rPr>
              <a:t>气态</a:t>
            </a:r>
            <a:endParaRPr lang="zh-CN" altLang="en-US" sz="2400" b="1">
              <a:latin typeface="黑体" panose="02010609060101010101" charset="-122"/>
              <a:ea typeface="黑体" panose="02010609060101010101" charset="-122"/>
            </a:endParaRPr>
          </a:p>
        </p:txBody>
      </p:sp>
      <p:sp>
        <p:nvSpPr>
          <p:cNvPr id="5129" name="Text Box 9"/>
          <p:cNvSpPr txBox="1">
            <a:spLocks noChangeArrowheads="1"/>
          </p:cNvSpPr>
          <p:nvPr/>
        </p:nvSpPr>
        <p:spPr bwMode="auto">
          <a:xfrm>
            <a:off x="2322512" y="3378473"/>
            <a:ext cx="15621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b="1">
                <a:latin typeface="黑体" panose="02010609060101010101" charset="-122"/>
                <a:ea typeface="黑体" panose="02010609060101010101" charset="-122"/>
              </a:rPr>
              <a:t>熔化（吸热）</a:t>
            </a:r>
            <a:endParaRPr lang="zh-CN" altLang="en-US" b="1">
              <a:latin typeface="黑体" panose="02010609060101010101" charset="-122"/>
              <a:ea typeface="黑体" panose="02010609060101010101" charset="-122"/>
            </a:endParaRPr>
          </a:p>
        </p:txBody>
      </p:sp>
      <p:sp>
        <p:nvSpPr>
          <p:cNvPr id="5130" name="Text Box 10"/>
          <p:cNvSpPr txBox="1">
            <a:spLocks noChangeArrowheads="1"/>
          </p:cNvSpPr>
          <p:nvPr/>
        </p:nvSpPr>
        <p:spPr bwMode="auto">
          <a:xfrm>
            <a:off x="2338387" y="4042048"/>
            <a:ext cx="16002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r>
              <a:rPr lang="zh-CN" altLang="en-US" b="1">
                <a:latin typeface="黑体" panose="02010609060101010101" charset="-122"/>
                <a:ea typeface="黑体" panose="02010609060101010101" charset="-122"/>
              </a:rPr>
              <a:t>凝固（放热）</a:t>
            </a:r>
            <a:endParaRPr lang="zh-CN" altLang="en-US" b="1">
              <a:latin typeface="黑体" panose="02010609060101010101" charset="-122"/>
              <a:ea typeface="黑体" panose="02010609060101010101" charset="-122"/>
            </a:endParaRPr>
          </a:p>
        </p:txBody>
      </p:sp>
      <p:sp>
        <p:nvSpPr>
          <p:cNvPr id="5131" name="Text Box 11"/>
          <p:cNvSpPr txBox="1">
            <a:spLocks noChangeArrowheads="1"/>
          </p:cNvSpPr>
          <p:nvPr/>
        </p:nvSpPr>
        <p:spPr bwMode="auto">
          <a:xfrm>
            <a:off x="4837112" y="3378473"/>
            <a:ext cx="15621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b="1">
                <a:latin typeface="黑体" panose="02010609060101010101" charset="-122"/>
                <a:ea typeface="黑体" panose="02010609060101010101" charset="-122"/>
              </a:rPr>
              <a:t>汽化（吸热）</a:t>
            </a:r>
            <a:endParaRPr lang="zh-CN" altLang="en-US" b="1">
              <a:latin typeface="黑体" panose="02010609060101010101" charset="-122"/>
              <a:ea typeface="黑体" panose="02010609060101010101" charset="-122"/>
            </a:endParaRPr>
          </a:p>
        </p:txBody>
      </p:sp>
      <p:sp>
        <p:nvSpPr>
          <p:cNvPr id="5132" name="Text Box 12"/>
          <p:cNvSpPr txBox="1">
            <a:spLocks noChangeArrowheads="1"/>
          </p:cNvSpPr>
          <p:nvPr/>
        </p:nvSpPr>
        <p:spPr bwMode="auto">
          <a:xfrm>
            <a:off x="4989512" y="3988073"/>
            <a:ext cx="15621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b="1">
                <a:latin typeface="黑体" panose="02010609060101010101" charset="-122"/>
                <a:ea typeface="黑体" panose="02010609060101010101" charset="-122"/>
              </a:rPr>
              <a:t>液化（放热）</a:t>
            </a:r>
            <a:endParaRPr lang="zh-CN" altLang="en-US" b="1">
              <a:latin typeface="黑体" panose="02010609060101010101" charset="-122"/>
              <a:ea typeface="黑体" panose="02010609060101010101" charset="-122"/>
            </a:endParaRPr>
          </a:p>
        </p:txBody>
      </p:sp>
      <p:grpSp>
        <p:nvGrpSpPr>
          <p:cNvPr id="5133" name="Group 13"/>
          <p:cNvGrpSpPr/>
          <p:nvPr/>
        </p:nvGrpSpPr>
        <p:grpSpPr bwMode="auto">
          <a:xfrm>
            <a:off x="2109787" y="2518048"/>
            <a:ext cx="4876800" cy="1143000"/>
            <a:chOff x="1152" y="720"/>
            <a:chExt cx="3072" cy="720"/>
          </a:xfrm>
        </p:grpSpPr>
        <p:sp>
          <p:nvSpPr>
            <p:cNvPr id="5134" name="Line 14"/>
            <p:cNvSpPr>
              <a:spLocks noChangeShapeType="1"/>
            </p:cNvSpPr>
            <p:nvPr/>
          </p:nvSpPr>
          <p:spPr bwMode="auto">
            <a:xfrm flipV="1">
              <a:off x="1152" y="720"/>
              <a:ext cx="0" cy="72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35" name="Line 15"/>
            <p:cNvSpPr>
              <a:spLocks noChangeShapeType="1"/>
            </p:cNvSpPr>
            <p:nvPr/>
          </p:nvSpPr>
          <p:spPr bwMode="auto">
            <a:xfrm>
              <a:off x="1152" y="720"/>
              <a:ext cx="3072"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36" name="Line 16"/>
            <p:cNvSpPr>
              <a:spLocks noChangeShapeType="1"/>
            </p:cNvSpPr>
            <p:nvPr/>
          </p:nvSpPr>
          <p:spPr bwMode="auto">
            <a:xfrm>
              <a:off x="4224" y="720"/>
              <a:ext cx="0" cy="624"/>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grpSp>
      <p:grpSp>
        <p:nvGrpSpPr>
          <p:cNvPr id="5137" name="Group 17"/>
          <p:cNvGrpSpPr/>
          <p:nvPr/>
        </p:nvGrpSpPr>
        <p:grpSpPr bwMode="auto">
          <a:xfrm>
            <a:off x="2109787" y="4042048"/>
            <a:ext cx="4876800" cy="1143000"/>
            <a:chOff x="1248" y="2304"/>
            <a:chExt cx="3072" cy="720"/>
          </a:xfrm>
        </p:grpSpPr>
        <p:sp>
          <p:nvSpPr>
            <p:cNvPr id="5138" name="Line 18"/>
            <p:cNvSpPr>
              <a:spLocks noChangeShapeType="1"/>
            </p:cNvSpPr>
            <p:nvPr/>
          </p:nvSpPr>
          <p:spPr bwMode="auto">
            <a:xfrm flipV="1">
              <a:off x="1248" y="2304"/>
              <a:ext cx="0" cy="720"/>
            </a:xfrm>
            <a:prstGeom prst="line">
              <a:avLst/>
            </a:prstGeom>
            <a:noFill/>
            <a:ln w="9525">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39" name="Line 19"/>
            <p:cNvSpPr>
              <a:spLocks noChangeShapeType="1"/>
            </p:cNvSpPr>
            <p:nvPr/>
          </p:nvSpPr>
          <p:spPr bwMode="auto">
            <a:xfrm>
              <a:off x="1248" y="3024"/>
              <a:ext cx="3072"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5140" name="Line 20"/>
            <p:cNvSpPr>
              <a:spLocks noChangeShapeType="1"/>
            </p:cNvSpPr>
            <p:nvPr/>
          </p:nvSpPr>
          <p:spPr bwMode="auto">
            <a:xfrm flipV="1">
              <a:off x="4320" y="2400"/>
              <a:ext cx="0" cy="62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grpSp>
      <p:sp>
        <p:nvSpPr>
          <p:cNvPr id="5141" name="Text Box 21"/>
          <p:cNvSpPr txBox="1">
            <a:spLocks noChangeArrowheads="1"/>
          </p:cNvSpPr>
          <p:nvPr/>
        </p:nvSpPr>
        <p:spPr bwMode="auto">
          <a:xfrm>
            <a:off x="2793682" y="1996078"/>
            <a:ext cx="375793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800" b="1" dirty="0">
                <a:latin typeface="黑体" panose="02010609060101010101" charset="-122"/>
                <a:ea typeface="黑体" panose="02010609060101010101" charset="-122"/>
              </a:rPr>
              <a:t>能否发生物态变化呢？</a:t>
            </a:r>
            <a:endParaRPr lang="zh-CN" altLang="en-US" sz="2800" b="1" dirty="0">
              <a:latin typeface="黑体" panose="02010609060101010101" charset="-122"/>
              <a:ea typeface="黑体" panose="02010609060101010101" charset="-122"/>
            </a:endParaRPr>
          </a:p>
        </p:txBody>
      </p:sp>
      <p:sp>
        <p:nvSpPr>
          <p:cNvPr id="5142" name="Text Box 22"/>
          <p:cNvSpPr txBox="1">
            <a:spLocks noChangeArrowheads="1"/>
          </p:cNvSpPr>
          <p:nvPr/>
        </p:nvSpPr>
        <p:spPr bwMode="auto">
          <a:xfrm>
            <a:off x="2669222" y="5185048"/>
            <a:ext cx="375793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800" b="1">
                <a:latin typeface="黑体" panose="02010609060101010101" charset="-122"/>
                <a:ea typeface="黑体" panose="02010609060101010101" charset="-122"/>
              </a:rPr>
              <a:t>能否发生物态变化呢？</a:t>
            </a:r>
            <a:endParaRPr lang="zh-CN" altLang="en-US" sz="2800" b="1">
              <a:latin typeface="黑体" panose="02010609060101010101" charset="-122"/>
              <a:ea typeface="黑体" panose="02010609060101010101" charset="-122"/>
            </a:endParaRPr>
          </a:p>
        </p:txBody>
      </p:sp>
      <p:sp>
        <p:nvSpPr>
          <p:cNvPr id="5144" name="Text Box 24"/>
          <p:cNvSpPr txBox="1">
            <a:spLocks noChangeArrowheads="1"/>
          </p:cNvSpPr>
          <p:nvPr/>
        </p:nvSpPr>
        <p:spPr bwMode="auto">
          <a:xfrm>
            <a:off x="897151" y="842169"/>
            <a:ext cx="334581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1.</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物态之间的变化</a:t>
            </a:r>
            <a:endPar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44"/>
                                        </p:tgtEl>
                                        <p:attrNameLst>
                                          <p:attrName>style.visibility</p:attrName>
                                        </p:attrNameLst>
                                      </p:cBhvr>
                                      <p:to>
                                        <p:strVal val="visible"/>
                                      </p:to>
                                    </p:set>
                                    <p:anim calcmode="lin" valueType="num">
                                      <p:cBhvr additive="base">
                                        <p:cTn id="7" dur="500" fill="hold"/>
                                        <p:tgtEl>
                                          <p:spTgt spid="5144"/>
                                        </p:tgtEl>
                                        <p:attrNameLst>
                                          <p:attrName>ppt_x</p:attrName>
                                        </p:attrNameLst>
                                      </p:cBhvr>
                                      <p:tavLst>
                                        <p:tav tm="0">
                                          <p:val>
                                            <p:strVal val="0-#ppt_w/2"/>
                                          </p:val>
                                        </p:tav>
                                        <p:tav tm="100000">
                                          <p:val>
                                            <p:strVal val="#ppt_x"/>
                                          </p:val>
                                        </p:tav>
                                      </p:tavLst>
                                    </p:anim>
                                    <p:anim calcmode="lin" valueType="num">
                                      <p:cBhvr additive="base">
                                        <p:cTn id="8" dur="500" fill="hold"/>
                                        <p:tgtEl>
                                          <p:spTgt spid="51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checkerboard(across)">
                                      <p:cBhvr>
                                        <p:cTn id="13" dur="500"/>
                                        <p:tgtEl>
                                          <p:spTgt spid="512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125"/>
                                        </p:tgtEl>
                                        <p:attrNameLst>
                                          <p:attrName>style.visibility</p:attrName>
                                        </p:attrNameLst>
                                      </p:cBhvr>
                                      <p:to>
                                        <p:strVal val="visible"/>
                                      </p:to>
                                    </p:set>
                                    <p:animEffect transition="in" filter="checkerboard(across)">
                                      <p:cBhvr>
                                        <p:cTn id="18" dur="500"/>
                                        <p:tgtEl>
                                          <p:spTgt spid="5125"/>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128"/>
                                        </p:tgtEl>
                                        <p:attrNameLst>
                                          <p:attrName>style.visibility</p:attrName>
                                        </p:attrNameLst>
                                      </p:cBhvr>
                                      <p:to>
                                        <p:strVal val="visible"/>
                                      </p:to>
                                    </p:set>
                                    <p:animEffect transition="in" filter="checkerboard(across)">
                                      <p:cBhvr>
                                        <p:cTn id="23" dur="500"/>
                                        <p:tgtEl>
                                          <p:spTgt spid="512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strips(downRight)">
                                      <p:cBhvr>
                                        <p:cTn id="28" dur="500"/>
                                        <p:tgtEl>
                                          <p:spTgt spid="512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129"/>
                                        </p:tgtEl>
                                        <p:attrNameLst>
                                          <p:attrName>style.visibility</p:attrName>
                                        </p:attrNameLst>
                                      </p:cBhvr>
                                      <p:to>
                                        <p:strVal val="visible"/>
                                      </p:to>
                                    </p:set>
                                    <p:animEffect transition="in" filter="box(in)">
                                      <p:cBhvr>
                                        <p:cTn id="33" dur="500"/>
                                        <p:tgtEl>
                                          <p:spTgt spid="5129"/>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3" fill="hold" grpId="0" nodeType="clickEffect">
                                  <p:stCondLst>
                                    <p:cond delay="0"/>
                                  </p:stCondLst>
                                  <p:childTnLst>
                                    <p:set>
                                      <p:cBhvr>
                                        <p:cTn id="37" dur="1" fill="hold">
                                          <p:stCondLst>
                                            <p:cond delay="0"/>
                                          </p:stCondLst>
                                        </p:cTn>
                                        <p:tgtEl>
                                          <p:spTgt spid="5126"/>
                                        </p:tgtEl>
                                        <p:attrNameLst>
                                          <p:attrName>style.visibility</p:attrName>
                                        </p:attrNameLst>
                                      </p:cBhvr>
                                      <p:to>
                                        <p:strVal val="visible"/>
                                      </p:to>
                                    </p:set>
                                    <p:animEffect transition="in" filter="strips(upRight)">
                                      <p:cBhvr>
                                        <p:cTn id="38" dur="500"/>
                                        <p:tgtEl>
                                          <p:spTgt spid="5126"/>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5131"/>
                                        </p:tgtEl>
                                        <p:attrNameLst>
                                          <p:attrName>style.visibility</p:attrName>
                                        </p:attrNameLst>
                                      </p:cBhvr>
                                      <p:to>
                                        <p:strVal val="visible"/>
                                      </p:to>
                                    </p:set>
                                    <p:animEffect transition="in" filter="box(in)">
                                      <p:cBhvr>
                                        <p:cTn id="43" dur="500"/>
                                        <p:tgtEl>
                                          <p:spTgt spid="5131"/>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5127"/>
                                        </p:tgtEl>
                                        <p:attrNameLst>
                                          <p:attrName>style.visibility</p:attrName>
                                        </p:attrNameLst>
                                      </p:cBhvr>
                                      <p:to>
                                        <p:strVal val="visible"/>
                                      </p:to>
                                    </p:set>
                                    <p:animEffect transition="in" filter="strips(downLeft)">
                                      <p:cBhvr>
                                        <p:cTn id="48" dur="500"/>
                                        <p:tgtEl>
                                          <p:spTgt spid="5127"/>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5132"/>
                                        </p:tgtEl>
                                        <p:attrNameLst>
                                          <p:attrName>style.visibility</p:attrName>
                                        </p:attrNameLst>
                                      </p:cBhvr>
                                      <p:to>
                                        <p:strVal val="visible"/>
                                      </p:to>
                                    </p:set>
                                    <p:animEffect transition="in" filter="box(in)">
                                      <p:cBhvr>
                                        <p:cTn id="53" dur="500"/>
                                        <p:tgtEl>
                                          <p:spTgt spid="5132"/>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12" fill="hold" grpId="0" nodeType="clickEffect">
                                  <p:stCondLst>
                                    <p:cond delay="0"/>
                                  </p:stCondLst>
                                  <p:childTnLst>
                                    <p:set>
                                      <p:cBhvr>
                                        <p:cTn id="57" dur="1" fill="hold">
                                          <p:stCondLst>
                                            <p:cond delay="0"/>
                                          </p:stCondLst>
                                        </p:cTn>
                                        <p:tgtEl>
                                          <p:spTgt spid="5124"/>
                                        </p:tgtEl>
                                        <p:attrNameLst>
                                          <p:attrName>style.visibility</p:attrName>
                                        </p:attrNameLst>
                                      </p:cBhvr>
                                      <p:to>
                                        <p:strVal val="visible"/>
                                      </p:to>
                                    </p:set>
                                    <p:animEffect transition="in" filter="strips(downLeft)">
                                      <p:cBhvr>
                                        <p:cTn id="58" dur="500"/>
                                        <p:tgtEl>
                                          <p:spTgt spid="5124"/>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5130"/>
                                        </p:tgtEl>
                                        <p:attrNameLst>
                                          <p:attrName>style.visibility</p:attrName>
                                        </p:attrNameLst>
                                      </p:cBhvr>
                                      <p:to>
                                        <p:strVal val="visible"/>
                                      </p:to>
                                    </p:set>
                                    <p:animEffect transition="in" filter="box(in)">
                                      <p:cBhvr>
                                        <p:cTn id="63" dur="500"/>
                                        <p:tgtEl>
                                          <p:spTgt spid="5130"/>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ntr" presetSubtype="3" fill="hold" nodeType="clickEffect">
                                  <p:stCondLst>
                                    <p:cond delay="0"/>
                                  </p:stCondLst>
                                  <p:childTnLst>
                                    <p:set>
                                      <p:cBhvr>
                                        <p:cTn id="67" dur="1" fill="hold">
                                          <p:stCondLst>
                                            <p:cond delay="0"/>
                                          </p:stCondLst>
                                        </p:cTn>
                                        <p:tgtEl>
                                          <p:spTgt spid="5133"/>
                                        </p:tgtEl>
                                        <p:attrNameLst>
                                          <p:attrName>style.visibility</p:attrName>
                                        </p:attrNameLst>
                                      </p:cBhvr>
                                      <p:to>
                                        <p:strVal val="visible"/>
                                      </p:to>
                                    </p:set>
                                    <p:animEffect transition="in" filter="strips(upRight)">
                                      <p:cBhvr>
                                        <p:cTn id="68" dur="500"/>
                                        <p:tgtEl>
                                          <p:spTgt spid="5133"/>
                                        </p:tgtEl>
                                      </p:cBhvr>
                                    </p:animEffect>
                                  </p:childTnLst>
                                </p:cTn>
                              </p:par>
                            </p:childTnLst>
                          </p:cTn>
                        </p:par>
                      </p:childTnLst>
                    </p:cTn>
                  </p:par>
                  <p:par>
                    <p:cTn id="69" fill="hold">
                      <p:stCondLst>
                        <p:cond delay="indefinite"/>
                      </p:stCondLst>
                      <p:childTnLst>
                        <p:par>
                          <p:cTn id="70" fill="hold">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5141"/>
                                        </p:tgtEl>
                                        <p:attrNameLst>
                                          <p:attrName>style.visibility</p:attrName>
                                        </p:attrNameLst>
                                      </p:cBhvr>
                                      <p:to>
                                        <p:strVal val="visible"/>
                                      </p:to>
                                    </p:set>
                                    <p:animEffect transition="in" filter="box(in)">
                                      <p:cBhvr>
                                        <p:cTn id="73" dur="500"/>
                                        <p:tgtEl>
                                          <p:spTgt spid="5141"/>
                                        </p:tgtEl>
                                      </p:cBhvr>
                                    </p:animEffect>
                                  </p:childTnLst>
                                </p:cTn>
                              </p:par>
                            </p:childTnLst>
                          </p:cTn>
                        </p:par>
                      </p:childTnLst>
                    </p:cTn>
                  </p:par>
                  <p:par>
                    <p:cTn id="74" fill="hold">
                      <p:stCondLst>
                        <p:cond delay="indefinite"/>
                      </p:stCondLst>
                      <p:childTnLst>
                        <p:par>
                          <p:cTn id="75" fill="hold">
                            <p:stCondLst>
                              <p:cond delay="0"/>
                            </p:stCondLst>
                            <p:childTnLst>
                              <p:par>
                                <p:cTn id="76" presetID="18" presetClass="entr" presetSubtype="12" fill="hold" nodeType="clickEffect">
                                  <p:stCondLst>
                                    <p:cond delay="0"/>
                                  </p:stCondLst>
                                  <p:childTnLst>
                                    <p:set>
                                      <p:cBhvr>
                                        <p:cTn id="77" dur="1" fill="hold">
                                          <p:stCondLst>
                                            <p:cond delay="0"/>
                                          </p:stCondLst>
                                        </p:cTn>
                                        <p:tgtEl>
                                          <p:spTgt spid="5137"/>
                                        </p:tgtEl>
                                        <p:attrNameLst>
                                          <p:attrName>style.visibility</p:attrName>
                                        </p:attrNameLst>
                                      </p:cBhvr>
                                      <p:to>
                                        <p:strVal val="visible"/>
                                      </p:to>
                                    </p:set>
                                    <p:animEffect transition="in" filter="strips(downLeft)">
                                      <p:cBhvr>
                                        <p:cTn id="78" dur="500"/>
                                        <p:tgtEl>
                                          <p:spTgt spid="5137"/>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grpId="0" nodeType="clickEffect">
                                  <p:stCondLst>
                                    <p:cond delay="0"/>
                                  </p:stCondLst>
                                  <p:childTnLst>
                                    <p:set>
                                      <p:cBhvr>
                                        <p:cTn id="82" dur="1" fill="hold">
                                          <p:stCondLst>
                                            <p:cond delay="0"/>
                                          </p:stCondLst>
                                        </p:cTn>
                                        <p:tgtEl>
                                          <p:spTgt spid="5142"/>
                                        </p:tgtEl>
                                        <p:attrNameLst>
                                          <p:attrName>style.visibility</p:attrName>
                                        </p:attrNameLst>
                                      </p:cBhvr>
                                      <p:to>
                                        <p:strVal val="visible"/>
                                      </p:to>
                                    </p:set>
                                    <p:animEffect transition="in" filter="box(in)">
                                      <p:cBhvr>
                                        <p:cTn id="83" dur="500"/>
                                        <p:tgtEl>
                                          <p:spTgt spid="5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autoUpdateAnimBg="0"/>
      <p:bldP spid="5123" grpId="0" bldLvl="0" animBg="1"/>
      <p:bldP spid="5124" grpId="0" bldLvl="0" animBg="1"/>
      <p:bldP spid="5125" grpId="0" bldLvl="0" animBg="1" autoUpdateAnimBg="0"/>
      <p:bldP spid="5126" grpId="0" bldLvl="0" animBg="1"/>
      <p:bldP spid="5127" grpId="0" bldLvl="0" animBg="1"/>
      <p:bldP spid="5128" grpId="0" bldLvl="0" animBg="1" autoUpdateAnimBg="0"/>
      <p:bldP spid="5129" grpId="0" bldLvl="0" animBg="1" autoUpdateAnimBg="0"/>
      <p:bldP spid="5130" grpId="0" bldLvl="0" animBg="1" autoUpdateAnimBg="0"/>
      <p:bldP spid="5131" grpId="0" bldLvl="0" animBg="1" autoUpdateAnimBg="0"/>
      <p:bldP spid="5132" grpId="0" bldLvl="0" animBg="1" autoUpdateAnimBg="0"/>
      <p:bldP spid="5141" grpId="0" bldLvl="0" animBg="1" autoUpdateAnimBg="0"/>
      <p:bldP spid="5142" grpId="0" bldLvl="0" animBg="1" autoUpdateAnimBg="0"/>
      <p:bldP spid="5144"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7172" name="Group 4"/>
          <p:cNvGrpSpPr/>
          <p:nvPr/>
        </p:nvGrpSpPr>
        <p:grpSpPr bwMode="auto">
          <a:xfrm>
            <a:off x="696913" y="922338"/>
            <a:ext cx="4054475" cy="5589588"/>
            <a:chOff x="439" y="581"/>
            <a:chExt cx="2554" cy="3521"/>
          </a:xfrm>
        </p:grpSpPr>
        <p:pic>
          <p:nvPicPr>
            <p:cNvPr id="7173" name="Picture 5" descr="发黑的灯泡4-27"/>
            <p:cNvPicPr>
              <a:picLocks noChangeAspect="1" noChangeArrowheads="1"/>
            </p:cNvPicPr>
            <p:nvPr/>
          </p:nvPicPr>
          <p:blipFill>
            <a:blip r:embed="rId3"/>
            <a:srcRect/>
            <a:stretch>
              <a:fillRect/>
            </a:stretch>
          </p:blipFill>
          <p:spPr bwMode="auto">
            <a:xfrm>
              <a:off x="439" y="581"/>
              <a:ext cx="2554" cy="3080"/>
            </a:xfrm>
            <a:prstGeom prst="rect">
              <a:avLst/>
            </a:prstGeom>
            <a:noFill/>
            <a:extLst>
              <a:ext uri="{909E8E84-426E-40DD-AFC4-6F175D3DCCD1}">
                <a14:hiddenFill xmlns:a14="http://schemas.microsoft.com/office/drawing/2010/main">
                  <a:solidFill>
                    <a:srgbClr val="FFFFFF"/>
                  </a:solidFill>
                </a14:hiddenFill>
              </a:ext>
            </a:extLst>
          </p:spPr>
        </p:pic>
        <p:sp>
          <p:nvSpPr>
            <p:cNvPr id="7174" name="Text Box 6"/>
            <p:cNvSpPr txBox="1">
              <a:spLocks noChangeArrowheads="1"/>
            </p:cNvSpPr>
            <p:nvPr/>
          </p:nvSpPr>
          <p:spPr bwMode="auto">
            <a:xfrm>
              <a:off x="649" y="3696"/>
              <a:ext cx="2051"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lgn="ctr"/>
              <a:r>
                <a:rPr kumimoji="1" lang="zh-CN" altLang="en-US" sz="3600" b="1" dirty="0">
                  <a:latin typeface="黑体" panose="02010609060101010101" charset="-122"/>
                  <a:ea typeface="黑体" panose="02010609060101010101" charset="-122"/>
                </a:rPr>
                <a:t>烧黑的灯泡</a:t>
              </a:r>
              <a:endParaRPr kumimoji="1" lang="zh-CN" altLang="en-US" sz="3600" b="1" dirty="0">
                <a:latin typeface="黑体" panose="02010609060101010101" charset="-122"/>
                <a:ea typeface="黑体" panose="02010609060101010101" charset="-122"/>
              </a:endParaRPr>
            </a:p>
          </p:txBody>
        </p:sp>
      </p:grpSp>
      <p:sp>
        <p:nvSpPr>
          <p:cNvPr id="7175" name="Text Box 7"/>
          <p:cNvSpPr txBox="1">
            <a:spLocks noChangeArrowheads="1"/>
          </p:cNvSpPr>
          <p:nvPr/>
        </p:nvSpPr>
        <p:spPr bwMode="auto">
          <a:xfrm>
            <a:off x="4923790" y="1782728"/>
            <a:ext cx="3581400" cy="3169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r>
              <a:rPr kumimoji="1"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2.</a:t>
            </a:r>
            <a:r>
              <a:rPr kumimoji="1"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观察与思考：</a:t>
            </a:r>
            <a:endParaRPr kumimoji="1" lang="zh-CN" altLang="en-US" sz="36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a:p>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         </a:t>
            </a:r>
            <a:endPar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a:p>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         用久的灯泡中钨丝会变细，灯泡内壁会变黑。根据这些现象同学们会产生哪些疑问呢</a:t>
            </a:r>
            <a:r>
              <a:rPr kumimoji="1"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a:t>
            </a:r>
            <a:endParaRPr kumimoji="1"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4462780" cy="914400"/>
            <a:chOff x="306" y="1210"/>
            <a:chExt cx="7028" cy="1440"/>
          </a:xfrm>
        </p:grpSpPr>
        <p:sp>
          <p:nvSpPr>
            <p:cNvPr id="19488" name="文本框 6151"/>
            <p:cNvSpPr txBox="1"/>
            <p:nvPr/>
          </p:nvSpPr>
          <p:spPr>
            <a:xfrm>
              <a:off x="1623" y="1452"/>
              <a:ext cx="5711"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一、升华与凝华</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6" y="1210"/>
              <a:ext cx="1440" cy="1440"/>
            </a:xfrm>
            <a:prstGeom prst="rect">
              <a:avLst/>
            </a:prstGeom>
          </p:spPr>
        </p:pic>
      </p:grpSp>
      <p:sp>
        <p:nvSpPr>
          <p:cNvPr id="2" name="矩形 1"/>
          <p:cNvSpPr/>
          <p:nvPr/>
        </p:nvSpPr>
        <p:spPr>
          <a:xfrm>
            <a:off x="1084269" y="2453716"/>
            <a:ext cx="735006" cy="241289"/>
          </a:xfrm>
          <a:prstGeom prst="rect">
            <a:avLst/>
          </a:prstGeom>
          <a:noFill/>
          <a:ln w="25400" cap="flat" cmpd="sng" algn="ctr">
            <a:noFill/>
            <a:prstDash val="solid"/>
          </a:ln>
          <a:effectLst/>
        </p:spPr>
        <p:txBody>
          <a:bodyPr rtlCol="0" anchor="ctr"/>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模板：</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www.1ppt.com/moban/                  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素材：</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www.1ppt.com/sucai/</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背景：</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www.1ppt.com/beijing/                   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图表：</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www.1ppt.com/tubiao/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下载：</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www.1ppt.com/xiazai/                     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教程： </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www.1ppt.com/powerpoint/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资料下载：</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www.1ppt.com/ziliao/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范文下载：</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www.1ppt.com/fanwen/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试卷下载：</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www.1ppt.com/shiti/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教案下载：</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www.1ppt.com/jiaoan/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论坛：</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www.1ppt.cn                                     PPT</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语文课件：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www.1ppt.com/kejian/yuwen/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数学课件：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www.1ppt.com/kejian/shuxue/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英语课件：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www.1ppt.com/kejian/yingyu/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美术课件：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www.1ppt.com/kejian/meishu/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科学课件：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www.1ppt.com/kejian/kexue/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物理课件：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www.1ppt.com/kejian/wuli/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化学课件：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www.1ppt.com/kejian/huaxue/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生物课件：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www.1ppt.com/kejian/shengwu/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地理课件：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www.1ppt.com/kejian/dili/          </a:t>
            </a:r>
            <a:r>
              <a:rPr kumimoji="0" lang="zh-CN" altLang="en-US"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历史课件：</a:t>
            </a:r>
            <a:r>
              <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rPr>
              <a:t>www.1ppt.com/kejian/lishi/        </a:t>
            </a:r>
            <a:endParaRPr kumimoji="0" lang="en-US" altLang="zh-CN" sz="100" b="1" i="0" u="none" strike="noStrike" kern="0" cap="none" spc="0" normalizeH="0" baseline="0" noProof="0" dirty="0">
              <a:ln>
                <a:noFill/>
              </a:ln>
              <a:solidFill>
                <a:sysClr val="window" lastClr="FFFFFF"/>
              </a:solidFill>
              <a:effectLst/>
              <a:uLnTx/>
              <a:uFillTx/>
              <a:latin typeface="黑体" panose="02010609060101010101" charset="-122"/>
              <a:ea typeface="黑体" panose="02010609060101010101" charset="-122"/>
              <a:cs typeface="黑体" panose="02010609060101010101" charset="-122"/>
            </a:endParaRPr>
          </a:p>
        </p:txBody>
      </p:sp>
      <p:pic>
        <p:nvPicPr>
          <p:cNvPr id="8194" name="Picture 4" descr="BD00028_"/>
          <p:cNvPicPr>
            <a:picLocks noChangeAspect="1" noChangeArrowheads="1"/>
          </p:cNvPicPr>
          <p:nvPr/>
        </p:nvPicPr>
        <p:blipFill>
          <a:blip r:embed="rId4" cstate="email"/>
          <a:srcRect/>
          <a:stretch>
            <a:fillRect/>
          </a:stretch>
        </p:blipFill>
        <p:spPr bwMode="auto">
          <a:xfrm>
            <a:off x="473075" y="2447925"/>
            <a:ext cx="1828800"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 Box 5"/>
          <p:cNvSpPr txBox="1">
            <a:spLocks noChangeArrowheads="1"/>
          </p:cNvSpPr>
          <p:nvPr/>
        </p:nvSpPr>
        <p:spPr bwMode="auto">
          <a:xfrm>
            <a:off x="2905125" y="2374900"/>
            <a:ext cx="5486400" cy="953135"/>
          </a:xfrm>
          <a:prstGeom prst="rect">
            <a:avLst/>
          </a:prstGeom>
          <a:noFill/>
          <a:ln w="9525">
            <a:noFill/>
            <a:miter lim="800000"/>
          </a:ln>
        </p:spPr>
        <p:txBody>
          <a:bodyPr>
            <a:spAutoFit/>
          </a:bodyPr>
          <a:p>
            <a:pPr>
              <a:spcBef>
                <a:spcPct val="50000"/>
              </a:spcBef>
              <a:defRPr/>
            </a:pPr>
            <a:r>
              <a:rPr lang="zh-CN" altLang="en-US" sz="2800" b="1" dirty="0">
                <a:latin typeface="黑体" panose="02010609060101010101" charset="-122"/>
                <a:ea typeface="黑体" panose="02010609060101010101" charset="-122"/>
                <a:cs typeface="黑体" panose="02010609060101010101" charset="-122"/>
              </a:rPr>
              <a:t>自然界中，固态与气态之间能否直接转化呢</a:t>
            </a:r>
            <a:r>
              <a:rPr lang="en-US" altLang="zh-CN" sz="2800" b="1" dirty="0">
                <a:latin typeface="黑体" panose="02010609060101010101" charset="-122"/>
                <a:ea typeface="黑体" panose="02010609060101010101" charset="-122"/>
                <a:cs typeface="黑体" panose="02010609060101010101" charset="-122"/>
              </a:rPr>
              <a:t>?</a:t>
            </a:r>
            <a:r>
              <a:rPr lang="zh-CN" altLang="en-US" sz="2800" b="1" dirty="0">
                <a:latin typeface="黑体" panose="02010609060101010101" charset="-122"/>
                <a:ea typeface="黑体" panose="02010609060101010101" charset="-122"/>
                <a:cs typeface="黑体" panose="02010609060101010101" charset="-122"/>
              </a:rPr>
              <a:t>想一想，请举例说明。 </a:t>
            </a:r>
            <a:endParaRPr lang="zh-CN" altLang="en-US" sz="2800" b="1" dirty="0">
              <a:latin typeface="黑体" panose="02010609060101010101" charset="-122"/>
              <a:ea typeface="黑体" panose="02010609060101010101" charset="-122"/>
              <a:cs typeface="黑体" panose="02010609060101010101" charset="-122"/>
            </a:endParaRPr>
          </a:p>
        </p:txBody>
      </p:sp>
      <p:sp>
        <p:nvSpPr>
          <p:cNvPr id="11270" name="Text Box 6"/>
          <p:cNvSpPr txBox="1">
            <a:spLocks noChangeArrowheads="1"/>
          </p:cNvSpPr>
          <p:nvPr/>
        </p:nvSpPr>
        <p:spPr bwMode="auto">
          <a:xfrm>
            <a:off x="2835275" y="4276725"/>
            <a:ext cx="5562600" cy="953135"/>
          </a:xfrm>
          <a:prstGeom prst="rect">
            <a:avLst/>
          </a:prstGeom>
          <a:noFill/>
          <a:ln w="9525">
            <a:noFill/>
            <a:miter lim="800000"/>
          </a:ln>
        </p:spPr>
        <p:txBody>
          <a:bodyPr>
            <a:spAutoFit/>
          </a:bodyPr>
          <a:p>
            <a:pPr algn="just">
              <a:spcBef>
                <a:spcPct val="50000"/>
              </a:spcBef>
              <a:defRPr/>
            </a:pPr>
            <a:r>
              <a:rPr lang="zh-CN" altLang="en-US" sz="2800" b="1" dirty="0">
                <a:solidFill>
                  <a:srgbClr val="FF0000"/>
                </a:solidFill>
                <a:latin typeface="黑体" panose="02010609060101010101" charset="-122"/>
                <a:ea typeface="黑体" panose="02010609060101010101" charset="-122"/>
              </a:rPr>
              <a:t>衣柜中的卫生球变小了；冰冻的衣服干了。</a:t>
            </a:r>
            <a:endParaRPr lang="zh-CN" altLang="en-US" sz="2800" b="1" dirty="0">
              <a:solidFill>
                <a:srgbClr val="FF0000"/>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p:tgtEl>
                                          <p:spTgt spid="8195"/>
                                        </p:tgtEl>
                                        <p:attrNameLst>
                                          <p:attrName>ppt_y</p:attrName>
                                        </p:attrNameLst>
                                      </p:cBhvr>
                                      <p:tavLst>
                                        <p:tav tm="0">
                                          <p:val>
                                            <p:strVal val="#ppt_y+#ppt_h*1.125000"/>
                                          </p:val>
                                        </p:tav>
                                        <p:tav tm="100000">
                                          <p:val>
                                            <p:strVal val="#ppt_y"/>
                                          </p:val>
                                        </p:tav>
                                      </p:tavLst>
                                    </p:anim>
                                    <p:animEffect transition="in" filter="wipe(up)">
                                      <p:cBhvr>
                                        <p:cTn id="14" dur="500"/>
                                        <p:tgtEl>
                                          <p:spTgt spid="8195"/>
                                        </p:tgtEl>
                                      </p:cBhvr>
                                    </p:animEffect>
                                  </p:childTnLst>
                                </p:cTn>
                              </p:par>
                              <p:par>
                                <p:cTn id="15" presetID="12" presetClass="entr" presetSubtype="4" fill="hold" nodeType="withEffect">
                                  <p:stCondLst>
                                    <p:cond delay="0"/>
                                  </p:stCondLst>
                                  <p:childTnLst>
                                    <p:set>
                                      <p:cBhvr>
                                        <p:cTn id="16" dur="1" fill="hold">
                                          <p:stCondLst>
                                            <p:cond delay="0"/>
                                          </p:stCondLst>
                                        </p:cTn>
                                        <p:tgtEl>
                                          <p:spTgt spid="8194"/>
                                        </p:tgtEl>
                                        <p:attrNameLst>
                                          <p:attrName>style.visibility</p:attrName>
                                        </p:attrNameLst>
                                      </p:cBhvr>
                                      <p:to>
                                        <p:strVal val="visible"/>
                                      </p:to>
                                    </p:set>
                                    <p:anim calcmode="lin" valueType="num">
                                      <p:cBhvr additive="base">
                                        <p:cTn id="17" dur="500"/>
                                        <p:tgtEl>
                                          <p:spTgt spid="8194"/>
                                        </p:tgtEl>
                                        <p:attrNameLst>
                                          <p:attrName>ppt_y</p:attrName>
                                        </p:attrNameLst>
                                      </p:cBhvr>
                                      <p:tavLst>
                                        <p:tav tm="0">
                                          <p:val>
                                            <p:strVal val="#ppt_y+#ppt_h*1.125000"/>
                                          </p:val>
                                        </p:tav>
                                        <p:tav tm="100000">
                                          <p:val>
                                            <p:strVal val="#ppt_y"/>
                                          </p:val>
                                        </p:tav>
                                      </p:tavLst>
                                    </p:anim>
                                    <p:animEffect transition="in" filter="wipe(up)">
                                      <p:cBhvr>
                                        <p:cTn id="18" dur="500"/>
                                        <p:tgtEl>
                                          <p:spTgt spid="819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270"/>
                                        </p:tgtEl>
                                        <p:attrNameLst>
                                          <p:attrName>style.visibility</p:attrName>
                                        </p:attrNameLst>
                                      </p:cBhvr>
                                      <p:to>
                                        <p:strVal val="visible"/>
                                      </p:to>
                                    </p:set>
                                    <p:animEffect transition="in" filter="checkerboard(across)">
                                      <p:cBhvr>
                                        <p:cTn id="23"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p:bldP spid="819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31748" name="Rectangle 4"/>
          <p:cNvSpPr>
            <a:spLocks noChangeArrowheads="1"/>
          </p:cNvSpPr>
          <p:nvPr/>
        </p:nvSpPr>
        <p:spPr bwMode="auto">
          <a:xfrm>
            <a:off x="332740" y="1279525"/>
            <a:ext cx="4386580" cy="3095625"/>
          </a:xfrm>
          <a:prstGeom prst="rect">
            <a:avLst/>
          </a:prstGeom>
          <a:noFill/>
          <a:ln w="9525">
            <a:noFill/>
            <a:miter lim="800000"/>
          </a:ln>
        </p:spPr>
        <p:txBody>
          <a:bodyPr/>
          <a:p>
            <a:pPr eaLnBrk="0" hangingPunct="0">
              <a:lnSpc>
                <a:spcPct val="125000"/>
              </a:lnSpc>
              <a:defRPr/>
            </a:pPr>
            <a:r>
              <a:rPr lang="zh-CN" altLang="en-US" sz="2800" b="1" dirty="0">
                <a:solidFill>
                  <a:srgbClr val="111111"/>
                </a:solidFill>
                <a:latin typeface="Times New Roman" panose="02020603050405020304" pitchFamily="18" charset="0"/>
                <a:ea typeface="黑体" panose="02010609060101010101" charset="-122"/>
              </a:rPr>
              <a:t>　　在试管中放入少量碘并盖紧塞子，烧杯中加入热水，将试管放入烧杯中加热。当试管中充满某种气体后将试管取出放入凉水中。</a:t>
            </a:r>
            <a:endParaRPr lang="zh-CN" altLang="en-US" sz="2800" b="1" dirty="0">
              <a:solidFill>
                <a:srgbClr val="111111"/>
              </a:solidFill>
              <a:latin typeface="Times New Roman" panose="02020603050405020304" pitchFamily="18" charset="0"/>
              <a:ea typeface="黑体" panose="02010609060101010101" charset="-122"/>
            </a:endParaRPr>
          </a:p>
        </p:txBody>
      </p:sp>
      <p:sp>
        <p:nvSpPr>
          <p:cNvPr id="31749" name="Text Box 5"/>
          <p:cNvSpPr txBox="1">
            <a:spLocks noChangeArrowheads="1"/>
          </p:cNvSpPr>
          <p:nvPr/>
        </p:nvSpPr>
        <p:spPr bwMode="auto">
          <a:xfrm>
            <a:off x="381000" y="4508500"/>
            <a:ext cx="7714615" cy="2245360"/>
          </a:xfrm>
          <a:prstGeom prst="rect">
            <a:avLst/>
          </a:prstGeom>
          <a:noFill/>
          <a:ln w="9525">
            <a:noFill/>
            <a:miter lim="800000"/>
          </a:ln>
        </p:spPr>
        <p:txBody>
          <a:bodyPr wrap="square">
            <a:spAutoFit/>
          </a:bodyPr>
          <a:p>
            <a:pPr>
              <a:lnSpc>
                <a:spcPct val="125000"/>
              </a:lnSpc>
              <a:defRPr/>
            </a:pPr>
            <a:r>
              <a:rPr lang="zh-CN" altLang="en-US" sz="2800" b="1" dirty="0">
                <a:solidFill>
                  <a:srgbClr val="0066CC"/>
                </a:solidFill>
                <a:latin typeface="Times New Roman" panose="02020603050405020304" pitchFamily="18" charset="0"/>
                <a:ea typeface="楷体" panose="02010609060101010101" pitchFamily="49" charset="-122"/>
                <a:cs typeface="Times New Roman" panose="02020603050405020304" pitchFamily="18" charset="0"/>
              </a:rPr>
              <a:t>仔细观察：</a:t>
            </a:r>
            <a:endParaRPr lang="zh-CN" altLang="en-US" sz="2800" b="1" dirty="0">
              <a:solidFill>
                <a:srgbClr val="0066CC"/>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5000"/>
              </a:lnSpc>
              <a:defRPr/>
            </a:pPr>
            <a:r>
              <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chemeClr val="tx2"/>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加热前</a:t>
            </a:r>
            <a:r>
              <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碘是什么状态的</a:t>
            </a:r>
            <a:r>
              <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5000"/>
              </a:lnSpc>
              <a:defRPr/>
            </a:pPr>
            <a:r>
              <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chemeClr val="tx2"/>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加热过程中</a:t>
            </a:r>
            <a:r>
              <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发生了什么变化</a:t>
            </a:r>
            <a:r>
              <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5000"/>
              </a:lnSpc>
              <a:defRPr/>
            </a:pPr>
            <a:r>
              <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800" b="1" dirty="0">
                <a:solidFill>
                  <a:schemeClr val="tx2"/>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停止加热并冷却过程中</a:t>
            </a:r>
            <a:r>
              <a:rPr lang="zh-CN" altLang="en-US"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看到了什么现象</a:t>
            </a:r>
            <a:r>
              <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a:solidFill>
                <a:srgbClr val="111111"/>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9220" name="Picture 9"/>
          <p:cNvPicPr>
            <a:picLocks noChangeAspect="1" noChangeArrowheads="1"/>
          </p:cNvPicPr>
          <p:nvPr/>
        </p:nvPicPr>
        <p:blipFill>
          <a:blip r:embed="rId2"/>
          <a:srcRect/>
          <a:stretch>
            <a:fillRect/>
          </a:stretch>
        </p:blipFill>
        <p:spPr bwMode="auto">
          <a:xfrm>
            <a:off x="5003800" y="1375728"/>
            <a:ext cx="3960813"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Rectangle 10"/>
          <p:cNvSpPr>
            <a:spLocks noChangeArrowheads="1"/>
          </p:cNvSpPr>
          <p:nvPr/>
        </p:nvSpPr>
        <p:spPr bwMode="auto">
          <a:xfrm>
            <a:off x="807085" y="788670"/>
            <a:ext cx="3505200" cy="583565"/>
          </a:xfrm>
          <a:prstGeom prst="rect">
            <a:avLst/>
          </a:prstGeom>
          <a:noFill/>
          <a:ln w="9525">
            <a:noFill/>
            <a:miter lim="800000"/>
          </a:ln>
          <a:effectLst/>
        </p:spPr>
        <p:txBody>
          <a:bodyPr wrap="square">
            <a:spAutoFit/>
          </a:bodyPr>
          <a:p>
            <a:pPr>
              <a:defRPr/>
            </a:pPr>
            <a:r>
              <a:rPr lang="zh-CN" altLang="en-US" sz="3200" b="1" dirty="0">
                <a:solidFill>
                  <a:srgbClr val="0066CC"/>
                </a:solidFill>
                <a:latin typeface="Times New Roman" panose="02020603050405020304" pitchFamily="18" charset="0"/>
                <a:ea typeface="黑体" panose="02010609060101010101" charset="-122"/>
              </a:rPr>
              <a:t>碘升华和凝华实验</a:t>
            </a:r>
            <a:endParaRPr lang="zh-CN" altLang="en-US" sz="3200" b="1" dirty="0">
              <a:solidFill>
                <a:srgbClr val="0066CC"/>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74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74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3423</Words>
  <Application>WPS 演示</Application>
  <PresentationFormat>宽屏</PresentationFormat>
  <Paragraphs>409</Paragraphs>
  <Slides>33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33</vt:i4>
      </vt:variant>
    </vt:vector>
  </HeadingPairs>
  <TitlesOfParts>
    <vt:vector size="43" baseType="lpstr">
      <vt:lpstr>Arial</vt:lpstr>
      <vt:lpstr>宋体</vt:lpstr>
      <vt:lpstr>Wingdings</vt:lpstr>
      <vt:lpstr>黑体</vt:lpstr>
      <vt:lpstr>微软雅黑</vt:lpstr>
      <vt:lpstr>Times New Roman</vt:lpstr>
      <vt:lpstr>楷体</vt:lpstr>
      <vt:lpstr>Arial Unicode MS</vt:lpstr>
      <vt:lpstr>Comic Sans MS</vt:lpstr>
      <vt:lpstr>演示文稿1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Weisheng Zhu</dc:creator>
  <cp:lastModifiedBy>Administrator</cp:lastModifiedBy>
  <cp:revision>81</cp:revision>
  <dcterms:created xsi:type="dcterms:W3CDTF">2019-08-19T07:30:00Z</dcterms:created>
  <dcterms:modified xsi:type="dcterms:W3CDTF">2023-02-21T06:09:01Z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2019-08-19T08:41:05.1913746Z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423e1048-e9f6-4858-a025-37493a4162f5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0x0101004D520B0621022B4CA37193CEB4BD4006</vt:lpwstr>
  </property>
  <property fmtid="{D5CDD505-2E9C-101B-9397-08002B2CF9AE}" pid="12" name="KSOProductBuildVer">
    <vt:lpwstr>2052-11.1.0.10938</vt:lpwstr>
  </property>
  <property fmtid="{D5CDD505-2E9C-101B-9397-08002B2CF9AE}" pid="13" name="ICV">
    <vt:lpwstr>63E167073EBB4367A906E5F10213A2E3</vt:lpwstr>
  </property>
</Properties>
</file>