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34"/>
  </p:handoutMasterIdLst>
  <p:sldIdLst>
    <p:sldId id="288" r:id="rId3"/>
    <p:sldId id="289" r:id="rId4"/>
    <p:sldId id="315" r:id="rId5"/>
    <p:sldId id="354" r:id="rId6"/>
    <p:sldId id="353" r:id="rId7"/>
    <p:sldId id="317" r:id="rId8"/>
    <p:sldId id="318" r:id="rId9"/>
    <p:sldId id="312" r:id="rId10"/>
    <p:sldId id="300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9" r:id="rId23"/>
    <p:sldId id="370" r:id="rId24"/>
    <p:sldId id="371" r:id="rId25"/>
    <p:sldId id="305" r:id="rId26"/>
    <p:sldId id="374" r:id="rId27"/>
    <p:sldId id="313" r:id="rId28"/>
    <p:sldId id="375" r:id="rId29"/>
    <p:sldId id="376" r:id="rId30"/>
    <p:sldId id="377" r:id="rId31"/>
    <p:sldId id="378" r:id="rId32"/>
    <p:sldId id="379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49"/>
        <p:guide pos="2200"/>
        <p:guide orient="horz" pos="2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3" Type="http://schemas.openxmlformats.org/officeDocument/2006/relationships/theme" Target="../theme/theme1.xml"/><Relationship Id="rId52" Type="http://schemas.openxmlformats.org/officeDocument/2006/relationships/image" Target="../media/image2.png"/><Relationship Id="rId51" Type="http://schemas.openxmlformats.org/officeDocument/2006/relationships/image" Target="../media/image1.png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9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5.jpe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26.jpe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hyperlink" Target="file:///C:\Users\Administrator\Desktop\&#20869;&#33021;&#30340;&#25913;&#21464;-&#28909;&#20256;&#23548;.flv" TargetMode="External"/><Relationship Id="rId2" Type="http://schemas.openxmlformats.org/officeDocument/2006/relationships/hyperlink" Target="file:///C:\Users\ietmp\Temporary%20Internet%20Files\Content.IE5\xp\&#23545;&#22806;&#20570;&#21151;&#20869;&#33021;&#20943;&#23569;001230&#36213;&#32434;.swf" TargetMode="Externa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2.xml"/><Relationship Id="rId3" Type="http://schemas.openxmlformats.org/officeDocument/2006/relationships/image" Target="../media/image38.jpeg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image" Target="../media/image43.jpeg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5.sv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4.svg"/><Relationship Id="rId3" Type="http://schemas.openxmlformats.org/officeDocument/2006/relationships/image" Target="../media/image10.pn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3.pn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2012315"/>
            <a:ext cx="914336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第十三章  内能与热机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sz="48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物体的内能</a:t>
            </a:r>
            <a:endParaRPr lang="zh-CN" sz="4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2360295" y="5621655"/>
            <a:ext cx="41529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kumimoji="1"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炽热的铁水有内能吗</a:t>
            </a:r>
            <a:r>
              <a:rPr kumimoji="1" lang="en-US" altLang="zh-CN" sz="3200" b="1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229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3173" y="991553"/>
            <a:ext cx="4097337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314" name="Picture 2" descr="3367900_153428034472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18920" y="1742123"/>
            <a:ext cx="5905500" cy="2478087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TextBox 5"/>
          <p:cNvSpPr>
            <a:spLocks noChangeArrowheads="1"/>
          </p:cNvSpPr>
          <p:nvPr/>
        </p:nvSpPr>
        <p:spPr bwMode="auto">
          <a:xfrm>
            <a:off x="539750" y="4686618"/>
            <a:ext cx="806450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　　因为所有的物体的分子都在不停地做无规则运动，所以</a:t>
            </a:r>
            <a:r>
              <a:rPr lang="zh-CN" altLang="en-US" sz="32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一切物体都具有内能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901065" y="815340"/>
            <a:ext cx="312864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冰山有内能吗</a:t>
            </a:r>
            <a:r>
              <a:rPr lang="en-US" altLang="zh-CN" sz="32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utoUpdateAnimBg="0"/>
      <p:bldP spid="133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7650" y="805180"/>
            <a:ext cx="5290820" cy="776605"/>
            <a:chOff x="390" y="1268"/>
            <a:chExt cx="8332" cy="1223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13" y="1433"/>
              <a:ext cx="710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物体内能的改变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" y="1268"/>
              <a:ext cx="1223" cy="1223"/>
            </a:xfrm>
            <a:prstGeom prst="rect">
              <a:avLst/>
            </a:prstGeom>
          </p:spPr>
        </p:pic>
      </p:grp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141730" y="1446530"/>
            <a:ext cx="28790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（一）热传递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2851016" y="6143707"/>
            <a:ext cx="214314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内能转</a:t>
            </a:r>
            <a:r>
              <a:rPr lang="zh-CN" alt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移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2856230" y="4371975"/>
            <a:ext cx="1447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高温处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4494213" y="4503738"/>
            <a:ext cx="1066800" cy="304800"/>
          </a:xfrm>
          <a:prstGeom prst="rightArrow">
            <a:avLst>
              <a:gd name="adj1" fmla="val 50000"/>
              <a:gd name="adj2" fmla="val 8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33C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6019800" y="4361180"/>
            <a:ext cx="1600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低温处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4463415" y="4371975"/>
            <a:ext cx="146812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传递到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2851150" y="5059998"/>
            <a:ext cx="14287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温度差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1065213" y="4360863"/>
            <a:ext cx="19637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方向：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1065213" y="5057775"/>
            <a:ext cx="19637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条件：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1208088" y="6143625"/>
            <a:ext cx="164306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4348" name="Picture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0" y="1968183"/>
            <a:ext cx="2438400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AutoShape 19"/>
          <p:cNvSpPr>
            <a:spLocks noChangeArrowheads="1"/>
          </p:cNvSpPr>
          <p:nvPr/>
        </p:nvSpPr>
        <p:spPr bwMode="gray">
          <a:xfrm>
            <a:off x="457200" y="3847783"/>
            <a:ext cx="8064500" cy="514350"/>
          </a:xfrm>
          <a:prstGeom prst="roundRect">
            <a:avLst>
              <a:gd name="adj" fmla="val 4750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F5F5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EAEAEA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50" name="Text Box 30"/>
          <p:cNvSpPr txBox="1">
            <a:spLocks noChangeArrowheads="1"/>
          </p:cNvSpPr>
          <p:nvPr/>
        </p:nvSpPr>
        <p:spPr bwMode="auto">
          <a:xfrm>
            <a:off x="1319213" y="3847783"/>
            <a:ext cx="22621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热传导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51" name="Text Box 30"/>
          <p:cNvSpPr txBox="1">
            <a:spLocks noChangeArrowheads="1"/>
          </p:cNvSpPr>
          <p:nvPr/>
        </p:nvSpPr>
        <p:spPr bwMode="auto">
          <a:xfrm>
            <a:off x="3806825" y="3860731"/>
            <a:ext cx="22621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热对流</a:t>
            </a:r>
            <a:endParaRPr kumimoji="1"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52" name="Text Box 30"/>
          <p:cNvSpPr txBox="1">
            <a:spLocks noChangeArrowheads="1"/>
          </p:cNvSpPr>
          <p:nvPr/>
        </p:nvSpPr>
        <p:spPr bwMode="auto">
          <a:xfrm>
            <a:off x="6382841" y="3863658"/>
            <a:ext cx="21336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热辐射</a:t>
            </a:r>
            <a:endParaRPr kumimoji="1"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4353" name="Picture 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1966595"/>
            <a:ext cx="2366963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295" y="1974215"/>
            <a:ext cx="2667000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1212850" y="5643563"/>
            <a:ext cx="16430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终止：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2856429" y="5643577"/>
            <a:ext cx="22098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温度</a:t>
            </a:r>
            <a:r>
              <a:rPr lang="zh-CN" alt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一致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/>
      <p:bldP spid="28690" grpId="0"/>
      <p:bldP spid="28691" grpId="0"/>
      <p:bldP spid="28702" grpId="0"/>
      <p:bldP spid="24" grpId="0" autoUpdateAnimBg="0"/>
      <p:bldP spid="25" grpId="0" autoUpdateAnimBg="0"/>
      <p:bldP spid="30" grpId="0"/>
      <p:bldP spid="45" grpId="0" autoUpdateAnimBg="0"/>
      <p:bldP spid="13314" grpId="0"/>
      <p:bldP spid="14349" grpId="0"/>
      <p:bldP spid="14350" grpId="0"/>
      <p:bldP spid="14351" grpId="0"/>
      <p:bldP spid="143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45"/>
          <p:cNvGrpSpPr/>
          <p:nvPr/>
        </p:nvGrpSpPr>
        <p:grpSpPr bwMode="auto">
          <a:xfrm>
            <a:off x="4973003" y="2116773"/>
            <a:ext cx="1568450" cy="521970"/>
            <a:chOff x="4756356" y="1708356"/>
            <a:chExt cx="1568244" cy="521317"/>
          </a:xfrm>
        </p:grpSpPr>
        <p:sp>
          <p:nvSpPr>
            <p:cNvPr id="15363" name="AutoShape 11"/>
            <p:cNvSpPr>
              <a:spLocks noChangeArrowheads="1"/>
            </p:cNvSpPr>
            <p:nvPr/>
          </p:nvSpPr>
          <p:spPr bwMode="auto">
            <a:xfrm>
              <a:off x="4768644" y="1752600"/>
              <a:ext cx="1219200" cy="4571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4" name="Text Box 5"/>
            <p:cNvSpPr txBox="1">
              <a:spLocks noChangeArrowheads="1"/>
            </p:cNvSpPr>
            <p:nvPr/>
          </p:nvSpPr>
          <p:spPr bwMode="auto">
            <a:xfrm>
              <a:off x="4756356" y="1708356"/>
              <a:ext cx="1568244" cy="52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热水袋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33" name="AutoShape 11"/>
          <p:cNvSpPr>
            <a:spLocks noChangeArrowheads="1"/>
          </p:cNvSpPr>
          <p:nvPr/>
        </p:nvSpPr>
        <p:spPr bwMode="auto">
          <a:xfrm>
            <a:off x="602614" y="1351945"/>
            <a:ext cx="7644457" cy="334560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46"/>
          <p:cNvGrpSpPr/>
          <p:nvPr/>
        </p:nvGrpSpPr>
        <p:grpSpPr bwMode="auto">
          <a:xfrm>
            <a:off x="5003165" y="3393123"/>
            <a:ext cx="1263650" cy="521970"/>
            <a:chOff x="4785852" y="2984088"/>
            <a:chExt cx="1263444" cy="522902"/>
          </a:xfrm>
        </p:grpSpPr>
        <p:sp>
          <p:nvSpPr>
            <p:cNvPr id="15367" name="AutoShape 11"/>
            <p:cNvSpPr>
              <a:spLocks noChangeArrowheads="1"/>
            </p:cNvSpPr>
            <p:nvPr/>
          </p:nvSpPr>
          <p:spPr bwMode="auto">
            <a:xfrm>
              <a:off x="4785852" y="3048000"/>
              <a:ext cx="1219200" cy="45719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8" name="Text Box 6"/>
            <p:cNvSpPr txBox="1">
              <a:spLocks noChangeArrowheads="1"/>
            </p:cNvSpPr>
            <p:nvPr/>
          </p:nvSpPr>
          <p:spPr bwMode="auto">
            <a:xfrm>
              <a:off x="5134896" y="2984088"/>
              <a:ext cx="914400" cy="52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手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9235" name="Picture 25" descr="http://ywmhmj.com/admin/editubb/UploadFile/20091223174363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815" y="1465898"/>
            <a:ext cx="41148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7" name="AutoShape 3"/>
          <p:cNvSpPr>
            <a:spLocks noChangeArrowheads="1"/>
          </p:cNvSpPr>
          <p:nvPr/>
        </p:nvSpPr>
        <p:spPr bwMode="gray">
          <a:xfrm rot="5400000">
            <a:off x="5248434" y="2787492"/>
            <a:ext cx="757237" cy="571500"/>
          </a:xfrm>
          <a:prstGeom prst="rightArrow">
            <a:avLst>
              <a:gd name="adj1" fmla="val 49380"/>
              <a:gd name="adj2" fmla="val 29671"/>
            </a:avLst>
          </a:prstGeom>
          <a:solidFill>
            <a:schemeClr val="tx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C3836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38" name="Rectangle 16"/>
          <p:cNvSpPr>
            <a:spLocks noChangeArrowheads="1"/>
          </p:cNvSpPr>
          <p:nvPr/>
        </p:nvSpPr>
        <p:spPr bwMode="auto">
          <a:xfrm>
            <a:off x="6192203" y="2115185"/>
            <a:ext cx="23304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zh-TW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kumimoji="1"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内能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减少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239" name="Rectangle 16"/>
          <p:cNvSpPr>
            <a:spLocks noChangeArrowheads="1"/>
          </p:cNvSpPr>
          <p:nvPr/>
        </p:nvSpPr>
        <p:spPr bwMode="auto">
          <a:xfrm>
            <a:off x="6179503" y="3394710"/>
            <a:ext cx="23304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zh-TW" sz="28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</a:t>
            </a:r>
            <a:r>
              <a:rPr kumimoji="1"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内能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Symbol" panose="05050102010706020507" pitchFamily="18" charset="2"/>
              </a:rPr>
              <a:t>增多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9237" grpId="0" bldLvl="0" animBg="1"/>
      <p:bldP spid="9238" grpId="0"/>
      <p:bldP spid="92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296670" y="1416685"/>
            <a:ext cx="4368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）热传递可以改变内能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13715" y="735330"/>
            <a:ext cx="52927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（二）改变物体内能的方法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88938" y="2044700"/>
            <a:ext cx="82359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发生热传递时，高温物体内能减少，低温物体内能增加。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5450" y="3197225"/>
            <a:ext cx="828198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在热传递过程中，传递能量的多少叫做热量，热量的单位是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焦耳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344488" y="4438798"/>
            <a:ext cx="8505825" cy="2316163"/>
            <a:chOff x="0" y="0"/>
            <a:chExt cx="5358" cy="1459"/>
          </a:xfrm>
        </p:grpSpPr>
        <p:pic>
          <p:nvPicPr>
            <p:cNvPr id="11271" name="Picture 7" descr="2010092110440865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608" cy="1431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pic>
          <p:nvPicPr>
            <p:cNvPr id="11272" name="Picture 8" descr="暖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73" y="0"/>
              <a:ext cx="2132" cy="1419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</p:pic>
        <p:pic>
          <p:nvPicPr>
            <p:cNvPr id="11273" name="Picture 9" descr="u=2592732112,1200189698&amp;fm=23&amp;gp=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57" y="0"/>
              <a:ext cx="1701" cy="145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8" grpId="0" autoUpdateAnimBg="0"/>
      <p:bldP spid="1126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13715" y="735330"/>
            <a:ext cx="52927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（二）改变物体内能的方法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296670" y="1416685"/>
            <a:ext cx="4368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）热传递可以改变内能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3" name="TextBox 5"/>
          <p:cNvSpPr>
            <a:spLocks noChangeArrowheads="1"/>
          </p:cNvSpPr>
          <p:nvPr/>
        </p:nvSpPr>
        <p:spPr bwMode="auto">
          <a:xfrm>
            <a:off x="1028700" y="4487545"/>
            <a:ext cx="671830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热传递的本质：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内能从一个物体转移到另一个物体。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2" name="TextBox 5"/>
          <p:cNvSpPr>
            <a:spLocks noChangeArrowheads="1"/>
          </p:cNvSpPr>
          <p:nvPr/>
        </p:nvSpPr>
        <p:spPr bwMode="auto">
          <a:xfrm>
            <a:off x="513715" y="2279968"/>
            <a:ext cx="79470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物体吸收热量时内能增加，放出热量时内能减少。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　吸收或放出的热量越多，它的内能改变越大。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1"/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197" name="Picture 5" descr="13-2-4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0513" y="1828800"/>
            <a:ext cx="4254500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13-2-4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3088" y="2046288"/>
            <a:ext cx="4441825" cy="37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901065" y="921703"/>
            <a:ext cx="3916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（2）做功可以改变内能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836295" y="913130"/>
            <a:ext cx="16332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小实验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66" name="Rectangle 45"/>
          <p:cNvSpPr>
            <a:spLocks noChangeArrowheads="1"/>
          </p:cNvSpPr>
          <p:nvPr/>
        </p:nvSpPr>
        <p:spPr bwMode="auto">
          <a:xfrm>
            <a:off x="506095" y="1618933"/>
            <a:ext cx="6692265" cy="189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所示，一个配有活塞的厚玻璃管中放一小团蘸了乙醚的棉花，在快速向下压活塞的过程中，会出现什么现象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为什么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0990" name="Text Box 46"/>
          <p:cNvSpPr txBox="1">
            <a:spLocks noChangeArrowheads="1"/>
          </p:cNvSpPr>
          <p:nvPr/>
        </p:nvSpPr>
        <p:spPr bwMode="auto">
          <a:xfrm>
            <a:off x="507365" y="3607435"/>
            <a:ext cx="6690995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棉花会着火。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因为活塞压缩空气做功，空气的内能增大，温度升高，达到乙醚的燃点，导致棉花燃烧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8" name="Picture 47" descr="W02007030854164857538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30770" y="1730375"/>
            <a:ext cx="1327785" cy="384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09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836295" y="913130"/>
            <a:ext cx="16332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/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小实验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231775" y="1351280"/>
            <a:ext cx="5468620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大口玻璃瓶内有一些水，水的上方有水蒸气，给瓶内打气，当瓶塞跳起时，观察瓶内有什么变化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kumimoji="1" lang="zh-CN" altLang="en-US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为什么</a:t>
            </a:r>
            <a:r>
              <a:rPr kumimoji="1" lang="en-US" altLang="zh-CN" sz="2800" b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2459" name="Text Box 11"/>
          <p:cNvSpPr txBox="1">
            <a:spLocks noChangeArrowheads="1"/>
          </p:cNvSpPr>
          <p:nvPr/>
        </p:nvSpPr>
        <p:spPr bwMode="auto">
          <a:xfrm>
            <a:off x="249555" y="3835400"/>
            <a:ext cx="5469255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当瓶塞跳起时，瓶内出现白雾。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瓶塞跳起时，空气推动瓶塞对瓶塞做功，内能减小，温度降低，空气中的水蒸气遇冷液化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2" name="Picture 13" descr="W02007030854164857538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7365" y="1576070"/>
            <a:ext cx="334010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2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428080" y="828720"/>
            <a:ext cx="2271712" cy="995363"/>
          </a:xfrm>
          <a:prstGeom prst="rightArrow">
            <a:avLst>
              <a:gd name="adj1" fmla="val 50000"/>
              <a:gd name="adj2" fmla="val 58336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实例分析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2608580" y="1003935"/>
            <a:ext cx="5526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做功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的方式改变物体的内能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3" descr="csq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1908840"/>
            <a:ext cx="207486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8" y="1908840"/>
            <a:ext cx="22145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zmqh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1200" y="1908840"/>
            <a:ext cx="2590800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WordArt 7"/>
          <p:cNvSpPr>
            <a:spLocks noChangeArrowheads="1" noChangeShapeType="1" noTextEdit="1"/>
          </p:cNvSpPr>
          <p:nvPr/>
        </p:nvSpPr>
        <p:spPr bwMode="auto">
          <a:xfrm>
            <a:off x="5240020" y="6017260"/>
            <a:ext cx="5111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6600"/>
                  </a:solidFill>
                  <a:rou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物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</a:ln>
              <a:solidFill>
                <a:srgbClr val="FF99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WordArt 8"/>
          <p:cNvSpPr>
            <a:spLocks noChangeArrowheads="1" noChangeShapeType="1" noTextEdit="1"/>
          </p:cNvSpPr>
          <p:nvPr/>
        </p:nvSpPr>
        <p:spPr bwMode="auto">
          <a:xfrm>
            <a:off x="5791200" y="5999480"/>
            <a:ext cx="42100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体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" name="WordArt 9"/>
          <p:cNvSpPr>
            <a:spLocks noChangeArrowheads="1" noChangeShapeType="1" noTextEdit="1"/>
          </p:cNvSpPr>
          <p:nvPr/>
        </p:nvSpPr>
        <p:spPr bwMode="auto">
          <a:xfrm>
            <a:off x="6254750" y="5999480"/>
            <a:ext cx="34988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内</a:t>
            </a:r>
            <a:endParaRPr lang="zh-CN" altLang="en-US" sz="3600" b="1" kern="10" dirty="0">
              <a:ln w="19050">
                <a:solidFill>
                  <a:srgbClr val="FF66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" name="WordArt 10"/>
          <p:cNvSpPr>
            <a:spLocks noChangeArrowheads="1" noChangeShapeType="1" noTextEdit="1"/>
          </p:cNvSpPr>
          <p:nvPr/>
        </p:nvSpPr>
        <p:spPr bwMode="auto">
          <a:xfrm>
            <a:off x="6682105" y="5999480"/>
            <a:ext cx="41973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能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WordArt 11"/>
          <p:cNvSpPr>
            <a:spLocks noChangeArrowheads="1" noChangeShapeType="1" noTextEdit="1"/>
          </p:cNvSpPr>
          <p:nvPr/>
        </p:nvSpPr>
        <p:spPr bwMode="auto">
          <a:xfrm>
            <a:off x="7158355" y="5999480"/>
            <a:ext cx="41846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增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" name="WordArt 12"/>
          <p:cNvSpPr>
            <a:spLocks noChangeArrowheads="1" noChangeShapeType="1" noTextEdit="1"/>
          </p:cNvSpPr>
          <p:nvPr/>
        </p:nvSpPr>
        <p:spPr bwMode="auto">
          <a:xfrm>
            <a:off x="7632700" y="5999480"/>
            <a:ext cx="41846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66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多</a:t>
            </a:r>
            <a:endParaRPr lang="zh-CN" altLang="en-US" sz="3600" b="1" kern="10">
              <a:ln w="19050">
                <a:solidFill>
                  <a:srgbClr val="FF66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" name="WordArt 14"/>
          <p:cNvSpPr>
            <a:spLocks noChangeArrowheads="1" noChangeShapeType="1" noTextEdit="1"/>
          </p:cNvSpPr>
          <p:nvPr/>
        </p:nvSpPr>
        <p:spPr bwMode="auto">
          <a:xfrm>
            <a:off x="951865" y="6012180"/>
            <a:ext cx="2761615" cy="602615"/>
          </a:xfrm>
          <a:prstGeom prst="rect">
            <a:avLst/>
          </a:prstGeom>
        </p:spPr>
        <p:txBody>
          <a:bodyPr wrap="none" fromWordArt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10" dirty="0">
                <a:ln w="9525">
                  <a:noFill/>
                  <a:rou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600" b="1" kern="10" dirty="0">
                <a:ln w="9525">
                  <a:noFill/>
                  <a:round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对物体做功</a:t>
            </a:r>
            <a:endParaRPr lang="zh-CN" altLang="en-US" sz="3600" b="1" kern="10" dirty="0">
              <a:ln w="9525">
                <a:noFill/>
                <a:round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auto">
          <a:xfrm>
            <a:off x="3879850" y="6123940"/>
            <a:ext cx="1218565" cy="381000"/>
          </a:xfrm>
          <a:prstGeom prst="rightArrow">
            <a:avLst>
              <a:gd name="adj1" fmla="val 50000"/>
              <a:gd name="adj2" fmla="val 104167"/>
            </a:avLst>
          </a:prstGeom>
          <a:solidFill>
            <a:schemeClr val="accent1"/>
          </a:solidFill>
          <a:ln w="2222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143000" y="4347240"/>
            <a:ext cx="19050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搓手时手变热了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429000" y="4347240"/>
            <a:ext cx="16764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滑下时摩擦发烫了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5943600" y="4423440"/>
            <a:ext cx="2362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钻木取火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" name="AutoShape 26"/>
          <p:cNvSpPr/>
          <p:nvPr/>
        </p:nvSpPr>
        <p:spPr bwMode="auto">
          <a:xfrm rot="16209971">
            <a:off x="4152900" y="3166140"/>
            <a:ext cx="457200" cy="4343400"/>
          </a:xfrm>
          <a:prstGeom prst="leftBrace">
            <a:avLst>
              <a:gd name="adj1" fmla="val 79167"/>
              <a:gd name="adj2" fmla="val 50000"/>
            </a:avLst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vert="eaVert" anchor="ctr">
            <a:spAutoFit/>
          </a:bodyPr>
          <a:lstStyle/>
          <a:p>
            <a:endParaRPr lang="zh-CN" altLang="zh-CN" b="1">
              <a:noFill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3419872" y="5366965"/>
            <a:ext cx="213837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内能增多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/>
      <p:bldP spid="471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bldLvl="0" animBg="1"/>
      <p:bldP spid="21" grpId="0" autoUpdateAnimBg="0"/>
      <p:bldP spid="22" grpId="0" autoUpdateAnimBg="0"/>
      <p:bldP spid="23" grpId="0" autoUpdateAnimBg="0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2" name="WordArt 6">
            <a:hlinkClick r:id="rId2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105535" y="1589405"/>
            <a:ext cx="3040380" cy="602615"/>
          </a:xfrm>
          <a:prstGeom prst="rect">
            <a:avLst/>
          </a:prstGeom>
        </p:spPr>
        <p:txBody>
          <a:bodyPr wrap="none" fromWordArt="1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物体对外做功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5305425" y="1587500"/>
            <a:ext cx="2150110" cy="604520"/>
          </a:xfrm>
          <a:prstGeom prst="rect">
            <a:avLst/>
          </a:prstGeom>
        </p:spPr>
        <p:txBody>
          <a:bodyPr wrap="none" fromWordArt="1"/>
          <a:lstStyle/>
          <a:p>
            <a:pPr algn="l"/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内能减少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Text Box 17"/>
          <p:cNvSpPr txBox="1">
            <a:spLocks noChangeArrowheads="1"/>
          </p:cNvSpPr>
          <p:nvPr/>
        </p:nvSpPr>
        <p:spPr bwMode="auto">
          <a:xfrm>
            <a:off x="723900" y="760730"/>
            <a:ext cx="23285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（二）做功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hlinkClick r:id="rId3" action="ppaction://hlinkfile"/>
            </a:endParaRPr>
          </a:p>
        </p:txBody>
      </p:sp>
      <p:sp>
        <p:nvSpPr>
          <p:cNvPr id="14354" name="AutoShape 18"/>
          <p:cNvSpPr>
            <a:spLocks noChangeArrowheads="1"/>
          </p:cNvSpPr>
          <p:nvPr/>
        </p:nvSpPr>
        <p:spPr bwMode="auto">
          <a:xfrm>
            <a:off x="4259580" y="1698943"/>
            <a:ext cx="990600" cy="3810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tx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WordArt 3"/>
          <p:cNvSpPr>
            <a:spLocks noChangeArrowheads="1" noChangeShapeType="1" noTextEdit="1"/>
          </p:cNvSpPr>
          <p:nvPr/>
        </p:nvSpPr>
        <p:spPr bwMode="auto">
          <a:xfrm>
            <a:off x="836295" y="4245610"/>
            <a:ext cx="2834640" cy="67881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对物体做功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WordArt 4"/>
          <p:cNvSpPr>
            <a:spLocks noChangeArrowheads="1" noChangeShapeType="1" noTextEdit="1"/>
          </p:cNvSpPr>
          <p:nvPr/>
        </p:nvSpPr>
        <p:spPr bwMode="auto">
          <a:xfrm>
            <a:off x="4197033" y="4379278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19050">
                  <a:solidFill>
                    <a:srgbClr val="FF9900"/>
                  </a:solidFill>
                  <a:round/>
                </a:ln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外界消耗机械能</a:t>
            </a:r>
            <a:endParaRPr lang="zh-CN" altLang="en-US" sz="2800" b="1" kern="10">
              <a:ln w="19050">
                <a:solidFill>
                  <a:srgbClr val="FF9900"/>
                </a:solidFill>
                <a:round/>
              </a:ln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4259263" y="4245293"/>
            <a:ext cx="3657600" cy="4572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机械能转化为内能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" name="WordArt 6"/>
          <p:cNvSpPr>
            <a:spLocks noChangeArrowheads="1" noChangeShapeType="1" noTextEdit="1"/>
          </p:cNvSpPr>
          <p:nvPr/>
        </p:nvSpPr>
        <p:spPr bwMode="auto">
          <a:xfrm>
            <a:off x="645795" y="5104765"/>
            <a:ext cx="3215005" cy="69723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物体对外做功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4437380" y="5175568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>
                <a:ln w="19050">
                  <a:solidFill>
                    <a:srgbClr val="FF9900"/>
                  </a:solidFill>
                  <a:round/>
                </a:ln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外界获得机械能</a:t>
            </a:r>
            <a:endParaRPr lang="zh-CN" altLang="en-US" sz="2800" b="1" kern="10">
              <a:ln w="19050">
                <a:solidFill>
                  <a:srgbClr val="FF9900"/>
                </a:solidFill>
                <a:round/>
              </a:ln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" name="WordArt 8"/>
          <p:cNvSpPr>
            <a:spLocks noChangeArrowheads="1" noChangeShapeType="1" noTextEdit="1"/>
          </p:cNvSpPr>
          <p:nvPr/>
        </p:nvSpPr>
        <p:spPr bwMode="auto">
          <a:xfrm>
            <a:off x="4196715" y="5090795"/>
            <a:ext cx="4162425" cy="64198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charset="-122"/>
              </a:rPr>
              <a:t>内能转化为机械能</a:t>
            </a:r>
            <a:endParaRPr lang="zh-CN" altLang="en-US" sz="40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WordArt 13"/>
          <p:cNvSpPr>
            <a:spLocks noChangeArrowheads="1" noChangeShapeType="1" noTextEdit="1"/>
          </p:cNvSpPr>
          <p:nvPr/>
        </p:nvSpPr>
        <p:spPr bwMode="auto">
          <a:xfrm>
            <a:off x="913130" y="2454275"/>
            <a:ext cx="7153275" cy="725170"/>
          </a:xfrm>
          <a:prstGeom prst="rect">
            <a:avLst/>
          </a:prstGeom>
        </p:spPr>
        <p:txBody>
          <a:bodyPr wrap="none" fromWordArt="1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思考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做功改变内能的实质是什么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WordArt 15"/>
          <p:cNvSpPr>
            <a:spLocks noChangeArrowheads="1" noChangeShapeType="1" noTextEdit="1"/>
          </p:cNvSpPr>
          <p:nvPr/>
        </p:nvSpPr>
        <p:spPr bwMode="auto">
          <a:xfrm>
            <a:off x="1178560" y="3291205"/>
            <a:ext cx="6786245" cy="58737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内能和机械能之间相互转化</a:t>
            </a:r>
            <a:endParaRPr lang="zh-CN" altLang="en-US" sz="36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54" grpId="0" bldLvl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836295" y="760095"/>
            <a:ext cx="3999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（2）做功可以改变内能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5" name="TextBox 5"/>
          <p:cNvSpPr>
            <a:spLocks noChangeArrowheads="1"/>
          </p:cNvSpPr>
          <p:nvPr/>
        </p:nvSpPr>
        <p:spPr bwMode="auto">
          <a:xfrm>
            <a:off x="1960245" y="1350010"/>
            <a:ext cx="5106670" cy="141082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做功改变内能的本质：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机械能与内能的相互转化。</a:t>
            </a:r>
            <a:endParaRPr lang="zh-CN" altLang="en-US" sz="3200" b="1" dirty="0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5365" name="Picture 5" descr="xin_410901211618550554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120" y="3487678"/>
            <a:ext cx="4176713" cy="3143250"/>
          </a:xfrm>
          <a:prstGeom prst="rect">
            <a:avLst/>
          </a:prstGeom>
          <a:noFill/>
          <a:ln w="28575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74_9583_ba2d54dcd0826a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0745" y="3487678"/>
            <a:ext cx="4059238" cy="3151188"/>
          </a:xfrm>
          <a:prstGeom prst="rect">
            <a:avLst/>
          </a:prstGeom>
          <a:noFill/>
          <a:ln w="28575">
            <a:solidFill>
              <a:srgbClr val="0099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8" name="Rectangle 2"/>
          <p:cNvSpPr>
            <a:spLocks noChangeArrowheads="1"/>
          </p:cNvSpPr>
          <p:nvPr/>
        </p:nvSpPr>
        <p:spPr bwMode="auto">
          <a:xfrm>
            <a:off x="3559493" y="2829020"/>
            <a:ext cx="20240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ctr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解释现象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601" name="Rectangle 42"/>
          <p:cNvSpPr>
            <a:spLocks noChangeArrowheads="1"/>
          </p:cNvSpPr>
          <p:nvPr/>
        </p:nvSpPr>
        <p:spPr bwMode="auto">
          <a:xfrm>
            <a:off x="972185" y="842010"/>
            <a:ext cx="41046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热传递与做功的比较：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Group 4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91160" y="1890395"/>
          <a:ext cx="8361045" cy="3516630"/>
        </p:xfrm>
        <a:graphic>
          <a:graphicData uri="http://schemas.openxmlformats.org/drawingml/2006/table">
            <a:tbl>
              <a:tblPr/>
              <a:tblGrid>
                <a:gridCol w="1150620"/>
                <a:gridCol w="2876550"/>
                <a:gridCol w="4333875"/>
              </a:tblGrid>
              <a:tr h="706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热传递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做功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67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区别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3200" b="1"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37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联系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8"/>
          <p:cNvSpPr>
            <a:spLocks noChangeArrowheads="1"/>
          </p:cNvSpPr>
          <p:nvPr/>
        </p:nvSpPr>
        <p:spPr bwMode="auto">
          <a:xfrm>
            <a:off x="1942787" y="4683855"/>
            <a:ext cx="5257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都可改变内能，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等效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1444312" y="2972212"/>
            <a:ext cx="3048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内能的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转移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4158937" y="2972212"/>
            <a:ext cx="4800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机械能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内能的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转化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1444312" y="3615150"/>
            <a:ext cx="29289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能的形式</a:t>
            </a: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没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变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4730437" y="3615150"/>
            <a:ext cx="35004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能的形式</a:t>
            </a:r>
            <a:r>
              <a:rPr lang="zh-CN" altLang="en-US" sz="32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  <a:cs typeface="宋体" panose="02010600030101010101" pitchFamily="2" charset="-122"/>
              </a:rPr>
              <a:t>改变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836092" y="5751676"/>
            <a:ext cx="71437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单位：功、能、热量的单位都是</a:t>
            </a:r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焦耳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2" name="Group 5"/>
          <p:cNvGrpSpPr/>
          <p:nvPr/>
        </p:nvGrpSpPr>
        <p:grpSpPr bwMode="auto">
          <a:xfrm>
            <a:off x="474028" y="2265680"/>
            <a:ext cx="2657475" cy="2468563"/>
            <a:chOff x="0" y="0"/>
            <a:chExt cx="1674" cy="1555"/>
          </a:xfrm>
        </p:grpSpPr>
        <p:pic>
          <p:nvPicPr>
            <p:cNvPr id="25603" name="单圆角矩形 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1674" cy="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4" name="Text Box 7"/>
            <p:cNvSpPr txBox="1">
              <a:spLocks noChangeArrowheads="1"/>
            </p:cNvSpPr>
            <p:nvPr/>
          </p:nvSpPr>
          <p:spPr bwMode="auto">
            <a:xfrm>
              <a:off x="116" y="66"/>
              <a:ext cx="937" cy="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内能的概念</a:t>
              </a:r>
              <a:endParaRPr lang="zh-CN" altLang="en-US" sz="2800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2633028" y="2194243"/>
            <a:ext cx="2792412" cy="2468562"/>
            <a:chOff x="0" y="0"/>
            <a:chExt cx="4397" cy="3886"/>
          </a:xfrm>
        </p:grpSpPr>
        <p:grpSp>
          <p:nvGrpSpPr>
            <p:cNvPr id="25606" name="Group 9"/>
            <p:cNvGrpSpPr/>
            <p:nvPr/>
          </p:nvGrpSpPr>
          <p:grpSpPr bwMode="auto">
            <a:xfrm>
              <a:off x="1247" y="0"/>
              <a:ext cx="3150" cy="3887"/>
              <a:chOff x="0" y="0"/>
              <a:chExt cx="1152" cy="1555"/>
            </a:xfrm>
          </p:grpSpPr>
          <p:pic>
            <p:nvPicPr>
              <p:cNvPr id="25607" name="单圆角矩形 3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1152" cy="15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08" name="Text Box 11"/>
              <p:cNvSpPr txBox="1">
                <a:spLocks noChangeArrowheads="1"/>
              </p:cNvSpPr>
              <p:nvPr/>
            </p:nvSpPr>
            <p:spPr bwMode="auto">
              <a:xfrm>
                <a:off x="92" y="77"/>
                <a:ext cx="937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800" b="1" dirty="0">
                    <a:solidFill>
                      <a:srgbClr val="FFFFFF"/>
                    </a:solidFill>
                    <a:latin typeface="黑体" panose="02010609060101010101" charset="-122"/>
                    <a:ea typeface="黑体" panose="02010609060101010101" charset="-122"/>
                  </a:rPr>
                  <a:t>是什么因素决定了内能的大小？</a:t>
                </a:r>
                <a:endParaRPr lang="zh-CN" altLang="en-US" sz="2800" b="1" dirty="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25609" name="Group 12"/>
            <p:cNvGrpSpPr/>
            <p:nvPr/>
          </p:nvGrpSpPr>
          <p:grpSpPr bwMode="auto">
            <a:xfrm>
              <a:off x="0" y="1020"/>
              <a:ext cx="970" cy="2082"/>
              <a:chOff x="0" y="0"/>
              <a:chExt cx="388" cy="833"/>
            </a:xfrm>
          </p:grpSpPr>
          <p:pic>
            <p:nvPicPr>
              <p:cNvPr id="25610" name="燕尾形 5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0" y="0"/>
                <a:ext cx="388" cy="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1" name="Text Box 14"/>
              <p:cNvSpPr txBox="1">
                <a:spLocks noChangeArrowheads="1"/>
              </p:cNvSpPr>
              <p:nvPr/>
            </p:nvSpPr>
            <p:spPr bwMode="auto">
              <a:xfrm>
                <a:off x="39" y="23"/>
                <a:ext cx="315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grpSp>
        <p:nvGrpSpPr>
          <p:cNvPr id="6" name="Group 15"/>
          <p:cNvGrpSpPr/>
          <p:nvPr/>
        </p:nvGrpSpPr>
        <p:grpSpPr bwMode="auto">
          <a:xfrm>
            <a:off x="5585778" y="2338705"/>
            <a:ext cx="3038475" cy="2470150"/>
            <a:chOff x="0" y="0"/>
            <a:chExt cx="4784" cy="3890"/>
          </a:xfrm>
        </p:grpSpPr>
        <p:grpSp>
          <p:nvGrpSpPr>
            <p:cNvPr id="25613" name="Group 16"/>
            <p:cNvGrpSpPr/>
            <p:nvPr/>
          </p:nvGrpSpPr>
          <p:grpSpPr bwMode="auto">
            <a:xfrm>
              <a:off x="0" y="0"/>
              <a:ext cx="4785" cy="3890"/>
              <a:chOff x="0" y="0"/>
              <a:chExt cx="1682" cy="1556"/>
            </a:xfrm>
          </p:grpSpPr>
          <p:pic>
            <p:nvPicPr>
              <p:cNvPr id="25614" name="单圆角矩形 4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0" y="0"/>
                <a:ext cx="1682" cy="15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5" name="Text Box 18"/>
              <p:cNvSpPr txBox="1">
                <a:spLocks noChangeArrowheads="1"/>
              </p:cNvSpPr>
              <p:nvPr/>
            </p:nvSpPr>
            <p:spPr bwMode="auto">
              <a:xfrm>
                <a:off x="597" y="65"/>
                <a:ext cx="937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黑体" panose="02010609060101010101" charset="-122"/>
                    <a:ea typeface="黑体" panose="02010609060101010101" charset="-122"/>
                  </a:rPr>
                  <a:t>改变内能的两种方式是什么？怎么区别？</a:t>
                </a:r>
                <a:endParaRPr lang="zh-CN" altLang="en-US" sz="2800" b="1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25616" name="Group 19"/>
            <p:cNvGrpSpPr/>
            <p:nvPr/>
          </p:nvGrpSpPr>
          <p:grpSpPr bwMode="auto">
            <a:xfrm>
              <a:off x="145" y="645"/>
              <a:ext cx="968" cy="2092"/>
              <a:chOff x="0" y="0"/>
              <a:chExt cx="387" cy="837"/>
            </a:xfrm>
          </p:grpSpPr>
          <p:pic>
            <p:nvPicPr>
              <p:cNvPr id="25617" name="燕尾形 6"/>
              <p:cNvPicPr>
                <a:picLocks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0" y="0"/>
                <a:ext cx="387" cy="8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8" name="Text Box 21"/>
              <p:cNvSpPr txBox="1">
                <a:spLocks noChangeArrowheads="1"/>
              </p:cNvSpPr>
              <p:nvPr/>
            </p:nvSpPr>
            <p:spPr bwMode="auto">
              <a:xfrm>
                <a:off x="36" y="24"/>
                <a:ext cx="315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57994" y="781014"/>
            <a:ext cx="2428892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8000">
                  <a:noFill/>
                  <a:prstDash val="solid"/>
                  <a:miter lim="800000"/>
                </a:ln>
                <a:effectLst/>
                <a:latin typeface="黑体" panose="02010609060101010101" charset="-122"/>
                <a:ea typeface="黑体" panose="02010609060101010101" charset="-122"/>
              </a:rPr>
              <a:t>一、内能</a:t>
            </a:r>
            <a:endParaRPr lang="zh-CN" altLang="en-US" sz="3600" b="1" dirty="0">
              <a:ln w="18000">
                <a:noFill/>
                <a:prstDash val="solid"/>
                <a:miter lim="800000"/>
              </a:ln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28625" y="1555115"/>
            <a:ext cx="81584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Calibri" panose="020F0502020204030204" charset="0"/>
              </a:rPr>
              <a:t>物体内部</a:t>
            </a:r>
            <a:r>
              <a:rPr lang="zh-CN" altLang="en-US" sz="3200" b="1" dirty="0">
                <a:latin typeface="Calibri" panose="020F0502020204030204" charset="0"/>
              </a:rPr>
              <a:t>所有</a:t>
            </a:r>
            <a:r>
              <a:rPr lang="zh-CN" altLang="en-US" sz="2800" b="1" dirty="0">
                <a:latin typeface="Calibri" panose="020F0502020204030204" charset="0"/>
              </a:rPr>
              <a:t>分子无规则运动的</a:t>
            </a:r>
            <a:r>
              <a:rPr lang="zh-CN" altLang="en-US" sz="2800" b="1" u="sng" dirty="0">
                <a:latin typeface="Calibri" panose="020F0502020204030204" charset="0"/>
              </a:rPr>
              <a:t>                   </a:t>
            </a:r>
            <a:r>
              <a:rPr lang="zh-CN" altLang="en-US" sz="2800" b="1" dirty="0">
                <a:latin typeface="Calibri" panose="020F0502020204030204" charset="0"/>
              </a:rPr>
              <a:t>和分子相互作用的</a:t>
            </a:r>
            <a:r>
              <a:rPr lang="zh-CN" altLang="en-US" sz="2800" b="1" u="sng" dirty="0">
                <a:latin typeface="Calibri" panose="020F0502020204030204" charset="0"/>
              </a:rPr>
              <a:t>                 </a:t>
            </a:r>
            <a:r>
              <a:rPr lang="zh-CN" altLang="en-US" sz="2800" b="1" dirty="0">
                <a:latin typeface="Calibri" panose="020F0502020204030204" charset="0"/>
              </a:rPr>
              <a:t> 的总和</a:t>
            </a:r>
            <a:r>
              <a:rPr lang="en-US" altLang="zh-CN" sz="2800" b="1" dirty="0">
                <a:latin typeface="Calibri" panose="020F0502020204030204" charset="0"/>
              </a:rPr>
              <a:t>.</a:t>
            </a:r>
            <a:r>
              <a:rPr lang="zh-CN" altLang="en-US" sz="2800" b="1" dirty="0">
                <a:latin typeface="Calibri" panose="020F0502020204030204" charset="0"/>
              </a:rPr>
              <a:t>叫物体的内能</a:t>
            </a:r>
            <a:r>
              <a:rPr lang="en-US" altLang="zh-CN" sz="2800" b="1" dirty="0">
                <a:latin typeface="Calibri" panose="020F0502020204030204" charset="0"/>
              </a:rPr>
              <a:t>.</a:t>
            </a:r>
            <a:endParaRPr lang="en-US" altLang="zh-CN" sz="2800" b="1" dirty="0">
              <a:latin typeface="Calibri" panose="020F0502020204030204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774690" y="1555115"/>
            <a:ext cx="107378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动能</a:t>
            </a:r>
            <a:endParaRPr lang="zh-CN" altLang="en-US" sz="3200" b="1">
              <a:ln w="18000">
                <a:noFill/>
                <a:prstDash val="solid"/>
                <a:miter lim="800000"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475865" y="1986280"/>
            <a:ext cx="10725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势能</a:t>
            </a:r>
            <a:endParaRPr lang="zh-CN" altLang="en-US" sz="3200" b="1">
              <a:ln w="18000">
                <a:noFill/>
                <a:prstDash val="solid"/>
                <a:miter lim="800000"/>
              </a:ln>
              <a:solidFill>
                <a:srgbClr val="C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28596" y="2699782"/>
            <a:ext cx="58674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8000">
                  <a:noFill/>
                  <a:prstDash val="solid"/>
                  <a:miter lim="800000"/>
                </a:ln>
                <a:effectLst/>
                <a:latin typeface="黑体" panose="02010609060101010101" charset="-122"/>
                <a:ea typeface="黑体" panose="02010609060101010101" charset="-122"/>
              </a:rPr>
              <a:t>二、内能改变</a:t>
            </a:r>
            <a:endParaRPr lang="zh-CN" altLang="en-US" sz="3600" b="1" dirty="0">
              <a:ln w="18000">
                <a:noFill/>
                <a:prstDash val="solid"/>
                <a:miter lim="800000"/>
              </a:ln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1929130" y="3469005"/>
            <a:ext cx="3844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热传递  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B.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28625" y="4111625"/>
            <a:ext cx="4357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内能改变多少的量度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423988" y="4703812"/>
            <a:ext cx="18954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热传递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>
            <a:off x="3395663" y="4932412"/>
            <a:ext cx="671512" cy="142875"/>
          </a:xfrm>
          <a:prstGeom prst="rightArrow">
            <a:avLst>
              <a:gd name="adj1" fmla="val 50000"/>
              <a:gd name="adj2" fmla="val 175010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4138613" y="4703812"/>
            <a:ext cx="3714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</a:rPr>
              <a:t>传递的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热量</a:t>
            </a:r>
            <a:r>
              <a:rPr lang="zh-CN" altLang="en-US" sz="3200" b="1" dirty="0">
                <a:latin typeface="Times New Roman" panose="02020603050405020304" pitchFamily="18" charset="0"/>
              </a:rPr>
              <a:t>来量度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1424305" y="5290185"/>
            <a:ext cx="17538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9" name="AutoShape 21"/>
          <p:cNvSpPr>
            <a:spLocks noChangeArrowheads="1"/>
          </p:cNvSpPr>
          <p:nvPr/>
        </p:nvSpPr>
        <p:spPr bwMode="auto">
          <a:xfrm>
            <a:off x="3395663" y="5542012"/>
            <a:ext cx="671512" cy="142875"/>
          </a:xfrm>
          <a:prstGeom prst="rightArrow">
            <a:avLst>
              <a:gd name="adj1" fmla="val 50000"/>
              <a:gd name="adj2" fmla="val 175010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4138613" y="5389612"/>
            <a:ext cx="39290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</a:rPr>
              <a:t>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功</a:t>
            </a:r>
            <a:r>
              <a:rPr lang="zh-CN" altLang="en-US" sz="3200" b="1" dirty="0">
                <a:latin typeface="Times New Roman" panose="02020603050405020304" pitchFamily="18" charset="0"/>
              </a:rPr>
              <a:t>的多少来量度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457637" y="6030913"/>
            <a:ext cx="763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热传递和做功改变物体的内能是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等效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8625" y="3468688"/>
            <a:ext cx="1317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utoUpdateAnimBg="0"/>
      <p:bldP spid="17420" grpId="0" autoUpdateAnimBg="0"/>
      <p:bldP spid="17421" grpId="0" autoUpdateAnimBg="0"/>
      <p:bldP spid="17424" grpId="0" autoUpdateAnimBg="0"/>
      <p:bldP spid="17425" grpId="0" bldLvl="0" animBg="1"/>
      <p:bldP spid="17426" grpId="0" autoUpdateAnimBg="0"/>
      <p:bldP spid="17428" grpId="0" autoUpdateAnimBg="0"/>
      <p:bldP spid="17429" grpId="0" bldLvl="0" animBg="1"/>
      <p:bldP spid="17430" grpId="0" autoUpdateAnimBg="0"/>
      <p:bldP spid="17431" grpId="0" autoUpdateAnimBg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656263" y="1033422"/>
            <a:ext cx="6858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改变物体内能的方式有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466263" y="957222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热传递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295063" y="957222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做功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56263" y="1719222"/>
            <a:ext cx="777240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物体内部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                                           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和</a:t>
            </a:r>
            <a:endParaRPr kumimoji="1" lang="zh-CN" altLang="en-US" sz="28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  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                         </a:t>
            </a:r>
            <a:r>
              <a:rPr kumimoji="1" lang="zh-CN" altLang="en-US" sz="2800" b="1" dirty="0" smtClean="0">
                <a:latin typeface="Times New Roman" panose="02020603050405020304" pitchFamily="18" charset="0"/>
              </a:rPr>
              <a:t>的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总和叫做物体的内能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物体温度升高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    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必定增加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因而这个物体的内能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528471" y="1643022"/>
            <a:ext cx="498579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所有分子作无规则运动的动能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944295" y="2252622"/>
            <a:ext cx="3581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分子相互作用的势能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2888511" y="2786022"/>
            <a:ext cx="350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所有分子的动能总和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708083" y="3214647"/>
            <a:ext cx="91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732463" y="3776622"/>
            <a:ext cx="76200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Times New Roman" panose="02020603050405020304" pitchFamily="18" charset="0"/>
              </a:rPr>
              <a:t>3.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冬天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用嘴对手呵气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手会暖和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这是用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的方法增加了手的内能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而它的实质是内能在物体之间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       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.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两手摩擦也能使手暖和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这是用</a:t>
            </a:r>
            <a:r>
              <a:rPr kumimoji="1" lang="zh-CN" altLang="en-US" sz="2800" b="1" u="sng" dirty="0">
                <a:latin typeface="Times New Roman" panose="02020603050405020304" pitchFamily="18" charset="0"/>
              </a:rPr>
              <a:t> 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 的方法增加手的内能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在这过程中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,   </a:t>
            </a:r>
            <a:r>
              <a:rPr kumimoji="1" lang="en-US" altLang="zh-CN" sz="2800" b="1" u="sng" dirty="0">
                <a:latin typeface="Times New Roman" panose="02020603050405020304" pitchFamily="18" charset="0"/>
              </a:rPr>
              <a:t>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能转化为内能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.</a:t>
            </a:r>
            <a:endParaRPr kumimoji="1"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1799263" y="4629110"/>
            <a:ext cx="1219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转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移   </a:t>
            </a:r>
            <a:endParaRPr kumimoji="1"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6599863" y="3700422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热传递</a:t>
            </a:r>
            <a:endParaRPr kumimoji="1"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1494463" y="5072022"/>
            <a:ext cx="132204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功</a:t>
            </a:r>
            <a:endParaRPr kumimoji="1"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1646863" y="5453022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机械能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4" grpId="0" autoUpdateAnimBg="0"/>
      <p:bldP spid="41995" grpId="0" autoUpdateAnimBg="0"/>
      <p:bldP spid="41996" grpId="0" autoUpdateAnimBg="0"/>
      <p:bldP spid="41997" grpId="0" autoUpdateAnimBg="0"/>
      <p:bldP spid="41998" grpId="0" autoUpdateAnimBg="0"/>
      <p:bldP spid="4199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4" name="Picture 2" descr="13-2-5乙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38545" y="930910"/>
            <a:ext cx="2716530" cy="2188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87350" y="1028383"/>
            <a:ext cx="8343900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．老师在做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向装有少量水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的瓶子内打气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的实验过程中，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不断的向瓶内打气，使得瓶内的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水蒸气，气压增大，水蒸气的内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能        </a:t>
            </a:r>
            <a:r>
              <a:rPr lang="zh-CN" altLang="en-US" sz="2800" dirty="0">
                <a:latin typeface="Comic Sans MS" panose="030F0702030302020204" pitchFamily="66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    （填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增加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减少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），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温度            （填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升高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降低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）。 </a:t>
            </a:r>
            <a:endParaRPr 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　　当瓶塞跳起来时，可以看到瓶内出现            ，这是因为水蒸气对瓶塞           ，内能           （填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增加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较少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）。温度          （填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升高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或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降低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）。 水蒸气            而成小液滴。白雾未消失时，如果马上盖上塞子，再次向瓶内打气，则会看到                         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974725" y="2693670"/>
            <a:ext cx="10779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289050" y="3119120"/>
            <a:ext cx="1077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6911975" y="3549333"/>
            <a:ext cx="10779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白雾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TextBox 7"/>
          <p:cNvSpPr txBox="1">
            <a:spLocks noChangeArrowheads="1"/>
          </p:cNvSpPr>
          <p:nvPr/>
        </p:nvSpPr>
        <p:spPr bwMode="auto">
          <a:xfrm>
            <a:off x="3987800" y="3954145"/>
            <a:ext cx="1077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TextBox 7"/>
          <p:cNvSpPr txBox="1">
            <a:spLocks noChangeArrowheads="1"/>
          </p:cNvSpPr>
          <p:nvPr/>
        </p:nvSpPr>
        <p:spPr bwMode="auto">
          <a:xfrm>
            <a:off x="6148388" y="3998595"/>
            <a:ext cx="10779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TextBox 7"/>
          <p:cNvSpPr txBox="1">
            <a:spLocks noChangeArrowheads="1"/>
          </p:cNvSpPr>
          <p:nvPr/>
        </p:nvSpPr>
        <p:spPr bwMode="auto">
          <a:xfrm>
            <a:off x="4440238" y="4403408"/>
            <a:ext cx="10779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降低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TextBox 7"/>
          <p:cNvSpPr txBox="1">
            <a:spLocks noChangeArrowheads="1"/>
          </p:cNvSpPr>
          <p:nvPr/>
        </p:nvSpPr>
        <p:spPr bwMode="auto">
          <a:xfrm>
            <a:off x="3135313" y="4873308"/>
            <a:ext cx="10779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液化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5" name="TextBox 7"/>
          <p:cNvSpPr txBox="1">
            <a:spLocks noChangeArrowheads="1"/>
          </p:cNvSpPr>
          <p:nvPr/>
        </p:nvSpPr>
        <p:spPr bwMode="auto">
          <a:xfrm>
            <a:off x="792163" y="5686108"/>
            <a:ext cx="2339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白雾马上消失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3" grpId="0" autoUpdateAnimBg="0"/>
      <p:bldP spid="16394" grpId="0" autoUpdateAnimBg="0"/>
      <p:bldP spid="1639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410" name="Picture 2" descr="222222f_20090712155947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1914525"/>
            <a:ext cx="2997200" cy="1597025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7411" name="Picture 3" descr="1999104_173006063819_1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7613" y="4308475"/>
            <a:ext cx="3005137" cy="159861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301625" y="911225"/>
            <a:ext cx="79914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．在下列选项中，物体内能的改变是通过做功实现的是（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1" name="TextBox 1"/>
          <p:cNvSpPr txBox="1">
            <a:spLocks noChangeArrowheads="1"/>
          </p:cNvSpPr>
          <p:nvPr/>
        </p:nvSpPr>
        <p:spPr bwMode="auto">
          <a:xfrm>
            <a:off x="338138" y="3584575"/>
            <a:ext cx="3517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．在炎热的夏天，在啤酒中放入一些冰块，啤酒变凉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4" name="Picture 6" descr="1254124969718"/>
          <p:cNvPicPr preferRelativeResize="0"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7050" y="4332288"/>
            <a:ext cx="2924175" cy="151765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9703" name="TextBox 1"/>
          <p:cNvSpPr txBox="1">
            <a:spLocks noChangeArrowheads="1"/>
          </p:cNvSpPr>
          <p:nvPr/>
        </p:nvSpPr>
        <p:spPr bwMode="auto">
          <a:xfrm>
            <a:off x="265113" y="5951538"/>
            <a:ext cx="424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．行驶的汽车，轮胎会变热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8" name="Picture 10" descr="47"/>
          <p:cNvPicPr preferRelativeResize="0"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26025" y="1901825"/>
            <a:ext cx="2835275" cy="16129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9706" name="TextBox 1"/>
          <p:cNvSpPr txBox="1">
            <a:spLocks noChangeArrowheads="1"/>
          </p:cNvSpPr>
          <p:nvPr/>
        </p:nvSpPr>
        <p:spPr bwMode="auto">
          <a:xfrm>
            <a:off x="4873625" y="3584575"/>
            <a:ext cx="3311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．太阳能热水器水箱中的水被晒热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7" name="TextBox 1"/>
          <p:cNvSpPr txBox="1">
            <a:spLocks noChangeArrowheads="1"/>
          </p:cNvSpPr>
          <p:nvPr/>
        </p:nvSpPr>
        <p:spPr bwMode="auto">
          <a:xfrm>
            <a:off x="4946650" y="5927725"/>
            <a:ext cx="3275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．划火柴，火柴燃烧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2214245" y="1345565"/>
            <a:ext cx="10687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 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22" name="Picture 3" descr="01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763" y="2480628"/>
            <a:ext cx="257175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928938" y="2703830"/>
            <a:ext cx="62150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发高烧的病人常用湿毛巾进行冷敷。冷敷时，热从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传给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。传热的结果，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的温度降低，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的温度升高。</a:t>
            </a:r>
            <a:endParaRPr lang="zh-CN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711315" y="3139440"/>
            <a:ext cx="10553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病人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015298" y="3630613"/>
            <a:ext cx="14398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湿毛巾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7194868" y="3631883"/>
            <a:ext cx="12255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病人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060315" y="4124960"/>
            <a:ext cx="14398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湿毛巾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25144" y="1111568"/>
            <a:ext cx="809307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对于发高烧病人，除了打针吃药，我们还有物理方法帮助降体温。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  <p:bldP spid="22533" grpId="0" autoUpdateAnimBg="0"/>
      <p:bldP spid="22534" grpId="0" autoUpdateAnimBg="0"/>
      <p:bldP spid="22536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251520" y="1966634"/>
            <a:ext cx="874846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19685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7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热”字有着多种意义，有时表示温度，有时表示内能，有时表示热量，请说明以下例子中“热”所表示的物理量。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9685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）天气真热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3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endParaRPr lang="en-US" altLang="zh-CN" sz="3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9685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）摩擦生热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                                        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96850"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）物体放热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466208" y="3387506"/>
            <a:ext cx="1225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温度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37645" y="3887569"/>
            <a:ext cx="1225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内能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37645" y="4387631"/>
            <a:ext cx="1225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热量</a:t>
            </a:r>
            <a:endParaRPr lang="zh-CN" altLang="en-US" sz="3200" b="1">
              <a:solidFill>
                <a:srgbClr val="FF0000"/>
              </a:solidFill>
              <a:latin typeface="Verdan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utoUpdateAnimBg="0"/>
      <p:bldP spid="26" grpId="0" autoUpdateAnimBg="0"/>
      <p:bldP spid="2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840" y="1381760"/>
            <a:ext cx="806259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了解内能的概念,通过类比的方法，知道任何一个物体都具有内能。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能简单描述温度与内能之间的关系。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结合实例分析，知道在热传递过程中，当物体温度升高（降低）时，物体将吸收（放出）热量，其内能发生将增加（减少）。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了解热量的概念，知道热量的单位是焦耳，能正确使用“热量”这一术语。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了解用热传递来改变物体内能的方法在生产、生活中的应用，会应用相关知识解释一些现象。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2920" y="1118235"/>
            <a:ext cx="81381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en-US" altLang="zh-CN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7.</a:t>
            </a:r>
            <a:r>
              <a:rPr lang="zh-CN" altLang="en-US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用打气筒打气时</a:t>
            </a:r>
            <a:r>
              <a:rPr lang="en-US" altLang="zh-CN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过一会筒壁会热起来</a:t>
            </a:r>
            <a:r>
              <a:rPr lang="en-US" altLang="zh-CN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这是为什么</a:t>
            </a:r>
            <a:r>
              <a:rPr lang="en-US" altLang="zh-CN" sz="3200" b="1" kern="10" dirty="0">
                <a:ln w="19050">
                  <a:noFill/>
                  <a:round/>
                </a:ln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kern="10" dirty="0">
              <a:ln w="19050">
                <a:noFill/>
                <a:round/>
              </a:ln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2802255"/>
            <a:ext cx="81768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defRPr/>
            </a:pPr>
            <a:r>
              <a:rPr lang="en-US" altLang="zh-CN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打气时活塞压缩空气做功</a:t>
            </a:r>
            <a:r>
              <a:rPr lang="en-US" altLang="zh-CN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使筒内空气内能增加</a:t>
            </a:r>
            <a:r>
              <a:rPr lang="en-US" altLang="zh-CN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温度升高</a:t>
            </a:r>
            <a:r>
              <a:rPr lang="en-US" altLang="zh-CN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r>
              <a:rPr lang="zh-CN" altLang="en-US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克服活塞与筒壁间的摩擦做功也使筒壁内能增加</a:t>
            </a:r>
            <a:r>
              <a:rPr lang="en-US" altLang="zh-CN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 kern="10" dirty="0">
                <a:ln w="9525">
                  <a:noFill/>
                  <a:round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所以筒壁就会热起来。</a:t>
            </a:r>
            <a:endParaRPr lang="en-US" altLang="zh-CN" sz="3200" b="1" kern="10" dirty="0">
              <a:ln w="9525">
                <a:noFill/>
                <a:round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858520" y="1518285"/>
            <a:ext cx="345598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动能和势能的概念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929958" y="3929380"/>
            <a:ext cx="5041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分子动理论的初步知识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858520" y="2184400"/>
            <a:ext cx="7131769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物体由于运动而具有的能叫做动能；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物体由于被举高而具有的能叫做重力势能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物体由于弹性形变而具有的能叫做弹性势能。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929958" y="4613910"/>
            <a:ext cx="4864149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物体是由大量分子组成的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分子在不停地做无规则的运动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分子间存在相互作用力。</a:t>
            </a:r>
            <a:endParaRPr kumimoji="1"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800706" y="809775"/>
            <a:ext cx="1833562" cy="585788"/>
          </a:xfrm>
          <a:prstGeom prst="rect">
            <a:avLst/>
          </a:prstGeom>
          <a:noFill/>
          <a:ln>
            <a:noFil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2C5D98"/>
                    </a:gs>
                    <a:gs pos="80000">
                      <a:srgbClr val="3C7BC7"/>
                    </a:gs>
                    <a:gs pos="100000">
                      <a:srgbClr val="3A7CCB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A7EBB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00206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知识回顾</a:t>
            </a:r>
            <a:endParaRPr lang="zh-CN" altLang="en-US" sz="3200" b="1" dirty="0">
              <a:solidFill>
                <a:srgbClr val="00206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ldLvl="0" animBg="1"/>
      <p:bldP spid="8199" grpId="0" bldLvl="0" animBg="1"/>
      <p:bldP spid="8200" grpId="0"/>
      <p:bldP spid="82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84810" y="4596130"/>
            <a:ext cx="78676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32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分子和足球、孩子是否有相似之处</a:t>
            </a:r>
            <a:r>
              <a:rPr lang="en-US" altLang="zh-CN" sz="32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171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140" y="1499870"/>
            <a:ext cx="31496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53778" y="1410970"/>
            <a:ext cx="5272087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7650" y="805180"/>
            <a:ext cx="2894330" cy="776605"/>
            <a:chOff x="390" y="1268"/>
            <a:chExt cx="4558" cy="1223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13" y="1433"/>
              <a:ext cx="333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一、内能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0" y="1268"/>
              <a:ext cx="1223" cy="1223"/>
            </a:xfrm>
            <a:prstGeom prst="rect">
              <a:avLst/>
            </a:prstGeom>
          </p:spPr>
        </p:pic>
      </p:grp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023938" y="2096453"/>
            <a:ext cx="1905000" cy="54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观察对比</a:t>
            </a:r>
            <a:r>
              <a:rPr kumimoji="1" lang="en-US" altLang="zh-CN" sz="3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:</a:t>
            </a:r>
            <a:endParaRPr kumimoji="1" lang="en-US" altLang="zh-CN" sz="3000" b="1" dirty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28" name="Picture 4" descr="ball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9453" y="2809558"/>
            <a:ext cx="1828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56565" y="4507230"/>
            <a:ext cx="42329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 dirty="0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kumimoji="1" lang="zh-CN" altLang="en-US" sz="2800" b="1" dirty="0">
                <a:latin typeface="黑体" panose="02010609060101010101" charset="-122"/>
                <a:ea typeface="黑体" panose="02010609060101010101" charset="-122"/>
              </a:rPr>
              <a:t>运动着的篮球具有动能</a:t>
            </a:r>
            <a:endParaRPr kumimoji="1"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747385" y="4507230"/>
            <a:ext cx="30365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运动着的分子呢</a:t>
            </a:r>
            <a:r>
              <a:rPr kumimoji="1" lang="en-US" altLang="zh-CN" sz="2800" b="1">
                <a:latin typeface="Times New Roman" panose="02020603050405020304" pitchFamily="18" charset="0"/>
              </a:rPr>
              <a:t>?</a:t>
            </a:r>
            <a:endParaRPr kumimoji="1"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778250" y="3152775"/>
            <a:ext cx="158750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想一想</a:t>
            </a:r>
            <a:r>
              <a:rPr kumimoji="1" lang="en-US" altLang="zh-CN" sz="3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kumimoji="1" lang="en-US" altLang="zh-CN" sz="30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450850" y="5248275"/>
            <a:ext cx="61391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运动着的分子也动能。</a:t>
            </a:r>
            <a:endParaRPr kumimoji="1" lang="en-US" altLang="zh-CN" sz="3600" b="1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5"/>
          <p:cNvGrpSpPr/>
          <p:nvPr/>
        </p:nvGrpSpPr>
        <p:grpSpPr bwMode="auto">
          <a:xfrm>
            <a:off x="6282690" y="2946083"/>
            <a:ext cx="1244600" cy="1311275"/>
            <a:chOff x="3910" y="1833"/>
            <a:chExt cx="784" cy="826"/>
          </a:xfrm>
        </p:grpSpPr>
        <p:grpSp>
          <p:nvGrpSpPr>
            <p:cNvPr id="8201" name="Group 26"/>
            <p:cNvGrpSpPr/>
            <p:nvPr/>
          </p:nvGrpSpPr>
          <p:grpSpPr bwMode="auto">
            <a:xfrm>
              <a:off x="3910" y="1833"/>
              <a:ext cx="349" cy="363"/>
              <a:chOff x="3910" y="1833"/>
              <a:chExt cx="349" cy="363"/>
            </a:xfrm>
          </p:grpSpPr>
          <p:sp>
            <p:nvSpPr>
              <p:cNvPr id="8202" name="Line 19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203" name="Picture 25" descr="006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04" name="Group 27"/>
            <p:cNvGrpSpPr/>
            <p:nvPr/>
          </p:nvGrpSpPr>
          <p:grpSpPr bwMode="auto">
            <a:xfrm rot="8226283">
              <a:off x="3923" y="2205"/>
              <a:ext cx="349" cy="363"/>
              <a:chOff x="3910" y="1833"/>
              <a:chExt cx="349" cy="363"/>
            </a:xfrm>
          </p:grpSpPr>
          <p:sp>
            <p:nvSpPr>
              <p:cNvPr id="8205" name="Line 28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206" name="Picture 29" descr="006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07" name="Group 30"/>
            <p:cNvGrpSpPr/>
            <p:nvPr/>
          </p:nvGrpSpPr>
          <p:grpSpPr bwMode="auto">
            <a:xfrm rot="-9501176">
              <a:off x="4345" y="2296"/>
              <a:ext cx="349" cy="363"/>
              <a:chOff x="3910" y="1833"/>
              <a:chExt cx="349" cy="363"/>
            </a:xfrm>
          </p:grpSpPr>
          <p:sp>
            <p:nvSpPr>
              <p:cNvPr id="8208" name="Line 31"/>
              <p:cNvSpPr>
                <a:spLocks noChangeShapeType="1"/>
              </p:cNvSpPr>
              <p:nvPr/>
            </p:nvSpPr>
            <p:spPr bwMode="auto">
              <a:xfrm rot="13060392" flipV="1">
                <a:off x="3910" y="1956"/>
                <a:ext cx="144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8209" name="Picture 32" descr="006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032" y="1833"/>
                <a:ext cx="227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6658" name="AutoShape 34"/>
          <p:cNvSpPr>
            <a:spLocks noChangeArrowheads="1"/>
          </p:cNvSpPr>
          <p:nvPr/>
        </p:nvSpPr>
        <p:spPr bwMode="auto">
          <a:xfrm>
            <a:off x="4883785" y="2233295"/>
            <a:ext cx="4168775" cy="576580"/>
          </a:xfrm>
          <a:prstGeom prst="wedgeRectCallout">
            <a:avLst>
              <a:gd name="adj1" fmla="val -9786"/>
              <a:gd name="adj2" fmla="val 87665"/>
            </a:avLst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我在动</a:t>
            </a:r>
            <a:r>
              <a:rPr lang="en-US" altLang="zh-CN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也有动能噢！</a:t>
            </a:r>
            <a:endParaRPr lang="zh-CN" altLang="en-US" sz="3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446087" y="5937726"/>
            <a:ext cx="860679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由于分子作无规则运动而具有的能叫做分子动能。</a:t>
            </a:r>
            <a:endParaRPr lang="zh-CN" altLang="en-US" sz="3000" b="1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13" name="Rectangle 7"/>
          <p:cNvSpPr>
            <a:spLocks noChangeArrowheads="1"/>
          </p:cNvSpPr>
          <p:nvPr/>
        </p:nvSpPr>
        <p:spPr bwMode="auto">
          <a:xfrm>
            <a:off x="1499870" y="1346835"/>
            <a:ext cx="424751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分子具有动能和势能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utoUpdateAnimBg="0"/>
      <p:bldP spid="26630" grpId="0" autoUpdateAnimBg="0"/>
      <p:bldP spid="26634" grpId="0" bldLvl="0" animBg="1" autoUpdateAnimBg="0"/>
      <p:bldP spid="26644" grpId="0" autoUpdateAnimBg="0"/>
      <p:bldP spid="26658" grpId="0" bldLvl="0" animBg="1"/>
      <p:bldP spid="2666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650" name="Picture 2" descr="未命名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4195" y="3676333"/>
            <a:ext cx="1112838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70"/>
          <p:cNvGrpSpPr/>
          <p:nvPr/>
        </p:nvGrpSpPr>
        <p:grpSpPr bwMode="auto">
          <a:xfrm>
            <a:off x="1409383" y="4684395"/>
            <a:ext cx="1835150" cy="1835150"/>
            <a:chOff x="0" y="2352"/>
            <a:chExt cx="1872" cy="1872"/>
          </a:xfrm>
        </p:grpSpPr>
        <p:sp>
          <p:nvSpPr>
            <p:cNvPr id="2" name="Oval 9"/>
            <p:cNvSpPr>
              <a:spLocks noChangeArrowheads="1"/>
            </p:cNvSpPr>
            <p:nvPr/>
          </p:nvSpPr>
          <p:spPr bwMode="auto">
            <a:xfrm>
              <a:off x="0" y="2352"/>
              <a:ext cx="1872" cy="1872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9237" name="Oval 14"/>
            <p:cNvSpPr>
              <a:spLocks noChangeArrowheads="1"/>
            </p:cNvSpPr>
            <p:nvPr/>
          </p:nvSpPr>
          <p:spPr bwMode="auto">
            <a:xfrm>
              <a:off x="0" y="3168"/>
              <a:ext cx="1872" cy="144"/>
            </a:xfrm>
            <a:prstGeom prst="ellipse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3244533" y="880745"/>
            <a:ext cx="613410" cy="563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石块和地球互相吸引具有势能</a:t>
            </a:r>
            <a:endParaRPr kumimoji="1"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4528820" y="1271905"/>
            <a:ext cx="613410" cy="4728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互相吸引的分子也有势能吗</a:t>
            </a:r>
            <a:r>
              <a:rPr kumimoji="1" lang="en-US" altLang="zh-CN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222" name="Text Box 68"/>
          <p:cNvSpPr txBox="1">
            <a:spLocks noChangeArrowheads="1"/>
          </p:cNvSpPr>
          <p:nvPr/>
        </p:nvSpPr>
        <p:spPr bwMode="auto">
          <a:xfrm>
            <a:off x="724535" y="922020"/>
            <a:ext cx="613410" cy="426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石块由于地球吸引而下落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3" name="Group 72"/>
          <p:cNvGrpSpPr/>
          <p:nvPr/>
        </p:nvGrpSpPr>
        <p:grpSpPr bwMode="auto">
          <a:xfrm rot="-5739763">
            <a:off x="6168708" y="3184207"/>
            <a:ext cx="554038" cy="576263"/>
            <a:chOff x="3910" y="1833"/>
            <a:chExt cx="349" cy="363"/>
          </a:xfrm>
        </p:grpSpPr>
        <p:sp>
          <p:nvSpPr>
            <p:cNvPr id="9234" name="Line 73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pic>
          <p:nvPicPr>
            <p:cNvPr id="9227" name="Picture 74" descr="00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75"/>
          <p:cNvGrpSpPr/>
          <p:nvPr/>
        </p:nvGrpSpPr>
        <p:grpSpPr bwMode="auto">
          <a:xfrm rot="5132609">
            <a:off x="6170295" y="4263708"/>
            <a:ext cx="554038" cy="576262"/>
            <a:chOff x="3910" y="1833"/>
            <a:chExt cx="349" cy="363"/>
          </a:xfrm>
        </p:grpSpPr>
        <p:sp>
          <p:nvSpPr>
            <p:cNvPr id="9232" name="Line 76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pic>
          <p:nvPicPr>
            <p:cNvPr id="8" name="Picture 77" descr="00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1"/>
          <p:cNvGrpSpPr/>
          <p:nvPr/>
        </p:nvGrpSpPr>
        <p:grpSpPr bwMode="auto">
          <a:xfrm rot="-5739763">
            <a:off x="6170295" y="2392046"/>
            <a:ext cx="554037" cy="576262"/>
            <a:chOff x="3910" y="1833"/>
            <a:chExt cx="349" cy="363"/>
          </a:xfrm>
        </p:grpSpPr>
        <p:sp>
          <p:nvSpPr>
            <p:cNvPr id="9230" name="Line 82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pic>
          <p:nvPicPr>
            <p:cNvPr id="9233" name="Picture 83" descr="00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84"/>
          <p:cNvGrpSpPr/>
          <p:nvPr/>
        </p:nvGrpSpPr>
        <p:grpSpPr bwMode="auto">
          <a:xfrm rot="5132609">
            <a:off x="6170295" y="4911408"/>
            <a:ext cx="554038" cy="576262"/>
            <a:chOff x="3910" y="1833"/>
            <a:chExt cx="349" cy="363"/>
          </a:xfrm>
        </p:grpSpPr>
        <p:sp>
          <p:nvSpPr>
            <p:cNvPr id="9228" name="Line 85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pic>
          <p:nvPicPr>
            <p:cNvPr id="9236" name="Picture 86" descr="00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736" name="Text Box 88"/>
          <p:cNvSpPr txBox="1">
            <a:spLocks noChangeArrowheads="1"/>
          </p:cNvSpPr>
          <p:nvPr/>
        </p:nvSpPr>
        <p:spPr bwMode="auto">
          <a:xfrm>
            <a:off x="7450455" y="984250"/>
            <a:ext cx="613410" cy="5535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结论：互相吸引的分子也具有势能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7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 autoUpdateAnimBg="0"/>
      <p:bldP spid="27666" grpId="0" autoUpdateAnimBg="0"/>
      <p:bldP spid="2773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74" name="Freeform 2"/>
          <p:cNvSpPr/>
          <p:nvPr/>
        </p:nvSpPr>
        <p:spPr bwMode="auto">
          <a:xfrm rot="16200000">
            <a:off x="4262183" y="-178072"/>
            <a:ext cx="739775" cy="2133600"/>
          </a:xfrm>
          <a:custGeom>
            <a:avLst/>
            <a:gdLst>
              <a:gd name="T0" fmla="*/ 2147483647 w 2000"/>
              <a:gd name="T1" fmla="*/ 2147483647 h 4864"/>
              <a:gd name="T2" fmla="*/ 2147483647 w 2000"/>
              <a:gd name="T3" fmla="*/ 2147483647 h 4864"/>
              <a:gd name="T4" fmla="*/ 2147483647 w 2000"/>
              <a:gd name="T5" fmla="*/ 2147483647 h 4864"/>
              <a:gd name="T6" fmla="*/ 2147483647 w 2000"/>
              <a:gd name="T7" fmla="*/ 2147483647 h 4864"/>
              <a:gd name="T8" fmla="*/ 2147483647 w 2000"/>
              <a:gd name="T9" fmla="*/ 2147483647 h 4864"/>
              <a:gd name="T10" fmla="*/ 2147483647 w 2000"/>
              <a:gd name="T11" fmla="*/ 2147483647 h 4864"/>
              <a:gd name="T12" fmla="*/ 0 w 2000"/>
              <a:gd name="T13" fmla="*/ 2147483647 h 4864"/>
              <a:gd name="T14" fmla="*/ 2147483647 w 2000"/>
              <a:gd name="T15" fmla="*/ 2147483647 h 4864"/>
              <a:gd name="T16" fmla="*/ 2147483647 w 2000"/>
              <a:gd name="T17" fmla="*/ 2147483647 h 4864"/>
              <a:gd name="T18" fmla="*/ 2147483647 w 2000"/>
              <a:gd name="T19" fmla="*/ 2147483647 h 4864"/>
              <a:gd name="T20" fmla="*/ 2147483647 w 2000"/>
              <a:gd name="T21" fmla="*/ 2147483647 h 4864"/>
              <a:gd name="T22" fmla="*/ 2147483647 w 2000"/>
              <a:gd name="T23" fmla="*/ 2147483647 h 4864"/>
              <a:gd name="T24" fmla="*/ 2147483647 w 2000"/>
              <a:gd name="T25" fmla="*/ 2147483647 h 4864"/>
              <a:gd name="T26" fmla="*/ 2147483647 w 2000"/>
              <a:gd name="T27" fmla="*/ 2147483647 h 4864"/>
              <a:gd name="T28" fmla="*/ 0 w 2000"/>
              <a:gd name="T29" fmla="*/ 2147483647 h 4864"/>
              <a:gd name="T30" fmla="*/ 2147483647 w 2000"/>
              <a:gd name="T31" fmla="*/ 2147483647 h 4864"/>
              <a:gd name="T32" fmla="*/ 2147483647 w 2000"/>
              <a:gd name="T33" fmla="*/ 2147483647 h 4864"/>
              <a:gd name="T34" fmla="*/ 2147483647 w 2000"/>
              <a:gd name="T35" fmla="*/ 2147483647 h 4864"/>
              <a:gd name="T36" fmla="*/ 2147483647 w 2000"/>
              <a:gd name="T37" fmla="*/ 2147483647 h 4864"/>
              <a:gd name="T38" fmla="*/ 2147483647 w 2000"/>
              <a:gd name="T39" fmla="*/ 2147483647 h 4864"/>
              <a:gd name="T40" fmla="*/ 2147483647 w 2000"/>
              <a:gd name="T41" fmla="*/ 2147483647 h 4864"/>
              <a:gd name="T42" fmla="*/ 2147483647 w 2000"/>
              <a:gd name="T43" fmla="*/ 2147483647 h 4864"/>
              <a:gd name="T44" fmla="*/ 0 w 2000"/>
              <a:gd name="T45" fmla="*/ 2147483647 h 4864"/>
              <a:gd name="T46" fmla="*/ 2147483647 w 2000"/>
              <a:gd name="T47" fmla="*/ 2147483647 h 4864"/>
              <a:gd name="T48" fmla="*/ 2147483647 w 2000"/>
              <a:gd name="T49" fmla="*/ 2147483647 h 4864"/>
              <a:gd name="T50" fmla="*/ 2147483647 w 2000"/>
              <a:gd name="T51" fmla="*/ 2147483647 h 4864"/>
              <a:gd name="T52" fmla="*/ 2147483647 w 2000"/>
              <a:gd name="T53" fmla="*/ 2147483647 h 4864"/>
              <a:gd name="T54" fmla="*/ 2147483647 w 2000"/>
              <a:gd name="T55" fmla="*/ 2147483647 h 4864"/>
              <a:gd name="T56" fmla="*/ 2147483647 w 2000"/>
              <a:gd name="T57" fmla="*/ 2147483647 h 4864"/>
              <a:gd name="T58" fmla="*/ 2147483647 w 2000"/>
              <a:gd name="T59" fmla="*/ 2147483647 h 4864"/>
              <a:gd name="T60" fmla="*/ 0 w 2000"/>
              <a:gd name="T61" fmla="*/ 2147483647 h 4864"/>
              <a:gd name="T62" fmla="*/ 2147483647 w 2000"/>
              <a:gd name="T63" fmla="*/ 2147483647 h 4864"/>
              <a:gd name="T64" fmla="*/ 2147483647 w 2000"/>
              <a:gd name="T65" fmla="*/ 2147483647 h 4864"/>
              <a:gd name="T66" fmla="*/ 2147483647 w 2000"/>
              <a:gd name="T67" fmla="*/ 2147483647 h 4864"/>
              <a:gd name="T68" fmla="*/ 2147483647 w 2000"/>
              <a:gd name="T69" fmla="*/ 2147483647 h 4864"/>
              <a:gd name="T70" fmla="*/ 2147483647 w 2000"/>
              <a:gd name="T71" fmla="*/ 2147483647 h 4864"/>
              <a:gd name="T72" fmla="*/ 2147483647 w 2000"/>
              <a:gd name="T73" fmla="*/ 2147483647 h 4864"/>
              <a:gd name="T74" fmla="*/ 2147483647 w 2000"/>
              <a:gd name="T75" fmla="*/ 2147483647 h 4864"/>
              <a:gd name="T76" fmla="*/ 0 w 2000"/>
              <a:gd name="T77" fmla="*/ 2147483647 h 4864"/>
              <a:gd name="T78" fmla="*/ 2147483647 w 2000"/>
              <a:gd name="T79" fmla="*/ 2147483647 h 4864"/>
              <a:gd name="T80" fmla="*/ 2147483647 w 2000"/>
              <a:gd name="T81" fmla="*/ 2147483647 h 4864"/>
              <a:gd name="T82" fmla="*/ 2147483647 w 2000"/>
              <a:gd name="T83" fmla="*/ 2147483647 h 4864"/>
              <a:gd name="T84" fmla="*/ 2147483647 w 2000"/>
              <a:gd name="T85" fmla="*/ 2147483647 h 4864"/>
              <a:gd name="T86" fmla="*/ 2147483647 w 2000"/>
              <a:gd name="T87" fmla="*/ 2147483647 h 4864"/>
              <a:gd name="T88" fmla="*/ 2147483647 w 2000"/>
              <a:gd name="T89" fmla="*/ 2147483647 h 4864"/>
              <a:gd name="T90" fmla="*/ 2147483647 w 2000"/>
              <a:gd name="T91" fmla="*/ 2147483647 h 4864"/>
              <a:gd name="T92" fmla="*/ 0 w 2000"/>
              <a:gd name="T93" fmla="*/ 2147483647 h 4864"/>
              <a:gd name="T94" fmla="*/ 2147483647 w 2000"/>
              <a:gd name="T95" fmla="*/ 2147483647 h 4864"/>
              <a:gd name="T96" fmla="*/ 2147483647 w 2000"/>
              <a:gd name="T97" fmla="*/ 2147483647 h 4864"/>
              <a:gd name="T98" fmla="*/ 2147483647 w 2000"/>
              <a:gd name="T99" fmla="*/ 2147483647 h 4864"/>
              <a:gd name="T100" fmla="*/ 2147483647 w 2000"/>
              <a:gd name="T101" fmla="*/ 2147483647 h 4864"/>
              <a:gd name="T102" fmla="*/ 2147483647 w 2000"/>
              <a:gd name="T103" fmla="*/ 2147483647 h 4864"/>
              <a:gd name="T104" fmla="*/ 2147483647 w 2000"/>
              <a:gd name="T105" fmla="*/ 2147483647 h 486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00"/>
              <a:gd name="T160" fmla="*/ 0 h 4864"/>
              <a:gd name="T161" fmla="*/ 2000 w 2000"/>
              <a:gd name="T162" fmla="*/ 4864 h 486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00" h="4864">
                <a:moveTo>
                  <a:pt x="617" y="16"/>
                </a:moveTo>
                <a:cubicBezTo>
                  <a:pt x="744" y="8"/>
                  <a:pt x="872" y="0"/>
                  <a:pt x="1000" y="10"/>
                </a:cubicBezTo>
                <a:cubicBezTo>
                  <a:pt x="1128" y="20"/>
                  <a:pt x="1265" y="46"/>
                  <a:pt x="1383" y="76"/>
                </a:cubicBezTo>
                <a:cubicBezTo>
                  <a:pt x="1501" y="106"/>
                  <a:pt x="1617" y="146"/>
                  <a:pt x="1707" y="190"/>
                </a:cubicBezTo>
                <a:cubicBezTo>
                  <a:pt x="1797" y="234"/>
                  <a:pt x="1875" y="287"/>
                  <a:pt x="1924" y="340"/>
                </a:cubicBezTo>
                <a:cubicBezTo>
                  <a:pt x="1973" y="393"/>
                  <a:pt x="2000" y="453"/>
                  <a:pt x="2000" y="510"/>
                </a:cubicBezTo>
                <a:cubicBezTo>
                  <a:pt x="2000" y="567"/>
                  <a:pt x="1973" y="627"/>
                  <a:pt x="1924" y="680"/>
                </a:cubicBezTo>
                <a:cubicBezTo>
                  <a:pt x="1875" y="733"/>
                  <a:pt x="1797" y="786"/>
                  <a:pt x="1707" y="830"/>
                </a:cubicBezTo>
                <a:cubicBezTo>
                  <a:pt x="1617" y="874"/>
                  <a:pt x="1501" y="914"/>
                  <a:pt x="1383" y="944"/>
                </a:cubicBezTo>
                <a:cubicBezTo>
                  <a:pt x="1265" y="974"/>
                  <a:pt x="1128" y="997"/>
                  <a:pt x="1000" y="1010"/>
                </a:cubicBezTo>
                <a:cubicBezTo>
                  <a:pt x="872" y="1023"/>
                  <a:pt x="735" y="1027"/>
                  <a:pt x="617" y="1024"/>
                </a:cubicBezTo>
                <a:cubicBezTo>
                  <a:pt x="499" y="1021"/>
                  <a:pt x="383" y="1007"/>
                  <a:pt x="293" y="990"/>
                </a:cubicBezTo>
                <a:cubicBezTo>
                  <a:pt x="203" y="973"/>
                  <a:pt x="125" y="947"/>
                  <a:pt x="76" y="920"/>
                </a:cubicBezTo>
                <a:cubicBezTo>
                  <a:pt x="27" y="893"/>
                  <a:pt x="0" y="860"/>
                  <a:pt x="0" y="830"/>
                </a:cubicBezTo>
                <a:cubicBezTo>
                  <a:pt x="0" y="800"/>
                  <a:pt x="27" y="767"/>
                  <a:pt x="76" y="740"/>
                </a:cubicBezTo>
                <a:cubicBezTo>
                  <a:pt x="125" y="713"/>
                  <a:pt x="203" y="687"/>
                  <a:pt x="293" y="670"/>
                </a:cubicBezTo>
                <a:cubicBezTo>
                  <a:pt x="383" y="653"/>
                  <a:pt x="499" y="639"/>
                  <a:pt x="617" y="636"/>
                </a:cubicBezTo>
                <a:cubicBezTo>
                  <a:pt x="735" y="633"/>
                  <a:pt x="872" y="637"/>
                  <a:pt x="1000" y="650"/>
                </a:cubicBezTo>
                <a:cubicBezTo>
                  <a:pt x="1128" y="663"/>
                  <a:pt x="1265" y="686"/>
                  <a:pt x="1383" y="716"/>
                </a:cubicBezTo>
                <a:cubicBezTo>
                  <a:pt x="1501" y="746"/>
                  <a:pt x="1617" y="786"/>
                  <a:pt x="1707" y="830"/>
                </a:cubicBezTo>
                <a:cubicBezTo>
                  <a:pt x="1797" y="874"/>
                  <a:pt x="1875" y="927"/>
                  <a:pt x="1924" y="980"/>
                </a:cubicBezTo>
                <a:cubicBezTo>
                  <a:pt x="1973" y="1033"/>
                  <a:pt x="2000" y="1093"/>
                  <a:pt x="2000" y="1150"/>
                </a:cubicBezTo>
                <a:cubicBezTo>
                  <a:pt x="2000" y="1207"/>
                  <a:pt x="1973" y="1267"/>
                  <a:pt x="1924" y="1320"/>
                </a:cubicBezTo>
                <a:cubicBezTo>
                  <a:pt x="1875" y="1373"/>
                  <a:pt x="1797" y="1426"/>
                  <a:pt x="1707" y="1470"/>
                </a:cubicBezTo>
                <a:cubicBezTo>
                  <a:pt x="1617" y="1514"/>
                  <a:pt x="1501" y="1554"/>
                  <a:pt x="1383" y="1584"/>
                </a:cubicBezTo>
                <a:cubicBezTo>
                  <a:pt x="1265" y="1614"/>
                  <a:pt x="1128" y="1637"/>
                  <a:pt x="1000" y="1650"/>
                </a:cubicBezTo>
                <a:cubicBezTo>
                  <a:pt x="872" y="1663"/>
                  <a:pt x="735" y="1667"/>
                  <a:pt x="617" y="1664"/>
                </a:cubicBezTo>
                <a:cubicBezTo>
                  <a:pt x="499" y="1661"/>
                  <a:pt x="383" y="1647"/>
                  <a:pt x="293" y="1630"/>
                </a:cubicBezTo>
                <a:cubicBezTo>
                  <a:pt x="203" y="1613"/>
                  <a:pt x="125" y="1587"/>
                  <a:pt x="76" y="1560"/>
                </a:cubicBezTo>
                <a:cubicBezTo>
                  <a:pt x="27" y="1533"/>
                  <a:pt x="0" y="1500"/>
                  <a:pt x="0" y="1470"/>
                </a:cubicBezTo>
                <a:cubicBezTo>
                  <a:pt x="0" y="1440"/>
                  <a:pt x="27" y="1407"/>
                  <a:pt x="76" y="1380"/>
                </a:cubicBezTo>
                <a:cubicBezTo>
                  <a:pt x="125" y="1353"/>
                  <a:pt x="203" y="1327"/>
                  <a:pt x="293" y="1310"/>
                </a:cubicBezTo>
                <a:cubicBezTo>
                  <a:pt x="383" y="1293"/>
                  <a:pt x="499" y="1279"/>
                  <a:pt x="617" y="1276"/>
                </a:cubicBezTo>
                <a:cubicBezTo>
                  <a:pt x="735" y="1273"/>
                  <a:pt x="872" y="1277"/>
                  <a:pt x="1000" y="1290"/>
                </a:cubicBezTo>
                <a:cubicBezTo>
                  <a:pt x="1128" y="1303"/>
                  <a:pt x="1265" y="1326"/>
                  <a:pt x="1383" y="1356"/>
                </a:cubicBezTo>
                <a:cubicBezTo>
                  <a:pt x="1501" y="1386"/>
                  <a:pt x="1617" y="1426"/>
                  <a:pt x="1707" y="1470"/>
                </a:cubicBezTo>
                <a:cubicBezTo>
                  <a:pt x="1797" y="1514"/>
                  <a:pt x="1875" y="1567"/>
                  <a:pt x="1924" y="1620"/>
                </a:cubicBezTo>
                <a:cubicBezTo>
                  <a:pt x="1973" y="1673"/>
                  <a:pt x="2000" y="1733"/>
                  <a:pt x="2000" y="1790"/>
                </a:cubicBezTo>
                <a:cubicBezTo>
                  <a:pt x="2000" y="1847"/>
                  <a:pt x="1973" y="1907"/>
                  <a:pt x="1924" y="1960"/>
                </a:cubicBezTo>
                <a:cubicBezTo>
                  <a:pt x="1875" y="2013"/>
                  <a:pt x="1797" y="2066"/>
                  <a:pt x="1707" y="2110"/>
                </a:cubicBezTo>
                <a:cubicBezTo>
                  <a:pt x="1617" y="2154"/>
                  <a:pt x="1501" y="2194"/>
                  <a:pt x="1383" y="2224"/>
                </a:cubicBezTo>
                <a:cubicBezTo>
                  <a:pt x="1265" y="2254"/>
                  <a:pt x="1128" y="2277"/>
                  <a:pt x="1000" y="2290"/>
                </a:cubicBezTo>
                <a:cubicBezTo>
                  <a:pt x="872" y="2303"/>
                  <a:pt x="735" y="2307"/>
                  <a:pt x="617" y="2304"/>
                </a:cubicBezTo>
                <a:cubicBezTo>
                  <a:pt x="499" y="2301"/>
                  <a:pt x="383" y="2287"/>
                  <a:pt x="293" y="2270"/>
                </a:cubicBezTo>
                <a:cubicBezTo>
                  <a:pt x="203" y="2253"/>
                  <a:pt x="125" y="2227"/>
                  <a:pt x="76" y="2200"/>
                </a:cubicBezTo>
                <a:cubicBezTo>
                  <a:pt x="27" y="2173"/>
                  <a:pt x="0" y="2140"/>
                  <a:pt x="0" y="2110"/>
                </a:cubicBezTo>
                <a:cubicBezTo>
                  <a:pt x="0" y="2080"/>
                  <a:pt x="27" y="2047"/>
                  <a:pt x="76" y="2020"/>
                </a:cubicBezTo>
                <a:cubicBezTo>
                  <a:pt x="125" y="1993"/>
                  <a:pt x="203" y="1967"/>
                  <a:pt x="293" y="1950"/>
                </a:cubicBezTo>
                <a:cubicBezTo>
                  <a:pt x="383" y="1933"/>
                  <a:pt x="499" y="1919"/>
                  <a:pt x="617" y="1916"/>
                </a:cubicBezTo>
                <a:cubicBezTo>
                  <a:pt x="735" y="1913"/>
                  <a:pt x="872" y="1917"/>
                  <a:pt x="1000" y="1930"/>
                </a:cubicBezTo>
                <a:cubicBezTo>
                  <a:pt x="1128" y="1943"/>
                  <a:pt x="1265" y="1966"/>
                  <a:pt x="1383" y="1996"/>
                </a:cubicBezTo>
                <a:cubicBezTo>
                  <a:pt x="1501" y="2026"/>
                  <a:pt x="1617" y="2066"/>
                  <a:pt x="1707" y="2110"/>
                </a:cubicBezTo>
                <a:cubicBezTo>
                  <a:pt x="1797" y="2154"/>
                  <a:pt x="1875" y="2207"/>
                  <a:pt x="1924" y="2260"/>
                </a:cubicBezTo>
                <a:cubicBezTo>
                  <a:pt x="1973" y="2313"/>
                  <a:pt x="2000" y="2373"/>
                  <a:pt x="2000" y="2430"/>
                </a:cubicBezTo>
                <a:cubicBezTo>
                  <a:pt x="2000" y="2487"/>
                  <a:pt x="1973" y="2547"/>
                  <a:pt x="1924" y="2600"/>
                </a:cubicBezTo>
                <a:cubicBezTo>
                  <a:pt x="1875" y="2653"/>
                  <a:pt x="1797" y="2706"/>
                  <a:pt x="1707" y="2750"/>
                </a:cubicBezTo>
                <a:cubicBezTo>
                  <a:pt x="1617" y="2794"/>
                  <a:pt x="1501" y="2834"/>
                  <a:pt x="1383" y="2864"/>
                </a:cubicBezTo>
                <a:cubicBezTo>
                  <a:pt x="1265" y="2894"/>
                  <a:pt x="1128" y="2917"/>
                  <a:pt x="1000" y="2930"/>
                </a:cubicBezTo>
                <a:cubicBezTo>
                  <a:pt x="872" y="2943"/>
                  <a:pt x="735" y="2947"/>
                  <a:pt x="617" y="2944"/>
                </a:cubicBezTo>
                <a:cubicBezTo>
                  <a:pt x="499" y="2941"/>
                  <a:pt x="383" y="2927"/>
                  <a:pt x="293" y="2910"/>
                </a:cubicBezTo>
                <a:cubicBezTo>
                  <a:pt x="203" y="2893"/>
                  <a:pt x="125" y="2867"/>
                  <a:pt x="76" y="2840"/>
                </a:cubicBezTo>
                <a:cubicBezTo>
                  <a:pt x="27" y="2813"/>
                  <a:pt x="0" y="2780"/>
                  <a:pt x="0" y="2750"/>
                </a:cubicBezTo>
                <a:cubicBezTo>
                  <a:pt x="0" y="2720"/>
                  <a:pt x="27" y="2687"/>
                  <a:pt x="76" y="2660"/>
                </a:cubicBezTo>
                <a:cubicBezTo>
                  <a:pt x="125" y="2633"/>
                  <a:pt x="203" y="2607"/>
                  <a:pt x="293" y="2590"/>
                </a:cubicBezTo>
                <a:cubicBezTo>
                  <a:pt x="383" y="2573"/>
                  <a:pt x="499" y="2559"/>
                  <a:pt x="617" y="2556"/>
                </a:cubicBezTo>
                <a:cubicBezTo>
                  <a:pt x="735" y="2553"/>
                  <a:pt x="872" y="2557"/>
                  <a:pt x="1000" y="2570"/>
                </a:cubicBezTo>
                <a:cubicBezTo>
                  <a:pt x="1128" y="2583"/>
                  <a:pt x="1265" y="2606"/>
                  <a:pt x="1383" y="2636"/>
                </a:cubicBezTo>
                <a:cubicBezTo>
                  <a:pt x="1501" y="2666"/>
                  <a:pt x="1617" y="2706"/>
                  <a:pt x="1707" y="2750"/>
                </a:cubicBezTo>
                <a:cubicBezTo>
                  <a:pt x="1797" y="2794"/>
                  <a:pt x="1875" y="2847"/>
                  <a:pt x="1924" y="2900"/>
                </a:cubicBezTo>
                <a:cubicBezTo>
                  <a:pt x="1973" y="2953"/>
                  <a:pt x="2000" y="3013"/>
                  <a:pt x="2000" y="3070"/>
                </a:cubicBezTo>
                <a:cubicBezTo>
                  <a:pt x="2000" y="3127"/>
                  <a:pt x="1973" y="3187"/>
                  <a:pt x="1924" y="3240"/>
                </a:cubicBezTo>
                <a:cubicBezTo>
                  <a:pt x="1875" y="3293"/>
                  <a:pt x="1797" y="3346"/>
                  <a:pt x="1707" y="3390"/>
                </a:cubicBezTo>
                <a:cubicBezTo>
                  <a:pt x="1617" y="3434"/>
                  <a:pt x="1501" y="3474"/>
                  <a:pt x="1383" y="3504"/>
                </a:cubicBezTo>
                <a:cubicBezTo>
                  <a:pt x="1265" y="3534"/>
                  <a:pt x="1128" y="3557"/>
                  <a:pt x="1000" y="3570"/>
                </a:cubicBezTo>
                <a:cubicBezTo>
                  <a:pt x="872" y="3583"/>
                  <a:pt x="735" y="3587"/>
                  <a:pt x="617" y="3584"/>
                </a:cubicBezTo>
                <a:cubicBezTo>
                  <a:pt x="499" y="3581"/>
                  <a:pt x="383" y="3567"/>
                  <a:pt x="293" y="3550"/>
                </a:cubicBezTo>
                <a:cubicBezTo>
                  <a:pt x="203" y="3533"/>
                  <a:pt x="125" y="3507"/>
                  <a:pt x="76" y="3480"/>
                </a:cubicBezTo>
                <a:cubicBezTo>
                  <a:pt x="27" y="3453"/>
                  <a:pt x="0" y="3420"/>
                  <a:pt x="0" y="3390"/>
                </a:cubicBezTo>
                <a:cubicBezTo>
                  <a:pt x="0" y="3360"/>
                  <a:pt x="27" y="3327"/>
                  <a:pt x="76" y="3300"/>
                </a:cubicBezTo>
                <a:cubicBezTo>
                  <a:pt x="125" y="3273"/>
                  <a:pt x="203" y="3247"/>
                  <a:pt x="293" y="3230"/>
                </a:cubicBezTo>
                <a:cubicBezTo>
                  <a:pt x="383" y="3213"/>
                  <a:pt x="499" y="3199"/>
                  <a:pt x="617" y="3196"/>
                </a:cubicBezTo>
                <a:cubicBezTo>
                  <a:pt x="735" y="3193"/>
                  <a:pt x="872" y="3197"/>
                  <a:pt x="1000" y="3210"/>
                </a:cubicBezTo>
                <a:cubicBezTo>
                  <a:pt x="1128" y="3223"/>
                  <a:pt x="1265" y="3246"/>
                  <a:pt x="1383" y="3276"/>
                </a:cubicBezTo>
                <a:cubicBezTo>
                  <a:pt x="1501" y="3306"/>
                  <a:pt x="1617" y="3346"/>
                  <a:pt x="1707" y="3390"/>
                </a:cubicBezTo>
                <a:cubicBezTo>
                  <a:pt x="1797" y="3434"/>
                  <a:pt x="1875" y="3487"/>
                  <a:pt x="1924" y="3540"/>
                </a:cubicBezTo>
                <a:cubicBezTo>
                  <a:pt x="1973" y="3593"/>
                  <a:pt x="2000" y="3653"/>
                  <a:pt x="2000" y="3710"/>
                </a:cubicBezTo>
                <a:cubicBezTo>
                  <a:pt x="2000" y="3767"/>
                  <a:pt x="1973" y="3827"/>
                  <a:pt x="1924" y="3880"/>
                </a:cubicBezTo>
                <a:cubicBezTo>
                  <a:pt x="1875" y="3933"/>
                  <a:pt x="1797" y="3986"/>
                  <a:pt x="1707" y="4030"/>
                </a:cubicBezTo>
                <a:cubicBezTo>
                  <a:pt x="1617" y="4074"/>
                  <a:pt x="1501" y="4114"/>
                  <a:pt x="1383" y="4144"/>
                </a:cubicBezTo>
                <a:cubicBezTo>
                  <a:pt x="1265" y="4174"/>
                  <a:pt x="1128" y="4197"/>
                  <a:pt x="1000" y="4210"/>
                </a:cubicBezTo>
                <a:cubicBezTo>
                  <a:pt x="872" y="4223"/>
                  <a:pt x="735" y="4227"/>
                  <a:pt x="617" y="4224"/>
                </a:cubicBezTo>
                <a:cubicBezTo>
                  <a:pt x="499" y="4221"/>
                  <a:pt x="383" y="4207"/>
                  <a:pt x="293" y="4190"/>
                </a:cubicBezTo>
                <a:cubicBezTo>
                  <a:pt x="203" y="4173"/>
                  <a:pt x="125" y="4147"/>
                  <a:pt x="76" y="4120"/>
                </a:cubicBezTo>
                <a:cubicBezTo>
                  <a:pt x="27" y="4093"/>
                  <a:pt x="0" y="4060"/>
                  <a:pt x="0" y="4030"/>
                </a:cubicBezTo>
                <a:cubicBezTo>
                  <a:pt x="0" y="4000"/>
                  <a:pt x="27" y="3967"/>
                  <a:pt x="76" y="3940"/>
                </a:cubicBezTo>
                <a:cubicBezTo>
                  <a:pt x="125" y="3913"/>
                  <a:pt x="203" y="3887"/>
                  <a:pt x="293" y="3870"/>
                </a:cubicBezTo>
                <a:cubicBezTo>
                  <a:pt x="383" y="3853"/>
                  <a:pt x="499" y="3839"/>
                  <a:pt x="617" y="3836"/>
                </a:cubicBezTo>
                <a:cubicBezTo>
                  <a:pt x="735" y="3833"/>
                  <a:pt x="872" y="3837"/>
                  <a:pt x="1000" y="3850"/>
                </a:cubicBezTo>
                <a:cubicBezTo>
                  <a:pt x="1128" y="3863"/>
                  <a:pt x="1265" y="3886"/>
                  <a:pt x="1383" y="3916"/>
                </a:cubicBezTo>
                <a:cubicBezTo>
                  <a:pt x="1501" y="3946"/>
                  <a:pt x="1617" y="3986"/>
                  <a:pt x="1707" y="4030"/>
                </a:cubicBezTo>
                <a:cubicBezTo>
                  <a:pt x="1797" y="4074"/>
                  <a:pt x="1875" y="4127"/>
                  <a:pt x="1924" y="4180"/>
                </a:cubicBezTo>
                <a:cubicBezTo>
                  <a:pt x="1973" y="4233"/>
                  <a:pt x="2000" y="4293"/>
                  <a:pt x="2000" y="4350"/>
                </a:cubicBezTo>
                <a:cubicBezTo>
                  <a:pt x="2000" y="4407"/>
                  <a:pt x="1973" y="4467"/>
                  <a:pt x="1924" y="4520"/>
                </a:cubicBezTo>
                <a:cubicBezTo>
                  <a:pt x="1875" y="4573"/>
                  <a:pt x="1797" y="4626"/>
                  <a:pt x="1707" y="4670"/>
                </a:cubicBezTo>
                <a:cubicBezTo>
                  <a:pt x="1617" y="4714"/>
                  <a:pt x="1501" y="4754"/>
                  <a:pt x="1383" y="4784"/>
                </a:cubicBezTo>
                <a:cubicBezTo>
                  <a:pt x="1265" y="4814"/>
                  <a:pt x="1128" y="4837"/>
                  <a:pt x="1000" y="4850"/>
                </a:cubicBezTo>
                <a:cubicBezTo>
                  <a:pt x="872" y="4863"/>
                  <a:pt x="744" y="4863"/>
                  <a:pt x="617" y="4864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98564" y="2260645"/>
            <a:ext cx="7453312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讨论：</a:t>
            </a:r>
            <a:r>
              <a:rPr kumimoji="1" lang="zh-CN" altLang="en-US" sz="3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互相排斥的分子之间有没有势能呢</a:t>
            </a:r>
            <a:r>
              <a:rPr kumimoji="1" lang="en-US" altLang="zh-CN" sz="30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0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8729" name="Text Box 57"/>
          <p:cNvSpPr txBox="1">
            <a:spLocks noChangeArrowheads="1"/>
          </p:cNvSpPr>
          <p:nvPr/>
        </p:nvSpPr>
        <p:spPr bwMode="auto">
          <a:xfrm>
            <a:off x="304800" y="4429760"/>
            <a:ext cx="77171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结论：互相排斥的分子也具有势能。</a:t>
            </a:r>
            <a:endParaRPr kumimoji="1" lang="zh-CN" altLang="en-US" sz="36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731" name="Text Box 59"/>
          <p:cNvSpPr txBox="1">
            <a:spLocks noChangeArrowheads="1"/>
          </p:cNvSpPr>
          <p:nvPr/>
        </p:nvSpPr>
        <p:spPr bwMode="auto">
          <a:xfrm>
            <a:off x="539179" y="1430382"/>
            <a:ext cx="7840980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000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被压缩的弹簧的各部分互相排斥而具有</a:t>
            </a:r>
            <a:r>
              <a:rPr kumimoji="1" lang="zh-CN" altLang="en-US" sz="30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势能</a:t>
            </a:r>
            <a:r>
              <a:rPr kumimoji="1" lang="zh-CN" altLang="en-US" sz="3000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kumimoji="1" lang="zh-CN" altLang="en-US" sz="3000" b="1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4" name="Group 60"/>
          <p:cNvGrpSpPr/>
          <p:nvPr/>
        </p:nvGrpSpPr>
        <p:grpSpPr bwMode="auto">
          <a:xfrm rot="11182532" flipH="1">
            <a:off x="2211451" y="3104877"/>
            <a:ext cx="1085850" cy="1128713"/>
            <a:chOff x="3910" y="1833"/>
            <a:chExt cx="349" cy="363"/>
          </a:xfrm>
        </p:grpSpPr>
        <p:sp>
          <p:nvSpPr>
            <p:cNvPr id="10247" name="Line 61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8" name="Picture 62" descr="00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63"/>
          <p:cNvGrpSpPr/>
          <p:nvPr/>
        </p:nvGrpSpPr>
        <p:grpSpPr bwMode="auto">
          <a:xfrm rot="150972" flipH="1">
            <a:off x="4775264" y="3019152"/>
            <a:ext cx="1108075" cy="1152525"/>
            <a:chOff x="3910" y="1833"/>
            <a:chExt cx="349" cy="363"/>
          </a:xfrm>
        </p:grpSpPr>
        <p:sp>
          <p:nvSpPr>
            <p:cNvPr id="10250" name="Line 64"/>
            <p:cNvSpPr>
              <a:spLocks noChangeShapeType="1"/>
            </p:cNvSpPr>
            <p:nvPr/>
          </p:nvSpPr>
          <p:spPr bwMode="auto">
            <a:xfrm rot="13060392" flipV="1">
              <a:off x="3910" y="1956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51" name="Picture 65" descr="00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1833"/>
              <a:ext cx="227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751" name="Text Box 79"/>
          <p:cNvSpPr txBox="1">
            <a:spLocks noChangeArrowheads="1"/>
          </p:cNvSpPr>
          <p:nvPr/>
        </p:nvSpPr>
        <p:spPr bwMode="auto">
          <a:xfrm>
            <a:off x="304800" y="5159375"/>
            <a:ext cx="8505190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由于分子间存在着相互作用力而具有的能叫做</a:t>
            </a:r>
            <a:r>
              <a:rPr lang="zh-CN" altLang="en-US" sz="3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分子势能。</a:t>
            </a:r>
            <a:endParaRPr lang="zh-CN" altLang="en-US" sz="3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80" grpId="0" bldLvl="0" animBg="1" autoUpdateAnimBg="0"/>
      <p:bldP spid="28729" grpId="0" autoUpdateAnimBg="0"/>
      <p:bldP spid="28731" grpId="0" bldLvl="0" animBg="1"/>
      <p:bldP spid="2875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6" name="TextBox 5"/>
          <p:cNvSpPr>
            <a:spLocks noChangeArrowheads="1"/>
          </p:cNvSpPr>
          <p:nvPr/>
        </p:nvSpPr>
        <p:spPr bwMode="auto">
          <a:xfrm>
            <a:off x="516255" y="3855720"/>
            <a:ext cx="8137525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　　机械能与整个物体的机械运动情况有关，内能与物体内部分子的热运动和分子间的相互作用情况有关，所以内能是不同于机械能的另一种形式的能。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01065" y="842010"/>
            <a:ext cx="266763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2.物体的内能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16255" y="1692910"/>
            <a:ext cx="81819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楷体" panose="02010609060101010101" pitchFamily="49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构成物体的所有分子，其热运动的动能与分子势能的总和，叫做物体的内能。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238250" y="2965450"/>
            <a:ext cx="39884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内能的单位是焦耳（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</p:sld>
</file>

<file path=ppt/tags/tag1.xml><?xml version="1.0" encoding="utf-8"?>
<p:tagLst xmlns:p="http://schemas.openxmlformats.org/presentationml/2006/main">
  <p:tag name="KSO_WM_UNIT_TABLE_BEAUTIFY" val="smartTable{9c07fbcb-d4a6-41a9-9f9f-fdaefa49f6fc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3053</Words>
  <Application>WPS 演示</Application>
  <PresentationFormat>宽屏</PresentationFormat>
  <Paragraphs>414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Arial Unicode MS</vt:lpstr>
      <vt:lpstr>Symbol</vt:lpstr>
      <vt:lpstr>Calibri</vt:lpstr>
      <vt:lpstr>Verdana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81</cp:revision>
  <dcterms:created xsi:type="dcterms:W3CDTF">2019-08-19T07:30:00Z</dcterms:created>
  <dcterms:modified xsi:type="dcterms:W3CDTF">2023-02-21T06:09:35Z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A89324B1B12E4794B6161C30A730793A</vt:lpwstr>
  </property>
</Properties>
</file>