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6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44"/>
  </p:handoutMasterIdLst>
  <p:sldIdLst>
    <p:sldId id="288" r:id="rId3"/>
    <p:sldId id="289" r:id="rId4"/>
    <p:sldId id="315" r:id="rId5"/>
    <p:sldId id="299" r:id="rId6"/>
    <p:sldId id="353" r:id="rId7"/>
    <p:sldId id="318" r:id="rId8"/>
    <p:sldId id="354" r:id="rId9"/>
    <p:sldId id="355" r:id="rId10"/>
    <p:sldId id="317" r:id="rId11"/>
    <p:sldId id="356" r:id="rId12"/>
    <p:sldId id="312" r:id="rId13"/>
    <p:sldId id="30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68" r:id="rId22"/>
    <p:sldId id="369" r:id="rId23"/>
    <p:sldId id="370" r:id="rId24"/>
    <p:sldId id="371" r:id="rId26"/>
    <p:sldId id="372" r:id="rId27"/>
    <p:sldId id="373" r:id="rId28"/>
    <p:sldId id="374" r:id="rId29"/>
    <p:sldId id="375" r:id="rId30"/>
    <p:sldId id="376" r:id="rId31"/>
    <p:sldId id="377" r:id="rId32"/>
    <p:sldId id="378" r:id="rId33"/>
    <p:sldId id="379" r:id="rId34"/>
    <p:sldId id="380" r:id="rId35"/>
    <p:sldId id="381" r:id="rId36"/>
    <p:sldId id="382" r:id="rId37"/>
    <p:sldId id="383" r:id="rId38"/>
    <p:sldId id="305" r:id="rId39"/>
    <p:sldId id="313" r:id="rId40"/>
    <p:sldId id="357" r:id="rId41"/>
    <p:sldId id="358" r:id="rId42"/>
    <p:sldId id="359" r:id="rId4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1C4"/>
    <a:srgbClr val="FFDDDD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60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-1752" y="-90"/>
      </p:cViewPr>
      <p:guideLst>
        <p:guide orient="horz" pos="2094"/>
        <p:guide pos="2843"/>
        <p:guide pos="2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2678B8AF-B0E6-44E4-BA59-035E030CBB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713951FB-FC33-454D-96F9-3C4F9B4661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3" Type="http://schemas.openxmlformats.org/officeDocument/2006/relationships/theme" Target="../theme/theme1.xml"/><Relationship Id="rId62" Type="http://schemas.openxmlformats.org/officeDocument/2006/relationships/image" Target="../media/image2.png"/><Relationship Id="rId61" Type="http://schemas.openxmlformats.org/officeDocument/2006/relationships/image" Target="../media/image1.png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/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4.v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audio" Target="../media/audio5.wav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0.png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18.jpe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17.jpe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2.xml"/><Relationship Id="rId3" Type="http://schemas.openxmlformats.org/officeDocument/2006/relationships/audio" Target="../media/audio5.wav"/><Relationship Id="rId2" Type="http://schemas.openxmlformats.org/officeDocument/2006/relationships/tags" Target="../tags/tag1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5.vml"/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4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6.vml"/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36.xml"/><Relationship Id="rId5" Type="http://schemas.openxmlformats.org/officeDocument/2006/relationships/audio" Target="../media/audio5.wav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7.xml"/><Relationship Id="rId2" Type="http://schemas.openxmlformats.org/officeDocument/2006/relationships/audio" Target="../media/audio5.wav"/><Relationship Id="rId1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40.xml"/><Relationship Id="rId5" Type="http://schemas.openxmlformats.org/officeDocument/2006/relationships/image" Target="../media/image20.png"/><Relationship Id="rId4" Type="http://schemas.openxmlformats.org/officeDocument/2006/relationships/image" Target="../media/image24.png"/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1.xml"/><Relationship Id="rId2" Type="http://schemas.openxmlformats.org/officeDocument/2006/relationships/audio" Target="../media/audio5.wav"/><Relationship Id="rId1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2.xml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3.xml"/><Relationship Id="rId2" Type="http://schemas.openxmlformats.org/officeDocument/2006/relationships/audio" Target="../media/audio5.wav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5.png"/><Relationship Id="rId2" Type="http://schemas.openxmlformats.org/officeDocument/2006/relationships/image" Target="../media/image1.sv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4.xml"/><Relationship Id="rId1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5.xml"/><Relationship Id="rId1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47.xml"/><Relationship Id="rId5" Type="http://schemas.openxmlformats.org/officeDocument/2006/relationships/image" Target="../media/image20.png"/><Relationship Id="rId4" Type="http://schemas.openxmlformats.org/officeDocument/2006/relationships/image" Target="../media/image24.png"/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8.xml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audio" Target="../media/audio5.wav"/><Relationship Id="rId1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image" Target="../media/image6.svg"/><Relationship Id="rId1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image" Target="../media/image6.svg"/><Relationship Id="rId1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5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6.svg"/><Relationship Id="rId1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7.jpe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6.xml"/><Relationship Id="rId3" Type="http://schemas.openxmlformats.org/officeDocument/2006/relationships/image" Target="../media/image28.png"/><Relationship Id="rId2" Type="http://schemas.openxmlformats.org/officeDocument/2006/relationships/image" Target="../media/image6.svg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3.sv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sv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4.svg"/><Relationship Id="rId2" Type="http://schemas.openxmlformats.org/officeDocument/2006/relationships/image" Target="../media/image13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0" y="1580515"/>
            <a:ext cx="9144000" cy="922020"/>
          </a:xfrm>
        </p:spPr>
        <p:txBody>
          <a:bodyPr wrap="square"/>
          <a:lstStyle/>
          <a:p>
            <a:pPr marL="0" indent="0" algn="ctr" fontAlgn="auto">
              <a:lnSpc>
                <a:spcPct val="100000"/>
              </a:lnSpc>
              <a:buNone/>
            </a:pPr>
            <a:r>
              <a:rPr sz="5400">
                <a:solidFill>
                  <a:srgbClr val="07070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第十四章 了解电路</a:t>
            </a:r>
            <a:endParaRPr sz="5400">
              <a:solidFill>
                <a:srgbClr val="070707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sz="5400">
              <a:solidFill>
                <a:srgbClr val="070707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4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sz="4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sz="4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节  </a:t>
            </a:r>
            <a:r>
              <a:rPr lang="zh-CN" sz="4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测量电压</a:t>
            </a:r>
            <a:endParaRPr lang="zh-CN" sz="48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4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75" y="150019"/>
            <a:ext cx="38557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215900">
                    <a:prstClr val="white"/>
                  </a:glow>
                  <a:outerShdw blurRad="50800" dist="50800" dir="5400000" algn="ctr" rotWithShape="0">
                    <a:prstClr val="black">
                      <a:alpha val="6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沪科版九年级上册物理课件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215900">
                  <a:prstClr val="white"/>
                </a:glow>
                <a:outerShdw blurRad="50800" dist="50800" dir="5400000" algn="ctr" rotWithShape="0">
                  <a:prstClr val="black">
                    <a:alpha val="6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900748" y="753904"/>
            <a:ext cx="5082540" cy="5835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sz="3200" b="1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比较水流和电流的相似处。 </a:t>
            </a:r>
            <a:endParaRPr lang="zh-CN" sz="32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ontrols/>
  </p:cSld>
  <p:clrMapOvr>
    <a:masterClrMapping/>
  </p:clrMapOvr>
  <p:transition advTm="8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835696" y="228254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模板：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www.1ppt.com/moban/                  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素材：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www.1ppt.com/sucai/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背景：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www.1ppt.com/beijing/                   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图表：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www.1ppt.com/tubiao/     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下载：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www.1ppt.com/xiazai/                     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教程： 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www.1ppt.com/powerpoint/     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资料下载：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www.1ppt.com/ziliao/                   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范文下载：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www.1ppt.com/fanwen/            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试卷下载：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www.1ppt.com/shiti/                     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教案下载：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www.1ppt.com/jiaoan/              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论坛：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www.1ppt.cn                                     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语文课件：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www.1ppt.com/kejian/yuwen/    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数学课件：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www.1ppt.com/kejian/shuxue/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英语课件：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www.1ppt.com/kejian/yingyu/    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美术课件：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www.1ppt.com/kejian/meishu/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科学课件：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www.1ppt.com/kejian/kexue/     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物理课件：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www.1ppt.com/kejian/wuli/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化学课件：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www.1ppt.com/kejian/huaxue/  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生物课件：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www.1ppt.com/kejian/shengwu/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地理课件：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www.1ppt.com/kejian/dili/          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历史课件：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www.1ppt.com/kejian/lishi/       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81000" y="1114108"/>
            <a:ext cx="8763000" cy="1168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电压的意义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电压是形成电流的原因（电压的符号用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表示．）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81000" y="2870835"/>
            <a:ext cx="8029575" cy="2675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电压的单位：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国际单位：伏特（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volt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 ，简称伏（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V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常用单位：千伏（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kV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）；毫伏（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mV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换算：　　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 kV =1 000 V= 10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V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 mV =0.001 V= 10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-3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V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847408" y="1216978"/>
            <a:ext cx="30880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 几个常用的电压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027430" y="2033905"/>
            <a:ext cx="50831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＊一节干电池的电压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1.5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伏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256030" y="2719705"/>
            <a:ext cx="537146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＊一个铅蓄电池的电压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伏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560830" y="3481705"/>
            <a:ext cx="501586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＊家庭电路的电压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220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伏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865630" y="4243705"/>
            <a:ext cx="45643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＊工业动力电压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380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伏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2094230" y="5005705"/>
            <a:ext cx="554736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＊对人体安全的电压不高于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36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伏特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  <p:bldP spid="12292" grpId="0" autoUpdateAnimBg="0"/>
      <p:bldP spid="12293" grpId="0" autoUpdateAnimBg="0"/>
      <p:bldP spid="12294" grpId="0" autoUpdateAnimBg="0"/>
      <p:bldP spid="1229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100705" y="842010"/>
            <a:ext cx="294322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你知道了吗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6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41605" y="2024380"/>
            <a:ext cx="863409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</a:t>
            </a:r>
            <a:r>
              <a:rPr lang="zh-CN" sz="32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</a:t>
            </a: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的作用下，电荷定向移动形成电流。</a:t>
            </a:r>
            <a:endParaRPr 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41288" y="2668052"/>
            <a:ext cx="8785225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sz="3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电压的表示符号</a:t>
            </a:r>
            <a:r>
              <a:rPr lang="zh-CN" sz="36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</a:t>
            </a:r>
            <a:r>
              <a:rPr lang="zh-CN" sz="3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国际单位是</a:t>
            </a:r>
            <a:r>
              <a:rPr lang="zh-CN" sz="36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</a:t>
            </a:r>
            <a:r>
              <a:rPr lang="zh-CN" sz="3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用字母</a:t>
            </a:r>
            <a:r>
              <a:rPr lang="zh-CN" sz="36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sz="3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表示  。</a:t>
            </a:r>
            <a:endParaRPr lang="zh-CN" sz="36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41605" y="3883660"/>
            <a:ext cx="8785225" cy="206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</a:t>
            </a: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）对人体的安全电压是</a:t>
            </a:r>
            <a:r>
              <a:rPr lang="zh-CN" sz="32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</a:t>
            </a:r>
            <a:r>
              <a:rPr lang="zh-CN" sz="32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</a:t>
            </a: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伏</a:t>
            </a:r>
            <a:endParaRPr 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）一节干电池的电压是</a:t>
            </a:r>
            <a:r>
              <a:rPr lang="zh-CN" sz="32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</a:t>
            </a: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伏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</a:t>
            </a: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毫伏</a:t>
            </a:r>
            <a:endParaRPr 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）我国家庭电路的电压是</a:t>
            </a:r>
            <a:r>
              <a:rPr lang="zh-CN" sz="32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</a:t>
            </a: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伏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</a:t>
            </a: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千伏</a:t>
            </a:r>
            <a:endParaRPr 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865505" y="1971675"/>
            <a:ext cx="116332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电压</a:t>
            </a:r>
            <a:endParaRPr 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794443" y="2679164"/>
            <a:ext cx="719137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6526530" y="2679065"/>
            <a:ext cx="114363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伏特</a:t>
            </a:r>
            <a:endParaRPr 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836295" y="3180080"/>
            <a:ext cx="67437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5175959" y="3825022"/>
            <a:ext cx="237490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不高于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4892749" y="4545747"/>
            <a:ext cx="1008062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1.5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6328801" y="4563527"/>
            <a:ext cx="1747838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1500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6927289" y="5299809"/>
            <a:ext cx="1008062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0.22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5373761" y="5317589"/>
            <a:ext cx="1008063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220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bldLvl="0" animBg="1" autoUpdateAnimBg="0"/>
      <p:bldP spid="15368" grpId="0" bldLvl="0" animBg="1" autoUpdateAnimBg="0"/>
      <p:bldP spid="15369" grpId="0" bldLvl="0" animBg="1" autoUpdateAnimBg="0"/>
      <p:bldP spid="15370" grpId="0" bldLvl="0" animBg="1" autoUpdateAnimBg="0"/>
      <p:bldP spid="15371" grpId="0" bldLvl="0" animBg="1" autoUpdateAnimBg="0"/>
      <p:bldP spid="15372" grpId="0" bldLvl="0" animBg="1" autoUpdateAnimBg="0"/>
      <p:bldP spid="15373" grpId="0" bldLvl="0" animBg="1" autoUpdateAnimBg="0"/>
      <p:bldP spid="15374" grpId="0" bldLvl="0" animBg="1" autoUpdateAnimBg="0"/>
      <p:bldP spid="15375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3835" y="768350"/>
            <a:ext cx="4434840" cy="914400"/>
            <a:chOff x="306" y="1210"/>
            <a:chExt cx="6984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566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二、电压的测量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925195" y="2952115"/>
            <a:ext cx="6706870" cy="142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）伏特表是测量直流低值电压的一种仪器；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）常用电压表的连接；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）通常采用（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0~3 V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0~15 V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）两个量程。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67" name="Text Box 5"/>
          <p:cNvSpPr txBox="1">
            <a:spLocks noChangeArrowheads="1"/>
          </p:cNvSpPr>
          <p:nvPr/>
        </p:nvSpPr>
        <p:spPr bwMode="auto">
          <a:xfrm>
            <a:off x="1358265" y="1486535"/>
            <a:ext cx="17621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电压表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901065" y="1982470"/>
            <a:ext cx="23526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阅读说明书：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33799" name="Text Box 3"/>
          <p:cNvSpPr txBox="1">
            <a:spLocks noChangeArrowheads="1"/>
          </p:cNvSpPr>
          <p:nvPr/>
        </p:nvSpPr>
        <p:spPr bwMode="auto">
          <a:xfrm>
            <a:off x="139065" y="4971415"/>
            <a:ext cx="8729345" cy="142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外形见图，指针在标尺左端置零。标尺上有两种刻度，分别是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0~3 V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0~15 V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。调零器在读数窗正下方。接线柱分别标有“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—”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、“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3”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、“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15”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标记，其中“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—”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接线柱为公共端。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805" name="Rectangle 2"/>
          <p:cNvSpPr>
            <a:spLocks noChangeArrowheads="1"/>
          </p:cNvSpPr>
          <p:nvPr/>
        </p:nvSpPr>
        <p:spPr bwMode="auto">
          <a:xfrm>
            <a:off x="925195" y="2456815"/>
            <a:ext cx="14097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D1E8FF"/>
                    </a:gs>
                    <a:gs pos="100000">
                      <a:srgbClr val="99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>
                <a:latin typeface="宋体" panose="02010600030101010101" pitchFamily="2" charset="-122"/>
              </a:rPr>
              <a:t>用　途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33806" name="Rectangle 2"/>
          <p:cNvSpPr>
            <a:spLocks noChangeArrowheads="1"/>
          </p:cNvSpPr>
          <p:nvPr/>
        </p:nvSpPr>
        <p:spPr bwMode="auto">
          <a:xfrm>
            <a:off x="836295" y="4399280"/>
            <a:ext cx="13747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D1E8FF"/>
                    </a:gs>
                    <a:gs pos="100000">
                      <a:srgbClr val="99CCFF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>
                <a:latin typeface="宋体" panose="02010600030101010101" pitchFamily="2" charset="-122"/>
              </a:rPr>
              <a:t>结　构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pic>
        <p:nvPicPr>
          <p:cNvPr id="11273" name="Picture 15" descr="P]}Y_ZDS}5{84I]8VAYT0MC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15480" y="922020"/>
            <a:ext cx="1701800" cy="219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utoUpdateAnimBg="0"/>
      <p:bldP spid="11267" grpId="0"/>
      <p:bldP spid="33798" grpId="0" autoUpdateAnimBg="0"/>
      <p:bldP spid="33799" grpId="0" autoUpdateAnimBg="0"/>
      <p:bldP spid="33805" grpId="0"/>
      <p:bldP spid="3380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13325" y="1127760"/>
            <a:ext cx="3605530" cy="3928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530" name="Rectangle 2"/>
          <p:cNvSpPr>
            <a:spLocks noGrp="1" noChangeArrowheads="1"/>
          </p:cNvSpPr>
          <p:nvPr/>
        </p:nvSpPr>
        <p:spPr>
          <a:xfrm>
            <a:off x="412750" y="1078230"/>
            <a:ext cx="5184775" cy="364553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Tx/>
              <a:buNone/>
              <a:defRPr/>
            </a:pP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 电压表的使用：</a:t>
            </a:r>
            <a:endParaRPr lang="zh-CN" altLang="en-US" sz="2800" b="1" dirty="0">
              <a:latin typeface="+mn-ea"/>
              <a:ea typeface="+mn-ea"/>
              <a:cs typeface="+mn-cs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）电压表要并联在电路中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）“＋”“－”接线柱的接法要正确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）被测电压不要超过电压表的量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程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836295" y="832803"/>
            <a:ext cx="4575175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3.练习用电压表测量电压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1337310" y="1572578"/>
            <a:ext cx="4824413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实验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）电压表怎样连接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5"/>
          <p:cNvGrpSpPr/>
          <p:nvPr/>
        </p:nvGrpSpPr>
        <p:grpSpPr bwMode="auto">
          <a:xfrm>
            <a:off x="6007735" y="4893945"/>
            <a:ext cx="1665288" cy="1104900"/>
            <a:chOff x="0" y="0"/>
            <a:chExt cx="1049" cy="696"/>
          </a:xfrm>
        </p:grpSpPr>
        <p:grpSp>
          <p:nvGrpSpPr>
            <p:cNvPr id="13317" name="Group 6"/>
            <p:cNvGrpSpPr/>
            <p:nvPr/>
          </p:nvGrpSpPr>
          <p:grpSpPr bwMode="auto">
            <a:xfrm flipV="1">
              <a:off x="0" y="0"/>
              <a:ext cx="1049" cy="538"/>
              <a:chOff x="0" y="0"/>
              <a:chExt cx="1049" cy="538"/>
            </a:xfrm>
          </p:grpSpPr>
          <p:sp>
            <p:nvSpPr>
              <p:cNvPr id="13318" name="Line 7"/>
              <p:cNvSpPr>
                <a:spLocks noChangeShapeType="1"/>
              </p:cNvSpPr>
              <p:nvPr/>
            </p:nvSpPr>
            <p:spPr bwMode="auto">
              <a:xfrm>
                <a:off x="0" y="0"/>
                <a:ext cx="104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19" name="Line 8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5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0" name="Line 9"/>
              <p:cNvSpPr>
                <a:spLocks noChangeShapeType="1"/>
              </p:cNvSpPr>
              <p:nvPr/>
            </p:nvSpPr>
            <p:spPr bwMode="auto">
              <a:xfrm>
                <a:off x="1049" y="0"/>
                <a:ext cx="0" cy="5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321" name="Group 10"/>
            <p:cNvGrpSpPr/>
            <p:nvPr/>
          </p:nvGrpSpPr>
          <p:grpSpPr bwMode="auto">
            <a:xfrm>
              <a:off x="393" y="356"/>
              <a:ext cx="341" cy="340"/>
              <a:chOff x="0" y="0"/>
              <a:chExt cx="341" cy="340"/>
            </a:xfrm>
          </p:grpSpPr>
          <p:sp>
            <p:nvSpPr>
              <p:cNvPr id="13322" name="Oval 19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1" cy="340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3323" name="Text Box 191"/>
              <p:cNvSpPr txBox="1">
                <a:spLocks noChangeArrowheads="1"/>
              </p:cNvSpPr>
              <p:nvPr/>
            </p:nvSpPr>
            <p:spPr bwMode="auto">
              <a:xfrm>
                <a:off x="28" y="0"/>
                <a:ext cx="312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latin typeface="Times New Roman" panose="02020603050405020304" pitchFamily="18" charset="0"/>
                  </a:rPr>
                  <a:t>V</a:t>
                </a:r>
                <a:endParaRPr lang="en-US" altLang="zh-CN" sz="2800" b="1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" name="Group 13"/>
          <p:cNvGrpSpPr/>
          <p:nvPr/>
        </p:nvGrpSpPr>
        <p:grpSpPr bwMode="auto">
          <a:xfrm>
            <a:off x="5398135" y="3142933"/>
            <a:ext cx="2844800" cy="1966912"/>
            <a:chOff x="0" y="0"/>
            <a:chExt cx="1792" cy="1239"/>
          </a:xfrm>
        </p:grpSpPr>
        <p:sp>
          <p:nvSpPr>
            <p:cNvPr id="13325" name="Rectangle 14"/>
            <p:cNvSpPr>
              <a:spLocks noChangeArrowheads="1"/>
            </p:cNvSpPr>
            <p:nvPr/>
          </p:nvSpPr>
          <p:spPr bwMode="auto">
            <a:xfrm>
              <a:off x="0" y="167"/>
              <a:ext cx="1792" cy="93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grpSp>
          <p:nvGrpSpPr>
            <p:cNvPr id="13326" name="Group 15"/>
            <p:cNvGrpSpPr/>
            <p:nvPr/>
          </p:nvGrpSpPr>
          <p:grpSpPr bwMode="auto">
            <a:xfrm>
              <a:off x="1111" y="0"/>
              <a:ext cx="85" cy="340"/>
              <a:chOff x="0" y="0"/>
              <a:chExt cx="85" cy="340"/>
            </a:xfrm>
          </p:grpSpPr>
          <p:sp>
            <p:nvSpPr>
              <p:cNvPr id="13327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3328" name="Line 20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9" name="Line 21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330" name="Group 19"/>
            <p:cNvGrpSpPr/>
            <p:nvPr/>
          </p:nvGrpSpPr>
          <p:grpSpPr bwMode="auto">
            <a:xfrm>
              <a:off x="418" y="72"/>
              <a:ext cx="283" cy="170"/>
              <a:chOff x="0" y="0"/>
              <a:chExt cx="256" cy="142"/>
            </a:xfrm>
          </p:grpSpPr>
          <p:sp>
            <p:nvSpPr>
              <p:cNvPr id="13331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3332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3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13334" name="AutoShape 187"/>
            <p:cNvSpPr>
              <a:spLocks noChangeArrowheads="1"/>
            </p:cNvSpPr>
            <p:nvPr/>
          </p:nvSpPr>
          <p:spPr bwMode="auto">
            <a:xfrm>
              <a:off x="782" y="928"/>
              <a:ext cx="311" cy="311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</p:grpSp>
      <p:pic>
        <p:nvPicPr>
          <p:cNvPr id="31769" name="Picture 25" descr="0580400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2100" y="2716530"/>
            <a:ext cx="4608513" cy="340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836453" y="783592"/>
            <a:ext cx="42846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r>
              <a:rPr lang="en-US" sz="2800" b="1" dirty="0" err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电压表的读数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076325" y="1641475"/>
            <a:ext cx="18034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读数步骤：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4" name="Rectangle 3"/>
          <p:cNvSpPr>
            <a:spLocks noChangeArrowheads="1"/>
          </p:cNvSpPr>
          <p:nvPr/>
        </p:nvSpPr>
        <p:spPr bwMode="auto">
          <a:xfrm>
            <a:off x="1076326" y="2376488"/>
            <a:ext cx="396081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第一步，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看量程；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5" name="Rectangle 3"/>
          <p:cNvSpPr>
            <a:spLocks noChangeArrowheads="1"/>
          </p:cNvSpPr>
          <p:nvPr/>
        </p:nvSpPr>
        <p:spPr bwMode="auto">
          <a:xfrm>
            <a:off x="1076325" y="3179445"/>
            <a:ext cx="38963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第二步，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看最小分度值；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6" name="Rectangle 3"/>
          <p:cNvSpPr>
            <a:spLocks noChangeArrowheads="1"/>
          </p:cNvSpPr>
          <p:nvPr/>
        </p:nvSpPr>
        <p:spPr bwMode="auto">
          <a:xfrm>
            <a:off x="1112839" y="3997325"/>
            <a:ext cx="36718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第三步，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3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57738" y="939800"/>
            <a:ext cx="3846512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8" name="Rectangle 2"/>
          <p:cNvSpPr>
            <a:spLocks noChangeArrowheads="1"/>
          </p:cNvSpPr>
          <p:nvPr/>
        </p:nvSpPr>
        <p:spPr bwMode="auto">
          <a:xfrm>
            <a:off x="836295" y="5481955"/>
            <a:ext cx="677227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）动手测量用电器两端的电压和电源两端的电压。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utoUpdateAnimBg="0" build="p"/>
      <p:bldP spid="30725" grpId="0" autoUpdateAnimBg="0"/>
      <p:bldP spid="30726" grpId="0" autoUpdateAnimBg="0"/>
      <p:bldP spid="30728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18482" name="Group 50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42630" y="905782"/>
          <a:ext cx="8785225" cy="5822951"/>
        </p:xfrm>
        <a:graphic>
          <a:graphicData uri="http://schemas.openxmlformats.org/drawingml/2006/table">
            <a:tbl>
              <a:tblPr/>
              <a:tblGrid>
                <a:gridCol w="1368425"/>
                <a:gridCol w="3708400"/>
                <a:gridCol w="3708400"/>
              </a:tblGrid>
              <a:tr h="615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电流表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电压表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符号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接线柱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量程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分度值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9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使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用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规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则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64" name="WordArt 32"/>
          <p:cNvSpPr>
            <a:spLocks noChangeArrowheads="1" noChangeShapeType="1"/>
          </p:cNvSpPr>
          <p:nvPr/>
        </p:nvSpPr>
        <p:spPr bwMode="auto">
          <a:xfrm>
            <a:off x="2555875" y="186690"/>
            <a:ext cx="4032250" cy="647700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</a:rPr>
              <a:t>电流表－电压表</a:t>
            </a:r>
            <a:endParaRPr lang="zh-CN" altLang="en-US" sz="3600" b="1" kern="10" dirty="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65" name="Text Box 33"/>
          <p:cNvSpPr txBox="1">
            <a:spLocks noChangeArrowheads="1"/>
          </p:cNvSpPr>
          <p:nvPr/>
        </p:nvSpPr>
        <p:spPr bwMode="auto">
          <a:xfrm>
            <a:off x="3112830" y="2199912"/>
            <a:ext cx="72009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个</a:t>
            </a:r>
            <a:endParaRPr 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466" name="Text Box 34"/>
          <p:cNvSpPr txBox="1">
            <a:spLocks noChangeArrowheads="1"/>
          </p:cNvSpPr>
          <p:nvPr/>
        </p:nvSpPr>
        <p:spPr bwMode="auto">
          <a:xfrm>
            <a:off x="6650733" y="2199912"/>
            <a:ext cx="72009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个</a:t>
            </a:r>
            <a:endParaRPr 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467" name="Text Box 35"/>
          <p:cNvSpPr txBox="1">
            <a:spLocks noChangeArrowheads="1"/>
          </p:cNvSpPr>
          <p:nvPr/>
        </p:nvSpPr>
        <p:spPr bwMode="auto">
          <a:xfrm>
            <a:off x="2307333" y="2828562"/>
            <a:ext cx="17983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3A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和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0.6A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468" name="Text Box 36"/>
          <p:cNvSpPr txBox="1">
            <a:spLocks noChangeArrowheads="1"/>
          </p:cNvSpPr>
          <p:nvPr/>
        </p:nvSpPr>
        <p:spPr bwMode="auto">
          <a:xfrm>
            <a:off x="1718688" y="3417207"/>
            <a:ext cx="367347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3A</a:t>
            </a:r>
            <a:r>
              <a:rPr 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0.1A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0.1A  0.02A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469" name="Text Box 37"/>
          <p:cNvSpPr txBox="1">
            <a:spLocks noChangeArrowheads="1"/>
          </p:cNvSpPr>
          <p:nvPr/>
        </p:nvSpPr>
        <p:spPr bwMode="auto">
          <a:xfrm>
            <a:off x="1719005" y="4000137"/>
            <a:ext cx="324008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串联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在电路中</a:t>
            </a:r>
            <a:endParaRPr lang="zh-CN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470" name="Text Box 38"/>
          <p:cNvSpPr txBox="1">
            <a:spLocks noChangeArrowheads="1"/>
          </p:cNvSpPr>
          <p:nvPr/>
        </p:nvSpPr>
        <p:spPr bwMode="auto">
          <a:xfrm>
            <a:off x="1719005" y="4072210"/>
            <a:ext cx="3240088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 “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+” 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入“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-”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出</a:t>
            </a:r>
            <a:endParaRPr lang="zh-CN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471" name="Text Box 39"/>
          <p:cNvSpPr txBox="1">
            <a:spLocks noChangeArrowheads="1"/>
          </p:cNvSpPr>
          <p:nvPr/>
        </p:nvSpPr>
        <p:spPr bwMode="auto">
          <a:xfrm>
            <a:off x="1719005" y="5004072"/>
            <a:ext cx="3382963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、被测电流不能超出电流表量程</a:t>
            </a:r>
            <a:endParaRPr lang="zh-CN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472" name="Text Box 40"/>
          <p:cNvSpPr txBox="1">
            <a:spLocks noChangeArrowheads="1"/>
          </p:cNvSpPr>
          <p:nvPr/>
        </p:nvSpPr>
        <p:spPr bwMode="auto">
          <a:xfrm>
            <a:off x="1719005" y="5796235"/>
            <a:ext cx="3600450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、不允许把电流表直接接到电源的两极。</a:t>
            </a:r>
            <a:endParaRPr lang="zh-CN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473" name="Text Box 41"/>
          <p:cNvSpPr txBox="1">
            <a:spLocks noChangeArrowheads="1"/>
          </p:cNvSpPr>
          <p:nvPr/>
        </p:nvSpPr>
        <p:spPr bwMode="auto">
          <a:xfrm>
            <a:off x="6130350" y="2801892"/>
            <a:ext cx="161861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3V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和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15V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474" name="Text Box 42"/>
          <p:cNvSpPr txBox="1">
            <a:spLocks noChangeArrowheads="1"/>
          </p:cNvSpPr>
          <p:nvPr/>
        </p:nvSpPr>
        <p:spPr bwMode="auto">
          <a:xfrm>
            <a:off x="5392163" y="3439115"/>
            <a:ext cx="34925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3V:0.1V 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0.1V   0.5V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475" name="Text Box 43"/>
          <p:cNvSpPr txBox="1">
            <a:spLocks noChangeArrowheads="1"/>
          </p:cNvSpPr>
          <p:nvPr/>
        </p:nvSpPr>
        <p:spPr bwMode="auto">
          <a:xfrm>
            <a:off x="5319455" y="3927112"/>
            <a:ext cx="324008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/>
          <a:p>
            <a:r>
              <a:rPr lang="en-US" altLang="zh-CN" sz="28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sz="28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并联</a:t>
            </a:r>
            <a:r>
              <a:rPr lang="zh-CN" sz="28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在电路中</a:t>
            </a:r>
            <a:endParaRPr lang="zh-CN" sz="2800" b="1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476" name="Text Box 44"/>
          <p:cNvSpPr txBox="1">
            <a:spLocks noChangeArrowheads="1"/>
          </p:cNvSpPr>
          <p:nvPr/>
        </p:nvSpPr>
        <p:spPr bwMode="auto">
          <a:xfrm>
            <a:off x="5319455" y="4000772"/>
            <a:ext cx="3240088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 “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+” 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入“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-”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出</a:t>
            </a:r>
            <a:endParaRPr lang="zh-CN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477" name="Text Box 45"/>
          <p:cNvSpPr txBox="1">
            <a:spLocks noChangeArrowheads="1"/>
          </p:cNvSpPr>
          <p:nvPr/>
        </p:nvSpPr>
        <p:spPr bwMode="auto">
          <a:xfrm>
            <a:off x="5319455" y="4859610"/>
            <a:ext cx="3382963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、被测电压不能超出电压表量程</a:t>
            </a:r>
            <a:endParaRPr lang="zh-CN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478" name="Oval 46"/>
          <p:cNvSpPr>
            <a:spLocks noChangeArrowheads="1"/>
          </p:cNvSpPr>
          <p:nvPr/>
        </p:nvSpPr>
        <p:spPr bwMode="auto">
          <a:xfrm>
            <a:off x="3182045" y="1563960"/>
            <a:ext cx="457200" cy="4953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pPr algn="just" eaLnBrk="0" hangingPunct="0"/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endParaRPr lang="en-US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479" name="Oval 47"/>
          <p:cNvSpPr>
            <a:spLocks noChangeArrowheads="1"/>
          </p:cNvSpPr>
          <p:nvPr/>
        </p:nvSpPr>
        <p:spPr bwMode="auto">
          <a:xfrm>
            <a:off x="6782495" y="1563960"/>
            <a:ext cx="457200" cy="4953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pPr algn="just" eaLnBrk="0" hangingPunct="0"/>
            <a:r>
              <a:rPr lang="en-US" altLang="zh-CN" sz="1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V</a:t>
            </a:r>
            <a:endParaRPr lang="en-US" altLang="zh-CN" sz="16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480" name="Text Box 48"/>
          <p:cNvSpPr txBox="1">
            <a:spLocks noChangeArrowheads="1"/>
          </p:cNvSpPr>
          <p:nvPr/>
        </p:nvSpPr>
        <p:spPr bwMode="auto">
          <a:xfrm>
            <a:off x="5392480" y="5730195"/>
            <a:ext cx="3024188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电压表可以直接接到电源两极</a:t>
            </a:r>
            <a:endParaRPr lang="zh-CN" sz="28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84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5" grpId="0" bldLvl="0" animBg="1" autoUpdateAnimBg="0"/>
      <p:bldP spid="18466" grpId="0" bldLvl="0" animBg="1" autoUpdateAnimBg="0"/>
      <p:bldP spid="18467" grpId="0" bldLvl="0" animBg="1" autoUpdateAnimBg="0"/>
      <p:bldP spid="18468" grpId="0" bldLvl="0" animBg="1" autoUpdateAnimBg="0"/>
      <p:bldP spid="18469" grpId="0" bldLvl="0" animBg="1" autoUpdateAnimBg="0"/>
      <p:bldP spid="18470" grpId="0" bldLvl="0" animBg="1" autoUpdateAnimBg="0"/>
      <p:bldP spid="18471" grpId="0" bldLvl="0" animBg="1" autoUpdateAnimBg="0"/>
      <p:bldP spid="18472" grpId="0" bldLvl="0" animBg="1" autoUpdateAnimBg="0"/>
      <p:bldP spid="18473" grpId="0" bldLvl="0" animBg="1" autoUpdateAnimBg="0"/>
      <p:bldP spid="18474" grpId="0" bldLvl="0" animBg="1" autoUpdateAnimBg="0"/>
      <p:bldP spid="18475" grpId="0" bldLvl="0" animBg="1" autoUpdateAnimBg="0"/>
      <p:bldP spid="18476" grpId="0" bldLvl="0" animBg="1" autoUpdateAnimBg="0"/>
      <p:bldP spid="18477" grpId="0" bldLvl="0" animBg="1" autoUpdateAnimBg="0"/>
      <p:bldP spid="18478" grpId="0" bldLvl="0" animBg="1" autoUpdateAnimBg="0"/>
      <p:bldP spid="18479" grpId="0" bldLvl="0" animBg="1" autoUpdateAnimBg="0"/>
      <p:bldP spid="18480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827405" y="815340"/>
            <a:ext cx="34112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练习:电压表的读数 </a:t>
            </a:r>
            <a:endParaRPr lang="zh-CN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controls/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9" y="1841162"/>
            <a:ext cx="3901778" cy="3901778"/>
          </a:xfrm>
          <a:prstGeom prst="rect">
            <a:avLst/>
          </a:prstGeom>
        </p:spPr>
      </p:pic>
      <p:sp>
        <p:nvSpPr>
          <p:cNvPr id="28" name="TextBox 19"/>
          <p:cNvSpPr txBox="1"/>
          <p:nvPr/>
        </p:nvSpPr>
        <p:spPr>
          <a:xfrm>
            <a:off x="4699000" y="4611370"/>
            <a:ext cx="2510155" cy="6400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五、随堂演练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1"/>
          <p:cNvSpPr txBox="1"/>
          <p:nvPr/>
        </p:nvSpPr>
        <p:spPr>
          <a:xfrm>
            <a:off x="4699000" y="3076575"/>
            <a:ext cx="3556635" cy="7289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三、新课讲解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699000" y="2371090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二、情景导入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4699000" y="1665605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一、学习目标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4699000" y="3850005"/>
            <a:ext cx="3596640" cy="71691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四、课堂小结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228283" y="1000126"/>
            <a:ext cx="876490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电压表可以直接接在电源的两极上，测量电源电压。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228283" y="1760185"/>
            <a:ext cx="411924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电流从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+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极入，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-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极出。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2"/>
          <p:cNvGrpSpPr/>
          <p:nvPr/>
        </p:nvGrpSpPr>
        <p:grpSpPr bwMode="auto">
          <a:xfrm>
            <a:off x="1576317" y="2299845"/>
            <a:ext cx="5472113" cy="4248150"/>
            <a:chOff x="0" y="0"/>
            <a:chExt cx="2699" cy="2295"/>
          </a:xfrm>
        </p:grpSpPr>
        <p:pic>
          <p:nvPicPr>
            <p:cNvPr id="3" name="Picture 3" descr="电压表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34" y="1497"/>
              <a:ext cx="888" cy="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" descr="电源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6" y="0"/>
              <a:ext cx="1194" cy="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未知"/>
            <p:cNvSpPr/>
            <p:nvPr/>
          </p:nvSpPr>
          <p:spPr bwMode="auto">
            <a:xfrm>
              <a:off x="0" y="590"/>
              <a:ext cx="1225" cy="1542"/>
            </a:xfrm>
            <a:custGeom>
              <a:avLst/>
              <a:gdLst>
                <a:gd name="T0" fmla="*/ 181 w 264"/>
                <a:gd name="T1" fmla="*/ 0 h 1337"/>
                <a:gd name="T2" fmla="*/ 172 w 264"/>
                <a:gd name="T3" fmla="*/ 225 h 1337"/>
                <a:gd name="T4" fmla="*/ 97 w 264"/>
                <a:gd name="T5" fmla="*/ 459 h 1337"/>
                <a:gd name="T6" fmla="*/ 39 w 264"/>
                <a:gd name="T7" fmla="*/ 776 h 1337"/>
                <a:gd name="T8" fmla="*/ 39 w 264"/>
                <a:gd name="T9" fmla="*/ 1252 h 1337"/>
                <a:gd name="T10" fmla="*/ 64 w 264"/>
                <a:gd name="T11" fmla="*/ 1261 h 1337"/>
                <a:gd name="T12" fmla="*/ 114 w 264"/>
                <a:gd name="T13" fmla="*/ 1294 h 1337"/>
                <a:gd name="T14" fmla="*/ 139 w 264"/>
                <a:gd name="T15" fmla="*/ 1311 h 1337"/>
                <a:gd name="T16" fmla="*/ 264 w 264"/>
                <a:gd name="T17" fmla="*/ 1286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" h="1337">
                  <a:moveTo>
                    <a:pt x="181" y="0"/>
                  </a:moveTo>
                  <a:cubicBezTo>
                    <a:pt x="178" y="75"/>
                    <a:pt x="178" y="150"/>
                    <a:pt x="172" y="225"/>
                  </a:cubicBezTo>
                  <a:cubicBezTo>
                    <a:pt x="165" y="305"/>
                    <a:pt x="124" y="384"/>
                    <a:pt x="97" y="459"/>
                  </a:cubicBezTo>
                  <a:cubicBezTo>
                    <a:pt x="86" y="565"/>
                    <a:pt x="72" y="674"/>
                    <a:pt x="39" y="776"/>
                  </a:cubicBezTo>
                  <a:cubicBezTo>
                    <a:pt x="35" y="935"/>
                    <a:pt x="0" y="1098"/>
                    <a:pt x="39" y="1252"/>
                  </a:cubicBezTo>
                  <a:cubicBezTo>
                    <a:pt x="41" y="1261"/>
                    <a:pt x="56" y="1257"/>
                    <a:pt x="64" y="1261"/>
                  </a:cubicBezTo>
                  <a:cubicBezTo>
                    <a:pt x="81" y="1271"/>
                    <a:pt x="97" y="1283"/>
                    <a:pt x="114" y="1294"/>
                  </a:cubicBezTo>
                  <a:cubicBezTo>
                    <a:pt x="122" y="1300"/>
                    <a:pt x="139" y="1311"/>
                    <a:pt x="139" y="1311"/>
                  </a:cubicBezTo>
                  <a:cubicBezTo>
                    <a:pt x="262" y="1302"/>
                    <a:pt x="239" y="1337"/>
                    <a:pt x="264" y="1286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8" name="未知"/>
            <p:cNvSpPr/>
            <p:nvPr/>
          </p:nvSpPr>
          <p:spPr bwMode="auto">
            <a:xfrm>
              <a:off x="1724" y="458"/>
              <a:ext cx="975" cy="1760"/>
            </a:xfrm>
            <a:custGeom>
              <a:avLst/>
              <a:gdLst>
                <a:gd name="T0" fmla="*/ 144 w 975"/>
                <a:gd name="T1" fmla="*/ 111 h 1760"/>
                <a:gd name="T2" fmla="*/ 848 w 975"/>
                <a:gd name="T3" fmla="*/ 135 h 1760"/>
                <a:gd name="T4" fmla="*/ 904 w 975"/>
                <a:gd name="T5" fmla="*/ 919 h 1760"/>
                <a:gd name="T6" fmla="*/ 784 w 975"/>
                <a:gd name="T7" fmla="*/ 1159 h 1760"/>
                <a:gd name="T8" fmla="*/ 712 w 975"/>
                <a:gd name="T9" fmla="*/ 1479 h 1760"/>
                <a:gd name="T10" fmla="*/ 513 w 975"/>
                <a:gd name="T11" fmla="*/ 1736 h 1760"/>
                <a:gd name="T12" fmla="*/ 294 w 975"/>
                <a:gd name="T13" fmla="*/ 1713 h 1760"/>
                <a:gd name="T14" fmla="*/ 218 w 975"/>
                <a:gd name="T15" fmla="*/ 1692 h 1760"/>
                <a:gd name="T16" fmla="*/ 0 w 975"/>
                <a:gd name="T17" fmla="*/ 1663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5" h="1760">
                  <a:moveTo>
                    <a:pt x="144" y="111"/>
                  </a:moveTo>
                  <a:cubicBezTo>
                    <a:pt x="124" y="153"/>
                    <a:pt x="721" y="0"/>
                    <a:pt x="848" y="135"/>
                  </a:cubicBezTo>
                  <a:cubicBezTo>
                    <a:pt x="975" y="270"/>
                    <a:pt x="915" y="748"/>
                    <a:pt x="904" y="919"/>
                  </a:cubicBezTo>
                  <a:cubicBezTo>
                    <a:pt x="844" y="1050"/>
                    <a:pt x="888" y="927"/>
                    <a:pt x="784" y="1159"/>
                  </a:cubicBezTo>
                  <a:cubicBezTo>
                    <a:pt x="752" y="1252"/>
                    <a:pt x="757" y="1383"/>
                    <a:pt x="712" y="1479"/>
                  </a:cubicBezTo>
                  <a:cubicBezTo>
                    <a:pt x="455" y="1475"/>
                    <a:pt x="759" y="1760"/>
                    <a:pt x="513" y="1736"/>
                  </a:cubicBezTo>
                  <a:cubicBezTo>
                    <a:pt x="229" y="1707"/>
                    <a:pt x="571" y="1734"/>
                    <a:pt x="294" y="1713"/>
                  </a:cubicBezTo>
                  <a:cubicBezTo>
                    <a:pt x="267" y="1706"/>
                    <a:pt x="253" y="1696"/>
                    <a:pt x="218" y="1692"/>
                  </a:cubicBezTo>
                  <a:cubicBezTo>
                    <a:pt x="152" y="1681"/>
                    <a:pt x="0" y="1688"/>
                    <a:pt x="0" y="1663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bldLvl="0" animBg="1"/>
      <p:bldP spid="2048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547688" y="900430"/>
            <a:ext cx="804799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用电压表测量灯泡的电压：电压表与用电器并联。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ontrols/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3835" y="768350"/>
            <a:ext cx="6212205" cy="914400"/>
            <a:chOff x="306" y="1210"/>
            <a:chExt cx="9783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8466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三、电压表测量电路电压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203835" y="1682750"/>
            <a:ext cx="855916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）小组合作探究：</a:t>
            </a:r>
            <a:endParaRPr 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请用电压表分别测出</a:t>
            </a:r>
            <a:r>
              <a:rPr 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一节</a:t>
            </a: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干电池的</a:t>
            </a:r>
            <a:r>
              <a:rPr 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电压</a:t>
            </a: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和</a:t>
            </a:r>
            <a:r>
              <a:rPr 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两节</a:t>
            </a: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干电池串联，</a:t>
            </a:r>
            <a:r>
              <a:rPr 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三节</a:t>
            </a: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干电池串联后的</a:t>
            </a:r>
            <a:r>
              <a:rPr 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总电压</a:t>
            </a:r>
            <a:r>
              <a:rPr lang="zh-CN" sz="32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6626" name="Group 2"/>
          <p:cNvGrpSpPr/>
          <p:nvPr/>
        </p:nvGrpSpPr>
        <p:grpSpPr bwMode="auto">
          <a:xfrm>
            <a:off x="455930" y="3251200"/>
            <a:ext cx="3770630" cy="3035300"/>
            <a:chOff x="0" y="0"/>
            <a:chExt cx="2699" cy="2295"/>
          </a:xfrm>
        </p:grpSpPr>
        <p:pic>
          <p:nvPicPr>
            <p:cNvPr id="26627" name="Picture 3" descr="电压表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34" y="1497"/>
              <a:ext cx="888" cy="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28" name="Picture 4" descr="电源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26" y="0"/>
              <a:ext cx="1194" cy="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29" name="未知"/>
            <p:cNvSpPr/>
            <p:nvPr/>
          </p:nvSpPr>
          <p:spPr bwMode="auto">
            <a:xfrm>
              <a:off x="0" y="590"/>
              <a:ext cx="1225" cy="1542"/>
            </a:xfrm>
            <a:custGeom>
              <a:avLst/>
              <a:gdLst>
                <a:gd name="T0" fmla="*/ 181 w 264"/>
                <a:gd name="T1" fmla="*/ 0 h 1337"/>
                <a:gd name="T2" fmla="*/ 172 w 264"/>
                <a:gd name="T3" fmla="*/ 225 h 1337"/>
                <a:gd name="T4" fmla="*/ 97 w 264"/>
                <a:gd name="T5" fmla="*/ 459 h 1337"/>
                <a:gd name="T6" fmla="*/ 39 w 264"/>
                <a:gd name="T7" fmla="*/ 776 h 1337"/>
                <a:gd name="T8" fmla="*/ 39 w 264"/>
                <a:gd name="T9" fmla="*/ 1252 h 1337"/>
                <a:gd name="T10" fmla="*/ 64 w 264"/>
                <a:gd name="T11" fmla="*/ 1261 h 1337"/>
                <a:gd name="T12" fmla="*/ 114 w 264"/>
                <a:gd name="T13" fmla="*/ 1294 h 1337"/>
                <a:gd name="T14" fmla="*/ 139 w 264"/>
                <a:gd name="T15" fmla="*/ 1311 h 1337"/>
                <a:gd name="T16" fmla="*/ 264 w 264"/>
                <a:gd name="T17" fmla="*/ 1286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" h="1337">
                  <a:moveTo>
                    <a:pt x="181" y="0"/>
                  </a:moveTo>
                  <a:cubicBezTo>
                    <a:pt x="178" y="75"/>
                    <a:pt x="178" y="150"/>
                    <a:pt x="172" y="225"/>
                  </a:cubicBezTo>
                  <a:cubicBezTo>
                    <a:pt x="165" y="305"/>
                    <a:pt x="124" y="384"/>
                    <a:pt x="97" y="459"/>
                  </a:cubicBezTo>
                  <a:cubicBezTo>
                    <a:pt x="86" y="565"/>
                    <a:pt x="72" y="674"/>
                    <a:pt x="39" y="776"/>
                  </a:cubicBezTo>
                  <a:cubicBezTo>
                    <a:pt x="35" y="935"/>
                    <a:pt x="0" y="1098"/>
                    <a:pt x="39" y="1252"/>
                  </a:cubicBezTo>
                  <a:cubicBezTo>
                    <a:pt x="41" y="1261"/>
                    <a:pt x="56" y="1257"/>
                    <a:pt x="64" y="1261"/>
                  </a:cubicBezTo>
                  <a:cubicBezTo>
                    <a:pt x="81" y="1271"/>
                    <a:pt x="97" y="1283"/>
                    <a:pt x="114" y="1294"/>
                  </a:cubicBezTo>
                  <a:cubicBezTo>
                    <a:pt x="122" y="1300"/>
                    <a:pt x="139" y="1311"/>
                    <a:pt x="139" y="1311"/>
                  </a:cubicBezTo>
                  <a:cubicBezTo>
                    <a:pt x="262" y="1302"/>
                    <a:pt x="239" y="1337"/>
                    <a:pt x="264" y="1286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6630" name="未知"/>
            <p:cNvSpPr/>
            <p:nvPr/>
          </p:nvSpPr>
          <p:spPr bwMode="auto">
            <a:xfrm>
              <a:off x="1724" y="458"/>
              <a:ext cx="975" cy="1760"/>
            </a:xfrm>
            <a:custGeom>
              <a:avLst/>
              <a:gdLst>
                <a:gd name="T0" fmla="*/ 144 w 975"/>
                <a:gd name="T1" fmla="*/ 111 h 1760"/>
                <a:gd name="T2" fmla="*/ 848 w 975"/>
                <a:gd name="T3" fmla="*/ 135 h 1760"/>
                <a:gd name="T4" fmla="*/ 904 w 975"/>
                <a:gd name="T5" fmla="*/ 919 h 1760"/>
                <a:gd name="T6" fmla="*/ 784 w 975"/>
                <a:gd name="T7" fmla="*/ 1159 h 1760"/>
                <a:gd name="T8" fmla="*/ 712 w 975"/>
                <a:gd name="T9" fmla="*/ 1479 h 1760"/>
                <a:gd name="T10" fmla="*/ 513 w 975"/>
                <a:gd name="T11" fmla="*/ 1736 h 1760"/>
                <a:gd name="T12" fmla="*/ 294 w 975"/>
                <a:gd name="T13" fmla="*/ 1713 h 1760"/>
                <a:gd name="T14" fmla="*/ 218 w 975"/>
                <a:gd name="T15" fmla="*/ 1692 h 1760"/>
                <a:gd name="T16" fmla="*/ 0 w 975"/>
                <a:gd name="T17" fmla="*/ 1663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5" h="1760">
                  <a:moveTo>
                    <a:pt x="144" y="111"/>
                  </a:moveTo>
                  <a:cubicBezTo>
                    <a:pt x="124" y="153"/>
                    <a:pt x="721" y="0"/>
                    <a:pt x="848" y="135"/>
                  </a:cubicBezTo>
                  <a:cubicBezTo>
                    <a:pt x="975" y="270"/>
                    <a:pt x="915" y="748"/>
                    <a:pt x="904" y="919"/>
                  </a:cubicBezTo>
                  <a:cubicBezTo>
                    <a:pt x="844" y="1050"/>
                    <a:pt x="888" y="927"/>
                    <a:pt x="784" y="1159"/>
                  </a:cubicBezTo>
                  <a:cubicBezTo>
                    <a:pt x="752" y="1252"/>
                    <a:pt x="757" y="1383"/>
                    <a:pt x="712" y="1479"/>
                  </a:cubicBezTo>
                  <a:cubicBezTo>
                    <a:pt x="455" y="1475"/>
                    <a:pt x="759" y="1760"/>
                    <a:pt x="513" y="1736"/>
                  </a:cubicBezTo>
                  <a:cubicBezTo>
                    <a:pt x="229" y="1707"/>
                    <a:pt x="571" y="1734"/>
                    <a:pt x="294" y="1713"/>
                  </a:cubicBezTo>
                  <a:cubicBezTo>
                    <a:pt x="267" y="1706"/>
                    <a:pt x="253" y="1696"/>
                    <a:pt x="218" y="1692"/>
                  </a:cubicBezTo>
                  <a:cubicBezTo>
                    <a:pt x="152" y="1681"/>
                    <a:pt x="0" y="1688"/>
                    <a:pt x="0" y="1663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8674" name="Rectangle 2"/>
          <p:cNvSpPr>
            <a:spLocks noGrp="1" noRot="1" noChangeArrowheads="1"/>
          </p:cNvSpPr>
          <p:nvPr/>
        </p:nvSpPr>
        <p:spPr>
          <a:xfrm>
            <a:off x="4611370" y="3940175"/>
            <a:ext cx="4036695" cy="2244725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 panose="05020102010507070707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7015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7015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185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 panose="05020102010507070707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185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 panose="05020102010507070707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185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 panose="05020102010507070707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 panose="05020102010507070707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结论：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串联电池组的总电压等于各节电池电压之和。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698" name="Rectangle 2"/>
          <p:cNvSpPr>
            <a:spLocks noGrp="1" noRot="1" noChangeArrowheads="1"/>
          </p:cNvSpPr>
          <p:nvPr/>
        </p:nvSpPr>
        <p:spPr>
          <a:xfrm>
            <a:off x="764540" y="922020"/>
            <a:ext cx="6061710" cy="60007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黑体" panose="02010609060101010101" charset="-122"/>
                <a:cs typeface="+mj-cs"/>
              </a:defRPr>
            </a:lvl1pPr>
          </a:lstStyle>
          <a:p>
            <a:pPr algn="l"/>
            <a:r>
              <a:rPr 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）探究串联电路中电压的规律</a:t>
            </a:r>
            <a:endParaRPr lang="zh-CN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699" name="Rectangle 3"/>
          <p:cNvSpPr>
            <a:spLocks noGrp="1" noRot="1" noChangeArrowheads="1"/>
          </p:cNvSpPr>
          <p:nvPr/>
        </p:nvSpPr>
        <p:spPr>
          <a:xfrm>
            <a:off x="2101215" y="1914525"/>
            <a:ext cx="3852545" cy="3519805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 panose="05020102010507070707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7015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7015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185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 panose="05020102010507070707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185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 panose="05020102010507070707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185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 panose="05020102010507070707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 panose="05020102010507070707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1200" indent="-711200"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提出问题：</a:t>
            </a:r>
            <a:endParaRPr 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711200" indent="-711200"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猜想与假设</a:t>
            </a:r>
            <a:endParaRPr 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711200" indent="-711200"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制定计划与设计实验</a:t>
            </a:r>
            <a:endParaRPr 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711200" indent="-711200"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进行实验</a:t>
            </a:r>
            <a:endParaRPr 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711200" indent="-711200"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收集实验数据</a:t>
            </a:r>
            <a:endParaRPr 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711200" indent="-711200"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6.</a:t>
            </a:r>
            <a:r>
              <a:rPr 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分析与论证</a:t>
            </a:r>
            <a:endParaRPr 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711200" indent="-711200"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7.</a:t>
            </a:r>
            <a:r>
              <a:rPr 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评估与交流</a:t>
            </a:r>
            <a:endParaRPr 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700405" y="912813"/>
            <a:ext cx="2520950" cy="583565"/>
          </a:xfrm>
          <a:prstGeom prst="rect">
            <a:avLst/>
          </a:prstGeom>
          <a:solidFill>
            <a:srgbClr val="CCFFCC"/>
          </a:solidFill>
          <a:ln w="22225">
            <a:solidFill>
              <a:schemeClr val="accent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</a:t>
            </a: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提出问题</a:t>
            </a:r>
            <a:endParaRPr 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681777" y="1683107"/>
            <a:ext cx="7632700" cy="181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在下图中，两个灯泡是串联接入电路的。那么在电路中的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两端电压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AB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两端的电压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CD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两端的总电压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AD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可能有什么样的关系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844868" y="5780558"/>
            <a:ext cx="7343775" cy="583565"/>
          </a:xfrm>
          <a:prstGeom prst="rect">
            <a:avLst/>
          </a:prstGeom>
          <a:solidFill>
            <a:srgbClr val="CCFFCC"/>
          </a:solidFill>
          <a:ln w="25400">
            <a:solidFill>
              <a:schemeClr val="accent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</a:t>
            </a:r>
            <a:r>
              <a:rPr lang="zh-CN" sz="3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猜想与假设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： </a:t>
            </a:r>
            <a:r>
              <a:rPr lang="zh-CN" altLang="en-US" sz="3200" b="1" u="sng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en-US" sz="3200" b="1" u="sng">
                <a:solidFill>
                  <a:srgbClr val="D41FDD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                          </a:t>
            </a:r>
            <a:endParaRPr lang="zh-CN" sz="32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3188018" y="5318913"/>
            <a:ext cx="3492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endParaRPr lang="en-US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4300855" y="4916958"/>
            <a:ext cx="436563" cy="783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endParaRPr lang="en-US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3608705" y="5854377"/>
            <a:ext cx="26844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sz="2400" b="1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30728" name="Group 8"/>
          <p:cNvGrpSpPr/>
          <p:nvPr/>
        </p:nvGrpSpPr>
        <p:grpSpPr bwMode="auto">
          <a:xfrm>
            <a:off x="2883535" y="3404235"/>
            <a:ext cx="3495040" cy="2292350"/>
            <a:chOff x="0" y="0"/>
            <a:chExt cx="2042" cy="1444"/>
          </a:xfrm>
        </p:grpSpPr>
        <p:sp>
          <p:nvSpPr>
            <p:cNvPr id="30729" name="Line 9"/>
            <p:cNvSpPr>
              <a:spLocks noChangeShapeType="1"/>
            </p:cNvSpPr>
            <p:nvPr/>
          </p:nvSpPr>
          <p:spPr bwMode="auto">
            <a:xfrm>
              <a:off x="206" y="0"/>
              <a:ext cx="0" cy="313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0730" name="Group 10"/>
            <p:cNvGrpSpPr/>
            <p:nvPr/>
          </p:nvGrpSpPr>
          <p:grpSpPr bwMode="auto">
            <a:xfrm>
              <a:off x="219" y="34"/>
              <a:ext cx="143" cy="313"/>
              <a:chOff x="0" y="0"/>
              <a:chExt cx="180" cy="468"/>
            </a:xfrm>
          </p:grpSpPr>
          <p:sp>
            <p:nvSpPr>
              <p:cNvPr id="30731" name="Rectangle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0" cy="468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732" name="Line 12"/>
              <p:cNvSpPr>
                <a:spLocks noChangeShapeType="1"/>
              </p:cNvSpPr>
              <p:nvPr/>
            </p:nvSpPr>
            <p:spPr bwMode="auto">
              <a:xfrm>
                <a:off x="180" y="105"/>
                <a:ext cx="0" cy="237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0733" name="Group 13"/>
            <p:cNvGrpSpPr/>
            <p:nvPr/>
          </p:nvGrpSpPr>
          <p:grpSpPr bwMode="auto">
            <a:xfrm>
              <a:off x="1209" y="102"/>
              <a:ext cx="549" cy="114"/>
              <a:chOff x="0" y="0"/>
              <a:chExt cx="454" cy="104"/>
            </a:xfrm>
          </p:grpSpPr>
          <p:sp>
            <p:nvSpPr>
              <p:cNvPr id="30734" name="Oval 14"/>
              <p:cNvSpPr>
                <a:spLocks noChangeArrowheads="1"/>
              </p:cNvSpPr>
              <p:nvPr/>
            </p:nvSpPr>
            <p:spPr bwMode="auto">
              <a:xfrm>
                <a:off x="0" y="46"/>
                <a:ext cx="48" cy="58"/>
              </a:xfrm>
              <a:prstGeom prst="ellipse">
                <a:avLst/>
              </a:prstGeom>
              <a:solidFill>
                <a:srgbClr val="FFFFFF"/>
              </a:solidFill>
              <a:ln w="317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735" name="Line 15"/>
              <p:cNvSpPr>
                <a:spLocks noChangeShapeType="1"/>
              </p:cNvSpPr>
              <p:nvPr/>
            </p:nvSpPr>
            <p:spPr bwMode="auto">
              <a:xfrm flipV="1">
                <a:off x="45" y="0"/>
                <a:ext cx="409" cy="46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736" name="Line 16"/>
            <p:cNvSpPr>
              <a:spLocks noChangeShapeType="1"/>
            </p:cNvSpPr>
            <p:nvPr/>
          </p:nvSpPr>
          <p:spPr bwMode="auto">
            <a:xfrm>
              <a:off x="374" y="185"/>
              <a:ext cx="848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7" name="Line 17"/>
            <p:cNvSpPr>
              <a:spLocks noChangeShapeType="1"/>
            </p:cNvSpPr>
            <p:nvPr/>
          </p:nvSpPr>
          <p:spPr bwMode="auto">
            <a:xfrm>
              <a:off x="0" y="184"/>
              <a:ext cx="10" cy="993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8" name="Line 18"/>
            <p:cNvSpPr>
              <a:spLocks noChangeShapeType="1"/>
            </p:cNvSpPr>
            <p:nvPr/>
          </p:nvSpPr>
          <p:spPr bwMode="auto">
            <a:xfrm>
              <a:off x="10" y="1177"/>
              <a:ext cx="591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9" name="Line 19"/>
            <p:cNvSpPr>
              <a:spLocks noChangeShapeType="1"/>
            </p:cNvSpPr>
            <p:nvPr/>
          </p:nvSpPr>
          <p:spPr bwMode="auto">
            <a:xfrm>
              <a:off x="1703" y="184"/>
              <a:ext cx="329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0" name="Line 20"/>
            <p:cNvSpPr>
              <a:spLocks noChangeShapeType="1"/>
            </p:cNvSpPr>
            <p:nvPr/>
          </p:nvSpPr>
          <p:spPr bwMode="auto">
            <a:xfrm flipH="1" flipV="1">
              <a:off x="2031" y="159"/>
              <a:ext cx="11" cy="1018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1" name="Line 21"/>
            <p:cNvSpPr>
              <a:spLocks noChangeShapeType="1"/>
            </p:cNvSpPr>
            <p:nvPr/>
          </p:nvSpPr>
          <p:spPr bwMode="auto">
            <a:xfrm>
              <a:off x="824" y="1187"/>
              <a:ext cx="549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0742" name="Group 22"/>
            <p:cNvGrpSpPr/>
            <p:nvPr/>
          </p:nvGrpSpPr>
          <p:grpSpPr bwMode="auto">
            <a:xfrm>
              <a:off x="1365" y="1021"/>
              <a:ext cx="228" cy="266"/>
              <a:chOff x="0" y="0"/>
              <a:chExt cx="283" cy="283"/>
            </a:xfrm>
          </p:grpSpPr>
          <p:sp>
            <p:nvSpPr>
              <p:cNvPr id="30743" name="Oval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3" cy="283"/>
              </a:xfrm>
              <a:prstGeom prst="ellipse">
                <a:avLst/>
              </a:prstGeom>
              <a:solidFill>
                <a:srgbClr val="FFFFFF"/>
              </a:solidFill>
              <a:ln w="317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0744" name="Group 24"/>
              <p:cNvGrpSpPr/>
              <p:nvPr/>
            </p:nvGrpSpPr>
            <p:grpSpPr bwMode="auto">
              <a:xfrm>
                <a:off x="45" y="33"/>
                <a:ext cx="210" cy="234"/>
                <a:chOff x="0" y="0"/>
                <a:chExt cx="210" cy="234"/>
              </a:xfrm>
            </p:grpSpPr>
            <p:sp>
              <p:nvSpPr>
                <p:cNvPr id="30745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210" cy="210"/>
                </a:xfrm>
                <a:prstGeom prst="line">
                  <a:avLst/>
                </a:prstGeom>
                <a:noFill/>
                <a:ln w="317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46" name="Line 26"/>
                <p:cNvSpPr>
                  <a:spLocks noChangeShapeType="1"/>
                </p:cNvSpPr>
                <p:nvPr/>
              </p:nvSpPr>
              <p:spPr bwMode="auto">
                <a:xfrm>
                  <a:off x="0" y="24"/>
                  <a:ext cx="210" cy="210"/>
                </a:xfrm>
                <a:prstGeom prst="line">
                  <a:avLst/>
                </a:prstGeom>
                <a:noFill/>
                <a:ln w="317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0747" name="Group 27"/>
            <p:cNvGrpSpPr/>
            <p:nvPr/>
          </p:nvGrpSpPr>
          <p:grpSpPr bwMode="auto">
            <a:xfrm>
              <a:off x="601" y="1021"/>
              <a:ext cx="223" cy="266"/>
              <a:chOff x="0" y="0"/>
              <a:chExt cx="283" cy="283"/>
            </a:xfrm>
          </p:grpSpPr>
          <p:sp>
            <p:nvSpPr>
              <p:cNvPr id="30748" name="Oval 2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3" cy="283"/>
              </a:xfrm>
              <a:prstGeom prst="ellipse">
                <a:avLst/>
              </a:prstGeom>
              <a:solidFill>
                <a:srgbClr val="FFFFFF"/>
              </a:solidFill>
              <a:ln w="317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0749" name="Group 29"/>
              <p:cNvGrpSpPr/>
              <p:nvPr/>
            </p:nvGrpSpPr>
            <p:grpSpPr bwMode="auto">
              <a:xfrm>
                <a:off x="45" y="33"/>
                <a:ext cx="210" cy="234"/>
                <a:chOff x="0" y="0"/>
                <a:chExt cx="210" cy="234"/>
              </a:xfrm>
            </p:grpSpPr>
            <p:sp>
              <p:nvSpPr>
                <p:cNvPr id="30750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210" cy="210"/>
                </a:xfrm>
                <a:prstGeom prst="line">
                  <a:avLst/>
                </a:prstGeom>
                <a:noFill/>
                <a:ln w="317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51" name="Line 31"/>
                <p:cNvSpPr>
                  <a:spLocks noChangeShapeType="1"/>
                </p:cNvSpPr>
                <p:nvPr/>
              </p:nvSpPr>
              <p:spPr bwMode="auto">
                <a:xfrm>
                  <a:off x="0" y="24"/>
                  <a:ext cx="210" cy="210"/>
                </a:xfrm>
                <a:prstGeom prst="line">
                  <a:avLst/>
                </a:prstGeom>
                <a:noFill/>
                <a:ln w="317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0752" name="Line 32"/>
            <p:cNvSpPr>
              <a:spLocks noChangeShapeType="1"/>
            </p:cNvSpPr>
            <p:nvPr/>
          </p:nvSpPr>
          <p:spPr bwMode="auto">
            <a:xfrm flipV="1">
              <a:off x="1593" y="1177"/>
              <a:ext cx="449" cy="1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3" name="Line 33"/>
            <p:cNvSpPr>
              <a:spLocks noChangeShapeType="1"/>
            </p:cNvSpPr>
            <p:nvPr/>
          </p:nvSpPr>
          <p:spPr bwMode="auto">
            <a:xfrm flipH="1">
              <a:off x="0" y="184"/>
              <a:ext cx="219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4" name="Oval 34"/>
            <p:cNvSpPr>
              <a:spLocks noChangeArrowheads="1"/>
            </p:cNvSpPr>
            <p:nvPr/>
          </p:nvSpPr>
          <p:spPr bwMode="auto">
            <a:xfrm>
              <a:off x="275" y="1146"/>
              <a:ext cx="54" cy="50"/>
            </a:xfrm>
            <a:prstGeom prst="ellipse">
              <a:avLst/>
            </a:prstGeom>
            <a:solidFill>
              <a:schemeClr val="tx2"/>
            </a:solidFill>
            <a:ln w="3175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0755" name="Oval 35"/>
            <p:cNvSpPr>
              <a:spLocks noChangeArrowheads="1"/>
            </p:cNvSpPr>
            <p:nvPr/>
          </p:nvSpPr>
          <p:spPr bwMode="auto">
            <a:xfrm>
              <a:off x="973" y="1155"/>
              <a:ext cx="55" cy="51"/>
            </a:xfrm>
            <a:prstGeom prst="ellipse">
              <a:avLst/>
            </a:prstGeom>
            <a:solidFill>
              <a:schemeClr val="tx2"/>
            </a:solidFill>
            <a:ln w="3175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0756" name="Oval 36"/>
            <p:cNvSpPr>
              <a:spLocks noChangeArrowheads="1"/>
            </p:cNvSpPr>
            <p:nvPr/>
          </p:nvSpPr>
          <p:spPr bwMode="auto">
            <a:xfrm>
              <a:off x="1758" y="1155"/>
              <a:ext cx="55" cy="51"/>
            </a:xfrm>
            <a:prstGeom prst="ellipse">
              <a:avLst/>
            </a:prstGeom>
            <a:solidFill>
              <a:schemeClr val="tx2"/>
            </a:solidFill>
            <a:ln w="3175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0757" name="Text Box 37"/>
            <p:cNvSpPr txBox="1">
              <a:spLocks noChangeArrowheads="1"/>
            </p:cNvSpPr>
            <p:nvPr/>
          </p:nvSpPr>
          <p:spPr bwMode="auto">
            <a:xfrm>
              <a:off x="1675" y="1212"/>
              <a:ext cx="276" cy="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D</a:t>
              </a:r>
              <a:endPara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0758" name="Text Box 38"/>
            <p:cNvSpPr txBox="1">
              <a:spLocks noChangeArrowheads="1"/>
            </p:cNvSpPr>
            <p:nvPr/>
          </p:nvSpPr>
          <p:spPr bwMode="auto">
            <a:xfrm>
              <a:off x="565" y="769"/>
              <a:ext cx="434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L</a:t>
              </a:r>
              <a:r>
                <a:rPr lang="en-US" altLang="zh-CN" sz="12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1</a:t>
              </a:r>
              <a:endParaRPr lang="en-US" altLang="zh-CN" sz="1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0759" name="Text Box 39"/>
            <p:cNvSpPr txBox="1">
              <a:spLocks noChangeArrowheads="1"/>
            </p:cNvSpPr>
            <p:nvPr/>
          </p:nvSpPr>
          <p:spPr bwMode="auto">
            <a:xfrm>
              <a:off x="1347" y="769"/>
              <a:ext cx="434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L</a:t>
              </a:r>
              <a:r>
                <a:rPr lang="en-US" altLang="zh-CN" sz="12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2</a:t>
              </a:r>
              <a:endParaRPr lang="en-US" altLang="zh-CN" sz="1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0760" name="Oval 40"/>
            <p:cNvSpPr>
              <a:spLocks noChangeArrowheads="1"/>
            </p:cNvSpPr>
            <p:nvPr/>
          </p:nvSpPr>
          <p:spPr bwMode="auto">
            <a:xfrm>
              <a:off x="1207" y="1161"/>
              <a:ext cx="55" cy="51"/>
            </a:xfrm>
            <a:prstGeom prst="ellipse">
              <a:avLst/>
            </a:prstGeom>
            <a:solidFill>
              <a:schemeClr val="tx2"/>
            </a:solidFill>
            <a:ln w="3175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0761" name="Text Box 41"/>
          <p:cNvSpPr txBox="1">
            <a:spLocks noChangeArrowheads="1"/>
          </p:cNvSpPr>
          <p:nvPr/>
        </p:nvSpPr>
        <p:spPr bwMode="auto">
          <a:xfrm>
            <a:off x="4732655" y="4916958"/>
            <a:ext cx="436563" cy="783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endParaRPr lang="en-US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539750" y="922020"/>
            <a:ext cx="4103688" cy="583565"/>
          </a:xfrm>
          <a:prstGeom prst="rect">
            <a:avLst/>
          </a:prstGeom>
          <a:solidFill>
            <a:srgbClr val="CCFFCC"/>
          </a:solidFill>
          <a:ln w="25400">
            <a:solidFill>
              <a:schemeClr val="accent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</a:t>
            </a:r>
            <a:r>
              <a:rPr lang="zh-CN" sz="3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制定计划与设计实验</a:t>
            </a:r>
            <a:endParaRPr lang="zh-CN" sz="32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539115" y="1588770"/>
            <a:ext cx="7920990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分别把电压表接入图中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en-US" altLang="zh-CN" sz="1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两端、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en-US" altLang="zh-CN" sz="1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两端测出电压，然后测出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en-US" altLang="zh-CN" sz="1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en-US" altLang="zh-CN" sz="1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两端的总电压，看看测得的电压之间有什么关系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31748" name="Group 4"/>
          <p:cNvGrpSpPr/>
          <p:nvPr/>
        </p:nvGrpSpPr>
        <p:grpSpPr bwMode="auto">
          <a:xfrm>
            <a:off x="962025" y="2865120"/>
            <a:ext cx="2520950" cy="1916113"/>
            <a:chOff x="0" y="0"/>
            <a:chExt cx="1588" cy="1207"/>
          </a:xfrm>
        </p:grpSpPr>
        <p:sp>
          <p:nvSpPr>
            <p:cNvPr id="31749" name="Line 5"/>
            <p:cNvSpPr>
              <a:spLocks noChangeShapeType="1"/>
            </p:cNvSpPr>
            <p:nvPr/>
          </p:nvSpPr>
          <p:spPr bwMode="auto">
            <a:xfrm>
              <a:off x="1324" y="116"/>
              <a:ext cx="256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0" name="Line 6"/>
            <p:cNvSpPr>
              <a:spLocks noChangeShapeType="1"/>
            </p:cNvSpPr>
            <p:nvPr/>
          </p:nvSpPr>
          <p:spPr bwMode="auto">
            <a:xfrm flipH="1" flipV="1">
              <a:off x="1580" y="100"/>
              <a:ext cx="8" cy="64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1" name="Line 7"/>
            <p:cNvSpPr>
              <a:spLocks noChangeShapeType="1"/>
            </p:cNvSpPr>
            <p:nvPr/>
          </p:nvSpPr>
          <p:spPr bwMode="auto">
            <a:xfrm flipV="1">
              <a:off x="1239" y="740"/>
              <a:ext cx="349" cy="6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1752" name="Group 8"/>
            <p:cNvGrpSpPr/>
            <p:nvPr/>
          </p:nvGrpSpPr>
          <p:grpSpPr bwMode="auto">
            <a:xfrm>
              <a:off x="0" y="0"/>
              <a:ext cx="1497" cy="1207"/>
              <a:chOff x="0" y="0"/>
              <a:chExt cx="1497" cy="1207"/>
            </a:xfrm>
          </p:grpSpPr>
          <p:sp>
            <p:nvSpPr>
              <p:cNvPr id="31753" name="Line 9"/>
              <p:cNvSpPr>
                <a:spLocks noChangeShapeType="1"/>
              </p:cNvSpPr>
              <p:nvPr/>
            </p:nvSpPr>
            <p:spPr bwMode="auto">
              <a:xfrm>
                <a:off x="160" y="0"/>
                <a:ext cx="0" cy="197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1754" name="Group 10"/>
              <p:cNvGrpSpPr/>
              <p:nvPr/>
            </p:nvGrpSpPr>
            <p:grpSpPr bwMode="auto">
              <a:xfrm>
                <a:off x="170" y="22"/>
                <a:ext cx="112" cy="196"/>
                <a:chOff x="0" y="0"/>
                <a:chExt cx="180" cy="468"/>
              </a:xfrm>
            </p:grpSpPr>
            <p:sp>
              <p:nvSpPr>
                <p:cNvPr id="31755" name="Rectangle 1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80" cy="468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756" name="Line 12"/>
                <p:cNvSpPr>
                  <a:spLocks noChangeShapeType="1"/>
                </p:cNvSpPr>
                <p:nvPr/>
              </p:nvSpPr>
              <p:spPr bwMode="auto">
                <a:xfrm>
                  <a:off x="180" y="105"/>
                  <a:ext cx="0" cy="237"/>
                </a:xfrm>
                <a:prstGeom prst="line">
                  <a:avLst/>
                </a:prstGeom>
                <a:noFill/>
                <a:ln w="317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757" name="Group 13"/>
              <p:cNvGrpSpPr/>
              <p:nvPr/>
            </p:nvGrpSpPr>
            <p:grpSpPr bwMode="auto">
              <a:xfrm>
                <a:off x="940" y="53"/>
                <a:ext cx="428" cy="72"/>
                <a:chOff x="0" y="0"/>
                <a:chExt cx="454" cy="104"/>
              </a:xfrm>
            </p:grpSpPr>
            <p:sp>
              <p:nvSpPr>
                <p:cNvPr id="31758" name="Oval 14"/>
                <p:cNvSpPr>
                  <a:spLocks noChangeArrowheads="1"/>
                </p:cNvSpPr>
                <p:nvPr/>
              </p:nvSpPr>
              <p:spPr bwMode="auto">
                <a:xfrm>
                  <a:off x="0" y="46"/>
                  <a:ext cx="48" cy="58"/>
                </a:xfrm>
                <a:prstGeom prst="ellipse">
                  <a:avLst/>
                </a:prstGeom>
                <a:solidFill>
                  <a:srgbClr val="FFFFFF"/>
                </a:solidFill>
                <a:ln w="317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759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45" y="0"/>
                  <a:ext cx="409" cy="46"/>
                </a:xfrm>
                <a:prstGeom prst="line">
                  <a:avLst/>
                </a:prstGeom>
                <a:noFill/>
                <a:ln w="317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1760" name="Line 16"/>
              <p:cNvSpPr>
                <a:spLocks noChangeShapeType="1"/>
              </p:cNvSpPr>
              <p:nvPr/>
            </p:nvSpPr>
            <p:spPr bwMode="auto">
              <a:xfrm>
                <a:off x="291" y="100"/>
                <a:ext cx="659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61" name="Line 17"/>
              <p:cNvSpPr>
                <a:spLocks noChangeShapeType="1"/>
              </p:cNvSpPr>
              <p:nvPr/>
            </p:nvSpPr>
            <p:spPr bwMode="auto">
              <a:xfrm>
                <a:off x="0" y="116"/>
                <a:ext cx="8" cy="624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62" name="Line 18"/>
              <p:cNvSpPr>
                <a:spLocks noChangeShapeType="1"/>
              </p:cNvSpPr>
              <p:nvPr/>
            </p:nvSpPr>
            <p:spPr bwMode="auto">
              <a:xfrm>
                <a:off x="8" y="740"/>
                <a:ext cx="460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63" name="Line 19"/>
              <p:cNvSpPr>
                <a:spLocks noChangeShapeType="1"/>
              </p:cNvSpPr>
              <p:nvPr/>
            </p:nvSpPr>
            <p:spPr bwMode="auto">
              <a:xfrm>
                <a:off x="640" y="746"/>
                <a:ext cx="428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1764" name="Group 20"/>
              <p:cNvGrpSpPr/>
              <p:nvPr/>
            </p:nvGrpSpPr>
            <p:grpSpPr bwMode="auto">
              <a:xfrm>
                <a:off x="1061" y="642"/>
                <a:ext cx="178" cy="167"/>
                <a:chOff x="0" y="0"/>
                <a:chExt cx="283" cy="283"/>
              </a:xfrm>
            </p:grpSpPr>
            <p:sp>
              <p:nvSpPr>
                <p:cNvPr id="31765" name="Oval 2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3" cy="283"/>
                </a:xfrm>
                <a:prstGeom prst="ellipse">
                  <a:avLst/>
                </a:prstGeom>
                <a:solidFill>
                  <a:srgbClr val="FFFFFF"/>
                </a:solidFill>
                <a:ln w="317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31766" name="Group 22"/>
                <p:cNvGrpSpPr/>
                <p:nvPr/>
              </p:nvGrpSpPr>
              <p:grpSpPr bwMode="auto">
                <a:xfrm>
                  <a:off x="45" y="33"/>
                  <a:ext cx="210" cy="234"/>
                  <a:chOff x="0" y="0"/>
                  <a:chExt cx="210" cy="234"/>
                </a:xfrm>
              </p:grpSpPr>
              <p:sp>
                <p:nvSpPr>
                  <p:cNvPr id="31767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0" y="0"/>
                    <a:ext cx="210" cy="210"/>
                  </a:xfrm>
                  <a:prstGeom prst="line">
                    <a:avLst/>
                  </a:prstGeom>
                  <a:noFill/>
                  <a:ln w="3175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768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0" y="24"/>
                    <a:ext cx="210" cy="210"/>
                  </a:xfrm>
                  <a:prstGeom prst="line">
                    <a:avLst/>
                  </a:prstGeom>
                  <a:noFill/>
                  <a:ln w="3175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1769" name="Group 25"/>
              <p:cNvGrpSpPr/>
              <p:nvPr/>
            </p:nvGrpSpPr>
            <p:grpSpPr bwMode="auto">
              <a:xfrm>
                <a:off x="468" y="642"/>
                <a:ext cx="172" cy="167"/>
                <a:chOff x="0" y="0"/>
                <a:chExt cx="283" cy="283"/>
              </a:xfrm>
            </p:grpSpPr>
            <p:sp>
              <p:nvSpPr>
                <p:cNvPr id="31770" name="Oval 2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3" cy="283"/>
                </a:xfrm>
                <a:prstGeom prst="ellipse">
                  <a:avLst/>
                </a:prstGeom>
                <a:solidFill>
                  <a:srgbClr val="FFFFFF"/>
                </a:solidFill>
                <a:ln w="317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31771" name="Group 27"/>
                <p:cNvGrpSpPr/>
                <p:nvPr/>
              </p:nvGrpSpPr>
              <p:grpSpPr bwMode="auto">
                <a:xfrm>
                  <a:off x="45" y="33"/>
                  <a:ext cx="210" cy="234"/>
                  <a:chOff x="0" y="0"/>
                  <a:chExt cx="210" cy="234"/>
                </a:xfrm>
              </p:grpSpPr>
              <p:sp>
                <p:nvSpPr>
                  <p:cNvPr id="31772" name="Line 2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0" y="0"/>
                    <a:ext cx="210" cy="210"/>
                  </a:xfrm>
                  <a:prstGeom prst="line">
                    <a:avLst/>
                  </a:prstGeom>
                  <a:noFill/>
                  <a:ln w="3175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773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0" y="24"/>
                    <a:ext cx="210" cy="210"/>
                  </a:xfrm>
                  <a:prstGeom prst="line">
                    <a:avLst/>
                  </a:prstGeom>
                  <a:noFill/>
                  <a:ln w="3175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1774" name="Line 30"/>
              <p:cNvSpPr>
                <a:spLocks noChangeShapeType="1"/>
              </p:cNvSpPr>
              <p:nvPr/>
            </p:nvSpPr>
            <p:spPr bwMode="auto">
              <a:xfrm flipH="1">
                <a:off x="0" y="116"/>
                <a:ext cx="170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5" name="Oval 31"/>
              <p:cNvSpPr>
                <a:spLocks noChangeArrowheads="1"/>
              </p:cNvSpPr>
              <p:nvPr/>
            </p:nvSpPr>
            <p:spPr bwMode="auto">
              <a:xfrm>
                <a:off x="214" y="715"/>
                <a:ext cx="42" cy="31"/>
              </a:xfrm>
              <a:prstGeom prst="ellipse">
                <a:avLst/>
              </a:prstGeom>
              <a:solidFill>
                <a:schemeClr val="tx2"/>
              </a:solidFill>
              <a:ln w="31750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776" name="Oval 32"/>
              <p:cNvSpPr>
                <a:spLocks noChangeArrowheads="1"/>
              </p:cNvSpPr>
              <p:nvPr/>
            </p:nvSpPr>
            <p:spPr bwMode="auto">
              <a:xfrm>
                <a:off x="788" y="727"/>
                <a:ext cx="44" cy="32"/>
              </a:xfrm>
              <a:prstGeom prst="ellipse">
                <a:avLst/>
              </a:prstGeom>
              <a:solidFill>
                <a:schemeClr val="tx2"/>
              </a:solidFill>
              <a:ln w="31750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777" name="Oval 33"/>
              <p:cNvSpPr>
                <a:spLocks noChangeArrowheads="1"/>
              </p:cNvSpPr>
              <p:nvPr/>
            </p:nvSpPr>
            <p:spPr bwMode="auto">
              <a:xfrm>
                <a:off x="1368" y="715"/>
                <a:ext cx="42" cy="32"/>
              </a:xfrm>
              <a:prstGeom prst="ellipse">
                <a:avLst/>
              </a:prstGeom>
              <a:solidFill>
                <a:schemeClr val="tx2"/>
              </a:solidFill>
              <a:ln w="31750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778" name="Text Box 34"/>
              <p:cNvSpPr txBox="1">
                <a:spLocks noChangeArrowheads="1"/>
              </p:cNvSpPr>
              <p:nvPr/>
            </p:nvSpPr>
            <p:spPr bwMode="auto">
              <a:xfrm>
                <a:off x="128" y="778"/>
                <a:ext cx="172" cy="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A</a:t>
                </a:r>
                <a:endParaRPr lang="en-US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779" name="Text Box 35"/>
              <p:cNvSpPr txBox="1">
                <a:spLocks noChangeArrowheads="1"/>
              </p:cNvSpPr>
              <p:nvPr/>
            </p:nvSpPr>
            <p:spPr bwMode="auto">
              <a:xfrm>
                <a:off x="614" y="778"/>
                <a:ext cx="213" cy="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B</a:t>
                </a:r>
                <a:endParaRPr lang="en-US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780" name="Text Box 36"/>
              <p:cNvSpPr txBox="1">
                <a:spLocks noChangeArrowheads="1"/>
              </p:cNvSpPr>
              <p:nvPr/>
            </p:nvSpPr>
            <p:spPr bwMode="auto">
              <a:xfrm>
                <a:off x="1282" y="778"/>
                <a:ext cx="215" cy="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D</a:t>
                </a:r>
                <a:endParaRPr lang="en-US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781" name="Text Box 37"/>
              <p:cNvSpPr txBox="1">
                <a:spLocks noChangeArrowheads="1"/>
              </p:cNvSpPr>
              <p:nvPr/>
            </p:nvSpPr>
            <p:spPr bwMode="auto">
              <a:xfrm>
                <a:off x="485" y="516"/>
                <a:ext cx="221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782" name="Text Box 38"/>
              <p:cNvSpPr txBox="1">
                <a:spLocks noChangeArrowheads="1"/>
              </p:cNvSpPr>
              <p:nvPr/>
            </p:nvSpPr>
            <p:spPr bwMode="auto">
              <a:xfrm>
                <a:off x="1080" y="516"/>
                <a:ext cx="221" cy="6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  <a:p>
                <a:pPr>
                  <a:spcBef>
                    <a:spcPct val="50000"/>
                  </a:spcBef>
                </a:pPr>
                <a:endParaRPr 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783" name="Line 39"/>
              <p:cNvSpPr>
                <a:spLocks noChangeShapeType="1"/>
              </p:cNvSpPr>
              <p:nvPr/>
            </p:nvSpPr>
            <p:spPr bwMode="auto">
              <a:xfrm>
                <a:off x="233" y="726"/>
                <a:ext cx="0" cy="48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1784" name="Line 40"/>
              <p:cNvSpPr>
                <a:spLocks noChangeShapeType="1"/>
              </p:cNvSpPr>
              <p:nvPr/>
            </p:nvSpPr>
            <p:spPr bwMode="auto">
              <a:xfrm>
                <a:off x="805" y="753"/>
                <a:ext cx="0" cy="45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1785" name="Line 41"/>
              <p:cNvSpPr>
                <a:spLocks noChangeShapeType="1"/>
              </p:cNvSpPr>
              <p:nvPr/>
            </p:nvSpPr>
            <p:spPr bwMode="auto">
              <a:xfrm>
                <a:off x="233" y="1206"/>
                <a:ext cx="305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1786" name="Line 42"/>
              <p:cNvSpPr>
                <a:spLocks noChangeShapeType="1"/>
              </p:cNvSpPr>
              <p:nvPr/>
            </p:nvSpPr>
            <p:spPr bwMode="auto">
              <a:xfrm>
                <a:off x="572" y="1207"/>
                <a:ext cx="235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1787" name="Text Box 43"/>
              <p:cNvSpPr txBox="1">
                <a:spLocks noChangeArrowheads="1"/>
              </p:cNvSpPr>
              <p:nvPr/>
            </p:nvSpPr>
            <p:spPr bwMode="auto">
              <a:xfrm>
                <a:off x="369" y="363"/>
                <a:ext cx="308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rgbClr val="FF0066"/>
                    </a:solidFill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1200" b="1">
                    <a:solidFill>
                      <a:srgbClr val="FF0066"/>
                    </a:solidFill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I</a:t>
                </a:r>
                <a:endParaRPr lang="en-US" altLang="zh-CN" sz="1200" b="1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788" name="Text Box 44"/>
              <p:cNvSpPr txBox="1">
                <a:spLocks noChangeArrowheads="1"/>
              </p:cNvSpPr>
              <p:nvPr/>
            </p:nvSpPr>
            <p:spPr bwMode="auto">
              <a:xfrm>
                <a:off x="991" y="363"/>
                <a:ext cx="11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sz="2400" b="1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789" name="Text Box 45"/>
              <p:cNvSpPr txBox="1">
                <a:spLocks noChangeArrowheads="1"/>
              </p:cNvSpPr>
              <p:nvPr/>
            </p:nvSpPr>
            <p:spPr bwMode="auto">
              <a:xfrm>
                <a:off x="991" y="375"/>
                <a:ext cx="260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rgbClr val="FF0066"/>
                    </a:solidFill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1200" b="1">
                    <a:solidFill>
                      <a:srgbClr val="FF0066"/>
                    </a:solidFill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2</a:t>
                </a:r>
                <a:endParaRPr lang="en-US" altLang="zh-CN" sz="1200" b="1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790" name="Oval 46"/>
              <p:cNvSpPr>
                <a:spLocks noChangeArrowheads="1"/>
              </p:cNvSpPr>
              <p:nvPr/>
            </p:nvSpPr>
            <p:spPr bwMode="auto">
              <a:xfrm>
                <a:off x="913" y="726"/>
                <a:ext cx="44" cy="32"/>
              </a:xfrm>
              <a:prstGeom prst="ellipse">
                <a:avLst/>
              </a:prstGeom>
              <a:solidFill>
                <a:schemeClr val="tx2"/>
              </a:solidFill>
              <a:ln w="31750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791" name="Text Box 47"/>
              <p:cNvSpPr txBox="1">
                <a:spLocks noChangeArrowheads="1"/>
              </p:cNvSpPr>
              <p:nvPr/>
            </p:nvSpPr>
            <p:spPr bwMode="auto">
              <a:xfrm>
                <a:off x="844" y="775"/>
                <a:ext cx="213" cy="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C</a:t>
                </a:r>
                <a:endParaRPr lang="en-US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1792" name="Line 48"/>
          <p:cNvSpPr>
            <a:spLocks noChangeShapeType="1"/>
          </p:cNvSpPr>
          <p:nvPr/>
        </p:nvSpPr>
        <p:spPr bwMode="auto">
          <a:xfrm>
            <a:off x="6529388" y="2977833"/>
            <a:ext cx="406400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93" name="Line 49"/>
          <p:cNvSpPr>
            <a:spLocks noChangeShapeType="1"/>
          </p:cNvSpPr>
          <p:nvPr/>
        </p:nvSpPr>
        <p:spPr bwMode="auto">
          <a:xfrm flipH="1" flipV="1">
            <a:off x="6935788" y="2952433"/>
            <a:ext cx="12700" cy="101600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94" name="Line 50"/>
          <p:cNvSpPr>
            <a:spLocks noChangeShapeType="1"/>
          </p:cNvSpPr>
          <p:nvPr/>
        </p:nvSpPr>
        <p:spPr bwMode="auto">
          <a:xfrm flipV="1">
            <a:off x="6394450" y="3968433"/>
            <a:ext cx="554038" cy="9525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95" name="Line 51"/>
          <p:cNvSpPr>
            <a:spLocks noChangeShapeType="1"/>
          </p:cNvSpPr>
          <p:nvPr/>
        </p:nvSpPr>
        <p:spPr bwMode="auto">
          <a:xfrm>
            <a:off x="4681538" y="2793683"/>
            <a:ext cx="0" cy="312737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96" name="Group 52"/>
          <p:cNvGrpSpPr/>
          <p:nvPr/>
        </p:nvGrpSpPr>
        <p:grpSpPr bwMode="auto">
          <a:xfrm>
            <a:off x="4697413" y="2828608"/>
            <a:ext cx="177800" cy="311150"/>
            <a:chOff x="0" y="0"/>
            <a:chExt cx="180" cy="468"/>
          </a:xfrm>
        </p:grpSpPr>
        <p:sp>
          <p:nvSpPr>
            <p:cNvPr id="31797" name="Rectangle 53"/>
            <p:cNvSpPr>
              <a:spLocks noChangeArrowheads="1"/>
            </p:cNvSpPr>
            <p:nvPr/>
          </p:nvSpPr>
          <p:spPr bwMode="auto">
            <a:xfrm>
              <a:off x="0" y="0"/>
              <a:ext cx="180" cy="46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1798" name="Line 54"/>
            <p:cNvSpPr>
              <a:spLocks noChangeShapeType="1"/>
            </p:cNvSpPr>
            <p:nvPr/>
          </p:nvSpPr>
          <p:spPr bwMode="auto">
            <a:xfrm>
              <a:off x="180" y="105"/>
              <a:ext cx="0" cy="237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99" name="Group 55"/>
          <p:cNvGrpSpPr/>
          <p:nvPr/>
        </p:nvGrpSpPr>
        <p:grpSpPr bwMode="auto">
          <a:xfrm>
            <a:off x="5919788" y="2877820"/>
            <a:ext cx="679450" cy="114300"/>
            <a:chOff x="0" y="0"/>
            <a:chExt cx="454" cy="104"/>
          </a:xfrm>
        </p:grpSpPr>
        <p:sp>
          <p:nvSpPr>
            <p:cNvPr id="31800" name="Oval 56"/>
            <p:cNvSpPr>
              <a:spLocks noChangeArrowheads="1"/>
            </p:cNvSpPr>
            <p:nvPr/>
          </p:nvSpPr>
          <p:spPr bwMode="auto">
            <a:xfrm>
              <a:off x="0" y="46"/>
              <a:ext cx="48" cy="58"/>
            </a:xfrm>
            <a:prstGeom prst="ellipse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1801" name="Line 57"/>
            <p:cNvSpPr>
              <a:spLocks noChangeShapeType="1"/>
            </p:cNvSpPr>
            <p:nvPr/>
          </p:nvSpPr>
          <p:spPr bwMode="auto">
            <a:xfrm flipV="1">
              <a:off x="45" y="0"/>
              <a:ext cx="409" cy="46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802" name="Line 58"/>
          <p:cNvSpPr>
            <a:spLocks noChangeShapeType="1"/>
          </p:cNvSpPr>
          <p:nvPr/>
        </p:nvSpPr>
        <p:spPr bwMode="auto">
          <a:xfrm>
            <a:off x="4889500" y="2952433"/>
            <a:ext cx="1046163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03" name="Line 59"/>
          <p:cNvSpPr>
            <a:spLocks noChangeShapeType="1"/>
          </p:cNvSpPr>
          <p:nvPr/>
        </p:nvSpPr>
        <p:spPr bwMode="auto">
          <a:xfrm>
            <a:off x="4427538" y="2977833"/>
            <a:ext cx="12700" cy="99060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04" name="Line 60"/>
          <p:cNvSpPr>
            <a:spLocks noChangeShapeType="1"/>
          </p:cNvSpPr>
          <p:nvPr/>
        </p:nvSpPr>
        <p:spPr bwMode="auto">
          <a:xfrm>
            <a:off x="4440238" y="3968433"/>
            <a:ext cx="730250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05" name="Line 61"/>
          <p:cNvSpPr>
            <a:spLocks noChangeShapeType="1"/>
          </p:cNvSpPr>
          <p:nvPr/>
        </p:nvSpPr>
        <p:spPr bwMode="auto">
          <a:xfrm>
            <a:off x="5443538" y="3977958"/>
            <a:ext cx="679450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806" name="Group 62"/>
          <p:cNvGrpSpPr/>
          <p:nvPr/>
        </p:nvGrpSpPr>
        <p:grpSpPr bwMode="auto">
          <a:xfrm>
            <a:off x="6111875" y="3812858"/>
            <a:ext cx="282575" cy="265112"/>
            <a:chOff x="0" y="0"/>
            <a:chExt cx="283" cy="283"/>
          </a:xfrm>
        </p:grpSpPr>
        <p:sp>
          <p:nvSpPr>
            <p:cNvPr id="31807" name="Oval 63"/>
            <p:cNvSpPr>
              <a:spLocks noChangeArrowheads="1"/>
            </p:cNvSpPr>
            <p:nvPr/>
          </p:nvSpPr>
          <p:spPr bwMode="auto">
            <a:xfrm>
              <a:off x="0" y="0"/>
              <a:ext cx="283" cy="283"/>
            </a:xfrm>
            <a:prstGeom prst="ellipse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1808" name="Group 64"/>
            <p:cNvGrpSpPr/>
            <p:nvPr/>
          </p:nvGrpSpPr>
          <p:grpSpPr bwMode="auto">
            <a:xfrm>
              <a:off x="45" y="33"/>
              <a:ext cx="210" cy="234"/>
              <a:chOff x="0" y="0"/>
              <a:chExt cx="210" cy="234"/>
            </a:xfrm>
          </p:grpSpPr>
          <p:sp>
            <p:nvSpPr>
              <p:cNvPr id="31809" name="Line 65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10" cy="21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10" name="Line 66"/>
              <p:cNvSpPr>
                <a:spLocks noChangeShapeType="1"/>
              </p:cNvSpPr>
              <p:nvPr/>
            </p:nvSpPr>
            <p:spPr bwMode="auto">
              <a:xfrm>
                <a:off x="0" y="24"/>
                <a:ext cx="210" cy="21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1811" name="Group 67"/>
          <p:cNvGrpSpPr/>
          <p:nvPr/>
        </p:nvGrpSpPr>
        <p:grpSpPr bwMode="auto">
          <a:xfrm>
            <a:off x="5170488" y="3812858"/>
            <a:ext cx="273050" cy="265112"/>
            <a:chOff x="0" y="0"/>
            <a:chExt cx="283" cy="283"/>
          </a:xfrm>
        </p:grpSpPr>
        <p:sp>
          <p:nvSpPr>
            <p:cNvPr id="31812" name="Oval 68"/>
            <p:cNvSpPr>
              <a:spLocks noChangeArrowheads="1"/>
            </p:cNvSpPr>
            <p:nvPr/>
          </p:nvSpPr>
          <p:spPr bwMode="auto">
            <a:xfrm>
              <a:off x="0" y="0"/>
              <a:ext cx="283" cy="283"/>
            </a:xfrm>
            <a:prstGeom prst="ellipse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1813" name="Group 69"/>
            <p:cNvGrpSpPr/>
            <p:nvPr/>
          </p:nvGrpSpPr>
          <p:grpSpPr bwMode="auto">
            <a:xfrm>
              <a:off x="45" y="33"/>
              <a:ext cx="210" cy="234"/>
              <a:chOff x="0" y="0"/>
              <a:chExt cx="210" cy="234"/>
            </a:xfrm>
          </p:grpSpPr>
          <p:sp>
            <p:nvSpPr>
              <p:cNvPr id="31814" name="Line 70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10" cy="21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15" name="Line 71"/>
              <p:cNvSpPr>
                <a:spLocks noChangeShapeType="1"/>
              </p:cNvSpPr>
              <p:nvPr/>
            </p:nvSpPr>
            <p:spPr bwMode="auto">
              <a:xfrm>
                <a:off x="0" y="24"/>
                <a:ext cx="210" cy="21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1816" name="Line 72"/>
          <p:cNvSpPr>
            <a:spLocks noChangeShapeType="1"/>
          </p:cNvSpPr>
          <p:nvPr/>
        </p:nvSpPr>
        <p:spPr bwMode="auto">
          <a:xfrm flipH="1">
            <a:off x="4427538" y="2977833"/>
            <a:ext cx="269875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17" name="Oval 73"/>
          <p:cNvSpPr>
            <a:spLocks noChangeArrowheads="1"/>
          </p:cNvSpPr>
          <p:nvPr/>
        </p:nvSpPr>
        <p:spPr bwMode="auto">
          <a:xfrm>
            <a:off x="4767263" y="3928745"/>
            <a:ext cx="66675" cy="49213"/>
          </a:xfrm>
          <a:prstGeom prst="ellipse">
            <a:avLst/>
          </a:prstGeom>
          <a:solidFill>
            <a:schemeClr val="tx2"/>
          </a:solidFill>
          <a:ln w="3175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18" name="Oval 74"/>
          <p:cNvSpPr>
            <a:spLocks noChangeArrowheads="1"/>
          </p:cNvSpPr>
          <p:nvPr/>
        </p:nvSpPr>
        <p:spPr bwMode="auto">
          <a:xfrm>
            <a:off x="5678488" y="3947795"/>
            <a:ext cx="69850" cy="50800"/>
          </a:xfrm>
          <a:prstGeom prst="ellipse">
            <a:avLst/>
          </a:prstGeom>
          <a:solidFill>
            <a:schemeClr val="tx2"/>
          </a:solidFill>
          <a:ln w="3175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19" name="Oval 75"/>
          <p:cNvSpPr>
            <a:spLocks noChangeArrowheads="1"/>
          </p:cNvSpPr>
          <p:nvPr/>
        </p:nvSpPr>
        <p:spPr bwMode="auto">
          <a:xfrm>
            <a:off x="6751638" y="3938270"/>
            <a:ext cx="66675" cy="50800"/>
          </a:xfrm>
          <a:prstGeom prst="ellipse">
            <a:avLst/>
          </a:prstGeom>
          <a:solidFill>
            <a:schemeClr val="tx2"/>
          </a:solidFill>
          <a:ln w="3175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20" name="Text Box 76"/>
          <p:cNvSpPr txBox="1">
            <a:spLocks noChangeArrowheads="1"/>
          </p:cNvSpPr>
          <p:nvPr/>
        </p:nvSpPr>
        <p:spPr bwMode="auto">
          <a:xfrm>
            <a:off x="4630738" y="4028758"/>
            <a:ext cx="2730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endParaRPr lang="en-US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21" name="Text Box 77"/>
          <p:cNvSpPr txBox="1">
            <a:spLocks noChangeArrowheads="1"/>
          </p:cNvSpPr>
          <p:nvPr/>
        </p:nvSpPr>
        <p:spPr bwMode="auto">
          <a:xfrm>
            <a:off x="5402263" y="4028758"/>
            <a:ext cx="33813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endParaRPr lang="en-US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22" name="Text Box 78"/>
          <p:cNvSpPr txBox="1">
            <a:spLocks noChangeArrowheads="1"/>
          </p:cNvSpPr>
          <p:nvPr/>
        </p:nvSpPr>
        <p:spPr bwMode="auto">
          <a:xfrm>
            <a:off x="6462713" y="4028758"/>
            <a:ext cx="341312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endParaRPr lang="en-US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23" name="Text Box 79"/>
          <p:cNvSpPr txBox="1">
            <a:spLocks noChangeArrowheads="1"/>
          </p:cNvSpPr>
          <p:nvPr/>
        </p:nvSpPr>
        <p:spPr bwMode="auto">
          <a:xfrm>
            <a:off x="5197475" y="3612833"/>
            <a:ext cx="3508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24" name="Text Box 80"/>
          <p:cNvSpPr txBox="1">
            <a:spLocks noChangeArrowheads="1"/>
          </p:cNvSpPr>
          <p:nvPr/>
        </p:nvSpPr>
        <p:spPr bwMode="auto">
          <a:xfrm>
            <a:off x="6142038" y="3612833"/>
            <a:ext cx="350837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25" name="Line 81"/>
          <p:cNvSpPr>
            <a:spLocks noChangeShapeType="1"/>
          </p:cNvSpPr>
          <p:nvPr/>
        </p:nvSpPr>
        <p:spPr bwMode="auto">
          <a:xfrm>
            <a:off x="5915025" y="3946208"/>
            <a:ext cx="0" cy="762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1826" name="Line 82"/>
          <p:cNvSpPr>
            <a:spLocks noChangeShapeType="1"/>
          </p:cNvSpPr>
          <p:nvPr/>
        </p:nvSpPr>
        <p:spPr bwMode="auto">
          <a:xfrm>
            <a:off x="6794500" y="3970020"/>
            <a:ext cx="0" cy="7159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1827" name="Line 83"/>
          <p:cNvSpPr>
            <a:spLocks noChangeShapeType="1"/>
          </p:cNvSpPr>
          <p:nvPr/>
        </p:nvSpPr>
        <p:spPr bwMode="auto">
          <a:xfrm>
            <a:off x="5895975" y="4698683"/>
            <a:ext cx="48418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1828" name="Line 84"/>
          <p:cNvSpPr>
            <a:spLocks noChangeShapeType="1"/>
          </p:cNvSpPr>
          <p:nvPr/>
        </p:nvSpPr>
        <p:spPr bwMode="auto">
          <a:xfrm>
            <a:off x="6434138" y="4690745"/>
            <a:ext cx="37306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1829" name="Text Box 85"/>
          <p:cNvSpPr txBox="1">
            <a:spLocks noChangeArrowheads="1"/>
          </p:cNvSpPr>
          <p:nvPr/>
        </p:nvSpPr>
        <p:spPr bwMode="auto">
          <a:xfrm>
            <a:off x="5013325" y="3369945"/>
            <a:ext cx="4889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en-US" altLang="zh-CN" sz="12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endParaRPr lang="en-US" altLang="zh-CN" sz="1200" b="1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30" name="Text Box 86"/>
          <p:cNvSpPr txBox="1">
            <a:spLocks noChangeArrowheads="1"/>
          </p:cNvSpPr>
          <p:nvPr/>
        </p:nvSpPr>
        <p:spPr bwMode="auto">
          <a:xfrm>
            <a:off x="6000750" y="336994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endParaRPr lang="zh-CN" sz="2400" b="1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31" name="Text Box 87"/>
          <p:cNvSpPr txBox="1">
            <a:spLocks noChangeArrowheads="1"/>
          </p:cNvSpPr>
          <p:nvPr/>
        </p:nvSpPr>
        <p:spPr bwMode="auto">
          <a:xfrm>
            <a:off x="6000750" y="3388995"/>
            <a:ext cx="41338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en-US" altLang="zh-CN" sz="12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sz="1200" b="1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32" name="Oval 88"/>
          <p:cNvSpPr>
            <a:spLocks noChangeArrowheads="1"/>
          </p:cNvSpPr>
          <p:nvPr/>
        </p:nvSpPr>
        <p:spPr bwMode="auto">
          <a:xfrm>
            <a:off x="5876925" y="3946208"/>
            <a:ext cx="69850" cy="50800"/>
          </a:xfrm>
          <a:prstGeom prst="ellipse">
            <a:avLst/>
          </a:prstGeom>
          <a:solidFill>
            <a:schemeClr val="tx2"/>
          </a:solidFill>
          <a:ln w="3175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33" name="Text Box 89"/>
          <p:cNvSpPr txBox="1">
            <a:spLocks noChangeArrowheads="1"/>
          </p:cNvSpPr>
          <p:nvPr/>
        </p:nvSpPr>
        <p:spPr bwMode="auto">
          <a:xfrm>
            <a:off x="5867400" y="4017645"/>
            <a:ext cx="33813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endParaRPr lang="en-US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31834" name="Group 90"/>
          <p:cNvGrpSpPr/>
          <p:nvPr/>
        </p:nvGrpSpPr>
        <p:grpSpPr bwMode="auto">
          <a:xfrm>
            <a:off x="1619250" y="4593908"/>
            <a:ext cx="330200" cy="398463"/>
            <a:chOff x="0" y="0"/>
            <a:chExt cx="208" cy="251"/>
          </a:xfrm>
        </p:grpSpPr>
        <p:sp>
          <p:nvSpPr>
            <p:cNvPr id="31835" name="Oval 91"/>
            <p:cNvSpPr>
              <a:spLocks noChangeArrowheads="1"/>
            </p:cNvSpPr>
            <p:nvPr/>
          </p:nvSpPr>
          <p:spPr bwMode="auto">
            <a:xfrm>
              <a:off x="27" y="28"/>
              <a:ext cx="181" cy="18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1836" name="Text Box 92"/>
            <p:cNvSpPr txBox="1">
              <a:spLocks noChangeArrowheads="1"/>
            </p:cNvSpPr>
            <p:nvPr/>
          </p:nvSpPr>
          <p:spPr bwMode="auto">
            <a:xfrm>
              <a:off x="0" y="0"/>
              <a:ext cx="196" cy="2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zh-CN" sz="2000" b="1">
                  <a:ea typeface="黑体" panose="02010609060101010101" charset="-122"/>
                  <a:cs typeface="Times New Roman" panose="02020603050405020304" pitchFamily="18" charset="0"/>
                </a:rPr>
                <a:t>V</a:t>
              </a:r>
              <a:endParaRPr lang="en-US" altLang="zh-CN" sz="2000" b="1"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837" name="Group 93"/>
          <p:cNvGrpSpPr/>
          <p:nvPr/>
        </p:nvGrpSpPr>
        <p:grpSpPr bwMode="auto">
          <a:xfrm>
            <a:off x="6175375" y="4493895"/>
            <a:ext cx="330200" cy="398463"/>
            <a:chOff x="0" y="0"/>
            <a:chExt cx="208" cy="251"/>
          </a:xfrm>
        </p:grpSpPr>
        <p:sp>
          <p:nvSpPr>
            <p:cNvPr id="31838" name="Oval 94"/>
            <p:cNvSpPr>
              <a:spLocks noChangeArrowheads="1"/>
            </p:cNvSpPr>
            <p:nvPr/>
          </p:nvSpPr>
          <p:spPr bwMode="auto">
            <a:xfrm>
              <a:off x="27" y="28"/>
              <a:ext cx="181" cy="18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1839" name="Text Box 95"/>
            <p:cNvSpPr txBox="1">
              <a:spLocks noChangeArrowheads="1"/>
            </p:cNvSpPr>
            <p:nvPr/>
          </p:nvSpPr>
          <p:spPr bwMode="auto">
            <a:xfrm>
              <a:off x="0" y="0"/>
              <a:ext cx="196" cy="2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zh-CN" sz="2000" b="1">
                  <a:ea typeface="黑体" panose="02010609060101010101" charset="-122"/>
                  <a:cs typeface="Times New Roman" panose="02020603050405020304" pitchFamily="18" charset="0"/>
                </a:rPr>
                <a:t>V</a:t>
              </a:r>
              <a:endParaRPr lang="en-US" altLang="zh-CN" sz="2000" b="1"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1840" name="Line 96"/>
          <p:cNvSpPr>
            <a:spLocks noChangeShapeType="1"/>
          </p:cNvSpPr>
          <p:nvPr/>
        </p:nvSpPr>
        <p:spPr bwMode="auto">
          <a:xfrm>
            <a:off x="3097213" y="4809808"/>
            <a:ext cx="0" cy="312737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841" name="Group 97"/>
          <p:cNvGrpSpPr/>
          <p:nvPr/>
        </p:nvGrpSpPr>
        <p:grpSpPr bwMode="auto">
          <a:xfrm>
            <a:off x="3113088" y="4844733"/>
            <a:ext cx="177800" cy="311150"/>
            <a:chOff x="0" y="0"/>
            <a:chExt cx="180" cy="468"/>
          </a:xfrm>
        </p:grpSpPr>
        <p:sp>
          <p:nvSpPr>
            <p:cNvPr id="31842" name="Rectangle 98"/>
            <p:cNvSpPr>
              <a:spLocks noChangeArrowheads="1"/>
            </p:cNvSpPr>
            <p:nvPr/>
          </p:nvSpPr>
          <p:spPr bwMode="auto">
            <a:xfrm>
              <a:off x="0" y="0"/>
              <a:ext cx="180" cy="46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1843" name="Line 99"/>
            <p:cNvSpPr>
              <a:spLocks noChangeShapeType="1"/>
            </p:cNvSpPr>
            <p:nvPr/>
          </p:nvSpPr>
          <p:spPr bwMode="auto">
            <a:xfrm>
              <a:off x="180" y="105"/>
              <a:ext cx="0" cy="237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844" name="Group 100"/>
          <p:cNvGrpSpPr/>
          <p:nvPr/>
        </p:nvGrpSpPr>
        <p:grpSpPr bwMode="auto">
          <a:xfrm>
            <a:off x="4335463" y="4893945"/>
            <a:ext cx="679450" cy="114300"/>
            <a:chOff x="0" y="0"/>
            <a:chExt cx="454" cy="104"/>
          </a:xfrm>
        </p:grpSpPr>
        <p:sp>
          <p:nvSpPr>
            <p:cNvPr id="31845" name="Oval 101"/>
            <p:cNvSpPr>
              <a:spLocks noChangeArrowheads="1"/>
            </p:cNvSpPr>
            <p:nvPr/>
          </p:nvSpPr>
          <p:spPr bwMode="auto">
            <a:xfrm>
              <a:off x="0" y="46"/>
              <a:ext cx="48" cy="58"/>
            </a:xfrm>
            <a:prstGeom prst="ellipse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1846" name="Line 102"/>
            <p:cNvSpPr>
              <a:spLocks noChangeShapeType="1"/>
            </p:cNvSpPr>
            <p:nvPr/>
          </p:nvSpPr>
          <p:spPr bwMode="auto">
            <a:xfrm flipV="1">
              <a:off x="45" y="0"/>
              <a:ext cx="409" cy="46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847" name="Line 103"/>
          <p:cNvSpPr>
            <a:spLocks noChangeShapeType="1"/>
          </p:cNvSpPr>
          <p:nvPr/>
        </p:nvSpPr>
        <p:spPr bwMode="auto">
          <a:xfrm>
            <a:off x="3305175" y="4968558"/>
            <a:ext cx="1046163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48" name="Line 104"/>
          <p:cNvSpPr>
            <a:spLocks noChangeShapeType="1"/>
          </p:cNvSpPr>
          <p:nvPr/>
        </p:nvSpPr>
        <p:spPr bwMode="auto">
          <a:xfrm>
            <a:off x="2843213" y="4993958"/>
            <a:ext cx="12700" cy="99060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49" name="Line 105"/>
          <p:cNvSpPr>
            <a:spLocks noChangeShapeType="1"/>
          </p:cNvSpPr>
          <p:nvPr/>
        </p:nvSpPr>
        <p:spPr bwMode="auto">
          <a:xfrm>
            <a:off x="2855913" y="5984558"/>
            <a:ext cx="730250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0" name="Line 106"/>
          <p:cNvSpPr>
            <a:spLocks noChangeShapeType="1"/>
          </p:cNvSpPr>
          <p:nvPr/>
        </p:nvSpPr>
        <p:spPr bwMode="auto">
          <a:xfrm>
            <a:off x="4945063" y="4993958"/>
            <a:ext cx="406400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1" name="Line 107"/>
          <p:cNvSpPr>
            <a:spLocks noChangeShapeType="1"/>
          </p:cNvSpPr>
          <p:nvPr/>
        </p:nvSpPr>
        <p:spPr bwMode="auto">
          <a:xfrm flipH="1" flipV="1">
            <a:off x="5351463" y="4968558"/>
            <a:ext cx="12700" cy="101600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2" name="Line 108"/>
          <p:cNvSpPr>
            <a:spLocks noChangeShapeType="1"/>
          </p:cNvSpPr>
          <p:nvPr/>
        </p:nvSpPr>
        <p:spPr bwMode="auto">
          <a:xfrm>
            <a:off x="3859213" y="5994083"/>
            <a:ext cx="679450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853" name="Group 109"/>
          <p:cNvGrpSpPr/>
          <p:nvPr/>
        </p:nvGrpSpPr>
        <p:grpSpPr bwMode="auto">
          <a:xfrm>
            <a:off x="4527550" y="5828983"/>
            <a:ext cx="282575" cy="265112"/>
            <a:chOff x="0" y="0"/>
            <a:chExt cx="283" cy="283"/>
          </a:xfrm>
        </p:grpSpPr>
        <p:sp>
          <p:nvSpPr>
            <p:cNvPr id="31854" name="Oval 110"/>
            <p:cNvSpPr>
              <a:spLocks noChangeArrowheads="1"/>
            </p:cNvSpPr>
            <p:nvPr/>
          </p:nvSpPr>
          <p:spPr bwMode="auto">
            <a:xfrm>
              <a:off x="0" y="0"/>
              <a:ext cx="283" cy="283"/>
            </a:xfrm>
            <a:prstGeom prst="ellipse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1855" name="Group 111"/>
            <p:cNvGrpSpPr/>
            <p:nvPr/>
          </p:nvGrpSpPr>
          <p:grpSpPr bwMode="auto">
            <a:xfrm>
              <a:off x="45" y="33"/>
              <a:ext cx="210" cy="234"/>
              <a:chOff x="0" y="0"/>
              <a:chExt cx="210" cy="234"/>
            </a:xfrm>
          </p:grpSpPr>
          <p:sp>
            <p:nvSpPr>
              <p:cNvPr id="31856" name="Line 112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10" cy="21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57" name="Line 113"/>
              <p:cNvSpPr>
                <a:spLocks noChangeShapeType="1"/>
              </p:cNvSpPr>
              <p:nvPr/>
            </p:nvSpPr>
            <p:spPr bwMode="auto">
              <a:xfrm>
                <a:off x="0" y="24"/>
                <a:ext cx="210" cy="21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1858" name="Group 114"/>
          <p:cNvGrpSpPr/>
          <p:nvPr/>
        </p:nvGrpSpPr>
        <p:grpSpPr bwMode="auto">
          <a:xfrm>
            <a:off x="3586163" y="5828983"/>
            <a:ext cx="273050" cy="265112"/>
            <a:chOff x="0" y="0"/>
            <a:chExt cx="283" cy="283"/>
          </a:xfrm>
        </p:grpSpPr>
        <p:sp>
          <p:nvSpPr>
            <p:cNvPr id="31859" name="Oval 115"/>
            <p:cNvSpPr>
              <a:spLocks noChangeArrowheads="1"/>
            </p:cNvSpPr>
            <p:nvPr/>
          </p:nvSpPr>
          <p:spPr bwMode="auto">
            <a:xfrm>
              <a:off x="0" y="0"/>
              <a:ext cx="283" cy="283"/>
            </a:xfrm>
            <a:prstGeom prst="ellipse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1860" name="Group 116"/>
            <p:cNvGrpSpPr/>
            <p:nvPr/>
          </p:nvGrpSpPr>
          <p:grpSpPr bwMode="auto">
            <a:xfrm>
              <a:off x="45" y="33"/>
              <a:ext cx="210" cy="234"/>
              <a:chOff x="0" y="0"/>
              <a:chExt cx="210" cy="234"/>
            </a:xfrm>
          </p:grpSpPr>
          <p:sp>
            <p:nvSpPr>
              <p:cNvPr id="31861" name="Line 117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10" cy="21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62" name="Line 118"/>
              <p:cNvSpPr>
                <a:spLocks noChangeShapeType="1"/>
              </p:cNvSpPr>
              <p:nvPr/>
            </p:nvSpPr>
            <p:spPr bwMode="auto">
              <a:xfrm>
                <a:off x="0" y="24"/>
                <a:ext cx="210" cy="21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1863" name="Line 119"/>
          <p:cNvSpPr>
            <a:spLocks noChangeShapeType="1"/>
          </p:cNvSpPr>
          <p:nvPr/>
        </p:nvSpPr>
        <p:spPr bwMode="auto">
          <a:xfrm flipV="1">
            <a:off x="4810125" y="5984558"/>
            <a:ext cx="554038" cy="9525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4" name="Line 120"/>
          <p:cNvSpPr>
            <a:spLocks noChangeShapeType="1"/>
          </p:cNvSpPr>
          <p:nvPr/>
        </p:nvSpPr>
        <p:spPr bwMode="auto">
          <a:xfrm flipH="1">
            <a:off x="2843213" y="4993958"/>
            <a:ext cx="269875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5" name="Oval 121"/>
          <p:cNvSpPr>
            <a:spLocks noChangeArrowheads="1"/>
          </p:cNvSpPr>
          <p:nvPr/>
        </p:nvSpPr>
        <p:spPr bwMode="auto">
          <a:xfrm>
            <a:off x="3106738" y="5944870"/>
            <a:ext cx="66675" cy="49213"/>
          </a:xfrm>
          <a:prstGeom prst="ellipse">
            <a:avLst/>
          </a:prstGeom>
          <a:solidFill>
            <a:schemeClr val="tx2"/>
          </a:solidFill>
          <a:ln w="3175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66" name="Oval 122"/>
          <p:cNvSpPr>
            <a:spLocks noChangeArrowheads="1"/>
          </p:cNvSpPr>
          <p:nvPr/>
        </p:nvSpPr>
        <p:spPr bwMode="auto">
          <a:xfrm>
            <a:off x="4046538" y="5963920"/>
            <a:ext cx="69850" cy="50800"/>
          </a:xfrm>
          <a:prstGeom prst="ellipse">
            <a:avLst/>
          </a:prstGeom>
          <a:solidFill>
            <a:schemeClr val="tx2"/>
          </a:solidFill>
          <a:ln w="3175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67" name="Oval 123"/>
          <p:cNvSpPr>
            <a:spLocks noChangeArrowheads="1"/>
          </p:cNvSpPr>
          <p:nvPr/>
        </p:nvSpPr>
        <p:spPr bwMode="auto">
          <a:xfrm>
            <a:off x="5014913" y="5944870"/>
            <a:ext cx="66675" cy="50800"/>
          </a:xfrm>
          <a:prstGeom prst="ellipse">
            <a:avLst/>
          </a:prstGeom>
          <a:solidFill>
            <a:schemeClr val="tx2"/>
          </a:solidFill>
          <a:ln w="3175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68" name="Text Box 124"/>
          <p:cNvSpPr txBox="1">
            <a:spLocks noChangeArrowheads="1"/>
          </p:cNvSpPr>
          <p:nvPr/>
        </p:nvSpPr>
        <p:spPr bwMode="auto">
          <a:xfrm>
            <a:off x="3046413" y="6044883"/>
            <a:ext cx="2730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endParaRPr lang="en-US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69" name="Text Box 125"/>
          <p:cNvSpPr txBox="1">
            <a:spLocks noChangeArrowheads="1"/>
          </p:cNvSpPr>
          <p:nvPr/>
        </p:nvSpPr>
        <p:spPr bwMode="auto">
          <a:xfrm>
            <a:off x="3884613" y="6044883"/>
            <a:ext cx="33813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endParaRPr lang="en-US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70" name="Text Box 126"/>
          <p:cNvSpPr txBox="1">
            <a:spLocks noChangeArrowheads="1"/>
          </p:cNvSpPr>
          <p:nvPr/>
        </p:nvSpPr>
        <p:spPr bwMode="auto">
          <a:xfrm>
            <a:off x="4964113" y="6044883"/>
            <a:ext cx="341312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endParaRPr lang="en-US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71" name="Text Box 127"/>
          <p:cNvSpPr txBox="1">
            <a:spLocks noChangeArrowheads="1"/>
          </p:cNvSpPr>
          <p:nvPr/>
        </p:nvSpPr>
        <p:spPr bwMode="auto">
          <a:xfrm>
            <a:off x="3613150" y="5628958"/>
            <a:ext cx="3508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72" name="Text Box 128"/>
          <p:cNvSpPr txBox="1">
            <a:spLocks noChangeArrowheads="1"/>
          </p:cNvSpPr>
          <p:nvPr/>
        </p:nvSpPr>
        <p:spPr bwMode="auto">
          <a:xfrm>
            <a:off x="4557713" y="5628958"/>
            <a:ext cx="350837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73" name="Line 129"/>
          <p:cNvSpPr>
            <a:spLocks noChangeShapeType="1"/>
          </p:cNvSpPr>
          <p:nvPr/>
        </p:nvSpPr>
        <p:spPr bwMode="auto">
          <a:xfrm>
            <a:off x="3132138" y="5962333"/>
            <a:ext cx="0" cy="762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1874" name="Line 130"/>
          <p:cNvSpPr>
            <a:spLocks noChangeShapeType="1"/>
          </p:cNvSpPr>
          <p:nvPr/>
        </p:nvSpPr>
        <p:spPr bwMode="auto">
          <a:xfrm>
            <a:off x="5043488" y="6008370"/>
            <a:ext cx="0" cy="7159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1875" name="Line 131"/>
          <p:cNvSpPr>
            <a:spLocks noChangeShapeType="1"/>
          </p:cNvSpPr>
          <p:nvPr/>
        </p:nvSpPr>
        <p:spPr bwMode="auto">
          <a:xfrm>
            <a:off x="3132138" y="6724333"/>
            <a:ext cx="83978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1876" name="Line 132"/>
          <p:cNvSpPr>
            <a:spLocks noChangeShapeType="1"/>
          </p:cNvSpPr>
          <p:nvPr/>
        </p:nvSpPr>
        <p:spPr bwMode="auto">
          <a:xfrm>
            <a:off x="4249738" y="6716395"/>
            <a:ext cx="79216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1877" name="Text Box 133"/>
          <p:cNvSpPr txBox="1">
            <a:spLocks noChangeArrowheads="1"/>
          </p:cNvSpPr>
          <p:nvPr/>
        </p:nvSpPr>
        <p:spPr bwMode="auto">
          <a:xfrm>
            <a:off x="3492500" y="5314633"/>
            <a:ext cx="5746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en-US" altLang="zh-CN" sz="12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endParaRPr lang="en-US" altLang="zh-CN" sz="1200" b="1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78" name="Text Box 134"/>
          <p:cNvSpPr txBox="1">
            <a:spLocks noChangeArrowheads="1"/>
          </p:cNvSpPr>
          <p:nvPr/>
        </p:nvSpPr>
        <p:spPr bwMode="auto">
          <a:xfrm>
            <a:off x="4427538" y="5314633"/>
            <a:ext cx="41338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en-US" altLang="zh-CN" sz="12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sz="1200" b="1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31879" name="Group 135"/>
          <p:cNvGrpSpPr/>
          <p:nvPr/>
        </p:nvGrpSpPr>
        <p:grpSpPr bwMode="auto">
          <a:xfrm>
            <a:off x="3987800" y="6538595"/>
            <a:ext cx="330200" cy="398463"/>
            <a:chOff x="0" y="0"/>
            <a:chExt cx="208" cy="251"/>
          </a:xfrm>
        </p:grpSpPr>
        <p:sp>
          <p:nvSpPr>
            <p:cNvPr id="31880" name="Oval 136"/>
            <p:cNvSpPr>
              <a:spLocks noChangeArrowheads="1"/>
            </p:cNvSpPr>
            <p:nvPr/>
          </p:nvSpPr>
          <p:spPr bwMode="auto">
            <a:xfrm>
              <a:off x="27" y="28"/>
              <a:ext cx="181" cy="18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1881" name="Text Box 137"/>
            <p:cNvSpPr txBox="1">
              <a:spLocks noChangeArrowheads="1"/>
            </p:cNvSpPr>
            <p:nvPr/>
          </p:nvSpPr>
          <p:spPr bwMode="auto">
            <a:xfrm>
              <a:off x="0" y="0"/>
              <a:ext cx="196" cy="2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zh-CN" sz="2000" b="1">
                  <a:ea typeface="黑体" panose="02010609060101010101" charset="-122"/>
                  <a:cs typeface="Times New Roman" panose="02020603050405020304" pitchFamily="18" charset="0"/>
                </a:rPr>
                <a:t>V</a:t>
              </a:r>
              <a:endParaRPr lang="en-US" altLang="zh-CN" sz="2000" b="1"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1882" name="Oval 138"/>
          <p:cNvSpPr>
            <a:spLocks noChangeArrowheads="1"/>
          </p:cNvSpPr>
          <p:nvPr/>
        </p:nvSpPr>
        <p:spPr bwMode="auto">
          <a:xfrm>
            <a:off x="4357688" y="5970270"/>
            <a:ext cx="69850" cy="50800"/>
          </a:xfrm>
          <a:prstGeom prst="ellipse">
            <a:avLst/>
          </a:prstGeom>
          <a:solidFill>
            <a:schemeClr val="tx2"/>
          </a:solidFill>
          <a:ln w="3175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83" name="Text Box 139"/>
          <p:cNvSpPr txBox="1">
            <a:spLocks noChangeArrowheads="1"/>
          </p:cNvSpPr>
          <p:nvPr/>
        </p:nvSpPr>
        <p:spPr bwMode="auto">
          <a:xfrm>
            <a:off x="4240213" y="6044883"/>
            <a:ext cx="33813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endParaRPr lang="en-US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84" name="Text Box 140"/>
          <p:cNvSpPr txBox="1">
            <a:spLocks noChangeArrowheads="1"/>
          </p:cNvSpPr>
          <p:nvPr/>
        </p:nvSpPr>
        <p:spPr bwMode="auto">
          <a:xfrm>
            <a:off x="1258888" y="4741545"/>
            <a:ext cx="36258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+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85" name="Text Box 141"/>
          <p:cNvSpPr txBox="1">
            <a:spLocks noChangeArrowheads="1"/>
          </p:cNvSpPr>
          <p:nvPr/>
        </p:nvSpPr>
        <p:spPr bwMode="auto">
          <a:xfrm>
            <a:off x="1908175" y="4593908"/>
            <a:ext cx="36258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86" name="Rectangle 142"/>
          <p:cNvSpPr>
            <a:spLocks noChangeArrowheads="1"/>
          </p:cNvSpPr>
          <p:nvPr/>
        </p:nvSpPr>
        <p:spPr bwMode="auto">
          <a:xfrm>
            <a:off x="1331913" y="3585845"/>
            <a:ext cx="36258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+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1888" name="Text Box 144"/>
          <p:cNvSpPr txBox="1">
            <a:spLocks noChangeArrowheads="1"/>
          </p:cNvSpPr>
          <p:nvPr/>
        </p:nvSpPr>
        <p:spPr bwMode="auto">
          <a:xfrm>
            <a:off x="1979613" y="3441383"/>
            <a:ext cx="36258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770" name="Group 2"/>
          <p:cNvGrpSpPr/>
          <p:nvPr/>
        </p:nvGrpSpPr>
        <p:grpSpPr bwMode="auto">
          <a:xfrm>
            <a:off x="1183958" y="628540"/>
            <a:ext cx="6570662" cy="3079750"/>
            <a:chOff x="0" y="0"/>
            <a:chExt cx="4139" cy="1940"/>
          </a:xfrm>
        </p:grpSpPr>
        <p:pic>
          <p:nvPicPr>
            <p:cNvPr id="32771" name="Picture 3" descr="开关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35" y="136"/>
              <a:ext cx="1062" cy="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2" name="Picture 4" descr="电源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2" y="0"/>
              <a:ext cx="1194" cy="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3" name="Picture 5" descr="灯泡 (2)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12" y="1406"/>
              <a:ext cx="1182" cy="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4" name="Picture 6" descr="灯泡 (2)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389" y="1361"/>
              <a:ext cx="1182" cy="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5" name="未知"/>
            <p:cNvSpPr/>
            <p:nvPr/>
          </p:nvSpPr>
          <p:spPr bwMode="auto">
            <a:xfrm>
              <a:off x="1359" y="426"/>
              <a:ext cx="1312" cy="153"/>
            </a:xfrm>
            <a:custGeom>
              <a:avLst/>
              <a:gdLst>
                <a:gd name="T0" fmla="*/ 0 w 1312"/>
                <a:gd name="T1" fmla="*/ 153 h 153"/>
                <a:gd name="T2" fmla="*/ 147 w 1312"/>
                <a:gd name="T3" fmla="*/ 117 h 153"/>
                <a:gd name="T4" fmla="*/ 284 w 1312"/>
                <a:gd name="T5" fmla="*/ 62 h 153"/>
                <a:gd name="T6" fmla="*/ 622 w 1312"/>
                <a:gd name="T7" fmla="*/ 16 h 153"/>
                <a:gd name="T8" fmla="*/ 1061 w 1312"/>
                <a:gd name="T9" fmla="*/ 44 h 153"/>
                <a:gd name="T10" fmla="*/ 1198 w 1312"/>
                <a:gd name="T11" fmla="*/ 89 h 153"/>
                <a:gd name="T12" fmla="*/ 1280 w 1312"/>
                <a:gd name="T13" fmla="*/ 10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2" h="153">
                  <a:moveTo>
                    <a:pt x="0" y="153"/>
                  </a:moveTo>
                  <a:cubicBezTo>
                    <a:pt x="49" y="141"/>
                    <a:pt x="99" y="132"/>
                    <a:pt x="147" y="117"/>
                  </a:cubicBezTo>
                  <a:cubicBezTo>
                    <a:pt x="182" y="80"/>
                    <a:pt x="237" y="76"/>
                    <a:pt x="284" y="62"/>
                  </a:cubicBezTo>
                  <a:cubicBezTo>
                    <a:pt x="396" y="29"/>
                    <a:pt x="505" y="24"/>
                    <a:pt x="622" y="16"/>
                  </a:cubicBezTo>
                  <a:cubicBezTo>
                    <a:pt x="776" y="20"/>
                    <a:pt x="918" y="0"/>
                    <a:pt x="1061" y="44"/>
                  </a:cubicBezTo>
                  <a:cubicBezTo>
                    <a:pt x="1107" y="58"/>
                    <a:pt x="1152" y="74"/>
                    <a:pt x="1198" y="89"/>
                  </a:cubicBezTo>
                  <a:cubicBezTo>
                    <a:pt x="1278" y="116"/>
                    <a:pt x="1312" y="73"/>
                    <a:pt x="1280" y="108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2776" name="未知"/>
            <p:cNvSpPr/>
            <p:nvPr/>
          </p:nvSpPr>
          <p:spPr bwMode="auto">
            <a:xfrm>
              <a:off x="3371" y="333"/>
              <a:ext cx="768" cy="1343"/>
            </a:xfrm>
            <a:custGeom>
              <a:avLst/>
              <a:gdLst>
                <a:gd name="T0" fmla="*/ 91 w 768"/>
                <a:gd name="T1" fmla="*/ 18 h 1343"/>
                <a:gd name="T2" fmla="*/ 329 w 768"/>
                <a:gd name="T3" fmla="*/ 9 h 1343"/>
                <a:gd name="T4" fmla="*/ 466 w 768"/>
                <a:gd name="T5" fmla="*/ 109 h 1343"/>
                <a:gd name="T6" fmla="*/ 512 w 768"/>
                <a:gd name="T7" fmla="*/ 191 h 1343"/>
                <a:gd name="T8" fmla="*/ 530 w 768"/>
                <a:gd name="T9" fmla="*/ 219 h 1343"/>
                <a:gd name="T10" fmla="*/ 548 w 768"/>
                <a:gd name="T11" fmla="*/ 246 h 1343"/>
                <a:gd name="T12" fmla="*/ 612 w 768"/>
                <a:gd name="T13" fmla="*/ 420 h 1343"/>
                <a:gd name="T14" fmla="*/ 658 w 768"/>
                <a:gd name="T15" fmla="*/ 575 h 1343"/>
                <a:gd name="T16" fmla="*/ 649 w 768"/>
                <a:gd name="T17" fmla="*/ 1106 h 1343"/>
                <a:gd name="T18" fmla="*/ 503 w 768"/>
                <a:gd name="T19" fmla="*/ 1270 h 1343"/>
                <a:gd name="T20" fmla="*/ 347 w 768"/>
                <a:gd name="T21" fmla="*/ 1279 h 1343"/>
                <a:gd name="T22" fmla="*/ 0 w 768"/>
                <a:gd name="T23" fmla="*/ 1343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8" h="1343">
                  <a:moveTo>
                    <a:pt x="91" y="18"/>
                  </a:moveTo>
                  <a:cubicBezTo>
                    <a:pt x="198" y="0"/>
                    <a:pt x="183" y="0"/>
                    <a:pt x="329" y="9"/>
                  </a:cubicBezTo>
                  <a:cubicBezTo>
                    <a:pt x="384" y="27"/>
                    <a:pt x="419" y="77"/>
                    <a:pt x="466" y="109"/>
                  </a:cubicBezTo>
                  <a:cubicBezTo>
                    <a:pt x="482" y="159"/>
                    <a:pt x="469" y="126"/>
                    <a:pt x="512" y="191"/>
                  </a:cubicBezTo>
                  <a:cubicBezTo>
                    <a:pt x="518" y="200"/>
                    <a:pt x="524" y="210"/>
                    <a:pt x="530" y="219"/>
                  </a:cubicBezTo>
                  <a:cubicBezTo>
                    <a:pt x="536" y="228"/>
                    <a:pt x="548" y="246"/>
                    <a:pt x="548" y="246"/>
                  </a:cubicBezTo>
                  <a:cubicBezTo>
                    <a:pt x="560" y="307"/>
                    <a:pt x="593" y="360"/>
                    <a:pt x="612" y="420"/>
                  </a:cubicBezTo>
                  <a:cubicBezTo>
                    <a:pt x="630" y="478"/>
                    <a:pt x="636" y="520"/>
                    <a:pt x="658" y="575"/>
                  </a:cubicBezTo>
                  <a:cubicBezTo>
                    <a:pt x="681" y="741"/>
                    <a:pt x="768" y="981"/>
                    <a:pt x="649" y="1106"/>
                  </a:cubicBezTo>
                  <a:cubicBezTo>
                    <a:pt x="632" y="1157"/>
                    <a:pt x="566" y="1264"/>
                    <a:pt x="503" y="1270"/>
                  </a:cubicBezTo>
                  <a:cubicBezTo>
                    <a:pt x="451" y="1275"/>
                    <a:pt x="399" y="1276"/>
                    <a:pt x="347" y="1279"/>
                  </a:cubicBezTo>
                  <a:cubicBezTo>
                    <a:pt x="244" y="1317"/>
                    <a:pt x="109" y="1343"/>
                    <a:pt x="0" y="1343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2777" name="未知"/>
            <p:cNvSpPr/>
            <p:nvPr/>
          </p:nvSpPr>
          <p:spPr bwMode="auto">
            <a:xfrm>
              <a:off x="1195" y="1631"/>
              <a:ext cx="1453" cy="91"/>
            </a:xfrm>
            <a:custGeom>
              <a:avLst/>
              <a:gdLst>
                <a:gd name="T0" fmla="*/ 0 w 1453"/>
                <a:gd name="T1" fmla="*/ 91 h 91"/>
                <a:gd name="T2" fmla="*/ 777 w 1453"/>
                <a:gd name="T3" fmla="*/ 82 h 91"/>
                <a:gd name="T4" fmla="*/ 905 w 1453"/>
                <a:gd name="T5" fmla="*/ 36 h 91"/>
                <a:gd name="T6" fmla="*/ 1069 w 1453"/>
                <a:gd name="T7" fmla="*/ 0 h 91"/>
                <a:gd name="T8" fmla="*/ 1389 w 1453"/>
                <a:gd name="T9" fmla="*/ 9 h 91"/>
                <a:gd name="T10" fmla="*/ 1453 w 1453"/>
                <a:gd name="T11" fmla="*/ 6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3" h="91">
                  <a:moveTo>
                    <a:pt x="0" y="91"/>
                  </a:moveTo>
                  <a:cubicBezTo>
                    <a:pt x="259" y="88"/>
                    <a:pt x="518" y="88"/>
                    <a:pt x="777" y="82"/>
                  </a:cubicBezTo>
                  <a:cubicBezTo>
                    <a:pt x="817" y="81"/>
                    <a:pt x="864" y="45"/>
                    <a:pt x="905" y="36"/>
                  </a:cubicBezTo>
                  <a:cubicBezTo>
                    <a:pt x="960" y="24"/>
                    <a:pt x="1016" y="18"/>
                    <a:pt x="1069" y="0"/>
                  </a:cubicBezTo>
                  <a:cubicBezTo>
                    <a:pt x="1176" y="3"/>
                    <a:pt x="1282" y="3"/>
                    <a:pt x="1389" y="9"/>
                  </a:cubicBezTo>
                  <a:cubicBezTo>
                    <a:pt x="1435" y="11"/>
                    <a:pt x="1413" y="64"/>
                    <a:pt x="1453" y="64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2778" name="未知"/>
            <p:cNvSpPr/>
            <p:nvPr/>
          </p:nvSpPr>
          <p:spPr bwMode="auto">
            <a:xfrm>
              <a:off x="0" y="625"/>
              <a:ext cx="418" cy="1214"/>
            </a:xfrm>
            <a:custGeom>
              <a:avLst/>
              <a:gdLst>
                <a:gd name="T0" fmla="*/ 308 w 418"/>
                <a:gd name="T1" fmla="*/ 0 h 1214"/>
                <a:gd name="T2" fmla="*/ 244 w 418"/>
                <a:gd name="T3" fmla="*/ 183 h 1214"/>
                <a:gd name="T4" fmla="*/ 180 w 418"/>
                <a:gd name="T5" fmla="*/ 293 h 1214"/>
                <a:gd name="T6" fmla="*/ 134 w 418"/>
                <a:gd name="T7" fmla="*/ 347 h 1214"/>
                <a:gd name="T8" fmla="*/ 79 w 418"/>
                <a:gd name="T9" fmla="*/ 457 h 1214"/>
                <a:gd name="T10" fmla="*/ 61 w 418"/>
                <a:gd name="T11" fmla="*/ 539 h 1214"/>
                <a:gd name="T12" fmla="*/ 43 w 418"/>
                <a:gd name="T13" fmla="*/ 594 h 1214"/>
                <a:gd name="T14" fmla="*/ 134 w 418"/>
                <a:gd name="T15" fmla="*/ 1125 h 1214"/>
                <a:gd name="T16" fmla="*/ 390 w 418"/>
                <a:gd name="T17" fmla="*/ 1152 h 1214"/>
                <a:gd name="T18" fmla="*/ 418 w 418"/>
                <a:gd name="T19" fmla="*/ 1115 h 1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8" h="1214">
                  <a:moveTo>
                    <a:pt x="308" y="0"/>
                  </a:moveTo>
                  <a:cubicBezTo>
                    <a:pt x="301" y="97"/>
                    <a:pt x="317" y="134"/>
                    <a:pt x="244" y="183"/>
                  </a:cubicBezTo>
                  <a:cubicBezTo>
                    <a:pt x="221" y="218"/>
                    <a:pt x="211" y="263"/>
                    <a:pt x="180" y="293"/>
                  </a:cubicBezTo>
                  <a:cubicBezTo>
                    <a:pt x="144" y="328"/>
                    <a:pt x="159" y="309"/>
                    <a:pt x="134" y="347"/>
                  </a:cubicBezTo>
                  <a:cubicBezTo>
                    <a:pt x="122" y="385"/>
                    <a:pt x="102" y="424"/>
                    <a:pt x="79" y="457"/>
                  </a:cubicBezTo>
                  <a:cubicBezTo>
                    <a:pt x="52" y="540"/>
                    <a:pt x="94" y="405"/>
                    <a:pt x="61" y="539"/>
                  </a:cubicBezTo>
                  <a:cubicBezTo>
                    <a:pt x="56" y="558"/>
                    <a:pt x="43" y="594"/>
                    <a:pt x="43" y="594"/>
                  </a:cubicBezTo>
                  <a:cubicBezTo>
                    <a:pt x="33" y="773"/>
                    <a:pt x="0" y="984"/>
                    <a:pt x="134" y="1125"/>
                  </a:cubicBezTo>
                  <a:cubicBezTo>
                    <a:pt x="164" y="1214"/>
                    <a:pt x="345" y="1154"/>
                    <a:pt x="390" y="1152"/>
                  </a:cubicBezTo>
                  <a:cubicBezTo>
                    <a:pt x="400" y="1109"/>
                    <a:pt x="386" y="1115"/>
                    <a:pt x="418" y="1115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32779" name="Group 11"/>
          <p:cNvGrpSpPr/>
          <p:nvPr/>
        </p:nvGrpSpPr>
        <p:grpSpPr bwMode="auto">
          <a:xfrm>
            <a:off x="1687195" y="3436828"/>
            <a:ext cx="1674813" cy="2490787"/>
            <a:chOff x="0" y="0"/>
            <a:chExt cx="1055" cy="1569"/>
          </a:xfrm>
        </p:grpSpPr>
        <p:pic>
          <p:nvPicPr>
            <p:cNvPr id="32780" name="Picture 12" descr="电压表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92" y="771"/>
              <a:ext cx="888" cy="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81" name="未知"/>
            <p:cNvSpPr/>
            <p:nvPr/>
          </p:nvSpPr>
          <p:spPr bwMode="auto">
            <a:xfrm>
              <a:off x="410" y="0"/>
              <a:ext cx="645" cy="1361"/>
            </a:xfrm>
            <a:custGeom>
              <a:avLst/>
              <a:gdLst>
                <a:gd name="T0" fmla="*/ 367 w 509"/>
                <a:gd name="T1" fmla="*/ 0 h 1386"/>
                <a:gd name="T2" fmla="*/ 376 w 509"/>
                <a:gd name="T3" fmla="*/ 134 h 1386"/>
                <a:gd name="T4" fmla="*/ 384 w 509"/>
                <a:gd name="T5" fmla="*/ 501 h 1386"/>
                <a:gd name="T6" fmla="*/ 409 w 509"/>
                <a:gd name="T7" fmla="*/ 559 h 1386"/>
                <a:gd name="T8" fmla="*/ 509 w 509"/>
                <a:gd name="T9" fmla="*/ 826 h 1386"/>
                <a:gd name="T10" fmla="*/ 501 w 509"/>
                <a:gd name="T11" fmla="*/ 1261 h 1386"/>
                <a:gd name="T12" fmla="*/ 492 w 509"/>
                <a:gd name="T13" fmla="*/ 1319 h 1386"/>
                <a:gd name="T14" fmla="*/ 409 w 509"/>
                <a:gd name="T15" fmla="*/ 1344 h 1386"/>
                <a:gd name="T16" fmla="*/ 309 w 509"/>
                <a:gd name="T17" fmla="*/ 1386 h 1386"/>
                <a:gd name="T18" fmla="*/ 117 w 509"/>
                <a:gd name="T19" fmla="*/ 1352 h 1386"/>
                <a:gd name="T20" fmla="*/ 67 w 509"/>
                <a:gd name="T21" fmla="*/ 1327 h 1386"/>
                <a:gd name="T22" fmla="*/ 50 w 509"/>
                <a:gd name="T23" fmla="*/ 1302 h 1386"/>
                <a:gd name="T24" fmla="*/ 0 w 509"/>
                <a:gd name="T25" fmla="*/ 1269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1386">
                  <a:moveTo>
                    <a:pt x="367" y="0"/>
                  </a:moveTo>
                  <a:cubicBezTo>
                    <a:pt x="370" y="45"/>
                    <a:pt x="374" y="89"/>
                    <a:pt x="376" y="134"/>
                  </a:cubicBezTo>
                  <a:cubicBezTo>
                    <a:pt x="380" y="256"/>
                    <a:pt x="376" y="379"/>
                    <a:pt x="384" y="501"/>
                  </a:cubicBezTo>
                  <a:cubicBezTo>
                    <a:pt x="385" y="522"/>
                    <a:pt x="404" y="539"/>
                    <a:pt x="409" y="559"/>
                  </a:cubicBezTo>
                  <a:cubicBezTo>
                    <a:pt x="431" y="653"/>
                    <a:pt x="480" y="735"/>
                    <a:pt x="509" y="826"/>
                  </a:cubicBezTo>
                  <a:cubicBezTo>
                    <a:pt x="504" y="1001"/>
                    <a:pt x="490" y="1103"/>
                    <a:pt x="501" y="1261"/>
                  </a:cubicBezTo>
                  <a:cubicBezTo>
                    <a:pt x="498" y="1280"/>
                    <a:pt x="501" y="1302"/>
                    <a:pt x="492" y="1319"/>
                  </a:cubicBezTo>
                  <a:cubicBezTo>
                    <a:pt x="490" y="1323"/>
                    <a:pt x="414" y="1343"/>
                    <a:pt x="409" y="1344"/>
                  </a:cubicBezTo>
                  <a:cubicBezTo>
                    <a:pt x="374" y="1370"/>
                    <a:pt x="350" y="1375"/>
                    <a:pt x="309" y="1386"/>
                  </a:cubicBezTo>
                  <a:cubicBezTo>
                    <a:pt x="251" y="1381"/>
                    <a:pt x="173" y="1380"/>
                    <a:pt x="117" y="1352"/>
                  </a:cubicBezTo>
                  <a:cubicBezTo>
                    <a:pt x="52" y="1320"/>
                    <a:pt x="130" y="1350"/>
                    <a:pt x="67" y="1327"/>
                  </a:cubicBezTo>
                  <a:cubicBezTo>
                    <a:pt x="61" y="1319"/>
                    <a:pt x="58" y="1308"/>
                    <a:pt x="50" y="1302"/>
                  </a:cubicBezTo>
                  <a:cubicBezTo>
                    <a:pt x="35" y="1290"/>
                    <a:pt x="0" y="1297"/>
                    <a:pt x="0" y="1269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2782" name="未知"/>
            <p:cNvSpPr/>
            <p:nvPr/>
          </p:nvSpPr>
          <p:spPr bwMode="auto">
            <a:xfrm>
              <a:off x="0" y="12"/>
              <a:ext cx="264" cy="1337"/>
            </a:xfrm>
            <a:custGeom>
              <a:avLst/>
              <a:gdLst>
                <a:gd name="T0" fmla="*/ 181 w 264"/>
                <a:gd name="T1" fmla="*/ 0 h 1337"/>
                <a:gd name="T2" fmla="*/ 172 w 264"/>
                <a:gd name="T3" fmla="*/ 225 h 1337"/>
                <a:gd name="T4" fmla="*/ 97 w 264"/>
                <a:gd name="T5" fmla="*/ 459 h 1337"/>
                <a:gd name="T6" fmla="*/ 39 w 264"/>
                <a:gd name="T7" fmla="*/ 776 h 1337"/>
                <a:gd name="T8" fmla="*/ 39 w 264"/>
                <a:gd name="T9" fmla="*/ 1252 h 1337"/>
                <a:gd name="T10" fmla="*/ 64 w 264"/>
                <a:gd name="T11" fmla="*/ 1261 h 1337"/>
                <a:gd name="T12" fmla="*/ 114 w 264"/>
                <a:gd name="T13" fmla="*/ 1294 h 1337"/>
                <a:gd name="T14" fmla="*/ 139 w 264"/>
                <a:gd name="T15" fmla="*/ 1311 h 1337"/>
                <a:gd name="T16" fmla="*/ 264 w 264"/>
                <a:gd name="T17" fmla="*/ 1286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" h="1337">
                  <a:moveTo>
                    <a:pt x="181" y="0"/>
                  </a:moveTo>
                  <a:cubicBezTo>
                    <a:pt x="178" y="75"/>
                    <a:pt x="178" y="150"/>
                    <a:pt x="172" y="225"/>
                  </a:cubicBezTo>
                  <a:cubicBezTo>
                    <a:pt x="165" y="305"/>
                    <a:pt x="124" y="384"/>
                    <a:pt x="97" y="459"/>
                  </a:cubicBezTo>
                  <a:cubicBezTo>
                    <a:pt x="86" y="565"/>
                    <a:pt x="72" y="674"/>
                    <a:pt x="39" y="776"/>
                  </a:cubicBezTo>
                  <a:cubicBezTo>
                    <a:pt x="35" y="935"/>
                    <a:pt x="0" y="1098"/>
                    <a:pt x="39" y="1252"/>
                  </a:cubicBezTo>
                  <a:cubicBezTo>
                    <a:pt x="41" y="1261"/>
                    <a:pt x="56" y="1257"/>
                    <a:pt x="64" y="1261"/>
                  </a:cubicBezTo>
                  <a:cubicBezTo>
                    <a:pt x="81" y="1271"/>
                    <a:pt x="97" y="1283"/>
                    <a:pt x="114" y="1294"/>
                  </a:cubicBezTo>
                  <a:cubicBezTo>
                    <a:pt x="122" y="1300"/>
                    <a:pt x="139" y="1311"/>
                    <a:pt x="139" y="1311"/>
                  </a:cubicBezTo>
                  <a:cubicBezTo>
                    <a:pt x="262" y="1302"/>
                    <a:pt x="239" y="1337"/>
                    <a:pt x="264" y="1286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32783" name="Group 15"/>
          <p:cNvGrpSpPr/>
          <p:nvPr/>
        </p:nvGrpSpPr>
        <p:grpSpPr bwMode="auto">
          <a:xfrm>
            <a:off x="5144770" y="3363803"/>
            <a:ext cx="1887538" cy="2716212"/>
            <a:chOff x="0" y="0"/>
            <a:chExt cx="1189" cy="1711"/>
          </a:xfrm>
        </p:grpSpPr>
        <p:pic>
          <p:nvPicPr>
            <p:cNvPr id="32784" name="Picture 16" descr="电压表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18" y="772"/>
              <a:ext cx="888" cy="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85" name="未知"/>
            <p:cNvSpPr/>
            <p:nvPr/>
          </p:nvSpPr>
          <p:spPr bwMode="auto">
            <a:xfrm>
              <a:off x="421" y="0"/>
              <a:ext cx="768" cy="1711"/>
            </a:xfrm>
            <a:custGeom>
              <a:avLst/>
              <a:gdLst>
                <a:gd name="T0" fmla="*/ 476 w 768"/>
                <a:gd name="T1" fmla="*/ 0 h 1711"/>
                <a:gd name="T2" fmla="*/ 484 w 768"/>
                <a:gd name="T3" fmla="*/ 467 h 1711"/>
                <a:gd name="T4" fmla="*/ 501 w 768"/>
                <a:gd name="T5" fmla="*/ 492 h 1711"/>
                <a:gd name="T6" fmla="*/ 534 w 768"/>
                <a:gd name="T7" fmla="*/ 576 h 1711"/>
                <a:gd name="T8" fmla="*/ 610 w 768"/>
                <a:gd name="T9" fmla="*/ 676 h 1711"/>
                <a:gd name="T10" fmla="*/ 735 w 768"/>
                <a:gd name="T11" fmla="*/ 893 h 1711"/>
                <a:gd name="T12" fmla="*/ 768 w 768"/>
                <a:gd name="T13" fmla="*/ 1068 h 1711"/>
                <a:gd name="T14" fmla="*/ 743 w 768"/>
                <a:gd name="T15" fmla="*/ 1202 h 1711"/>
                <a:gd name="T16" fmla="*/ 726 w 768"/>
                <a:gd name="T17" fmla="*/ 1327 h 1711"/>
                <a:gd name="T18" fmla="*/ 676 w 768"/>
                <a:gd name="T19" fmla="*/ 1402 h 1711"/>
                <a:gd name="T20" fmla="*/ 626 w 768"/>
                <a:gd name="T21" fmla="*/ 1452 h 1711"/>
                <a:gd name="T22" fmla="*/ 601 w 768"/>
                <a:gd name="T23" fmla="*/ 1511 h 1711"/>
                <a:gd name="T24" fmla="*/ 526 w 768"/>
                <a:gd name="T25" fmla="*/ 1636 h 1711"/>
                <a:gd name="T26" fmla="*/ 384 w 768"/>
                <a:gd name="T27" fmla="*/ 1711 h 1711"/>
                <a:gd name="T28" fmla="*/ 259 w 768"/>
                <a:gd name="T29" fmla="*/ 1703 h 1711"/>
                <a:gd name="T30" fmla="*/ 150 w 768"/>
                <a:gd name="T31" fmla="*/ 1611 h 1711"/>
                <a:gd name="T32" fmla="*/ 42 w 768"/>
                <a:gd name="T33" fmla="*/ 1486 h 1711"/>
                <a:gd name="T34" fmla="*/ 0 w 768"/>
                <a:gd name="T35" fmla="*/ 1369 h 1711"/>
                <a:gd name="T36" fmla="*/ 9 w 768"/>
                <a:gd name="T37" fmla="*/ 1285 h 1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8" h="1711">
                  <a:moveTo>
                    <a:pt x="476" y="0"/>
                  </a:moveTo>
                  <a:cubicBezTo>
                    <a:pt x="479" y="156"/>
                    <a:pt x="476" y="312"/>
                    <a:pt x="484" y="467"/>
                  </a:cubicBezTo>
                  <a:cubicBezTo>
                    <a:pt x="485" y="477"/>
                    <a:pt x="496" y="483"/>
                    <a:pt x="501" y="492"/>
                  </a:cubicBezTo>
                  <a:cubicBezTo>
                    <a:pt x="513" y="517"/>
                    <a:pt x="518" y="554"/>
                    <a:pt x="534" y="576"/>
                  </a:cubicBezTo>
                  <a:cubicBezTo>
                    <a:pt x="558" y="610"/>
                    <a:pt x="585" y="642"/>
                    <a:pt x="610" y="676"/>
                  </a:cubicBezTo>
                  <a:cubicBezTo>
                    <a:pt x="634" y="753"/>
                    <a:pt x="690" y="827"/>
                    <a:pt x="735" y="893"/>
                  </a:cubicBezTo>
                  <a:cubicBezTo>
                    <a:pt x="742" y="955"/>
                    <a:pt x="754" y="1008"/>
                    <a:pt x="768" y="1068"/>
                  </a:cubicBezTo>
                  <a:cubicBezTo>
                    <a:pt x="759" y="1114"/>
                    <a:pt x="749" y="1154"/>
                    <a:pt x="743" y="1202"/>
                  </a:cubicBezTo>
                  <a:cubicBezTo>
                    <a:pt x="742" y="1211"/>
                    <a:pt x="730" y="1315"/>
                    <a:pt x="726" y="1327"/>
                  </a:cubicBezTo>
                  <a:cubicBezTo>
                    <a:pt x="721" y="1342"/>
                    <a:pt x="688" y="1389"/>
                    <a:pt x="676" y="1402"/>
                  </a:cubicBezTo>
                  <a:cubicBezTo>
                    <a:pt x="660" y="1419"/>
                    <a:pt x="626" y="1452"/>
                    <a:pt x="626" y="1452"/>
                  </a:cubicBezTo>
                  <a:cubicBezTo>
                    <a:pt x="604" y="1547"/>
                    <a:pt x="635" y="1432"/>
                    <a:pt x="601" y="1511"/>
                  </a:cubicBezTo>
                  <a:cubicBezTo>
                    <a:pt x="581" y="1558"/>
                    <a:pt x="579" y="1617"/>
                    <a:pt x="526" y="1636"/>
                  </a:cubicBezTo>
                  <a:cubicBezTo>
                    <a:pt x="483" y="1668"/>
                    <a:pt x="436" y="1699"/>
                    <a:pt x="384" y="1711"/>
                  </a:cubicBezTo>
                  <a:cubicBezTo>
                    <a:pt x="342" y="1708"/>
                    <a:pt x="300" y="1710"/>
                    <a:pt x="259" y="1703"/>
                  </a:cubicBezTo>
                  <a:cubicBezTo>
                    <a:pt x="222" y="1697"/>
                    <a:pt x="176" y="1640"/>
                    <a:pt x="150" y="1611"/>
                  </a:cubicBezTo>
                  <a:cubicBezTo>
                    <a:pt x="112" y="1569"/>
                    <a:pt x="74" y="1533"/>
                    <a:pt x="42" y="1486"/>
                  </a:cubicBezTo>
                  <a:cubicBezTo>
                    <a:pt x="30" y="1446"/>
                    <a:pt x="11" y="1410"/>
                    <a:pt x="0" y="1369"/>
                  </a:cubicBezTo>
                  <a:cubicBezTo>
                    <a:pt x="3" y="1341"/>
                    <a:pt x="9" y="1285"/>
                    <a:pt x="9" y="1285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2786" name="未知"/>
            <p:cNvSpPr/>
            <p:nvPr/>
          </p:nvSpPr>
          <p:spPr bwMode="auto">
            <a:xfrm>
              <a:off x="0" y="25"/>
              <a:ext cx="300" cy="1302"/>
            </a:xfrm>
            <a:custGeom>
              <a:avLst/>
              <a:gdLst>
                <a:gd name="T0" fmla="*/ 179 w 300"/>
                <a:gd name="T1" fmla="*/ 0 h 1302"/>
                <a:gd name="T2" fmla="*/ 96 w 300"/>
                <a:gd name="T3" fmla="*/ 434 h 1302"/>
                <a:gd name="T4" fmla="*/ 46 w 300"/>
                <a:gd name="T5" fmla="*/ 667 h 1302"/>
                <a:gd name="T6" fmla="*/ 12 w 300"/>
                <a:gd name="T7" fmla="*/ 1202 h 1302"/>
                <a:gd name="T8" fmla="*/ 62 w 300"/>
                <a:gd name="T9" fmla="*/ 1235 h 1302"/>
                <a:gd name="T10" fmla="*/ 263 w 300"/>
                <a:gd name="T11" fmla="*/ 1269 h 1302"/>
                <a:gd name="T12" fmla="*/ 296 w 300"/>
                <a:gd name="T13" fmla="*/ 1277 h 1302"/>
                <a:gd name="T14" fmla="*/ 279 w 300"/>
                <a:gd name="T15" fmla="*/ 13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1302">
                  <a:moveTo>
                    <a:pt x="179" y="0"/>
                  </a:moveTo>
                  <a:cubicBezTo>
                    <a:pt x="159" y="146"/>
                    <a:pt x="131" y="291"/>
                    <a:pt x="96" y="434"/>
                  </a:cubicBezTo>
                  <a:cubicBezTo>
                    <a:pt x="77" y="512"/>
                    <a:pt x="70" y="591"/>
                    <a:pt x="46" y="667"/>
                  </a:cubicBezTo>
                  <a:cubicBezTo>
                    <a:pt x="39" y="843"/>
                    <a:pt x="43" y="1028"/>
                    <a:pt x="12" y="1202"/>
                  </a:cubicBezTo>
                  <a:cubicBezTo>
                    <a:pt x="71" y="1221"/>
                    <a:pt x="0" y="1194"/>
                    <a:pt x="62" y="1235"/>
                  </a:cubicBezTo>
                  <a:cubicBezTo>
                    <a:pt x="109" y="1266"/>
                    <a:pt x="223" y="1266"/>
                    <a:pt x="263" y="1269"/>
                  </a:cubicBezTo>
                  <a:cubicBezTo>
                    <a:pt x="274" y="1272"/>
                    <a:pt x="291" y="1267"/>
                    <a:pt x="296" y="1277"/>
                  </a:cubicBezTo>
                  <a:cubicBezTo>
                    <a:pt x="300" y="1286"/>
                    <a:pt x="279" y="1302"/>
                    <a:pt x="279" y="1302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32787" name="Group 19"/>
          <p:cNvGrpSpPr/>
          <p:nvPr/>
        </p:nvGrpSpPr>
        <p:grpSpPr bwMode="auto">
          <a:xfrm>
            <a:off x="1428433" y="3290778"/>
            <a:ext cx="6027737" cy="3489325"/>
            <a:chOff x="0" y="0"/>
            <a:chExt cx="3797" cy="2198"/>
          </a:xfrm>
        </p:grpSpPr>
        <p:pic>
          <p:nvPicPr>
            <p:cNvPr id="32788" name="Picture 20" descr="电压表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88" y="1226"/>
              <a:ext cx="888" cy="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89" name="未知"/>
            <p:cNvSpPr/>
            <p:nvPr/>
          </p:nvSpPr>
          <p:spPr bwMode="auto">
            <a:xfrm>
              <a:off x="0" y="83"/>
              <a:ext cx="1561" cy="1862"/>
            </a:xfrm>
            <a:custGeom>
              <a:avLst/>
              <a:gdLst>
                <a:gd name="T0" fmla="*/ 343 w 1561"/>
                <a:gd name="T1" fmla="*/ 0 h 1862"/>
                <a:gd name="T2" fmla="*/ 251 w 1561"/>
                <a:gd name="T3" fmla="*/ 259 h 1862"/>
                <a:gd name="T4" fmla="*/ 126 w 1561"/>
                <a:gd name="T5" fmla="*/ 426 h 1862"/>
                <a:gd name="T6" fmla="*/ 42 w 1561"/>
                <a:gd name="T7" fmla="*/ 551 h 1862"/>
                <a:gd name="T8" fmla="*/ 9 w 1561"/>
                <a:gd name="T9" fmla="*/ 718 h 1862"/>
                <a:gd name="T10" fmla="*/ 0 w 1561"/>
                <a:gd name="T11" fmla="*/ 910 h 1862"/>
                <a:gd name="T12" fmla="*/ 9 w 1561"/>
                <a:gd name="T13" fmla="*/ 1127 h 1862"/>
                <a:gd name="T14" fmla="*/ 117 w 1561"/>
                <a:gd name="T15" fmla="*/ 1561 h 1862"/>
                <a:gd name="T16" fmla="*/ 167 w 1561"/>
                <a:gd name="T17" fmla="*/ 1636 h 1862"/>
                <a:gd name="T18" fmla="*/ 209 w 1561"/>
                <a:gd name="T19" fmla="*/ 1695 h 1862"/>
                <a:gd name="T20" fmla="*/ 251 w 1561"/>
                <a:gd name="T21" fmla="*/ 1745 h 1862"/>
                <a:gd name="T22" fmla="*/ 401 w 1561"/>
                <a:gd name="T23" fmla="*/ 1845 h 1862"/>
                <a:gd name="T24" fmla="*/ 535 w 1561"/>
                <a:gd name="T25" fmla="*/ 1862 h 1862"/>
                <a:gd name="T26" fmla="*/ 1261 w 1561"/>
                <a:gd name="T27" fmla="*/ 1812 h 1862"/>
                <a:gd name="T28" fmla="*/ 1394 w 1561"/>
                <a:gd name="T29" fmla="*/ 1753 h 1862"/>
                <a:gd name="T30" fmla="*/ 1436 w 1561"/>
                <a:gd name="T31" fmla="*/ 1720 h 1862"/>
                <a:gd name="T32" fmla="*/ 1453 w 1561"/>
                <a:gd name="T33" fmla="*/ 1695 h 1862"/>
                <a:gd name="T34" fmla="*/ 1478 w 1561"/>
                <a:gd name="T35" fmla="*/ 1686 h 1862"/>
                <a:gd name="T36" fmla="*/ 1561 w 1561"/>
                <a:gd name="T37" fmla="*/ 1661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1" h="1862">
                  <a:moveTo>
                    <a:pt x="343" y="0"/>
                  </a:moveTo>
                  <a:cubicBezTo>
                    <a:pt x="312" y="85"/>
                    <a:pt x="302" y="184"/>
                    <a:pt x="251" y="259"/>
                  </a:cubicBezTo>
                  <a:cubicBezTo>
                    <a:pt x="231" y="333"/>
                    <a:pt x="179" y="373"/>
                    <a:pt x="126" y="426"/>
                  </a:cubicBezTo>
                  <a:cubicBezTo>
                    <a:pt x="91" y="461"/>
                    <a:pt x="72" y="512"/>
                    <a:pt x="42" y="551"/>
                  </a:cubicBezTo>
                  <a:cubicBezTo>
                    <a:pt x="24" y="606"/>
                    <a:pt x="18" y="661"/>
                    <a:pt x="9" y="718"/>
                  </a:cubicBezTo>
                  <a:cubicBezTo>
                    <a:pt x="6" y="782"/>
                    <a:pt x="0" y="846"/>
                    <a:pt x="0" y="910"/>
                  </a:cubicBezTo>
                  <a:cubicBezTo>
                    <a:pt x="0" y="982"/>
                    <a:pt x="6" y="1055"/>
                    <a:pt x="9" y="1127"/>
                  </a:cubicBezTo>
                  <a:cubicBezTo>
                    <a:pt x="14" y="1238"/>
                    <a:pt x="27" y="1471"/>
                    <a:pt x="117" y="1561"/>
                  </a:cubicBezTo>
                  <a:cubicBezTo>
                    <a:pt x="129" y="1595"/>
                    <a:pt x="145" y="1608"/>
                    <a:pt x="167" y="1636"/>
                  </a:cubicBezTo>
                  <a:cubicBezTo>
                    <a:pt x="182" y="1655"/>
                    <a:pt x="209" y="1695"/>
                    <a:pt x="209" y="1695"/>
                  </a:cubicBezTo>
                  <a:cubicBezTo>
                    <a:pt x="223" y="1738"/>
                    <a:pt x="208" y="1707"/>
                    <a:pt x="251" y="1745"/>
                  </a:cubicBezTo>
                  <a:cubicBezTo>
                    <a:pt x="287" y="1777"/>
                    <a:pt x="351" y="1834"/>
                    <a:pt x="401" y="1845"/>
                  </a:cubicBezTo>
                  <a:cubicBezTo>
                    <a:pt x="445" y="1854"/>
                    <a:pt x="491" y="1854"/>
                    <a:pt x="535" y="1862"/>
                  </a:cubicBezTo>
                  <a:cubicBezTo>
                    <a:pt x="827" y="1853"/>
                    <a:pt x="1008" y="1853"/>
                    <a:pt x="1261" y="1812"/>
                  </a:cubicBezTo>
                  <a:cubicBezTo>
                    <a:pt x="1299" y="1786"/>
                    <a:pt x="1350" y="1767"/>
                    <a:pt x="1394" y="1753"/>
                  </a:cubicBezTo>
                  <a:cubicBezTo>
                    <a:pt x="1443" y="1681"/>
                    <a:pt x="1378" y="1766"/>
                    <a:pt x="1436" y="1720"/>
                  </a:cubicBezTo>
                  <a:cubicBezTo>
                    <a:pt x="1444" y="1714"/>
                    <a:pt x="1445" y="1701"/>
                    <a:pt x="1453" y="1695"/>
                  </a:cubicBezTo>
                  <a:cubicBezTo>
                    <a:pt x="1460" y="1689"/>
                    <a:pt x="1470" y="1690"/>
                    <a:pt x="1478" y="1686"/>
                  </a:cubicBezTo>
                  <a:cubicBezTo>
                    <a:pt x="1512" y="1669"/>
                    <a:pt x="1521" y="1661"/>
                    <a:pt x="1561" y="1661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2790" name="未知"/>
            <p:cNvSpPr/>
            <p:nvPr/>
          </p:nvSpPr>
          <p:spPr bwMode="auto">
            <a:xfrm>
              <a:off x="1695" y="0"/>
              <a:ext cx="2102" cy="2198"/>
            </a:xfrm>
            <a:custGeom>
              <a:avLst/>
              <a:gdLst>
                <a:gd name="T0" fmla="*/ 1569 w 2102"/>
                <a:gd name="T1" fmla="*/ 0 h 2198"/>
                <a:gd name="T2" fmla="*/ 1603 w 2102"/>
                <a:gd name="T3" fmla="*/ 83 h 2198"/>
                <a:gd name="T4" fmla="*/ 1636 w 2102"/>
                <a:gd name="T5" fmla="*/ 100 h 2198"/>
                <a:gd name="T6" fmla="*/ 1711 w 2102"/>
                <a:gd name="T7" fmla="*/ 250 h 2198"/>
                <a:gd name="T8" fmla="*/ 1778 w 2102"/>
                <a:gd name="T9" fmla="*/ 392 h 2198"/>
                <a:gd name="T10" fmla="*/ 1845 w 2102"/>
                <a:gd name="T11" fmla="*/ 576 h 2198"/>
                <a:gd name="T12" fmla="*/ 1887 w 2102"/>
                <a:gd name="T13" fmla="*/ 734 h 2198"/>
                <a:gd name="T14" fmla="*/ 1895 w 2102"/>
                <a:gd name="T15" fmla="*/ 776 h 2198"/>
                <a:gd name="T16" fmla="*/ 1912 w 2102"/>
                <a:gd name="T17" fmla="*/ 801 h 2198"/>
                <a:gd name="T18" fmla="*/ 1945 w 2102"/>
                <a:gd name="T19" fmla="*/ 951 h 2198"/>
                <a:gd name="T20" fmla="*/ 2020 w 2102"/>
                <a:gd name="T21" fmla="*/ 1102 h 2198"/>
                <a:gd name="T22" fmla="*/ 2045 w 2102"/>
                <a:gd name="T23" fmla="*/ 1260 h 2198"/>
                <a:gd name="T24" fmla="*/ 1987 w 2102"/>
                <a:gd name="T25" fmla="*/ 1678 h 2198"/>
                <a:gd name="T26" fmla="*/ 1953 w 2102"/>
                <a:gd name="T27" fmla="*/ 1744 h 2198"/>
                <a:gd name="T28" fmla="*/ 1920 w 2102"/>
                <a:gd name="T29" fmla="*/ 1786 h 2198"/>
                <a:gd name="T30" fmla="*/ 1845 w 2102"/>
                <a:gd name="T31" fmla="*/ 1844 h 2198"/>
                <a:gd name="T32" fmla="*/ 1745 w 2102"/>
                <a:gd name="T33" fmla="*/ 1920 h 2198"/>
                <a:gd name="T34" fmla="*/ 1594 w 2102"/>
                <a:gd name="T35" fmla="*/ 2011 h 2198"/>
                <a:gd name="T36" fmla="*/ 1478 w 2102"/>
                <a:gd name="T37" fmla="*/ 2062 h 2198"/>
                <a:gd name="T38" fmla="*/ 1135 w 2102"/>
                <a:gd name="T39" fmla="*/ 2128 h 2198"/>
                <a:gd name="T40" fmla="*/ 793 w 2102"/>
                <a:gd name="T41" fmla="*/ 2162 h 2198"/>
                <a:gd name="T42" fmla="*/ 459 w 2102"/>
                <a:gd name="T43" fmla="*/ 2187 h 2198"/>
                <a:gd name="T44" fmla="*/ 117 w 2102"/>
                <a:gd name="T45" fmla="*/ 2162 h 2198"/>
                <a:gd name="T46" fmla="*/ 33 w 2102"/>
                <a:gd name="T47" fmla="*/ 2103 h 2198"/>
                <a:gd name="T48" fmla="*/ 0 w 2102"/>
                <a:gd name="T49" fmla="*/ 2028 h 2198"/>
                <a:gd name="T50" fmla="*/ 8 w 2102"/>
                <a:gd name="T51" fmla="*/ 1819 h 2198"/>
                <a:gd name="T52" fmla="*/ 25 w 2102"/>
                <a:gd name="T53" fmla="*/ 1753 h 2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02" h="2198">
                  <a:moveTo>
                    <a:pt x="1569" y="0"/>
                  </a:moveTo>
                  <a:cubicBezTo>
                    <a:pt x="1575" y="16"/>
                    <a:pt x="1593" y="73"/>
                    <a:pt x="1603" y="83"/>
                  </a:cubicBezTo>
                  <a:cubicBezTo>
                    <a:pt x="1612" y="92"/>
                    <a:pt x="1625" y="94"/>
                    <a:pt x="1636" y="100"/>
                  </a:cubicBezTo>
                  <a:cubicBezTo>
                    <a:pt x="1653" y="161"/>
                    <a:pt x="1667" y="206"/>
                    <a:pt x="1711" y="250"/>
                  </a:cubicBezTo>
                  <a:cubicBezTo>
                    <a:pt x="1722" y="324"/>
                    <a:pt x="1738" y="333"/>
                    <a:pt x="1778" y="392"/>
                  </a:cubicBezTo>
                  <a:cubicBezTo>
                    <a:pt x="1798" y="454"/>
                    <a:pt x="1831" y="512"/>
                    <a:pt x="1845" y="576"/>
                  </a:cubicBezTo>
                  <a:cubicBezTo>
                    <a:pt x="1857" y="632"/>
                    <a:pt x="1865" y="681"/>
                    <a:pt x="1887" y="734"/>
                  </a:cubicBezTo>
                  <a:cubicBezTo>
                    <a:pt x="1890" y="748"/>
                    <a:pt x="1890" y="763"/>
                    <a:pt x="1895" y="776"/>
                  </a:cubicBezTo>
                  <a:cubicBezTo>
                    <a:pt x="1899" y="785"/>
                    <a:pt x="1909" y="791"/>
                    <a:pt x="1912" y="801"/>
                  </a:cubicBezTo>
                  <a:cubicBezTo>
                    <a:pt x="1928" y="849"/>
                    <a:pt x="1924" y="904"/>
                    <a:pt x="1945" y="951"/>
                  </a:cubicBezTo>
                  <a:cubicBezTo>
                    <a:pt x="1968" y="1003"/>
                    <a:pt x="1995" y="1052"/>
                    <a:pt x="2020" y="1102"/>
                  </a:cubicBezTo>
                  <a:cubicBezTo>
                    <a:pt x="2028" y="1154"/>
                    <a:pt x="2029" y="1209"/>
                    <a:pt x="2045" y="1260"/>
                  </a:cubicBezTo>
                  <a:cubicBezTo>
                    <a:pt x="2063" y="1411"/>
                    <a:pt x="2102" y="1558"/>
                    <a:pt x="1987" y="1678"/>
                  </a:cubicBezTo>
                  <a:cubicBezTo>
                    <a:pt x="1968" y="1762"/>
                    <a:pt x="1994" y="1682"/>
                    <a:pt x="1953" y="1744"/>
                  </a:cubicBezTo>
                  <a:cubicBezTo>
                    <a:pt x="1921" y="1793"/>
                    <a:pt x="1977" y="1747"/>
                    <a:pt x="1920" y="1786"/>
                  </a:cubicBezTo>
                  <a:cubicBezTo>
                    <a:pt x="1899" y="1816"/>
                    <a:pt x="1880" y="1833"/>
                    <a:pt x="1845" y="1844"/>
                  </a:cubicBezTo>
                  <a:cubicBezTo>
                    <a:pt x="1812" y="1877"/>
                    <a:pt x="1781" y="1894"/>
                    <a:pt x="1745" y="1920"/>
                  </a:cubicBezTo>
                  <a:cubicBezTo>
                    <a:pt x="1694" y="1957"/>
                    <a:pt x="1658" y="1996"/>
                    <a:pt x="1594" y="2011"/>
                  </a:cubicBezTo>
                  <a:cubicBezTo>
                    <a:pt x="1558" y="2036"/>
                    <a:pt x="1518" y="2045"/>
                    <a:pt x="1478" y="2062"/>
                  </a:cubicBezTo>
                  <a:cubicBezTo>
                    <a:pt x="1333" y="2123"/>
                    <a:pt x="1341" y="2112"/>
                    <a:pt x="1135" y="2128"/>
                  </a:cubicBezTo>
                  <a:cubicBezTo>
                    <a:pt x="1021" y="2149"/>
                    <a:pt x="910" y="2155"/>
                    <a:pt x="793" y="2162"/>
                  </a:cubicBezTo>
                  <a:cubicBezTo>
                    <a:pt x="681" y="2177"/>
                    <a:pt x="572" y="2182"/>
                    <a:pt x="459" y="2187"/>
                  </a:cubicBezTo>
                  <a:cubicBezTo>
                    <a:pt x="340" y="2183"/>
                    <a:pt x="228" y="2198"/>
                    <a:pt x="117" y="2162"/>
                  </a:cubicBezTo>
                  <a:cubicBezTo>
                    <a:pt x="86" y="2139"/>
                    <a:pt x="60" y="2130"/>
                    <a:pt x="33" y="2103"/>
                  </a:cubicBezTo>
                  <a:cubicBezTo>
                    <a:pt x="24" y="2076"/>
                    <a:pt x="9" y="2055"/>
                    <a:pt x="0" y="2028"/>
                  </a:cubicBezTo>
                  <a:cubicBezTo>
                    <a:pt x="3" y="1958"/>
                    <a:pt x="3" y="1889"/>
                    <a:pt x="8" y="1819"/>
                  </a:cubicBezTo>
                  <a:cubicBezTo>
                    <a:pt x="10" y="1797"/>
                    <a:pt x="25" y="1777"/>
                    <a:pt x="25" y="1753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32792" name="Text Box 24"/>
          <p:cNvSpPr txBox="1">
            <a:spLocks noChangeArrowheads="1"/>
          </p:cNvSpPr>
          <p:nvPr/>
        </p:nvSpPr>
        <p:spPr bwMode="auto">
          <a:xfrm>
            <a:off x="2120583" y="2428765"/>
            <a:ext cx="7191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L</a:t>
            </a:r>
            <a:r>
              <a:rPr lang="en-US" altLang="zh-CN" sz="1200" b="1"/>
              <a:t>1</a:t>
            </a:r>
            <a:endParaRPr lang="en-US" altLang="zh-CN" sz="1200" b="1"/>
          </a:p>
        </p:txBody>
      </p:sp>
      <p:sp>
        <p:nvSpPr>
          <p:cNvPr id="32793" name="Text Box 25"/>
          <p:cNvSpPr txBox="1">
            <a:spLocks noChangeArrowheads="1"/>
          </p:cNvSpPr>
          <p:nvPr/>
        </p:nvSpPr>
        <p:spPr bwMode="auto">
          <a:xfrm>
            <a:off x="5648008" y="2355740"/>
            <a:ext cx="7191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L</a:t>
            </a:r>
            <a:r>
              <a:rPr lang="en-US" altLang="zh-CN" sz="1200" b="1"/>
              <a:t>2</a:t>
            </a:r>
            <a:endParaRPr lang="en-US" altLang="zh-CN" sz="1200" b="1"/>
          </a:p>
        </p:txBody>
      </p:sp>
      <p:sp>
        <p:nvSpPr>
          <p:cNvPr id="32794" name="Text Box 26"/>
          <p:cNvSpPr txBox="1">
            <a:spLocks noChangeArrowheads="1"/>
          </p:cNvSpPr>
          <p:nvPr/>
        </p:nvSpPr>
        <p:spPr bwMode="auto">
          <a:xfrm>
            <a:off x="1615758" y="2860565"/>
            <a:ext cx="504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A</a:t>
            </a:r>
            <a:endParaRPr lang="en-US" altLang="zh-CN" sz="2400" b="1"/>
          </a:p>
        </p:txBody>
      </p:sp>
      <p:sp>
        <p:nvSpPr>
          <p:cNvPr id="32795" name="Text Box 27"/>
          <p:cNvSpPr txBox="1">
            <a:spLocks noChangeArrowheads="1"/>
          </p:cNvSpPr>
          <p:nvPr/>
        </p:nvSpPr>
        <p:spPr bwMode="auto">
          <a:xfrm>
            <a:off x="2839720" y="2860565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B</a:t>
            </a:r>
            <a:endParaRPr lang="en-US" altLang="zh-CN" sz="2400" b="1"/>
          </a:p>
        </p:txBody>
      </p:sp>
      <p:sp>
        <p:nvSpPr>
          <p:cNvPr id="32796" name="Text Box 28"/>
          <p:cNvSpPr txBox="1">
            <a:spLocks noChangeArrowheads="1"/>
          </p:cNvSpPr>
          <p:nvPr/>
        </p:nvSpPr>
        <p:spPr bwMode="auto">
          <a:xfrm>
            <a:off x="5071745" y="2787540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C</a:t>
            </a:r>
            <a:endParaRPr lang="en-US" altLang="zh-CN" sz="2400" b="1"/>
          </a:p>
        </p:txBody>
      </p:sp>
      <p:sp>
        <p:nvSpPr>
          <p:cNvPr id="32797" name="Text Box 29"/>
          <p:cNvSpPr txBox="1">
            <a:spLocks noChangeArrowheads="1"/>
          </p:cNvSpPr>
          <p:nvPr/>
        </p:nvSpPr>
        <p:spPr bwMode="auto">
          <a:xfrm>
            <a:off x="6368733" y="2787540"/>
            <a:ext cx="503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D</a:t>
            </a:r>
            <a:endParaRPr lang="en-US" altLang="zh-CN" sz="2400" b="1"/>
          </a:p>
        </p:txBody>
      </p:sp>
      <p:sp>
        <p:nvSpPr>
          <p:cNvPr id="32791" name="Text Box 23"/>
          <p:cNvSpPr txBox="1">
            <a:spLocks noChangeArrowheads="1"/>
          </p:cNvSpPr>
          <p:nvPr/>
        </p:nvSpPr>
        <p:spPr bwMode="auto">
          <a:xfrm>
            <a:off x="3632200" y="302895"/>
            <a:ext cx="1881505" cy="583565"/>
          </a:xfrm>
          <a:prstGeom prst="rect">
            <a:avLst/>
          </a:prstGeom>
          <a:solidFill>
            <a:srgbClr val="CCFFCC"/>
          </a:solidFill>
          <a:ln w="25400">
            <a:solidFill>
              <a:schemeClr val="accent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进行实验</a:t>
            </a:r>
            <a:endParaRPr lang="zh-CN" sz="32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1419270" y="2284383"/>
            <a:ext cx="6305550" cy="279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连接电路时开关应断开 </a:t>
            </a:r>
            <a:endParaRPr lang="zh-CN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2 .</a:t>
            </a:r>
            <a:r>
              <a:rPr 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选择电压表合适的量程</a:t>
            </a:r>
            <a:endParaRPr lang="zh-CN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3 .</a:t>
            </a:r>
            <a:r>
              <a:rPr 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电压表要与所测用电器</a:t>
            </a:r>
            <a:r>
              <a:rPr 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并联</a:t>
            </a:r>
            <a:endParaRPr lang="zh-CN" sz="3200" b="1" i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4 .</a:t>
            </a:r>
            <a:r>
              <a:rPr 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电压表的正负接线柱不要接反了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3796" name="Rectangle 4"/>
          <p:cNvSpPr>
            <a:spLocks noGrp="1" noRot="1" noChangeArrowheads="1"/>
          </p:cNvSpPr>
          <p:nvPr/>
        </p:nvSpPr>
        <p:spPr>
          <a:xfrm>
            <a:off x="901065" y="1088390"/>
            <a:ext cx="3073400" cy="593725"/>
          </a:xfrm>
          <a:prstGeom prst="rect">
            <a:avLst/>
          </a:prstGeom>
        </p:spPr>
        <p:txBody>
          <a:bodyPr vert="horz" lIns="0" tIns="45720" rIns="0" bIns="0" anchor="b">
            <a:normAutofit fontScale="90000"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sz="40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实验注意事项</a:t>
            </a:r>
            <a:r>
              <a:rPr lang="en-US" altLang="zh-CN" sz="4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:</a:t>
            </a:r>
            <a:endParaRPr lang="en-US" altLang="zh-CN" sz="4000" b="1" dirty="0" smtClean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901065" y="930910"/>
            <a:ext cx="288544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收集实验数据</a:t>
            </a:r>
            <a:endParaRPr 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34851" name="Group 3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42988" y="2060575"/>
          <a:ext cx="6888162" cy="3238501"/>
        </p:xfrm>
        <a:graphic>
          <a:graphicData uri="http://schemas.openxmlformats.org/drawingml/2006/table">
            <a:tbl>
              <a:tblPr/>
              <a:tblGrid>
                <a:gridCol w="1806575"/>
                <a:gridCol w="1638300"/>
                <a:gridCol w="1720850"/>
                <a:gridCol w="1722437"/>
              </a:tblGrid>
              <a:tr h="649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测量对象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AB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CD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AD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2013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  电压（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）</a:t>
                      </a: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0.75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0.75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1.5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0.79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0.71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1.5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0.76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0.64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1.4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901239" y="922303"/>
            <a:ext cx="2519362" cy="583565"/>
          </a:xfrm>
          <a:prstGeom prst="rect">
            <a:avLst/>
          </a:prstGeom>
          <a:solidFill>
            <a:srgbClr val="CCFFCC"/>
          </a:solidFill>
          <a:ln w="25400">
            <a:solidFill>
              <a:schemeClr val="accent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</a:t>
            </a: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分析与论证</a:t>
            </a:r>
            <a:endParaRPr 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835978" y="1986280"/>
            <a:ext cx="467995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</a:rPr>
              <a:t>由数据我们可以看出：</a:t>
            </a:r>
            <a:endParaRPr lang="zh-CN" sz="32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918845" y="2846070"/>
            <a:ext cx="724979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串联电路两端的电压等于各部分电路两端的电压之和</a:t>
            </a:r>
            <a:r>
              <a:rPr 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。</a:t>
            </a:r>
            <a:endParaRPr lang="zh-CN" sz="3200" b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1998028" y="4408592"/>
            <a:ext cx="4897437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i="1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2800" b="1" i="1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baseline="-250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baseline="-250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 pitchFamily="18" charset="0"/>
              </a:rPr>
              <a:t>AB</a:t>
            </a:r>
            <a:r>
              <a:rPr lang="en-US" altLang="zh-CN" sz="2800" b="1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 pitchFamily="18" charset="0"/>
              </a:rPr>
              <a:t>+</a:t>
            </a:r>
            <a:r>
              <a:rPr lang="en-US" altLang="zh-CN" sz="2800" b="1" i="1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baseline="-25000" dirty="0">
                <a:solidFill>
                  <a:srgbClr val="FF0000"/>
                </a:solidFill>
                <a:ea typeface="黑体" panose="02010609060101010101" charset="-122"/>
                <a:cs typeface="Times New Roman" panose="02020603050405020304" pitchFamily="18" charset="0"/>
              </a:rPr>
              <a:t>CD</a:t>
            </a:r>
            <a:endParaRPr lang="en-US" altLang="zh-CN" sz="2800" b="1" baseline="-25000" dirty="0">
              <a:solidFill>
                <a:srgbClr val="FF0000"/>
              </a:solidFill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ldLvl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8905" y="180975"/>
            <a:ext cx="2510155" cy="806450"/>
            <a:chOff x="203" y="489"/>
            <a:chExt cx="3953" cy="1270"/>
          </a:xfrm>
        </p:grpSpPr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3" y="489"/>
              <a:ext cx="1270" cy="127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255" y="692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学习目标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" t="3100" r="1389" b="2233"/>
          <a:stretch>
            <a:fillRect/>
          </a:stretch>
        </p:blipFill>
        <p:spPr>
          <a:xfrm>
            <a:off x="159385" y="1082040"/>
            <a:ext cx="8825230" cy="49644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0370" y="1671955"/>
            <a:ext cx="830389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1．通过探究实验，得出串联电路中电压的规律，学习科学探究的方法； 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2．在实验过程中，训练连接电路的基本技能； 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3．通过实验，训练正确识记、使用电压表的技能。 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890" name="Rectangle 2"/>
          <p:cNvSpPr>
            <a:spLocks noGrp="1" noRot="1" noChangeArrowheads="1"/>
          </p:cNvSpPr>
          <p:nvPr/>
        </p:nvSpPr>
        <p:spPr>
          <a:xfrm>
            <a:off x="1043305" y="922020"/>
            <a:ext cx="6861810" cy="62166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黑体" panose="02010609060101010101" charset="-122"/>
                <a:cs typeface="+mj-cs"/>
              </a:defRPr>
            </a:lvl1pPr>
          </a:lstStyle>
          <a:p>
            <a:r>
              <a:rPr lang="zh-CN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探究并联电路中电压的规律</a:t>
            </a:r>
            <a:endParaRPr lang="zh-CN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1" name="Rectangle 3"/>
          <p:cNvSpPr>
            <a:spLocks noGrp="1" noRot="1" noChangeArrowheads="1"/>
          </p:cNvSpPr>
          <p:nvPr/>
        </p:nvSpPr>
        <p:spPr>
          <a:xfrm>
            <a:off x="2110105" y="1911350"/>
            <a:ext cx="4923790" cy="3176905"/>
          </a:xfrm>
          <a:prstGeom prst="rect">
            <a:avLst/>
          </a:prstGeom>
        </p:spPr>
        <p:txBody>
          <a:bodyPr vert="horz"/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 panose="05020102010507070707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7015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7015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185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 panose="05020102010507070707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185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 panose="05020102010507070707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185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 panose="05020102010507070707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 panose="05020102010507070707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提出问题：</a:t>
            </a:r>
            <a:endParaRPr 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猜想与假设</a:t>
            </a:r>
            <a:endParaRPr 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制定计划与设计实验</a:t>
            </a:r>
            <a:endParaRPr 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进行实验</a:t>
            </a:r>
            <a:endParaRPr 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收集实验数据</a:t>
            </a:r>
            <a:endParaRPr 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6.</a:t>
            </a:r>
            <a:r>
              <a:rPr 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分析与论证</a:t>
            </a:r>
            <a:endParaRPr 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7.</a:t>
            </a:r>
            <a:r>
              <a:rPr 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评估与交</a:t>
            </a:r>
            <a:r>
              <a:rPr lang="zh-CN" sz="36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</a:t>
            </a:r>
            <a:endParaRPr lang="zh-CN" sz="36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836295" y="849313"/>
            <a:ext cx="2520950" cy="583565"/>
          </a:xfrm>
          <a:prstGeom prst="rect">
            <a:avLst/>
          </a:prstGeom>
          <a:solidFill>
            <a:srgbClr val="CCFFCC"/>
          </a:solidFill>
          <a:ln w="22225">
            <a:solidFill>
              <a:schemeClr val="accent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</a:t>
            </a:r>
            <a:r>
              <a:rPr lang="zh-CN" sz="3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提出问题</a:t>
            </a:r>
            <a:endParaRPr lang="zh-CN" sz="32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835978" y="1466533"/>
            <a:ext cx="7343775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在下图中，两个灯泡是并联接入电路的。那么在电路中的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en-US" altLang="zh-CN" sz="1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两端与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en-US" altLang="zh-CN" sz="1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两端的电压有什么样的关系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8916" name="Line 4"/>
          <p:cNvSpPr>
            <a:spLocks noChangeShapeType="1"/>
          </p:cNvSpPr>
          <p:nvPr/>
        </p:nvSpPr>
        <p:spPr bwMode="auto">
          <a:xfrm>
            <a:off x="2833370" y="2720975"/>
            <a:ext cx="0" cy="523875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8917" name="Group 5"/>
          <p:cNvGrpSpPr/>
          <p:nvPr/>
        </p:nvGrpSpPr>
        <p:grpSpPr bwMode="auto">
          <a:xfrm>
            <a:off x="2492058" y="2778125"/>
            <a:ext cx="3384550" cy="2725738"/>
            <a:chOff x="0" y="0"/>
            <a:chExt cx="2132" cy="1717"/>
          </a:xfrm>
        </p:grpSpPr>
        <p:grpSp>
          <p:nvGrpSpPr>
            <p:cNvPr id="38918" name="Group 6"/>
            <p:cNvGrpSpPr/>
            <p:nvPr/>
          </p:nvGrpSpPr>
          <p:grpSpPr bwMode="auto">
            <a:xfrm>
              <a:off x="229" y="0"/>
              <a:ext cx="149" cy="329"/>
              <a:chOff x="0" y="0"/>
              <a:chExt cx="180" cy="468"/>
            </a:xfrm>
          </p:grpSpPr>
          <p:sp>
            <p:nvSpPr>
              <p:cNvPr id="38919" name="Rectangl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0" cy="468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920" name="Line 8"/>
              <p:cNvSpPr>
                <a:spLocks noChangeShapeType="1"/>
              </p:cNvSpPr>
              <p:nvPr/>
            </p:nvSpPr>
            <p:spPr bwMode="auto">
              <a:xfrm>
                <a:off x="180" y="105"/>
                <a:ext cx="0" cy="237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921" name="Group 9"/>
            <p:cNvGrpSpPr/>
            <p:nvPr/>
          </p:nvGrpSpPr>
          <p:grpSpPr bwMode="auto">
            <a:xfrm>
              <a:off x="1262" y="68"/>
              <a:ext cx="574" cy="121"/>
              <a:chOff x="0" y="0"/>
              <a:chExt cx="454" cy="104"/>
            </a:xfrm>
          </p:grpSpPr>
          <p:sp>
            <p:nvSpPr>
              <p:cNvPr id="38922" name="Oval 10"/>
              <p:cNvSpPr>
                <a:spLocks noChangeArrowheads="1"/>
              </p:cNvSpPr>
              <p:nvPr/>
            </p:nvSpPr>
            <p:spPr bwMode="auto">
              <a:xfrm>
                <a:off x="0" y="46"/>
                <a:ext cx="48" cy="58"/>
              </a:xfrm>
              <a:prstGeom prst="ellipse">
                <a:avLst/>
              </a:prstGeom>
              <a:solidFill>
                <a:srgbClr val="FFFFFF"/>
              </a:solidFill>
              <a:ln w="317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923" name="Line 11"/>
              <p:cNvSpPr>
                <a:spLocks noChangeShapeType="1"/>
              </p:cNvSpPr>
              <p:nvPr/>
            </p:nvSpPr>
            <p:spPr bwMode="auto">
              <a:xfrm flipV="1">
                <a:off x="45" y="0"/>
                <a:ext cx="409" cy="46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8924" name="Line 12"/>
            <p:cNvSpPr>
              <a:spLocks noChangeShapeType="1"/>
            </p:cNvSpPr>
            <p:nvPr/>
          </p:nvSpPr>
          <p:spPr bwMode="auto">
            <a:xfrm>
              <a:off x="391" y="155"/>
              <a:ext cx="885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5" name="Line 13"/>
            <p:cNvSpPr>
              <a:spLocks noChangeShapeType="1"/>
            </p:cNvSpPr>
            <p:nvPr/>
          </p:nvSpPr>
          <p:spPr bwMode="auto">
            <a:xfrm>
              <a:off x="0" y="158"/>
              <a:ext cx="0" cy="1155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6" name="Line 14"/>
            <p:cNvSpPr>
              <a:spLocks noChangeShapeType="1"/>
            </p:cNvSpPr>
            <p:nvPr/>
          </p:nvSpPr>
          <p:spPr bwMode="auto">
            <a:xfrm>
              <a:off x="1778" y="142"/>
              <a:ext cx="344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7" name="Line 15"/>
            <p:cNvSpPr>
              <a:spLocks noChangeShapeType="1"/>
            </p:cNvSpPr>
            <p:nvPr/>
          </p:nvSpPr>
          <p:spPr bwMode="auto">
            <a:xfrm flipH="1" flipV="1">
              <a:off x="2121" y="131"/>
              <a:ext cx="11" cy="1182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8" name="Line 16"/>
            <p:cNvSpPr>
              <a:spLocks noChangeShapeType="1"/>
            </p:cNvSpPr>
            <p:nvPr/>
          </p:nvSpPr>
          <p:spPr bwMode="auto">
            <a:xfrm flipH="1">
              <a:off x="0" y="158"/>
              <a:ext cx="229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9" name="Text Box 17"/>
            <p:cNvSpPr txBox="1">
              <a:spLocks noChangeArrowheads="1"/>
            </p:cNvSpPr>
            <p:nvPr/>
          </p:nvSpPr>
          <p:spPr bwMode="auto">
            <a:xfrm>
              <a:off x="886" y="647"/>
              <a:ext cx="327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L</a:t>
              </a:r>
              <a:r>
                <a:rPr lang="en-US" altLang="zh-CN" sz="12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1</a:t>
              </a:r>
              <a:endParaRPr lang="en-US" altLang="zh-CN" sz="1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8930" name="Line 18"/>
            <p:cNvSpPr>
              <a:spLocks noChangeShapeType="1"/>
            </p:cNvSpPr>
            <p:nvPr/>
          </p:nvSpPr>
          <p:spPr bwMode="auto">
            <a:xfrm>
              <a:off x="0" y="1314"/>
              <a:ext cx="454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1" name="Line 19"/>
            <p:cNvSpPr>
              <a:spLocks noChangeShapeType="1"/>
            </p:cNvSpPr>
            <p:nvPr/>
          </p:nvSpPr>
          <p:spPr bwMode="auto">
            <a:xfrm>
              <a:off x="454" y="1042"/>
              <a:ext cx="453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8932" name="Group 20"/>
            <p:cNvGrpSpPr/>
            <p:nvPr/>
          </p:nvGrpSpPr>
          <p:grpSpPr bwMode="auto">
            <a:xfrm>
              <a:off x="907" y="1450"/>
              <a:ext cx="238" cy="267"/>
              <a:chOff x="0" y="0"/>
              <a:chExt cx="283" cy="283"/>
            </a:xfrm>
          </p:grpSpPr>
          <p:sp>
            <p:nvSpPr>
              <p:cNvPr id="38933" name="Oval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3" cy="283"/>
              </a:xfrm>
              <a:prstGeom prst="ellipse">
                <a:avLst/>
              </a:prstGeom>
              <a:solidFill>
                <a:srgbClr val="FFFFFF"/>
              </a:solidFill>
              <a:ln w="317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8934" name="Group 22"/>
              <p:cNvGrpSpPr/>
              <p:nvPr/>
            </p:nvGrpSpPr>
            <p:grpSpPr bwMode="auto">
              <a:xfrm>
                <a:off x="45" y="33"/>
                <a:ext cx="210" cy="234"/>
                <a:chOff x="0" y="0"/>
                <a:chExt cx="210" cy="234"/>
              </a:xfrm>
            </p:grpSpPr>
            <p:sp>
              <p:nvSpPr>
                <p:cNvPr id="38935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210" cy="210"/>
                </a:xfrm>
                <a:prstGeom prst="line">
                  <a:avLst/>
                </a:prstGeom>
                <a:noFill/>
                <a:ln w="317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936" name="Line 24"/>
                <p:cNvSpPr>
                  <a:spLocks noChangeShapeType="1"/>
                </p:cNvSpPr>
                <p:nvPr/>
              </p:nvSpPr>
              <p:spPr bwMode="auto">
                <a:xfrm>
                  <a:off x="0" y="24"/>
                  <a:ext cx="210" cy="210"/>
                </a:xfrm>
                <a:prstGeom prst="line">
                  <a:avLst/>
                </a:prstGeom>
                <a:noFill/>
                <a:ln w="317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937" name="Group 25"/>
            <p:cNvGrpSpPr/>
            <p:nvPr/>
          </p:nvGrpSpPr>
          <p:grpSpPr bwMode="auto">
            <a:xfrm>
              <a:off x="907" y="896"/>
              <a:ext cx="232" cy="267"/>
              <a:chOff x="0" y="0"/>
              <a:chExt cx="283" cy="283"/>
            </a:xfrm>
          </p:grpSpPr>
          <p:sp>
            <p:nvSpPr>
              <p:cNvPr id="38938" name="Oval 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3" cy="283"/>
              </a:xfrm>
              <a:prstGeom prst="ellipse">
                <a:avLst/>
              </a:prstGeom>
              <a:solidFill>
                <a:srgbClr val="FFFFFF"/>
              </a:solidFill>
              <a:ln w="317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8939" name="Group 27"/>
              <p:cNvGrpSpPr/>
              <p:nvPr/>
            </p:nvGrpSpPr>
            <p:grpSpPr bwMode="auto">
              <a:xfrm>
                <a:off x="45" y="33"/>
                <a:ext cx="210" cy="234"/>
                <a:chOff x="0" y="0"/>
                <a:chExt cx="210" cy="234"/>
              </a:xfrm>
            </p:grpSpPr>
            <p:sp>
              <p:nvSpPr>
                <p:cNvPr id="38940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210" cy="210"/>
                </a:xfrm>
                <a:prstGeom prst="line">
                  <a:avLst/>
                </a:prstGeom>
                <a:noFill/>
                <a:ln w="317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941" name="Line 29"/>
                <p:cNvSpPr>
                  <a:spLocks noChangeShapeType="1"/>
                </p:cNvSpPr>
                <p:nvPr/>
              </p:nvSpPr>
              <p:spPr bwMode="auto">
                <a:xfrm>
                  <a:off x="0" y="24"/>
                  <a:ext cx="210" cy="210"/>
                </a:xfrm>
                <a:prstGeom prst="line">
                  <a:avLst/>
                </a:prstGeom>
                <a:noFill/>
                <a:ln w="317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8942" name="Line 30"/>
            <p:cNvSpPr>
              <a:spLocks noChangeShapeType="1"/>
            </p:cNvSpPr>
            <p:nvPr/>
          </p:nvSpPr>
          <p:spPr bwMode="auto">
            <a:xfrm>
              <a:off x="454" y="1042"/>
              <a:ext cx="0" cy="544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43" name="Text Box 31"/>
            <p:cNvSpPr txBox="1">
              <a:spLocks noChangeArrowheads="1"/>
            </p:cNvSpPr>
            <p:nvPr/>
          </p:nvSpPr>
          <p:spPr bwMode="auto">
            <a:xfrm>
              <a:off x="878" y="1204"/>
              <a:ext cx="287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L</a:t>
              </a:r>
              <a:r>
                <a:rPr lang="en-US" altLang="zh-CN" sz="12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2</a:t>
              </a:r>
              <a:endParaRPr lang="en-US" altLang="zh-CN" sz="1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8944" name="Line 32"/>
            <p:cNvSpPr>
              <a:spLocks noChangeShapeType="1"/>
            </p:cNvSpPr>
            <p:nvPr/>
          </p:nvSpPr>
          <p:spPr bwMode="auto">
            <a:xfrm>
              <a:off x="454" y="1586"/>
              <a:ext cx="453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45" name="Line 33"/>
            <p:cNvSpPr>
              <a:spLocks noChangeShapeType="1"/>
            </p:cNvSpPr>
            <p:nvPr/>
          </p:nvSpPr>
          <p:spPr bwMode="auto">
            <a:xfrm>
              <a:off x="1134" y="1042"/>
              <a:ext cx="453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46" name="Line 34"/>
            <p:cNvSpPr>
              <a:spLocks noChangeShapeType="1"/>
            </p:cNvSpPr>
            <p:nvPr/>
          </p:nvSpPr>
          <p:spPr bwMode="auto">
            <a:xfrm>
              <a:off x="1134" y="1586"/>
              <a:ext cx="453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47" name="Line 35"/>
            <p:cNvSpPr>
              <a:spLocks noChangeShapeType="1"/>
            </p:cNvSpPr>
            <p:nvPr/>
          </p:nvSpPr>
          <p:spPr bwMode="auto">
            <a:xfrm>
              <a:off x="1588" y="1042"/>
              <a:ext cx="0" cy="544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48" name="Line 36"/>
            <p:cNvSpPr>
              <a:spLocks noChangeShapeType="1"/>
            </p:cNvSpPr>
            <p:nvPr/>
          </p:nvSpPr>
          <p:spPr bwMode="auto">
            <a:xfrm>
              <a:off x="1588" y="1314"/>
              <a:ext cx="544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49" name="Text Box 37"/>
          <p:cNvSpPr txBox="1">
            <a:spLocks noChangeArrowheads="1"/>
          </p:cNvSpPr>
          <p:nvPr/>
        </p:nvSpPr>
        <p:spPr bwMode="auto">
          <a:xfrm>
            <a:off x="836295" y="5745163"/>
            <a:ext cx="2735263" cy="583565"/>
          </a:xfrm>
          <a:prstGeom prst="rect">
            <a:avLst/>
          </a:prstGeom>
          <a:solidFill>
            <a:srgbClr val="CCFFCC"/>
          </a:solidFill>
          <a:ln w="25400">
            <a:solidFill>
              <a:schemeClr val="accent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</a:t>
            </a:r>
            <a:r>
              <a:rPr lang="zh-CN" sz="3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猜想与假设</a:t>
            </a:r>
            <a:endParaRPr lang="zh-CN" sz="32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8950" name="Oval 38"/>
          <p:cNvSpPr>
            <a:spLocks noChangeArrowheads="1"/>
          </p:cNvSpPr>
          <p:nvPr/>
        </p:nvSpPr>
        <p:spPr bwMode="auto">
          <a:xfrm>
            <a:off x="3492183" y="5280025"/>
            <a:ext cx="66675" cy="49213"/>
          </a:xfrm>
          <a:prstGeom prst="ellipse">
            <a:avLst/>
          </a:prstGeom>
          <a:solidFill>
            <a:schemeClr val="tx2"/>
          </a:solidFill>
          <a:ln w="3175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8951" name="Oval 39"/>
          <p:cNvSpPr>
            <a:spLocks noChangeArrowheads="1"/>
          </p:cNvSpPr>
          <p:nvPr/>
        </p:nvSpPr>
        <p:spPr bwMode="auto">
          <a:xfrm>
            <a:off x="3517583" y="4391025"/>
            <a:ext cx="66675" cy="49213"/>
          </a:xfrm>
          <a:prstGeom prst="ellipse">
            <a:avLst/>
          </a:prstGeom>
          <a:solidFill>
            <a:schemeClr val="tx2"/>
          </a:solidFill>
          <a:ln w="3175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8952" name="Oval 40"/>
          <p:cNvSpPr>
            <a:spLocks noChangeArrowheads="1"/>
          </p:cNvSpPr>
          <p:nvPr/>
        </p:nvSpPr>
        <p:spPr bwMode="auto">
          <a:xfrm>
            <a:off x="4585970" y="4411663"/>
            <a:ext cx="66675" cy="49212"/>
          </a:xfrm>
          <a:prstGeom prst="ellipse">
            <a:avLst/>
          </a:prstGeom>
          <a:solidFill>
            <a:schemeClr val="tx2"/>
          </a:solidFill>
          <a:ln w="3175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8953" name="Oval 41"/>
          <p:cNvSpPr>
            <a:spLocks noChangeArrowheads="1"/>
          </p:cNvSpPr>
          <p:nvPr/>
        </p:nvSpPr>
        <p:spPr bwMode="auto">
          <a:xfrm>
            <a:off x="4606608" y="5264150"/>
            <a:ext cx="66675" cy="49213"/>
          </a:xfrm>
          <a:prstGeom prst="ellipse">
            <a:avLst/>
          </a:prstGeom>
          <a:solidFill>
            <a:schemeClr val="tx2"/>
          </a:solidFill>
          <a:ln w="3175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8954" name="Text Box 42"/>
          <p:cNvSpPr txBox="1">
            <a:spLocks noChangeArrowheads="1"/>
          </p:cNvSpPr>
          <p:nvPr/>
        </p:nvSpPr>
        <p:spPr bwMode="auto">
          <a:xfrm>
            <a:off x="3377883" y="4030663"/>
            <a:ext cx="2730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endParaRPr lang="en-US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8955" name="Text Box 43"/>
          <p:cNvSpPr txBox="1">
            <a:spLocks noChangeArrowheads="1"/>
          </p:cNvSpPr>
          <p:nvPr/>
        </p:nvSpPr>
        <p:spPr bwMode="auto">
          <a:xfrm>
            <a:off x="4454208" y="4030663"/>
            <a:ext cx="33813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endParaRPr lang="en-US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8956" name="Text Box 44"/>
          <p:cNvSpPr txBox="1">
            <a:spLocks noChangeArrowheads="1"/>
          </p:cNvSpPr>
          <p:nvPr/>
        </p:nvSpPr>
        <p:spPr bwMode="auto">
          <a:xfrm>
            <a:off x="4462145" y="5373688"/>
            <a:ext cx="341313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endParaRPr lang="en-US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8957" name="Text Box 45"/>
          <p:cNvSpPr txBox="1">
            <a:spLocks noChangeArrowheads="1"/>
          </p:cNvSpPr>
          <p:nvPr/>
        </p:nvSpPr>
        <p:spPr bwMode="auto">
          <a:xfrm>
            <a:off x="3357245" y="5386388"/>
            <a:ext cx="33813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endParaRPr lang="en-US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790575" y="736600"/>
            <a:ext cx="3655695" cy="521970"/>
          </a:xfrm>
          <a:prstGeom prst="rect">
            <a:avLst/>
          </a:prstGeom>
          <a:solidFill>
            <a:srgbClr val="CCFFCC"/>
          </a:solidFill>
          <a:ln w="25400">
            <a:solidFill>
              <a:schemeClr val="accent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</a:t>
            </a:r>
            <a:r>
              <a:rPr 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制定计划与设计实验</a:t>
            </a:r>
            <a:endParaRPr lang="zh-CN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498793" y="1320800"/>
            <a:ext cx="828040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分别用电压表测出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之间，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之间，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之间以及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之间的电压，看看测得的电压值之间有什么关系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39940" name="Group 4"/>
          <p:cNvGrpSpPr/>
          <p:nvPr/>
        </p:nvGrpSpPr>
        <p:grpSpPr bwMode="auto">
          <a:xfrm>
            <a:off x="5425440" y="2105978"/>
            <a:ext cx="2017713" cy="2097088"/>
            <a:chOff x="0" y="0"/>
            <a:chExt cx="1271" cy="1321"/>
          </a:xfrm>
        </p:grpSpPr>
        <p:grpSp>
          <p:nvGrpSpPr>
            <p:cNvPr id="39941" name="Group 5"/>
            <p:cNvGrpSpPr/>
            <p:nvPr/>
          </p:nvGrpSpPr>
          <p:grpSpPr bwMode="auto">
            <a:xfrm>
              <a:off x="0" y="0"/>
              <a:ext cx="1271" cy="951"/>
              <a:chOff x="0" y="0"/>
              <a:chExt cx="2132" cy="1753"/>
            </a:xfrm>
          </p:grpSpPr>
          <p:sp>
            <p:nvSpPr>
              <p:cNvPr id="39942" name="Line 6"/>
              <p:cNvSpPr>
                <a:spLocks noChangeShapeType="1"/>
              </p:cNvSpPr>
              <p:nvPr/>
            </p:nvSpPr>
            <p:spPr bwMode="auto">
              <a:xfrm>
                <a:off x="215" y="0"/>
                <a:ext cx="0" cy="33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9943" name="Group 7"/>
              <p:cNvGrpSpPr/>
              <p:nvPr/>
            </p:nvGrpSpPr>
            <p:grpSpPr bwMode="auto">
              <a:xfrm>
                <a:off x="229" y="36"/>
                <a:ext cx="149" cy="329"/>
                <a:chOff x="0" y="0"/>
                <a:chExt cx="180" cy="468"/>
              </a:xfrm>
            </p:grpSpPr>
            <p:sp>
              <p:nvSpPr>
                <p:cNvPr id="39944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80" cy="468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9945" name="Line 9"/>
                <p:cNvSpPr>
                  <a:spLocks noChangeShapeType="1"/>
                </p:cNvSpPr>
                <p:nvPr/>
              </p:nvSpPr>
              <p:spPr bwMode="auto">
                <a:xfrm>
                  <a:off x="180" y="105"/>
                  <a:ext cx="0" cy="237"/>
                </a:xfrm>
                <a:prstGeom prst="line">
                  <a:avLst/>
                </a:prstGeom>
                <a:noFill/>
                <a:ln w="317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946" name="Group 10"/>
              <p:cNvGrpSpPr/>
              <p:nvPr/>
            </p:nvGrpSpPr>
            <p:grpSpPr bwMode="auto">
              <a:xfrm>
                <a:off x="1262" y="88"/>
                <a:ext cx="574" cy="121"/>
                <a:chOff x="0" y="0"/>
                <a:chExt cx="454" cy="104"/>
              </a:xfrm>
            </p:grpSpPr>
            <p:sp>
              <p:nvSpPr>
                <p:cNvPr id="39947" name="Oval 11"/>
                <p:cNvSpPr>
                  <a:spLocks noChangeArrowheads="1"/>
                </p:cNvSpPr>
                <p:nvPr/>
              </p:nvSpPr>
              <p:spPr bwMode="auto">
                <a:xfrm>
                  <a:off x="0" y="46"/>
                  <a:ext cx="48" cy="58"/>
                </a:xfrm>
                <a:prstGeom prst="ellipse">
                  <a:avLst/>
                </a:prstGeom>
                <a:solidFill>
                  <a:srgbClr val="FFFFFF"/>
                </a:solidFill>
                <a:ln w="317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9948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45" y="0"/>
                  <a:ext cx="409" cy="46"/>
                </a:xfrm>
                <a:prstGeom prst="line">
                  <a:avLst/>
                </a:prstGeom>
                <a:noFill/>
                <a:ln w="317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9949" name="Line 13"/>
              <p:cNvSpPr>
                <a:spLocks noChangeShapeType="1"/>
              </p:cNvSpPr>
              <p:nvPr/>
            </p:nvSpPr>
            <p:spPr bwMode="auto">
              <a:xfrm>
                <a:off x="391" y="167"/>
                <a:ext cx="885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50" name="Line 14"/>
              <p:cNvSpPr>
                <a:spLocks noChangeShapeType="1"/>
              </p:cNvSpPr>
              <p:nvPr/>
            </p:nvSpPr>
            <p:spPr bwMode="auto">
              <a:xfrm>
                <a:off x="0" y="194"/>
                <a:ext cx="0" cy="1155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51" name="Line 15"/>
              <p:cNvSpPr>
                <a:spLocks noChangeShapeType="1"/>
              </p:cNvSpPr>
              <p:nvPr/>
            </p:nvSpPr>
            <p:spPr bwMode="auto">
              <a:xfrm>
                <a:off x="1778" y="194"/>
                <a:ext cx="344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52" name="Line 16"/>
              <p:cNvSpPr>
                <a:spLocks noChangeShapeType="1"/>
              </p:cNvSpPr>
              <p:nvPr/>
            </p:nvSpPr>
            <p:spPr bwMode="auto">
              <a:xfrm flipH="1" flipV="1">
                <a:off x="2121" y="167"/>
                <a:ext cx="11" cy="1182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53" name="Line 17"/>
              <p:cNvSpPr>
                <a:spLocks noChangeShapeType="1"/>
              </p:cNvSpPr>
              <p:nvPr/>
            </p:nvSpPr>
            <p:spPr bwMode="auto">
              <a:xfrm flipH="1">
                <a:off x="0" y="194"/>
                <a:ext cx="229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54" name="Text Box 18"/>
              <p:cNvSpPr txBox="1">
                <a:spLocks noChangeArrowheads="1"/>
              </p:cNvSpPr>
              <p:nvPr/>
            </p:nvSpPr>
            <p:spPr bwMode="auto">
              <a:xfrm>
                <a:off x="907" y="713"/>
                <a:ext cx="328" cy="4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955" name="Line 19"/>
              <p:cNvSpPr>
                <a:spLocks noChangeShapeType="1"/>
              </p:cNvSpPr>
              <p:nvPr/>
            </p:nvSpPr>
            <p:spPr bwMode="auto">
              <a:xfrm>
                <a:off x="0" y="1350"/>
                <a:ext cx="454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56" name="Line 20"/>
              <p:cNvSpPr>
                <a:spLocks noChangeShapeType="1"/>
              </p:cNvSpPr>
              <p:nvPr/>
            </p:nvSpPr>
            <p:spPr bwMode="auto">
              <a:xfrm>
                <a:off x="454" y="1078"/>
                <a:ext cx="453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9957" name="Group 21"/>
              <p:cNvGrpSpPr/>
              <p:nvPr/>
            </p:nvGrpSpPr>
            <p:grpSpPr bwMode="auto">
              <a:xfrm>
                <a:off x="907" y="1486"/>
                <a:ext cx="238" cy="267"/>
                <a:chOff x="0" y="0"/>
                <a:chExt cx="283" cy="283"/>
              </a:xfrm>
            </p:grpSpPr>
            <p:sp>
              <p:nvSpPr>
                <p:cNvPr id="39958" name="Oval 2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3" cy="283"/>
                </a:xfrm>
                <a:prstGeom prst="ellipse">
                  <a:avLst/>
                </a:prstGeom>
                <a:solidFill>
                  <a:srgbClr val="FFFFFF"/>
                </a:solidFill>
                <a:ln w="317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39959" name="Group 23"/>
                <p:cNvGrpSpPr/>
                <p:nvPr/>
              </p:nvGrpSpPr>
              <p:grpSpPr bwMode="auto">
                <a:xfrm>
                  <a:off x="45" y="33"/>
                  <a:ext cx="210" cy="234"/>
                  <a:chOff x="0" y="0"/>
                  <a:chExt cx="210" cy="234"/>
                </a:xfrm>
              </p:grpSpPr>
              <p:sp>
                <p:nvSpPr>
                  <p:cNvPr id="39960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0" y="0"/>
                    <a:ext cx="210" cy="210"/>
                  </a:xfrm>
                  <a:prstGeom prst="line">
                    <a:avLst/>
                  </a:prstGeom>
                  <a:noFill/>
                  <a:ln w="3175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961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0" y="24"/>
                    <a:ext cx="210" cy="210"/>
                  </a:xfrm>
                  <a:prstGeom prst="line">
                    <a:avLst/>
                  </a:prstGeom>
                  <a:noFill/>
                  <a:ln w="3175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9962" name="Group 26"/>
              <p:cNvGrpSpPr/>
              <p:nvPr/>
            </p:nvGrpSpPr>
            <p:grpSpPr bwMode="auto">
              <a:xfrm>
                <a:off x="907" y="941"/>
                <a:ext cx="232" cy="267"/>
                <a:chOff x="0" y="0"/>
                <a:chExt cx="283" cy="283"/>
              </a:xfrm>
            </p:grpSpPr>
            <p:sp>
              <p:nvSpPr>
                <p:cNvPr id="39963" name="Oval 2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3" cy="283"/>
                </a:xfrm>
                <a:prstGeom prst="ellipse">
                  <a:avLst/>
                </a:prstGeom>
                <a:solidFill>
                  <a:srgbClr val="FFFFFF"/>
                </a:solidFill>
                <a:ln w="317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39964" name="Group 28"/>
                <p:cNvGrpSpPr/>
                <p:nvPr/>
              </p:nvGrpSpPr>
              <p:grpSpPr bwMode="auto">
                <a:xfrm>
                  <a:off x="45" y="33"/>
                  <a:ext cx="210" cy="234"/>
                  <a:chOff x="0" y="0"/>
                  <a:chExt cx="210" cy="234"/>
                </a:xfrm>
              </p:grpSpPr>
              <p:sp>
                <p:nvSpPr>
                  <p:cNvPr id="39965" name="Line 2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0" y="0"/>
                    <a:ext cx="210" cy="210"/>
                  </a:xfrm>
                  <a:prstGeom prst="line">
                    <a:avLst/>
                  </a:prstGeom>
                  <a:noFill/>
                  <a:ln w="3175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966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0" y="24"/>
                    <a:ext cx="210" cy="210"/>
                  </a:xfrm>
                  <a:prstGeom prst="line">
                    <a:avLst/>
                  </a:prstGeom>
                  <a:noFill/>
                  <a:ln w="3175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9967" name="Line 31"/>
              <p:cNvSpPr>
                <a:spLocks noChangeShapeType="1"/>
              </p:cNvSpPr>
              <p:nvPr/>
            </p:nvSpPr>
            <p:spPr bwMode="auto">
              <a:xfrm>
                <a:off x="454" y="1078"/>
                <a:ext cx="0" cy="544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8" name="Text Box 32"/>
              <p:cNvSpPr txBox="1">
                <a:spLocks noChangeArrowheads="1"/>
              </p:cNvSpPr>
              <p:nvPr/>
            </p:nvSpPr>
            <p:spPr bwMode="auto">
              <a:xfrm>
                <a:off x="862" y="1304"/>
                <a:ext cx="287" cy="4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969" name="Line 33"/>
              <p:cNvSpPr>
                <a:spLocks noChangeShapeType="1"/>
              </p:cNvSpPr>
              <p:nvPr/>
            </p:nvSpPr>
            <p:spPr bwMode="auto">
              <a:xfrm>
                <a:off x="454" y="1622"/>
                <a:ext cx="453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0" name="Line 34"/>
              <p:cNvSpPr>
                <a:spLocks noChangeShapeType="1"/>
              </p:cNvSpPr>
              <p:nvPr/>
            </p:nvSpPr>
            <p:spPr bwMode="auto">
              <a:xfrm>
                <a:off x="1134" y="1078"/>
                <a:ext cx="453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1" name="Line 35"/>
              <p:cNvSpPr>
                <a:spLocks noChangeShapeType="1"/>
              </p:cNvSpPr>
              <p:nvPr/>
            </p:nvSpPr>
            <p:spPr bwMode="auto">
              <a:xfrm>
                <a:off x="1134" y="1622"/>
                <a:ext cx="453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2" name="Line 36"/>
              <p:cNvSpPr>
                <a:spLocks noChangeShapeType="1"/>
              </p:cNvSpPr>
              <p:nvPr/>
            </p:nvSpPr>
            <p:spPr bwMode="auto">
              <a:xfrm>
                <a:off x="1588" y="1078"/>
                <a:ext cx="0" cy="544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3" name="Line 37"/>
              <p:cNvSpPr>
                <a:spLocks noChangeShapeType="1"/>
              </p:cNvSpPr>
              <p:nvPr/>
            </p:nvSpPr>
            <p:spPr bwMode="auto">
              <a:xfrm>
                <a:off x="1588" y="1350"/>
                <a:ext cx="544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  <a:head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9974" name="Line 38"/>
            <p:cNvSpPr>
              <a:spLocks noChangeShapeType="1"/>
            </p:cNvSpPr>
            <p:nvPr/>
          </p:nvSpPr>
          <p:spPr bwMode="auto">
            <a:xfrm>
              <a:off x="272" y="871"/>
              <a:ext cx="0" cy="31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9975" name="Line 39"/>
            <p:cNvSpPr>
              <a:spLocks noChangeShapeType="1"/>
            </p:cNvSpPr>
            <p:nvPr/>
          </p:nvSpPr>
          <p:spPr bwMode="auto">
            <a:xfrm>
              <a:off x="953" y="862"/>
              <a:ext cx="0" cy="32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9976" name="Line 40"/>
            <p:cNvSpPr>
              <a:spLocks noChangeShapeType="1"/>
            </p:cNvSpPr>
            <p:nvPr/>
          </p:nvSpPr>
          <p:spPr bwMode="auto">
            <a:xfrm>
              <a:off x="272" y="1190"/>
              <a:ext cx="30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9977" name="Line 41"/>
            <p:cNvSpPr>
              <a:spLocks noChangeShapeType="1"/>
            </p:cNvSpPr>
            <p:nvPr/>
          </p:nvSpPr>
          <p:spPr bwMode="auto">
            <a:xfrm>
              <a:off x="718" y="1190"/>
              <a:ext cx="23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9978" name="Text Box 42"/>
            <p:cNvSpPr txBox="1">
              <a:spLocks noChangeArrowheads="1"/>
            </p:cNvSpPr>
            <p:nvPr/>
          </p:nvSpPr>
          <p:spPr bwMode="auto">
            <a:xfrm>
              <a:off x="454" y="211"/>
              <a:ext cx="260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L</a:t>
              </a:r>
              <a:r>
                <a:rPr lang="en-US" altLang="zh-CN" sz="12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1</a:t>
              </a:r>
              <a:endParaRPr lang="en-US" altLang="zh-CN" sz="1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9979" name="Rectangle 43"/>
            <p:cNvSpPr>
              <a:spLocks noChangeArrowheads="1"/>
            </p:cNvSpPr>
            <p:nvPr/>
          </p:nvSpPr>
          <p:spPr bwMode="auto">
            <a:xfrm>
              <a:off x="349" y="846"/>
              <a:ext cx="260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L</a:t>
              </a:r>
              <a:r>
                <a:rPr lang="en-US" altLang="zh-CN" sz="12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2</a:t>
              </a:r>
              <a:endParaRPr lang="en-US" altLang="zh-CN" sz="1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9980" name="Group 44"/>
            <p:cNvGrpSpPr/>
            <p:nvPr/>
          </p:nvGrpSpPr>
          <p:grpSpPr bwMode="auto">
            <a:xfrm>
              <a:off x="544" y="1089"/>
              <a:ext cx="200" cy="232"/>
              <a:chOff x="0" y="0"/>
              <a:chExt cx="200" cy="232"/>
            </a:xfrm>
          </p:grpSpPr>
          <p:sp>
            <p:nvSpPr>
              <p:cNvPr id="39981" name="Oval 45"/>
              <p:cNvSpPr>
                <a:spLocks noChangeArrowheads="1"/>
              </p:cNvSpPr>
              <p:nvPr/>
            </p:nvSpPr>
            <p:spPr bwMode="auto">
              <a:xfrm>
                <a:off x="18" y="19"/>
                <a:ext cx="182" cy="182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982" name="Text Box 46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88" cy="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marL="342900" indent="-3429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n-US" altLang="zh-CN" sz="1800" b="1">
                    <a:ea typeface="黑体" panose="02010609060101010101" charset="-122"/>
                    <a:cs typeface="Times New Roman" panose="02020603050405020304" pitchFamily="18" charset="0"/>
                  </a:rPr>
                  <a:t>V</a:t>
                </a:r>
                <a:endParaRPr lang="en-US" altLang="zh-CN" sz="1800" b="1"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9983" name="Text Box 47"/>
          <p:cNvSpPr txBox="1">
            <a:spLocks noChangeArrowheads="1"/>
          </p:cNvSpPr>
          <p:nvPr/>
        </p:nvSpPr>
        <p:spPr bwMode="auto">
          <a:xfrm>
            <a:off x="5425440" y="3329940"/>
            <a:ext cx="28892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endParaRPr lang="en-US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9984" name="Text Box 48"/>
          <p:cNvSpPr txBox="1">
            <a:spLocks noChangeArrowheads="1"/>
          </p:cNvSpPr>
          <p:nvPr/>
        </p:nvSpPr>
        <p:spPr bwMode="auto">
          <a:xfrm>
            <a:off x="7052628" y="3329940"/>
            <a:ext cx="28892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endParaRPr lang="en-US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39985" name="Group 49"/>
          <p:cNvGrpSpPr/>
          <p:nvPr/>
        </p:nvGrpSpPr>
        <p:grpSpPr bwMode="auto">
          <a:xfrm>
            <a:off x="1104265" y="4625340"/>
            <a:ext cx="2017713" cy="2136776"/>
            <a:chOff x="0" y="0"/>
            <a:chExt cx="1271" cy="1346"/>
          </a:xfrm>
        </p:grpSpPr>
        <p:sp>
          <p:nvSpPr>
            <p:cNvPr id="39986" name="Line 50"/>
            <p:cNvSpPr>
              <a:spLocks noChangeShapeType="1"/>
            </p:cNvSpPr>
            <p:nvPr/>
          </p:nvSpPr>
          <p:spPr bwMode="auto">
            <a:xfrm>
              <a:off x="136" y="3"/>
              <a:ext cx="0" cy="1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87" name="Line 51"/>
            <p:cNvSpPr>
              <a:spLocks noChangeShapeType="1"/>
            </p:cNvSpPr>
            <p:nvPr/>
          </p:nvSpPr>
          <p:spPr bwMode="auto">
            <a:xfrm>
              <a:off x="273" y="570"/>
              <a:ext cx="0" cy="65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9988" name="Line 52"/>
            <p:cNvSpPr>
              <a:spLocks noChangeShapeType="1"/>
            </p:cNvSpPr>
            <p:nvPr/>
          </p:nvSpPr>
          <p:spPr bwMode="auto">
            <a:xfrm flipH="1">
              <a:off x="953" y="842"/>
              <a:ext cx="1" cy="38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9989" name="Line 53"/>
            <p:cNvSpPr>
              <a:spLocks noChangeShapeType="1"/>
            </p:cNvSpPr>
            <p:nvPr/>
          </p:nvSpPr>
          <p:spPr bwMode="auto">
            <a:xfrm flipV="1">
              <a:off x="273" y="1226"/>
              <a:ext cx="3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9990" name="Line 54"/>
            <p:cNvSpPr>
              <a:spLocks noChangeShapeType="1"/>
            </p:cNvSpPr>
            <p:nvPr/>
          </p:nvSpPr>
          <p:spPr bwMode="auto">
            <a:xfrm>
              <a:off x="698" y="1226"/>
              <a:ext cx="25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39991" name="Group 55"/>
            <p:cNvGrpSpPr/>
            <p:nvPr/>
          </p:nvGrpSpPr>
          <p:grpSpPr bwMode="auto">
            <a:xfrm>
              <a:off x="137" y="0"/>
              <a:ext cx="88" cy="178"/>
              <a:chOff x="0" y="0"/>
              <a:chExt cx="180" cy="468"/>
            </a:xfrm>
          </p:grpSpPr>
          <p:sp>
            <p:nvSpPr>
              <p:cNvPr id="39992" name="Rectangle 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0" cy="468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993" name="Line 57"/>
              <p:cNvSpPr>
                <a:spLocks noChangeShapeType="1"/>
              </p:cNvSpPr>
              <p:nvPr/>
            </p:nvSpPr>
            <p:spPr bwMode="auto">
              <a:xfrm>
                <a:off x="180" y="105"/>
                <a:ext cx="0" cy="237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994" name="Group 58"/>
            <p:cNvGrpSpPr/>
            <p:nvPr/>
          </p:nvGrpSpPr>
          <p:grpSpPr bwMode="auto">
            <a:xfrm>
              <a:off x="752" y="28"/>
              <a:ext cx="343" cy="65"/>
              <a:chOff x="0" y="0"/>
              <a:chExt cx="454" cy="104"/>
            </a:xfrm>
          </p:grpSpPr>
          <p:sp>
            <p:nvSpPr>
              <p:cNvPr id="39995" name="Oval 59"/>
              <p:cNvSpPr>
                <a:spLocks noChangeArrowheads="1"/>
              </p:cNvSpPr>
              <p:nvPr/>
            </p:nvSpPr>
            <p:spPr bwMode="auto">
              <a:xfrm>
                <a:off x="0" y="46"/>
                <a:ext cx="48" cy="58"/>
              </a:xfrm>
              <a:prstGeom prst="ellipse">
                <a:avLst/>
              </a:prstGeom>
              <a:solidFill>
                <a:srgbClr val="FFFFFF"/>
              </a:solidFill>
              <a:ln w="317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996" name="Line 60"/>
              <p:cNvSpPr>
                <a:spLocks noChangeShapeType="1"/>
              </p:cNvSpPr>
              <p:nvPr/>
            </p:nvSpPr>
            <p:spPr bwMode="auto">
              <a:xfrm flipV="1">
                <a:off x="45" y="0"/>
                <a:ext cx="409" cy="46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9997" name="Line 61"/>
            <p:cNvSpPr>
              <a:spLocks noChangeShapeType="1"/>
            </p:cNvSpPr>
            <p:nvPr/>
          </p:nvSpPr>
          <p:spPr bwMode="auto">
            <a:xfrm>
              <a:off x="233" y="71"/>
              <a:ext cx="528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8" name="Line 62"/>
            <p:cNvSpPr>
              <a:spLocks noChangeShapeType="1"/>
            </p:cNvSpPr>
            <p:nvPr/>
          </p:nvSpPr>
          <p:spPr bwMode="auto">
            <a:xfrm>
              <a:off x="0" y="85"/>
              <a:ext cx="0" cy="627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9" name="Line 63"/>
            <p:cNvSpPr>
              <a:spLocks noChangeShapeType="1"/>
            </p:cNvSpPr>
            <p:nvPr/>
          </p:nvSpPr>
          <p:spPr bwMode="auto">
            <a:xfrm>
              <a:off x="1060" y="85"/>
              <a:ext cx="205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0" name="Line 64"/>
            <p:cNvSpPr>
              <a:spLocks noChangeShapeType="1"/>
            </p:cNvSpPr>
            <p:nvPr/>
          </p:nvSpPr>
          <p:spPr bwMode="auto">
            <a:xfrm flipH="1" flipV="1">
              <a:off x="1264" y="71"/>
              <a:ext cx="7" cy="641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1" name="Line 65"/>
            <p:cNvSpPr>
              <a:spLocks noChangeShapeType="1"/>
            </p:cNvSpPr>
            <p:nvPr/>
          </p:nvSpPr>
          <p:spPr bwMode="auto">
            <a:xfrm flipH="1">
              <a:off x="0" y="85"/>
              <a:ext cx="137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2" name="Text Box 66"/>
            <p:cNvSpPr txBox="1">
              <a:spLocks noChangeArrowheads="1"/>
            </p:cNvSpPr>
            <p:nvPr/>
          </p:nvSpPr>
          <p:spPr bwMode="auto">
            <a:xfrm>
              <a:off x="541" y="367"/>
              <a:ext cx="19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0003" name="Line 67"/>
            <p:cNvSpPr>
              <a:spLocks noChangeShapeType="1"/>
            </p:cNvSpPr>
            <p:nvPr/>
          </p:nvSpPr>
          <p:spPr bwMode="auto">
            <a:xfrm>
              <a:off x="0" y="712"/>
              <a:ext cx="271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4" name="Line 68"/>
            <p:cNvSpPr>
              <a:spLocks noChangeShapeType="1"/>
            </p:cNvSpPr>
            <p:nvPr/>
          </p:nvSpPr>
          <p:spPr bwMode="auto">
            <a:xfrm>
              <a:off x="271" y="565"/>
              <a:ext cx="270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0005" name="Group 69"/>
            <p:cNvGrpSpPr/>
            <p:nvPr/>
          </p:nvGrpSpPr>
          <p:grpSpPr bwMode="auto">
            <a:xfrm>
              <a:off x="541" y="786"/>
              <a:ext cx="142" cy="145"/>
              <a:chOff x="0" y="0"/>
              <a:chExt cx="283" cy="283"/>
            </a:xfrm>
          </p:grpSpPr>
          <p:sp>
            <p:nvSpPr>
              <p:cNvPr id="40006" name="Oval 7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3" cy="283"/>
              </a:xfrm>
              <a:prstGeom prst="ellipse">
                <a:avLst/>
              </a:prstGeom>
              <a:solidFill>
                <a:srgbClr val="FFFFFF"/>
              </a:solidFill>
              <a:ln w="317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0007" name="Group 71"/>
              <p:cNvGrpSpPr/>
              <p:nvPr/>
            </p:nvGrpSpPr>
            <p:grpSpPr bwMode="auto">
              <a:xfrm>
                <a:off x="45" y="33"/>
                <a:ext cx="210" cy="234"/>
                <a:chOff x="0" y="0"/>
                <a:chExt cx="210" cy="234"/>
              </a:xfrm>
            </p:grpSpPr>
            <p:sp>
              <p:nvSpPr>
                <p:cNvPr id="40008" name="Line 72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210" cy="210"/>
                </a:xfrm>
                <a:prstGeom prst="line">
                  <a:avLst/>
                </a:prstGeom>
                <a:noFill/>
                <a:ln w="317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0009" name="Line 73"/>
                <p:cNvSpPr>
                  <a:spLocks noChangeShapeType="1"/>
                </p:cNvSpPr>
                <p:nvPr/>
              </p:nvSpPr>
              <p:spPr bwMode="auto">
                <a:xfrm>
                  <a:off x="0" y="24"/>
                  <a:ext cx="210" cy="210"/>
                </a:xfrm>
                <a:prstGeom prst="line">
                  <a:avLst/>
                </a:prstGeom>
                <a:noFill/>
                <a:ln w="317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0010" name="Group 74"/>
            <p:cNvGrpSpPr/>
            <p:nvPr/>
          </p:nvGrpSpPr>
          <p:grpSpPr bwMode="auto">
            <a:xfrm>
              <a:off x="541" y="490"/>
              <a:ext cx="138" cy="145"/>
              <a:chOff x="0" y="0"/>
              <a:chExt cx="283" cy="283"/>
            </a:xfrm>
          </p:grpSpPr>
          <p:sp>
            <p:nvSpPr>
              <p:cNvPr id="40011" name="Oval 7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3" cy="283"/>
              </a:xfrm>
              <a:prstGeom prst="ellipse">
                <a:avLst/>
              </a:prstGeom>
              <a:solidFill>
                <a:srgbClr val="FFFFFF"/>
              </a:solidFill>
              <a:ln w="317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0012" name="Group 76"/>
              <p:cNvGrpSpPr/>
              <p:nvPr/>
            </p:nvGrpSpPr>
            <p:grpSpPr bwMode="auto">
              <a:xfrm>
                <a:off x="45" y="33"/>
                <a:ext cx="210" cy="234"/>
                <a:chOff x="0" y="0"/>
                <a:chExt cx="210" cy="234"/>
              </a:xfrm>
            </p:grpSpPr>
            <p:sp>
              <p:nvSpPr>
                <p:cNvPr id="40013" name="Line 77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210" cy="210"/>
                </a:xfrm>
                <a:prstGeom prst="line">
                  <a:avLst/>
                </a:prstGeom>
                <a:noFill/>
                <a:ln w="317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0014" name="Line 78"/>
                <p:cNvSpPr>
                  <a:spLocks noChangeShapeType="1"/>
                </p:cNvSpPr>
                <p:nvPr/>
              </p:nvSpPr>
              <p:spPr bwMode="auto">
                <a:xfrm>
                  <a:off x="0" y="24"/>
                  <a:ext cx="210" cy="210"/>
                </a:xfrm>
                <a:prstGeom prst="line">
                  <a:avLst/>
                </a:prstGeom>
                <a:noFill/>
                <a:ln w="317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0015" name="Line 79"/>
            <p:cNvSpPr>
              <a:spLocks noChangeShapeType="1"/>
            </p:cNvSpPr>
            <p:nvPr/>
          </p:nvSpPr>
          <p:spPr bwMode="auto">
            <a:xfrm>
              <a:off x="271" y="565"/>
              <a:ext cx="0" cy="295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6" name="Text Box 80"/>
            <p:cNvSpPr txBox="1">
              <a:spLocks noChangeArrowheads="1"/>
            </p:cNvSpPr>
            <p:nvPr/>
          </p:nvSpPr>
          <p:spPr bwMode="auto">
            <a:xfrm>
              <a:off x="514" y="687"/>
              <a:ext cx="171" cy="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0017" name="Line 81"/>
            <p:cNvSpPr>
              <a:spLocks noChangeShapeType="1"/>
            </p:cNvSpPr>
            <p:nvPr/>
          </p:nvSpPr>
          <p:spPr bwMode="auto">
            <a:xfrm>
              <a:off x="271" y="860"/>
              <a:ext cx="270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8" name="Line 82"/>
            <p:cNvSpPr>
              <a:spLocks noChangeShapeType="1"/>
            </p:cNvSpPr>
            <p:nvPr/>
          </p:nvSpPr>
          <p:spPr bwMode="auto">
            <a:xfrm>
              <a:off x="676" y="565"/>
              <a:ext cx="270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9" name="Line 83"/>
            <p:cNvSpPr>
              <a:spLocks noChangeShapeType="1"/>
            </p:cNvSpPr>
            <p:nvPr/>
          </p:nvSpPr>
          <p:spPr bwMode="auto">
            <a:xfrm>
              <a:off x="676" y="860"/>
              <a:ext cx="270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20" name="Line 84"/>
            <p:cNvSpPr>
              <a:spLocks noChangeShapeType="1"/>
            </p:cNvSpPr>
            <p:nvPr/>
          </p:nvSpPr>
          <p:spPr bwMode="auto">
            <a:xfrm>
              <a:off x="947" y="565"/>
              <a:ext cx="0" cy="295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21" name="Line 85"/>
            <p:cNvSpPr>
              <a:spLocks noChangeShapeType="1"/>
            </p:cNvSpPr>
            <p:nvPr/>
          </p:nvSpPr>
          <p:spPr bwMode="auto">
            <a:xfrm>
              <a:off x="947" y="712"/>
              <a:ext cx="324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22" name="Rectangle 86"/>
            <p:cNvSpPr>
              <a:spLocks noChangeArrowheads="1"/>
            </p:cNvSpPr>
            <p:nvPr/>
          </p:nvSpPr>
          <p:spPr bwMode="auto">
            <a:xfrm>
              <a:off x="454" y="887"/>
              <a:ext cx="260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L</a:t>
              </a:r>
              <a:r>
                <a:rPr lang="en-US" altLang="zh-CN" sz="12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1</a:t>
              </a:r>
              <a:endParaRPr lang="en-US" altLang="zh-CN" sz="1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0023" name="Rectangle 87"/>
            <p:cNvSpPr>
              <a:spLocks noChangeArrowheads="1"/>
            </p:cNvSpPr>
            <p:nvPr/>
          </p:nvSpPr>
          <p:spPr bwMode="auto">
            <a:xfrm>
              <a:off x="454" y="207"/>
              <a:ext cx="260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L</a:t>
              </a:r>
              <a:r>
                <a:rPr lang="en-US" altLang="zh-CN" sz="12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2</a:t>
              </a:r>
              <a:endParaRPr lang="en-US" altLang="zh-CN" sz="1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0024" name="Group 88"/>
            <p:cNvGrpSpPr/>
            <p:nvPr/>
          </p:nvGrpSpPr>
          <p:grpSpPr bwMode="auto">
            <a:xfrm>
              <a:off x="506" y="1114"/>
              <a:ext cx="200" cy="232"/>
              <a:chOff x="0" y="0"/>
              <a:chExt cx="200" cy="232"/>
            </a:xfrm>
          </p:grpSpPr>
          <p:sp>
            <p:nvSpPr>
              <p:cNvPr id="40025" name="Oval 89"/>
              <p:cNvSpPr>
                <a:spLocks noChangeArrowheads="1"/>
              </p:cNvSpPr>
              <p:nvPr/>
            </p:nvSpPr>
            <p:spPr bwMode="auto">
              <a:xfrm>
                <a:off x="18" y="19"/>
                <a:ext cx="182" cy="182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026" name="Text Box 90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88" cy="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marL="342900" indent="-3429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n-US" altLang="zh-CN" sz="1800" b="1">
                    <a:ea typeface="黑体" panose="02010609060101010101" charset="-122"/>
                    <a:cs typeface="Times New Roman" panose="02020603050405020304" pitchFamily="18" charset="0"/>
                  </a:rPr>
                  <a:t>V</a:t>
                </a:r>
                <a:endParaRPr lang="en-US" altLang="zh-CN" sz="1800" b="1"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0027" name="Text Box 91"/>
            <p:cNvSpPr txBox="1">
              <a:spLocks noChangeArrowheads="1"/>
            </p:cNvSpPr>
            <p:nvPr/>
          </p:nvSpPr>
          <p:spPr bwMode="auto">
            <a:xfrm>
              <a:off x="1002" y="785"/>
              <a:ext cx="182" cy="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D</a:t>
              </a:r>
              <a:endPara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0028" name="Text Box 92"/>
            <p:cNvSpPr txBox="1">
              <a:spLocks noChangeArrowheads="1"/>
            </p:cNvSpPr>
            <p:nvPr/>
          </p:nvSpPr>
          <p:spPr bwMode="auto">
            <a:xfrm>
              <a:off x="22" y="461"/>
              <a:ext cx="182" cy="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A</a:t>
              </a:r>
              <a:endPara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0029" name="Group 93"/>
          <p:cNvGrpSpPr/>
          <p:nvPr/>
        </p:nvGrpSpPr>
        <p:grpSpPr bwMode="auto">
          <a:xfrm>
            <a:off x="5641340" y="4553903"/>
            <a:ext cx="2017713" cy="2168524"/>
            <a:chOff x="0" y="0"/>
            <a:chExt cx="1271" cy="1366"/>
          </a:xfrm>
        </p:grpSpPr>
        <p:sp>
          <p:nvSpPr>
            <p:cNvPr id="40030" name="Line 94"/>
            <p:cNvSpPr>
              <a:spLocks noChangeShapeType="1"/>
            </p:cNvSpPr>
            <p:nvPr/>
          </p:nvSpPr>
          <p:spPr bwMode="auto">
            <a:xfrm>
              <a:off x="273" y="862"/>
              <a:ext cx="0" cy="38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0031" name="Line 95"/>
            <p:cNvSpPr>
              <a:spLocks noChangeShapeType="1"/>
            </p:cNvSpPr>
            <p:nvPr/>
          </p:nvSpPr>
          <p:spPr bwMode="auto">
            <a:xfrm flipH="1">
              <a:off x="953" y="590"/>
              <a:ext cx="2" cy="65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0032" name="Line 96"/>
            <p:cNvSpPr>
              <a:spLocks noChangeShapeType="1"/>
            </p:cNvSpPr>
            <p:nvPr/>
          </p:nvSpPr>
          <p:spPr bwMode="auto">
            <a:xfrm flipV="1">
              <a:off x="273" y="1246"/>
              <a:ext cx="3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0033" name="Line 97"/>
            <p:cNvSpPr>
              <a:spLocks noChangeShapeType="1"/>
            </p:cNvSpPr>
            <p:nvPr/>
          </p:nvSpPr>
          <p:spPr bwMode="auto">
            <a:xfrm>
              <a:off x="698" y="1246"/>
              <a:ext cx="25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0034" name="Line 98"/>
            <p:cNvSpPr>
              <a:spLocks noChangeShapeType="1"/>
            </p:cNvSpPr>
            <p:nvPr/>
          </p:nvSpPr>
          <p:spPr bwMode="auto">
            <a:xfrm>
              <a:off x="1060" y="105"/>
              <a:ext cx="205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5" name="Line 99"/>
            <p:cNvSpPr>
              <a:spLocks noChangeShapeType="1"/>
            </p:cNvSpPr>
            <p:nvPr/>
          </p:nvSpPr>
          <p:spPr bwMode="auto">
            <a:xfrm flipH="1" flipV="1">
              <a:off x="1264" y="91"/>
              <a:ext cx="7" cy="641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6" name="Line 100"/>
            <p:cNvSpPr>
              <a:spLocks noChangeShapeType="1"/>
            </p:cNvSpPr>
            <p:nvPr/>
          </p:nvSpPr>
          <p:spPr bwMode="auto">
            <a:xfrm>
              <a:off x="947" y="732"/>
              <a:ext cx="324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0037" name="Group 101"/>
            <p:cNvGrpSpPr/>
            <p:nvPr/>
          </p:nvGrpSpPr>
          <p:grpSpPr bwMode="auto">
            <a:xfrm>
              <a:off x="506" y="1134"/>
              <a:ext cx="200" cy="232"/>
              <a:chOff x="0" y="0"/>
              <a:chExt cx="200" cy="232"/>
            </a:xfrm>
          </p:grpSpPr>
          <p:sp>
            <p:nvSpPr>
              <p:cNvPr id="40038" name="Oval 102"/>
              <p:cNvSpPr>
                <a:spLocks noChangeArrowheads="1"/>
              </p:cNvSpPr>
              <p:nvPr/>
            </p:nvSpPr>
            <p:spPr bwMode="auto">
              <a:xfrm>
                <a:off x="18" y="19"/>
                <a:ext cx="182" cy="182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039" name="Text Box 103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88" cy="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marL="342900" indent="-3429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n-US" altLang="zh-CN" sz="1800" b="1">
                    <a:ea typeface="黑体" panose="02010609060101010101" charset="-122"/>
                    <a:cs typeface="Times New Roman" panose="02020603050405020304" pitchFamily="18" charset="0"/>
                  </a:rPr>
                  <a:t>V</a:t>
                </a:r>
                <a:endParaRPr lang="en-US" altLang="zh-CN" sz="1800" b="1"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0040" name="Group 104"/>
            <p:cNvGrpSpPr/>
            <p:nvPr/>
          </p:nvGrpSpPr>
          <p:grpSpPr bwMode="auto">
            <a:xfrm>
              <a:off x="0" y="0"/>
              <a:ext cx="1180" cy="1197"/>
              <a:chOff x="0" y="0"/>
              <a:chExt cx="1180" cy="1197"/>
            </a:xfrm>
          </p:grpSpPr>
          <p:sp>
            <p:nvSpPr>
              <p:cNvPr id="40041" name="Line 105"/>
              <p:cNvSpPr>
                <a:spLocks noChangeShapeType="1"/>
              </p:cNvSpPr>
              <p:nvPr/>
            </p:nvSpPr>
            <p:spPr bwMode="auto">
              <a:xfrm>
                <a:off x="128" y="0"/>
                <a:ext cx="0" cy="179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0042" name="Group 106"/>
              <p:cNvGrpSpPr/>
              <p:nvPr/>
            </p:nvGrpSpPr>
            <p:grpSpPr bwMode="auto">
              <a:xfrm>
                <a:off x="137" y="20"/>
                <a:ext cx="88" cy="178"/>
                <a:chOff x="0" y="0"/>
                <a:chExt cx="180" cy="468"/>
              </a:xfrm>
            </p:grpSpPr>
            <p:sp>
              <p:nvSpPr>
                <p:cNvPr id="40043" name="Rectangle 10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80" cy="468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0044" name="Line 108"/>
                <p:cNvSpPr>
                  <a:spLocks noChangeShapeType="1"/>
                </p:cNvSpPr>
                <p:nvPr/>
              </p:nvSpPr>
              <p:spPr bwMode="auto">
                <a:xfrm>
                  <a:off x="180" y="105"/>
                  <a:ext cx="0" cy="237"/>
                </a:xfrm>
                <a:prstGeom prst="line">
                  <a:avLst/>
                </a:prstGeom>
                <a:noFill/>
                <a:ln w="317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045" name="Group 109"/>
              <p:cNvGrpSpPr/>
              <p:nvPr/>
            </p:nvGrpSpPr>
            <p:grpSpPr bwMode="auto">
              <a:xfrm>
                <a:off x="752" y="48"/>
                <a:ext cx="343" cy="65"/>
                <a:chOff x="0" y="0"/>
                <a:chExt cx="454" cy="104"/>
              </a:xfrm>
            </p:grpSpPr>
            <p:sp>
              <p:nvSpPr>
                <p:cNvPr id="40046" name="Oval 110"/>
                <p:cNvSpPr>
                  <a:spLocks noChangeArrowheads="1"/>
                </p:cNvSpPr>
                <p:nvPr/>
              </p:nvSpPr>
              <p:spPr bwMode="auto">
                <a:xfrm>
                  <a:off x="0" y="46"/>
                  <a:ext cx="48" cy="58"/>
                </a:xfrm>
                <a:prstGeom prst="ellipse">
                  <a:avLst/>
                </a:prstGeom>
                <a:solidFill>
                  <a:srgbClr val="FFFFFF"/>
                </a:solidFill>
                <a:ln w="317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0047" name="Line 111"/>
                <p:cNvSpPr>
                  <a:spLocks noChangeShapeType="1"/>
                </p:cNvSpPr>
                <p:nvPr/>
              </p:nvSpPr>
              <p:spPr bwMode="auto">
                <a:xfrm flipV="1">
                  <a:off x="45" y="0"/>
                  <a:ext cx="409" cy="46"/>
                </a:xfrm>
                <a:prstGeom prst="line">
                  <a:avLst/>
                </a:prstGeom>
                <a:noFill/>
                <a:ln w="317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0048" name="Line 112"/>
              <p:cNvSpPr>
                <a:spLocks noChangeShapeType="1"/>
              </p:cNvSpPr>
              <p:nvPr/>
            </p:nvSpPr>
            <p:spPr bwMode="auto">
              <a:xfrm>
                <a:off x="233" y="91"/>
                <a:ext cx="528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49" name="Line 113"/>
              <p:cNvSpPr>
                <a:spLocks noChangeShapeType="1"/>
              </p:cNvSpPr>
              <p:nvPr/>
            </p:nvSpPr>
            <p:spPr bwMode="auto">
              <a:xfrm>
                <a:off x="0" y="105"/>
                <a:ext cx="0" cy="627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50" name="Line 114"/>
              <p:cNvSpPr>
                <a:spLocks noChangeShapeType="1"/>
              </p:cNvSpPr>
              <p:nvPr/>
            </p:nvSpPr>
            <p:spPr bwMode="auto">
              <a:xfrm flipH="1">
                <a:off x="0" y="105"/>
                <a:ext cx="137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51" name="Text Box 115"/>
              <p:cNvSpPr txBox="1">
                <a:spLocks noChangeArrowheads="1"/>
              </p:cNvSpPr>
              <p:nvPr/>
            </p:nvSpPr>
            <p:spPr bwMode="auto">
              <a:xfrm>
                <a:off x="541" y="387"/>
                <a:ext cx="195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052" name="Line 116"/>
              <p:cNvSpPr>
                <a:spLocks noChangeShapeType="1"/>
              </p:cNvSpPr>
              <p:nvPr/>
            </p:nvSpPr>
            <p:spPr bwMode="auto">
              <a:xfrm>
                <a:off x="0" y="732"/>
                <a:ext cx="271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53" name="Line 117"/>
              <p:cNvSpPr>
                <a:spLocks noChangeShapeType="1"/>
              </p:cNvSpPr>
              <p:nvPr/>
            </p:nvSpPr>
            <p:spPr bwMode="auto">
              <a:xfrm>
                <a:off x="271" y="585"/>
                <a:ext cx="270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0054" name="Group 118"/>
              <p:cNvGrpSpPr/>
              <p:nvPr/>
            </p:nvGrpSpPr>
            <p:grpSpPr bwMode="auto">
              <a:xfrm>
                <a:off x="541" y="806"/>
                <a:ext cx="142" cy="145"/>
                <a:chOff x="0" y="0"/>
                <a:chExt cx="283" cy="283"/>
              </a:xfrm>
            </p:grpSpPr>
            <p:sp>
              <p:nvSpPr>
                <p:cNvPr id="40055" name="Oval 11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3" cy="283"/>
                </a:xfrm>
                <a:prstGeom prst="ellipse">
                  <a:avLst/>
                </a:prstGeom>
                <a:solidFill>
                  <a:srgbClr val="FFFFFF"/>
                </a:solidFill>
                <a:ln w="317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40056" name="Group 120"/>
                <p:cNvGrpSpPr/>
                <p:nvPr/>
              </p:nvGrpSpPr>
              <p:grpSpPr bwMode="auto">
                <a:xfrm>
                  <a:off x="45" y="33"/>
                  <a:ext cx="210" cy="234"/>
                  <a:chOff x="0" y="0"/>
                  <a:chExt cx="210" cy="234"/>
                </a:xfrm>
              </p:grpSpPr>
              <p:sp>
                <p:nvSpPr>
                  <p:cNvPr id="40057" name="Line 1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0" y="0"/>
                    <a:ext cx="210" cy="210"/>
                  </a:xfrm>
                  <a:prstGeom prst="line">
                    <a:avLst/>
                  </a:prstGeom>
                  <a:noFill/>
                  <a:ln w="3175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058" name="Line 122"/>
                  <p:cNvSpPr>
                    <a:spLocks noChangeShapeType="1"/>
                  </p:cNvSpPr>
                  <p:nvPr/>
                </p:nvSpPr>
                <p:spPr bwMode="auto">
                  <a:xfrm>
                    <a:off x="0" y="24"/>
                    <a:ext cx="210" cy="210"/>
                  </a:xfrm>
                  <a:prstGeom prst="line">
                    <a:avLst/>
                  </a:prstGeom>
                  <a:noFill/>
                  <a:ln w="3175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0059" name="Group 123"/>
              <p:cNvGrpSpPr/>
              <p:nvPr/>
            </p:nvGrpSpPr>
            <p:grpSpPr bwMode="auto">
              <a:xfrm>
                <a:off x="541" y="510"/>
                <a:ext cx="138" cy="145"/>
                <a:chOff x="0" y="0"/>
                <a:chExt cx="283" cy="283"/>
              </a:xfrm>
            </p:grpSpPr>
            <p:sp>
              <p:nvSpPr>
                <p:cNvPr id="40060" name="Oval 12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3" cy="283"/>
                </a:xfrm>
                <a:prstGeom prst="ellipse">
                  <a:avLst/>
                </a:prstGeom>
                <a:solidFill>
                  <a:srgbClr val="FFFFFF"/>
                </a:solidFill>
                <a:ln w="317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40061" name="Group 125"/>
                <p:cNvGrpSpPr/>
                <p:nvPr/>
              </p:nvGrpSpPr>
              <p:grpSpPr bwMode="auto">
                <a:xfrm>
                  <a:off x="45" y="33"/>
                  <a:ext cx="210" cy="234"/>
                  <a:chOff x="0" y="0"/>
                  <a:chExt cx="210" cy="234"/>
                </a:xfrm>
              </p:grpSpPr>
              <p:sp>
                <p:nvSpPr>
                  <p:cNvPr id="40062" name="Line 1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0" y="0"/>
                    <a:ext cx="210" cy="210"/>
                  </a:xfrm>
                  <a:prstGeom prst="line">
                    <a:avLst/>
                  </a:prstGeom>
                  <a:noFill/>
                  <a:ln w="3175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063" name="Line 127"/>
                  <p:cNvSpPr>
                    <a:spLocks noChangeShapeType="1"/>
                  </p:cNvSpPr>
                  <p:nvPr/>
                </p:nvSpPr>
                <p:spPr bwMode="auto">
                  <a:xfrm>
                    <a:off x="0" y="24"/>
                    <a:ext cx="210" cy="210"/>
                  </a:xfrm>
                  <a:prstGeom prst="line">
                    <a:avLst/>
                  </a:prstGeom>
                  <a:noFill/>
                  <a:ln w="3175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0064" name="Line 128"/>
              <p:cNvSpPr>
                <a:spLocks noChangeShapeType="1"/>
              </p:cNvSpPr>
              <p:nvPr/>
            </p:nvSpPr>
            <p:spPr bwMode="auto">
              <a:xfrm>
                <a:off x="271" y="585"/>
                <a:ext cx="0" cy="295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65" name="Text Box 129"/>
              <p:cNvSpPr txBox="1">
                <a:spLocks noChangeArrowheads="1"/>
              </p:cNvSpPr>
              <p:nvPr/>
            </p:nvSpPr>
            <p:spPr bwMode="auto">
              <a:xfrm>
                <a:off x="514" y="707"/>
                <a:ext cx="171" cy="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066" name="Line 130"/>
              <p:cNvSpPr>
                <a:spLocks noChangeShapeType="1"/>
              </p:cNvSpPr>
              <p:nvPr/>
            </p:nvSpPr>
            <p:spPr bwMode="auto">
              <a:xfrm>
                <a:off x="271" y="880"/>
                <a:ext cx="270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67" name="Line 131"/>
              <p:cNvSpPr>
                <a:spLocks noChangeShapeType="1"/>
              </p:cNvSpPr>
              <p:nvPr/>
            </p:nvSpPr>
            <p:spPr bwMode="auto">
              <a:xfrm>
                <a:off x="676" y="585"/>
                <a:ext cx="270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68" name="Line 132"/>
              <p:cNvSpPr>
                <a:spLocks noChangeShapeType="1"/>
              </p:cNvSpPr>
              <p:nvPr/>
            </p:nvSpPr>
            <p:spPr bwMode="auto">
              <a:xfrm>
                <a:off x="676" y="880"/>
                <a:ext cx="270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69" name="Line 133"/>
              <p:cNvSpPr>
                <a:spLocks noChangeShapeType="1"/>
              </p:cNvSpPr>
              <p:nvPr/>
            </p:nvSpPr>
            <p:spPr bwMode="auto">
              <a:xfrm>
                <a:off x="947" y="585"/>
                <a:ext cx="0" cy="295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70" name="Rectangle 134"/>
              <p:cNvSpPr>
                <a:spLocks noChangeArrowheads="1"/>
              </p:cNvSpPr>
              <p:nvPr/>
            </p:nvSpPr>
            <p:spPr bwMode="auto">
              <a:xfrm>
                <a:off x="454" y="907"/>
                <a:ext cx="260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1200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1</a:t>
                </a:r>
                <a:endParaRPr lang="en-US" altLang="zh-CN" sz="12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071" name="Rectangle 135"/>
              <p:cNvSpPr>
                <a:spLocks noChangeArrowheads="1"/>
              </p:cNvSpPr>
              <p:nvPr/>
            </p:nvSpPr>
            <p:spPr bwMode="auto">
              <a:xfrm>
                <a:off x="454" y="227"/>
                <a:ext cx="260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1200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2</a:t>
                </a:r>
                <a:endParaRPr lang="en-US" altLang="zh-CN" sz="12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072" name="Text Box 136"/>
              <p:cNvSpPr txBox="1">
                <a:spLocks noChangeArrowheads="1"/>
              </p:cNvSpPr>
              <p:nvPr/>
            </p:nvSpPr>
            <p:spPr bwMode="auto">
              <a:xfrm>
                <a:off x="998" y="446"/>
                <a:ext cx="182" cy="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B</a:t>
                </a:r>
                <a:endParaRPr lang="en-US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073" name="Text Box 137"/>
              <p:cNvSpPr txBox="1">
                <a:spLocks noChangeArrowheads="1"/>
              </p:cNvSpPr>
              <p:nvPr/>
            </p:nvSpPr>
            <p:spPr bwMode="auto">
              <a:xfrm>
                <a:off x="6" y="773"/>
                <a:ext cx="182" cy="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C</a:t>
                </a:r>
                <a:endParaRPr lang="en-US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0074" name="Group 138"/>
          <p:cNvGrpSpPr/>
          <p:nvPr/>
        </p:nvGrpSpPr>
        <p:grpSpPr bwMode="auto">
          <a:xfrm>
            <a:off x="1104265" y="2177415"/>
            <a:ext cx="2017713" cy="2044700"/>
            <a:chOff x="0" y="0"/>
            <a:chExt cx="1271" cy="1288"/>
          </a:xfrm>
        </p:grpSpPr>
        <p:grpSp>
          <p:nvGrpSpPr>
            <p:cNvPr id="40075" name="Group 139"/>
            <p:cNvGrpSpPr/>
            <p:nvPr/>
          </p:nvGrpSpPr>
          <p:grpSpPr bwMode="auto">
            <a:xfrm>
              <a:off x="0" y="0"/>
              <a:ext cx="1271" cy="1044"/>
              <a:chOff x="0" y="0"/>
              <a:chExt cx="2132" cy="1753"/>
            </a:xfrm>
          </p:grpSpPr>
          <p:sp>
            <p:nvSpPr>
              <p:cNvPr id="40076" name="Line 140"/>
              <p:cNvSpPr>
                <a:spLocks noChangeShapeType="1"/>
              </p:cNvSpPr>
              <p:nvPr/>
            </p:nvSpPr>
            <p:spPr bwMode="auto">
              <a:xfrm>
                <a:off x="215" y="0"/>
                <a:ext cx="0" cy="33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0077" name="Group 141"/>
              <p:cNvGrpSpPr/>
              <p:nvPr/>
            </p:nvGrpSpPr>
            <p:grpSpPr bwMode="auto">
              <a:xfrm>
                <a:off x="229" y="36"/>
                <a:ext cx="149" cy="329"/>
                <a:chOff x="0" y="0"/>
                <a:chExt cx="180" cy="468"/>
              </a:xfrm>
            </p:grpSpPr>
            <p:sp>
              <p:nvSpPr>
                <p:cNvPr id="40078" name="Rectangle 14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80" cy="468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0079" name="Line 143"/>
                <p:cNvSpPr>
                  <a:spLocks noChangeShapeType="1"/>
                </p:cNvSpPr>
                <p:nvPr/>
              </p:nvSpPr>
              <p:spPr bwMode="auto">
                <a:xfrm>
                  <a:off x="180" y="105"/>
                  <a:ext cx="0" cy="237"/>
                </a:xfrm>
                <a:prstGeom prst="line">
                  <a:avLst/>
                </a:prstGeom>
                <a:noFill/>
                <a:ln w="317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080" name="Group 144"/>
              <p:cNvGrpSpPr/>
              <p:nvPr/>
            </p:nvGrpSpPr>
            <p:grpSpPr bwMode="auto">
              <a:xfrm>
                <a:off x="1262" y="88"/>
                <a:ext cx="574" cy="121"/>
                <a:chOff x="0" y="0"/>
                <a:chExt cx="454" cy="104"/>
              </a:xfrm>
            </p:grpSpPr>
            <p:sp>
              <p:nvSpPr>
                <p:cNvPr id="40081" name="Oval 145"/>
                <p:cNvSpPr>
                  <a:spLocks noChangeArrowheads="1"/>
                </p:cNvSpPr>
                <p:nvPr/>
              </p:nvSpPr>
              <p:spPr bwMode="auto">
                <a:xfrm>
                  <a:off x="0" y="46"/>
                  <a:ext cx="48" cy="58"/>
                </a:xfrm>
                <a:prstGeom prst="ellipse">
                  <a:avLst/>
                </a:prstGeom>
                <a:solidFill>
                  <a:srgbClr val="FFFFFF"/>
                </a:solidFill>
                <a:ln w="317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0082" name="Line 146"/>
                <p:cNvSpPr>
                  <a:spLocks noChangeShapeType="1"/>
                </p:cNvSpPr>
                <p:nvPr/>
              </p:nvSpPr>
              <p:spPr bwMode="auto">
                <a:xfrm flipV="1">
                  <a:off x="45" y="0"/>
                  <a:ext cx="409" cy="46"/>
                </a:xfrm>
                <a:prstGeom prst="line">
                  <a:avLst/>
                </a:prstGeom>
                <a:noFill/>
                <a:ln w="317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0083" name="Line 147"/>
              <p:cNvSpPr>
                <a:spLocks noChangeShapeType="1"/>
              </p:cNvSpPr>
              <p:nvPr/>
            </p:nvSpPr>
            <p:spPr bwMode="auto">
              <a:xfrm>
                <a:off x="391" y="167"/>
                <a:ext cx="885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84" name="Line 148"/>
              <p:cNvSpPr>
                <a:spLocks noChangeShapeType="1"/>
              </p:cNvSpPr>
              <p:nvPr/>
            </p:nvSpPr>
            <p:spPr bwMode="auto">
              <a:xfrm>
                <a:off x="0" y="194"/>
                <a:ext cx="0" cy="1155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85" name="Line 149"/>
              <p:cNvSpPr>
                <a:spLocks noChangeShapeType="1"/>
              </p:cNvSpPr>
              <p:nvPr/>
            </p:nvSpPr>
            <p:spPr bwMode="auto">
              <a:xfrm>
                <a:off x="1778" y="194"/>
                <a:ext cx="344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86" name="Line 150"/>
              <p:cNvSpPr>
                <a:spLocks noChangeShapeType="1"/>
              </p:cNvSpPr>
              <p:nvPr/>
            </p:nvSpPr>
            <p:spPr bwMode="auto">
              <a:xfrm flipH="1" flipV="1">
                <a:off x="2121" y="167"/>
                <a:ext cx="11" cy="1182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87" name="Line 151"/>
              <p:cNvSpPr>
                <a:spLocks noChangeShapeType="1"/>
              </p:cNvSpPr>
              <p:nvPr/>
            </p:nvSpPr>
            <p:spPr bwMode="auto">
              <a:xfrm flipH="1">
                <a:off x="0" y="194"/>
                <a:ext cx="229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88" name="Text Box 152"/>
              <p:cNvSpPr txBox="1">
                <a:spLocks noChangeArrowheads="1"/>
              </p:cNvSpPr>
              <p:nvPr/>
            </p:nvSpPr>
            <p:spPr bwMode="auto">
              <a:xfrm>
                <a:off x="907" y="714"/>
                <a:ext cx="328" cy="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089" name="Line 153"/>
              <p:cNvSpPr>
                <a:spLocks noChangeShapeType="1"/>
              </p:cNvSpPr>
              <p:nvPr/>
            </p:nvSpPr>
            <p:spPr bwMode="auto">
              <a:xfrm>
                <a:off x="0" y="1350"/>
                <a:ext cx="454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90" name="Line 154"/>
              <p:cNvSpPr>
                <a:spLocks noChangeShapeType="1"/>
              </p:cNvSpPr>
              <p:nvPr/>
            </p:nvSpPr>
            <p:spPr bwMode="auto">
              <a:xfrm>
                <a:off x="454" y="1078"/>
                <a:ext cx="453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0091" name="Group 155"/>
              <p:cNvGrpSpPr/>
              <p:nvPr/>
            </p:nvGrpSpPr>
            <p:grpSpPr bwMode="auto">
              <a:xfrm>
                <a:off x="907" y="1486"/>
                <a:ext cx="238" cy="267"/>
                <a:chOff x="0" y="0"/>
                <a:chExt cx="283" cy="283"/>
              </a:xfrm>
            </p:grpSpPr>
            <p:sp>
              <p:nvSpPr>
                <p:cNvPr id="40092" name="Oval 15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3" cy="283"/>
                </a:xfrm>
                <a:prstGeom prst="ellipse">
                  <a:avLst/>
                </a:prstGeom>
                <a:solidFill>
                  <a:srgbClr val="FFFFFF"/>
                </a:solidFill>
                <a:ln w="317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40093" name="Group 157"/>
                <p:cNvGrpSpPr/>
                <p:nvPr/>
              </p:nvGrpSpPr>
              <p:grpSpPr bwMode="auto">
                <a:xfrm>
                  <a:off x="45" y="33"/>
                  <a:ext cx="210" cy="234"/>
                  <a:chOff x="0" y="0"/>
                  <a:chExt cx="210" cy="234"/>
                </a:xfrm>
              </p:grpSpPr>
              <p:sp>
                <p:nvSpPr>
                  <p:cNvPr id="40094" name="Line 1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0" y="0"/>
                    <a:ext cx="210" cy="210"/>
                  </a:xfrm>
                  <a:prstGeom prst="line">
                    <a:avLst/>
                  </a:prstGeom>
                  <a:noFill/>
                  <a:ln w="3175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095" name="Line 159"/>
                  <p:cNvSpPr>
                    <a:spLocks noChangeShapeType="1"/>
                  </p:cNvSpPr>
                  <p:nvPr/>
                </p:nvSpPr>
                <p:spPr bwMode="auto">
                  <a:xfrm>
                    <a:off x="0" y="24"/>
                    <a:ext cx="210" cy="210"/>
                  </a:xfrm>
                  <a:prstGeom prst="line">
                    <a:avLst/>
                  </a:prstGeom>
                  <a:noFill/>
                  <a:ln w="3175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0096" name="Group 160"/>
              <p:cNvGrpSpPr/>
              <p:nvPr/>
            </p:nvGrpSpPr>
            <p:grpSpPr bwMode="auto">
              <a:xfrm>
                <a:off x="907" y="941"/>
                <a:ext cx="232" cy="267"/>
                <a:chOff x="0" y="0"/>
                <a:chExt cx="283" cy="283"/>
              </a:xfrm>
            </p:grpSpPr>
            <p:sp>
              <p:nvSpPr>
                <p:cNvPr id="40097" name="Oval 16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83" cy="283"/>
                </a:xfrm>
                <a:prstGeom prst="ellipse">
                  <a:avLst/>
                </a:prstGeom>
                <a:solidFill>
                  <a:srgbClr val="FFFFFF"/>
                </a:solidFill>
                <a:ln w="317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40098" name="Group 162"/>
                <p:cNvGrpSpPr/>
                <p:nvPr/>
              </p:nvGrpSpPr>
              <p:grpSpPr bwMode="auto">
                <a:xfrm>
                  <a:off x="45" y="33"/>
                  <a:ext cx="210" cy="234"/>
                  <a:chOff x="0" y="0"/>
                  <a:chExt cx="210" cy="234"/>
                </a:xfrm>
              </p:grpSpPr>
              <p:sp>
                <p:nvSpPr>
                  <p:cNvPr id="40099" name="Line 16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0" y="0"/>
                    <a:ext cx="210" cy="210"/>
                  </a:xfrm>
                  <a:prstGeom prst="line">
                    <a:avLst/>
                  </a:prstGeom>
                  <a:noFill/>
                  <a:ln w="3175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100" name="Line 164"/>
                  <p:cNvSpPr>
                    <a:spLocks noChangeShapeType="1"/>
                  </p:cNvSpPr>
                  <p:nvPr/>
                </p:nvSpPr>
                <p:spPr bwMode="auto">
                  <a:xfrm>
                    <a:off x="0" y="24"/>
                    <a:ext cx="210" cy="210"/>
                  </a:xfrm>
                  <a:prstGeom prst="line">
                    <a:avLst/>
                  </a:prstGeom>
                  <a:noFill/>
                  <a:ln w="3175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0101" name="Line 165"/>
              <p:cNvSpPr>
                <a:spLocks noChangeShapeType="1"/>
              </p:cNvSpPr>
              <p:nvPr/>
            </p:nvSpPr>
            <p:spPr bwMode="auto">
              <a:xfrm>
                <a:off x="454" y="1078"/>
                <a:ext cx="0" cy="544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02" name="Text Box 166"/>
              <p:cNvSpPr txBox="1">
                <a:spLocks noChangeArrowheads="1"/>
              </p:cNvSpPr>
              <p:nvPr/>
            </p:nvSpPr>
            <p:spPr bwMode="auto">
              <a:xfrm>
                <a:off x="862" y="1305"/>
                <a:ext cx="287" cy="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103" name="Line 167"/>
              <p:cNvSpPr>
                <a:spLocks noChangeShapeType="1"/>
              </p:cNvSpPr>
              <p:nvPr/>
            </p:nvSpPr>
            <p:spPr bwMode="auto">
              <a:xfrm>
                <a:off x="454" y="1622"/>
                <a:ext cx="453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04" name="Line 168"/>
              <p:cNvSpPr>
                <a:spLocks noChangeShapeType="1"/>
              </p:cNvSpPr>
              <p:nvPr/>
            </p:nvSpPr>
            <p:spPr bwMode="auto">
              <a:xfrm>
                <a:off x="1134" y="1078"/>
                <a:ext cx="453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05" name="Line 169"/>
              <p:cNvSpPr>
                <a:spLocks noChangeShapeType="1"/>
              </p:cNvSpPr>
              <p:nvPr/>
            </p:nvSpPr>
            <p:spPr bwMode="auto">
              <a:xfrm>
                <a:off x="1134" y="1622"/>
                <a:ext cx="453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06" name="Line 170"/>
              <p:cNvSpPr>
                <a:spLocks noChangeShapeType="1"/>
              </p:cNvSpPr>
              <p:nvPr/>
            </p:nvSpPr>
            <p:spPr bwMode="auto">
              <a:xfrm>
                <a:off x="1588" y="1078"/>
                <a:ext cx="0" cy="544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07" name="Line 171"/>
              <p:cNvSpPr>
                <a:spLocks noChangeShapeType="1"/>
              </p:cNvSpPr>
              <p:nvPr/>
            </p:nvSpPr>
            <p:spPr bwMode="auto">
              <a:xfrm>
                <a:off x="1588" y="1350"/>
                <a:ext cx="544" cy="0"/>
              </a:xfrm>
              <a:prstGeom prst="line">
                <a:avLst/>
              </a:prstGeom>
              <a:noFill/>
              <a:ln w="31750">
                <a:solidFill>
                  <a:srgbClr val="000000"/>
                </a:solidFill>
                <a:round/>
                <a:head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0108" name="Line 172"/>
            <p:cNvSpPr>
              <a:spLocks noChangeShapeType="1"/>
            </p:cNvSpPr>
            <p:nvPr/>
          </p:nvSpPr>
          <p:spPr bwMode="auto">
            <a:xfrm rot="10800000">
              <a:off x="953" y="360"/>
              <a:ext cx="0" cy="27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0109" name="Line 173"/>
            <p:cNvSpPr>
              <a:spLocks noChangeShapeType="1"/>
            </p:cNvSpPr>
            <p:nvPr/>
          </p:nvSpPr>
          <p:spPr bwMode="auto">
            <a:xfrm rot="10800000" flipH="1">
              <a:off x="272" y="360"/>
              <a:ext cx="1" cy="27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0110" name="Line 174"/>
            <p:cNvSpPr>
              <a:spLocks noChangeShapeType="1"/>
            </p:cNvSpPr>
            <p:nvPr/>
          </p:nvSpPr>
          <p:spPr bwMode="auto">
            <a:xfrm rot="10800000">
              <a:off x="648" y="360"/>
              <a:ext cx="30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0111" name="Line 175"/>
            <p:cNvSpPr>
              <a:spLocks noChangeShapeType="1"/>
            </p:cNvSpPr>
            <p:nvPr/>
          </p:nvSpPr>
          <p:spPr bwMode="auto">
            <a:xfrm rot="10800000">
              <a:off x="273" y="360"/>
              <a:ext cx="23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0112" name="Rectangle 176"/>
            <p:cNvSpPr>
              <a:spLocks noChangeArrowheads="1"/>
            </p:cNvSpPr>
            <p:nvPr/>
          </p:nvSpPr>
          <p:spPr bwMode="auto">
            <a:xfrm>
              <a:off x="454" y="998"/>
              <a:ext cx="260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L</a:t>
              </a:r>
              <a:r>
                <a:rPr lang="en-US" altLang="zh-CN" sz="12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2</a:t>
              </a:r>
              <a:endParaRPr lang="en-US" altLang="zh-CN" sz="1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0113" name="Rectangle 177"/>
            <p:cNvSpPr>
              <a:spLocks noChangeArrowheads="1"/>
            </p:cNvSpPr>
            <p:nvPr/>
          </p:nvSpPr>
          <p:spPr bwMode="auto">
            <a:xfrm>
              <a:off x="318" y="363"/>
              <a:ext cx="476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L</a:t>
              </a:r>
              <a:r>
                <a:rPr lang="en-US" altLang="zh-CN" sz="12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1</a:t>
              </a:r>
              <a:endParaRPr lang="en-US" altLang="zh-CN" sz="1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0114" name="Group 178"/>
            <p:cNvGrpSpPr/>
            <p:nvPr/>
          </p:nvGrpSpPr>
          <p:grpSpPr bwMode="auto">
            <a:xfrm>
              <a:off x="472" y="241"/>
              <a:ext cx="200" cy="232"/>
              <a:chOff x="0" y="0"/>
              <a:chExt cx="200" cy="232"/>
            </a:xfrm>
          </p:grpSpPr>
          <p:sp>
            <p:nvSpPr>
              <p:cNvPr id="40115" name="Oval 179"/>
              <p:cNvSpPr>
                <a:spLocks noChangeArrowheads="1"/>
              </p:cNvSpPr>
              <p:nvPr/>
            </p:nvSpPr>
            <p:spPr bwMode="auto">
              <a:xfrm>
                <a:off x="18" y="19"/>
                <a:ext cx="182" cy="182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116" name="Text Box 180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88" cy="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marL="342900" indent="-34290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n-US" altLang="zh-CN" sz="1800" b="1">
                    <a:ea typeface="黑体" panose="02010609060101010101" charset="-122"/>
                    <a:cs typeface="Times New Roman" panose="02020603050405020304" pitchFamily="18" charset="0"/>
                  </a:rPr>
                  <a:t>V</a:t>
                </a:r>
                <a:endParaRPr lang="en-US" altLang="zh-CN" sz="1800" b="1"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0117" name="Text Box 181"/>
            <p:cNvSpPr txBox="1">
              <a:spLocks noChangeArrowheads="1"/>
            </p:cNvSpPr>
            <p:nvPr/>
          </p:nvSpPr>
          <p:spPr bwMode="auto">
            <a:xfrm>
              <a:off x="45" y="515"/>
              <a:ext cx="182" cy="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A</a:t>
              </a:r>
              <a:endPara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0118" name="Text Box 182"/>
            <p:cNvSpPr txBox="1">
              <a:spLocks noChangeArrowheads="1"/>
            </p:cNvSpPr>
            <p:nvPr/>
          </p:nvSpPr>
          <p:spPr bwMode="auto">
            <a:xfrm>
              <a:off x="998" y="515"/>
              <a:ext cx="182" cy="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B</a:t>
              </a:r>
              <a:endPara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0119" name="Oval 183"/>
            <p:cNvSpPr>
              <a:spLocks noChangeArrowheads="1"/>
            </p:cNvSpPr>
            <p:nvPr/>
          </p:nvSpPr>
          <p:spPr bwMode="auto">
            <a:xfrm>
              <a:off x="227" y="590"/>
              <a:ext cx="91" cy="9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0120" name="Oval 184"/>
            <p:cNvSpPr>
              <a:spLocks noChangeArrowheads="1"/>
            </p:cNvSpPr>
            <p:nvPr/>
          </p:nvSpPr>
          <p:spPr bwMode="auto">
            <a:xfrm>
              <a:off x="907" y="590"/>
              <a:ext cx="91" cy="9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0121" name="Oval 185"/>
          <p:cNvSpPr>
            <a:spLocks noChangeArrowheads="1"/>
          </p:cNvSpPr>
          <p:nvPr/>
        </p:nvSpPr>
        <p:spPr bwMode="auto">
          <a:xfrm>
            <a:off x="5784215" y="3401378"/>
            <a:ext cx="144463" cy="1428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0122" name="Oval 186"/>
          <p:cNvSpPr>
            <a:spLocks noChangeArrowheads="1"/>
          </p:cNvSpPr>
          <p:nvPr/>
        </p:nvSpPr>
        <p:spPr bwMode="auto">
          <a:xfrm>
            <a:off x="6865303" y="3401378"/>
            <a:ext cx="144462" cy="1428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0123" name="Oval 187"/>
          <p:cNvSpPr>
            <a:spLocks noChangeArrowheads="1"/>
          </p:cNvSpPr>
          <p:nvPr/>
        </p:nvSpPr>
        <p:spPr bwMode="auto">
          <a:xfrm>
            <a:off x="7081203" y="5417503"/>
            <a:ext cx="144462" cy="1428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0124" name="Oval 188"/>
          <p:cNvSpPr>
            <a:spLocks noChangeArrowheads="1"/>
          </p:cNvSpPr>
          <p:nvPr/>
        </p:nvSpPr>
        <p:spPr bwMode="auto">
          <a:xfrm>
            <a:off x="6001703" y="5849303"/>
            <a:ext cx="144462" cy="1428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0125" name="Oval 189"/>
          <p:cNvSpPr>
            <a:spLocks noChangeArrowheads="1"/>
          </p:cNvSpPr>
          <p:nvPr/>
        </p:nvSpPr>
        <p:spPr bwMode="auto">
          <a:xfrm>
            <a:off x="2544128" y="5896928"/>
            <a:ext cx="144462" cy="1428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0126" name="Oval 190"/>
          <p:cNvSpPr>
            <a:spLocks noChangeArrowheads="1"/>
          </p:cNvSpPr>
          <p:nvPr/>
        </p:nvSpPr>
        <p:spPr bwMode="auto">
          <a:xfrm>
            <a:off x="1464628" y="5446078"/>
            <a:ext cx="144462" cy="1428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3780155" y="556895"/>
            <a:ext cx="1800225" cy="460375"/>
          </a:xfrm>
          <a:prstGeom prst="rect">
            <a:avLst/>
          </a:prstGeom>
          <a:solidFill>
            <a:srgbClr val="CCFFCC"/>
          </a:solidFill>
          <a:ln w="25400">
            <a:solidFill>
              <a:schemeClr val="accent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进行实验</a:t>
            </a:r>
            <a:endParaRPr lang="zh-CN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40963" name="Group 3"/>
          <p:cNvGrpSpPr/>
          <p:nvPr/>
        </p:nvGrpSpPr>
        <p:grpSpPr bwMode="auto">
          <a:xfrm>
            <a:off x="1619250" y="836613"/>
            <a:ext cx="6324600" cy="4376737"/>
            <a:chOff x="0" y="0"/>
            <a:chExt cx="3984" cy="2757"/>
          </a:xfrm>
        </p:grpSpPr>
        <p:pic>
          <p:nvPicPr>
            <p:cNvPr id="40964" name="Picture 4" descr="开关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86" y="0"/>
              <a:ext cx="1062" cy="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65" name="Picture 5" descr="电源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45"/>
              <a:ext cx="1194" cy="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66" name="Picture 6" descr="灯泡 (2)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61" y="1678"/>
              <a:ext cx="1182" cy="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67" name="Picture 7" descr="灯泡 (2)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61" y="2223"/>
              <a:ext cx="1182" cy="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68" name="未知"/>
            <p:cNvSpPr/>
            <p:nvPr/>
          </p:nvSpPr>
          <p:spPr bwMode="auto">
            <a:xfrm>
              <a:off x="1366" y="2015"/>
              <a:ext cx="242" cy="540"/>
            </a:xfrm>
            <a:custGeom>
              <a:avLst/>
              <a:gdLst>
                <a:gd name="T0" fmla="*/ 229 w 242"/>
                <a:gd name="T1" fmla="*/ 0 h 540"/>
                <a:gd name="T2" fmla="*/ 156 w 242"/>
                <a:gd name="T3" fmla="*/ 64 h 540"/>
                <a:gd name="T4" fmla="*/ 128 w 242"/>
                <a:gd name="T5" fmla="*/ 109 h 540"/>
                <a:gd name="T6" fmla="*/ 46 w 242"/>
                <a:gd name="T7" fmla="*/ 247 h 540"/>
                <a:gd name="T8" fmla="*/ 0 w 242"/>
                <a:gd name="T9" fmla="*/ 320 h 540"/>
                <a:gd name="T10" fmla="*/ 9 w 242"/>
                <a:gd name="T11" fmla="*/ 393 h 540"/>
                <a:gd name="T12" fmla="*/ 137 w 242"/>
                <a:gd name="T13" fmla="*/ 475 h 540"/>
                <a:gd name="T14" fmla="*/ 201 w 242"/>
                <a:gd name="T15" fmla="*/ 530 h 540"/>
                <a:gd name="T16" fmla="*/ 220 w 242"/>
                <a:gd name="T17" fmla="*/ 539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540">
                  <a:moveTo>
                    <a:pt x="229" y="0"/>
                  </a:moveTo>
                  <a:cubicBezTo>
                    <a:pt x="205" y="23"/>
                    <a:pt x="179" y="40"/>
                    <a:pt x="156" y="64"/>
                  </a:cubicBezTo>
                  <a:cubicBezTo>
                    <a:pt x="134" y="129"/>
                    <a:pt x="163" y="57"/>
                    <a:pt x="128" y="109"/>
                  </a:cubicBezTo>
                  <a:cubicBezTo>
                    <a:pt x="100" y="151"/>
                    <a:pt x="70" y="203"/>
                    <a:pt x="46" y="247"/>
                  </a:cubicBezTo>
                  <a:cubicBezTo>
                    <a:pt x="4" y="323"/>
                    <a:pt x="55" y="265"/>
                    <a:pt x="0" y="320"/>
                  </a:cubicBezTo>
                  <a:cubicBezTo>
                    <a:pt x="3" y="344"/>
                    <a:pt x="2" y="370"/>
                    <a:pt x="9" y="393"/>
                  </a:cubicBezTo>
                  <a:cubicBezTo>
                    <a:pt x="16" y="415"/>
                    <a:pt x="121" y="460"/>
                    <a:pt x="137" y="475"/>
                  </a:cubicBezTo>
                  <a:cubicBezTo>
                    <a:pt x="158" y="494"/>
                    <a:pt x="175" y="517"/>
                    <a:pt x="201" y="530"/>
                  </a:cubicBezTo>
                  <a:cubicBezTo>
                    <a:pt x="221" y="540"/>
                    <a:pt x="242" y="539"/>
                    <a:pt x="220" y="539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0969" name="未知"/>
            <p:cNvSpPr/>
            <p:nvPr/>
          </p:nvSpPr>
          <p:spPr bwMode="auto">
            <a:xfrm>
              <a:off x="2335" y="2013"/>
              <a:ext cx="412" cy="547"/>
            </a:xfrm>
            <a:custGeom>
              <a:avLst/>
              <a:gdLst>
                <a:gd name="T0" fmla="*/ 0 w 412"/>
                <a:gd name="T1" fmla="*/ 2 h 547"/>
                <a:gd name="T2" fmla="*/ 74 w 412"/>
                <a:gd name="T3" fmla="*/ 11 h 547"/>
                <a:gd name="T4" fmla="*/ 165 w 412"/>
                <a:gd name="T5" fmla="*/ 111 h 547"/>
                <a:gd name="T6" fmla="*/ 266 w 412"/>
                <a:gd name="T7" fmla="*/ 185 h 547"/>
                <a:gd name="T8" fmla="*/ 311 w 412"/>
                <a:gd name="T9" fmla="*/ 230 h 547"/>
                <a:gd name="T10" fmla="*/ 384 w 412"/>
                <a:gd name="T11" fmla="*/ 322 h 547"/>
                <a:gd name="T12" fmla="*/ 412 w 412"/>
                <a:gd name="T13" fmla="*/ 395 h 547"/>
                <a:gd name="T14" fmla="*/ 156 w 412"/>
                <a:gd name="T15" fmla="*/ 495 h 547"/>
                <a:gd name="T16" fmla="*/ 19 w 412"/>
                <a:gd name="T17" fmla="*/ 541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2" h="547">
                  <a:moveTo>
                    <a:pt x="0" y="2"/>
                  </a:moveTo>
                  <a:cubicBezTo>
                    <a:pt x="25" y="5"/>
                    <a:pt x="52" y="0"/>
                    <a:pt x="74" y="11"/>
                  </a:cubicBezTo>
                  <a:cubicBezTo>
                    <a:pt x="119" y="34"/>
                    <a:pt x="133" y="79"/>
                    <a:pt x="165" y="111"/>
                  </a:cubicBezTo>
                  <a:cubicBezTo>
                    <a:pt x="195" y="141"/>
                    <a:pt x="236" y="155"/>
                    <a:pt x="266" y="185"/>
                  </a:cubicBezTo>
                  <a:cubicBezTo>
                    <a:pt x="326" y="245"/>
                    <a:pt x="239" y="182"/>
                    <a:pt x="311" y="230"/>
                  </a:cubicBezTo>
                  <a:cubicBezTo>
                    <a:pt x="331" y="269"/>
                    <a:pt x="348" y="297"/>
                    <a:pt x="384" y="322"/>
                  </a:cubicBezTo>
                  <a:cubicBezTo>
                    <a:pt x="396" y="345"/>
                    <a:pt x="412" y="368"/>
                    <a:pt x="412" y="395"/>
                  </a:cubicBezTo>
                  <a:cubicBezTo>
                    <a:pt x="412" y="536"/>
                    <a:pt x="269" y="490"/>
                    <a:pt x="156" y="495"/>
                  </a:cubicBezTo>
                  <a:cubicBezTo>
                    <a:pt x="107" y="547"/>
                    <a:pt x="94" y="541"/>
                    <a:pt x="19" y="541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0970" name="未知"/>
            <p:cNvSpPr/>
            <p:nvPr/>
          </p:nvSpPr>
          <p:spPr bwMode="auto">
            <a:xfrm>
              <a:off x="1134" y="499"/>
              <a:ext cx="1472" cy="119"/>
            </a:xfrm>
            <a:custGeom>
              <a:avLst/>
              <a:gdLst>
                <a:gd name="T0" fmla="*/ 0 w 1472"/>
                <a:gd name="T1" fmla="*/ 119 h 119"/>
                <a:gd name="T2" fmla="*/ 521 w 1472"/>
                <a:gd name="T3" fmla="*/ 36 h 119"/>
                <a:gd name="T4" fmla="*/ 960 w 1472"/>
                <a:gd name="T5" fmla="*/ 0 h 119"/>
                <a:gd name="T6" fmla="*/ 1389 w 1472"/>
                <a:gd name="T7" fmla="*/ 9 h 119"/>
                <a:gd name="T8" fmla="*/ 1472 w 1472"/>
                <a:gd name="T9" fmla="*/ 2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2" h="119">
                  <a:moveTo>
                    <a:pt x="0" y="119"/>
                  </a:moveTo>
                  <a:cubicBezTo>
                    <a:pt x="170" y="60"/>
                    <a:pt x="341" y="46"/>
                    <a:pt x="521" y="36"/>
                  </a:cubicBezTo>
                  <a:cubicBezTo>
                    <a:pt x="681" y="14"/>
                    <a:pt x="777" y="6"/>
                    <a:pt x="960" y="0"/>
                  </a:cubicBezTo>
                  <a:cubicBezTo>
                    <a:pt x="1103" y="3"/>
                    <a:pt x="1246" y="3"/>
                    <a:pt x="1389" y="9"/>
                  </a:cubicBezTo>
                  <a:cubicBezTo>
                    <a:pt x="1416" y="10"/>
                    <a:pt x="1443" y="27"/>
                    <a:pt x="1472" y="27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0971" name="未知"/>
            <p:cNvSpPr/>
            <p:nvPr/>
          </p:nvSpPr>
          <p:spPr bwMode="auto">
            <a:xfrm>
              <a:off x="2354" y="223"/>
              <a:ext cx="1630" cy="1801"/>
            </a:xfrm>
            <a:custGeom>
              <a:avLst/>
              <a:gdLst>
                <a:gd name="T0" fmla="*/ 1234 w 1630"/>
                <a:gd name="T1" fmla="*/ 0 h 1801"/>
                <a:gd name="T2" fmla="*/ 1335 w 1630"/>
                <a:gd name="T3" fmla="*/ 27 h 1801"/>
                <a:gd name="T4" fmla="*/ 1499 w 1630"/>
                <a:gd name="T5" fmla="*/ 219 h 1801"/>
                <a:gd name="T6" fmla="*/ 1508 w 1630"/>
                <a:gd name="T7" fmla="*/ 247 h 1801"/>
                <a:gd name="T8" fmla="*/ 1545 w 1630"/>
                <a:gd name="T9" fmla="*/ 301 h 1801"/>
                <a:gd name="T10" fmla="*/ 1554 w 1630"/>
                <a:gd name="T11" fmla="*/ 338 h 1801"/>
                <a:gd name="T12" fmla="*/ 1591 w 1630"/>
                <a:gd name="T13" fmla="*/ 393 h 1801"/>
                <a:gd name="T14" fmla="*/ 1554 w 1630"/>
                <a:gd name="T15" fmla="*/ 813 h 1801"/>
                <a:gd name="T16" fmla="*/ 1517 w 1630"/>
                <a:gd name="T17" fmla="*/ 905 h 1801"/>
                <a:gd name="T18" fmla="*/ 1472 w 1630"/>
                <a:gd name="T19" fmla="*/ 987 h 1801"/>
                <a:gd name="T20" fmla="*/ 1417 w 1630"/>
                <a:gd name="T21" fmla="*/ 1124 h 1801"/>
                <a:gd name="T22" fmla="*/ 1252 w 1630"/>
                <a:gd name="T23" fmla="*/ 1243 h 1801"/>
                <a:gd name="T24" fmla="*/ 1161 w 1630"/>
                <a:gd name="T25" fmla="*/ 1271 h 1801"/>
                <a:gd name="T26" fmla="*/ 1024 w 1630"/>
                <a:gd name="T27" fmla="*/ 1353 h 1801"/>
                <a:gd name="T28" fmla="*/ 868 w 1630"/>
                <a:gd name="T29" fmla="*/ 1408 h 1801"/>
                <a:gd name="T30" fmla="*/ 786 w 1630"/>
                <a:gd name="T31" fmla="*/ 1444 h 1801"/>
                <a:gd name="T32" fmla="*/ 759 w 1630"/>
                <a:gd name="T33" fmla="*/ 1472 h 1801"/>
                <a:gd name="T34" fmla="*/ 676 w 1630"/>
                <a:gd name="T35" fmla="*/ 1499 h 1801"/>
                <a:gd name="T36" fmla="*/ 640 w 1630"/>
                <a:gd name="T37" fmla="*/ 1517 h 1801"/>
                <a:gd name="T38" fmla="*/ 466 w 1630"/>
                <a:gd name="T39" fmla="*/ 1554 h 1801"/>
                <a:gd name="T40" fmla="*/ 210 w 1630"/>
                <a:gd name="T41" fmla="*/ 1636 h 1801"/>
                <a:gd name="T42" fmla="*/ 192 w 1630"/>
                <a:gd name="T43" fmla="*/ 1655 h 1801"/>
                <a:gd name="T44" fmla="*/ 164 w 1630"/>
                <a:gd name="T45" fmla="*/ 1664 h 1801"/>
                <a:gd name="T46" fmla="*/ 119 w 1630"/>
                <a:gd name="T47" fmla="*/ 1700 h 1801"/>
                <a:gd name="T48" fmla="*/ 45 w 1630"/>
                <a:gd name="T49" fmla="*/ 1773 h 1801"/>
                <a:gd name="T50" fmla="*/ 27 w 1630"/>
                <a:gd name="T51" fmla="*/ 1792 h 1801"/>
                <a:gd name="T52" fmla="*/ 0 w 1630"/>
                <a:gd name="T53" fmla="*/ 1801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30" h="1801">
                  <a:moveTo>
                    <a:pt x="1234" y="0"/>
                  </a:moveTo>
                  <a:cubicBezTo>
                    <a:pt x="1317" y="20"/>
                    <a:pt x="1283" y="10"/>
                    <a:pt x="1335" y="27"/>
                  </a:cubicBezTo>
                  <a:cubicBezTo>
                    <a:pt x="1404" y="73"/>
                    <a:pt x="1453" y="151"/>
                    <a:pt x="1499" y="219"/>
                  </a:cubicBezTo>
                  <a:cubicBezTo>
                    <a:pt x="1502" y="228"/>
                    <a:pt x="1503" y="238"/>
                    <a:pt x="1508" y="247"/>
                  </a:cubicBezTo>
                  <a:cubicBezTo>
                    <a:pt x="1519" y="266"/>
                    <a:pt x="1545" y="301"/>
                    <a:pt x="1545" y="301"/>
                  </a:cubicBezTo>
                  <a:cubicBezTo>
                    <a:pt x="1548" y="313"/>
                    <a:pt x="1548" y="327"/>
                    <a:pt x="1554" y="338"/>
                  </a:cubicBezTo>
                  <a:cubicBezTo>
                    <a:pt x="1564" y="358"/>
                    <a:pt x="1591" y="393"/>
                    <a:pt x="1591" y="393"/>
                  </a:cubicBezTo>
                  <a:cubicBezTo>
                    <a:pt x="1630" y="513"/>
                    <a:pt x="1628" y="702"/>
                    <a:pt x="1554" y="813"/>
                  </a:cubicBezTo>
                  <a:cubicBezTo>
                    <a:pt x="1546" y="853"/>
                    <a:pt x="1546" y="877"/>
                    <a:pt x="1517" y="905"/>
                  </a:cubicBezTo>
                  <a:cubicBezTo>
                    <a:pt x="1470" y="1024"/>
                    <a:pt x="1530" y="884"/>
                    <a:pt x="1472" y="987"/>
                  </a:cubicBezTo>
                  <a:cubicBezTo>
                    <a:pt x="1448" y="1029"/>
                    <a:pt x="1444" y="1083"/>
                    <a:pt x="1417" y="1124"/>
                  </a:cubicBezTo>
                  <a:cubicBezTo>
                    <a:pt x="1383" y="1176"/>
                    <a:pt x="1306" y="1217"/>
                    <a:pt x="1252" y="1243"/>
                  </a:cubicBezTo>
                  <a:cubicBezTo>
                    <a:pt x="1223" y="1257"/>
                    <a:pt x="1189" y="1255"/>
                    <a:pt x="1161" y="1271"/>
                  </a:cubicBezTo>
                  <a:cubicBezTo>
                    <a:pt x="1114" y="1297"/>
                    <a:pt x="1070" y="1327"/>
                    <a:pt x="1024" y="1353"/>
                  </a:cubicBezTo>
                  <a:cubicBezTo>
                    <a:pt x="979" y="1378"/>
                    <a:pt x="917" y="1392"/>
                    <a:pt x="868" y="1408"/>
                  </a:cubicBezTo>
                  <a:cubicBezTo>
                    <a:pt x="745" y="1500"/>
                    <a:pt x="924" y="1374"/>
                    <a:pt x="786" y="1444"/>
                  </a:cubicBezTo>
                  <a:cubicBezTo>
                    <a:pt x="774" y="1450"/>
                    <a:pt x="770" y="1466"/>
                    <a:pt x="759" y="1472"/>
                  </a:cubicBezTo>
                  <a:cubicBezTo>
                    <a:pt x="757" y="1473"/>
                    <a:pt x="690" y="1494"/>
                    <a:pt x="676" y="1499"/>
                  </a:cubicBezTo>
                  <a:cubicBezTo>
                    <a:pt x="663" y="1503"/>
                    <a:pt x="653" y="1513"/>
                    <a:pt x="640" y="1517"/>
                  </a:cubicBezTo>
                  <a:cubicBezTo>
                    <a:pt x="590" y="1531"/>
                    <a:pt x="519" y="1545"/>
                    <a:pt x="466" y="1554"/>
                  </a:cubicBezTo>
                  <a:cubicBezTo>
                    <a:pt x="385" y="1593"/>
                    <a:pt x="294" y="1603"/>
                    <a:pt x="210" y="1636"/>
                  </a:cubicBezTo>
                  <a:cubicBezTo>
                    <a:pt x="204" y="1642"/>
                    <a:pt x="199" y="1650"/>
                    <a:pt x="192" y="1655"/>
                  </a:cubicBezTo>
                  <a:cubicBezTo>
                    <a:pt x="184" y="1660"/>
                    <a:pt x="172" y="1658"/>
                    <a:pt x="164" y="1664"/>
                  </a:cubicBezTo>
                  <a:cubicBezTo>
                    <a:pt x="104" y="1711"/>
                    <a:pt x="189" y="1677"/>
                    <a:pt x="119" y="1700"/>
                  </a:cubicBezTo>
                  <a:cubicBezTo>
                    <a:pt x="94" y="1725"/>
                    <a:pt x="70" y="1748"/>
                    <a:pt x="45" y="1773"/>
                  </a:cubicBezTo>
                  <a:cubicBezTo>
                    <a:pt x="39" y="1779"/>
                    <a:pt x="35" y="1789"/>
                    <a:pt x="27" y="1792"/>
                  </a:cubicBezTo>
                  <a:cubicBezTo>
                    <a:pt x="18" y="1795"/>
                    <a:pt x="0" y="1801"/>
                    <a:pt x="0" y="1801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0972" name="未知"/>
            <p:cNvSpPr/>
            <p:nvPr/>
          </p:nvSpPr>
          <p:spPr bwMode="auto">
            <a:xfrm>
              <a:off x="69" y="671"/>
              <a:ext cx="1521" cy="1344"/>
            </a:xfrm>
            <a:custGeom>
              <a:avLst/>
              <a:gdLst>
                <a:gd name="T0" fmla="*/ 26 w 1521"/>
                <a:gd name="T1" fmla="*/ 0 h 1344"/>
                <a:gd name="T2" fmla="*/ 17 w 1521"/>
                <a:gd name="T3" fmla="*/ 320 h 1344"/>
                <a:gd name="T4" fmla="*/ 54 w 1521"/>
                <a:gd name="T5" fmla="*/ 411 h 1344"/>
                <a:gd name="T6" fmla="*/ 100 w 1521"/>
                <a:gd name="T7" fmla="*/ 457 h 1344"/>
                <a:gd name="T8" fmla="*/ 209 w 1521"/>
                <a:gd name="T9" fmla="*/ 557 h 1344"/>
                <a:gd name="T10" fmla="*/ 319 w 1521"/>
                <a:gd name="T11" fmla="*/ 649 h 1344"/>
                <a:gd name="T12" fmla="*/ 420 w 1521"/>
                <a:gd name="T13" fmla="*/ 749 h 1344"/>
                <a:gd name="T14" fmla="*/ 456 w 1521"/>
                <a:gd name="T15" fmla="*/ 786 h 1344"/>
                <a:gd name="T16" fmla="*/ 602 w 1521"/>
                <a:gd name="T17" fmla="*/ 868 h 1344"/>
                <a:gd name="T18" fmla="*/ 721 w 1521"/>
                <a:gd name="T19" fmla="*/ 978 h 1344"/>
                <a:gd name="T20" fmla="*/ 858 w 1521"/>
                <a:gd name="T21" fmla="*/ 1069 h 1344"/>
                <a:gd name="T22" fmla="*/ 950 w 1521"/>
                <a:gd name="T23" fmla="*/ 1143 h 1344"/>
                <a:gd name="T24" fmla="*/ 1014 w 1521"/>
                <a:gd name="T25" fmla="*/ 1161 h 1344"/>
                <a:gd name="T26" fmla="*/ 1124 w 1521"/>
                <a:gd name="T27" fmla="*/ 1216 h 1344"/>
                <a:gd name="T28" fmla="*/ 1279 w 1521"/>
                <a:gd name="T29" fmla="*/ 1261 h 1344"/>
                <a:gd name="T30" fmla="*/ 1480 w 1521"/>
                <a:gd name="T31" fmla="*/ 1307 h 1344"/>
                <a:gd name="T32" fmla="*/ 1517 w 1521"/>
                <a:gd name="T33" fmla="*/ 1325 h 1344"/>
                <a:gd name="T34" fmla="*/ 1498 w 1521"/>
                <a:gd name="T35" fmla="*/ 1344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1" h="1344">
                  <a:moveTo>
                    <a:pt x="26" y="0"/>
                  </a:moveTo>
                  <a:cubicBezTo>
                    <a:pt x="0" y="105"/>
                    <a:pt x="7" y="213"/>
                    <a:pt x="17" y="320"/>
                  </a:cubicBezTo>
                  <a:cubicBezTo>
                    <a:pt x="19" y="344"/>
                    <a:pt x="40" y="392"/>
                    <a:pt x="54" y="411"/>
                  </a:cubicBezTo>
                  <a:cubicBezTo>
                    <a:pt x="67" y="428"/>
                    <a:pt x="100" y="457"/>
                    <a:pt x="100" y="457"/>
                  </a:cubicBezTo>
                  <a:cubicBezTo>
                    <a:pt x="127" y="511"/>
                    <a:pt x="166" y="521"/>
                    <a:pt x="209" y="557"/>
                  </a:cubicBezTo>
                  <a:cubicBezTo>
                    <a:pt x="246" y="588"/>
                    <a:pt x="279" y="622"/>
                    <a:pt x="319" y="649"/>
                  </a:cubicBezTo>
                  <a:cubicBezTo>
                    <a:pt x="420" y="799"/>
                    <a:pt x="280" y="605"/>
                    <a:pt x="420" y="749"/>
                  </a:cubicBezTo>
                  <a:cubicBezTo>
                    <a:pt x="432" y="761"/>
                    <a:pt x="442" y="776"/>
                    <a:pt x="456" y="786"/>
                  </a:cubicBezTo>
                  <a:cubicBezTo>
                    <a:pt x="504" y="818"/>
                    <a:pt x="555" y="837"/>
                    <a:pt x="602" y="868"/>
                  </a:cubicBezTo>
                  <a:cubicBezTo>
                    <a:pt x="618" y="913"/>
                    <a:pt x="683" y="946"/>
                    <a:pt x="721" y="978"/>
                  </a:cubicBezTo>
                  <a:cubicBezTo>
                    <a:pt x="764" y="1014"/>
                    <a:pt x="812" y="1038"/>
                    <a:pt x="858" y="1069"/>
                  </a:cubicBezTo>
                  <a:cubicBezTo>
                    <a:pt x="902" y="1099"/>
                    <a:pt x="859" y="1120"/>
                    <a:pt x="950" y="1143"/>
                  </a:cubicBezTo>
                  <a:cubicBezTo>
                    <a:pt x="996" y="1154"/>
                    <a:pt x="974" y="1148"/>
                    <a:pt x="1014" y="1161"/>
                  </a:cubicBezTo>
                  <a:cubicBezTo>
                    <a:pt x="1042" y="1203"/>
                    <a:pt x="1076" y="1207"/>
                    <a:pt x="1124" y="1216"/>
                  </a:cubicBezTo>
                  <a:cubicBezTo>
                    <a:pt x="1174" y="1241"/>
                    <a:pt x="1224" y="1252"/>
                    <a:pt x="1279" y="1261"/>
                  </a:cubicBezTo>
                  <a:cubicBezTo>
                    <a:pt x="1347" y="1286"/>
                    <a:pt x="1409" y="1295"/>
                    <a:pt x="1480" y="1307"/>
                  </a:cubicBezTo>
                  <a:cubicBezTo>
                    <a:pt x="1492" y="1313"/>
                    <a:pt x="1511" y="1313"/>
                    <a:pt x="1517" y="1325"/>
                  </a:cubicBezTo>
                  <a:cubicBezTo>
                    <a:pt x="1521" y="1333"/>
                    <a:pt x="1498" y="1344"/>
                    <a:pt x="1498" y="1344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0973" name="Text Box 13"/>
            <p:cNvSpPr txBox="1">
              <a:spLocks noChangeArrowheads="1"/>
            </p:cNvSpPr>
            <p:nvPr/>
          </p:nvSpPr>
          <p:spPr bwMode="auto">
            <a:xfrm>
              <a:off x="1951" y="1678"/>
              <a:ext cx="453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L</a:t>
              </a:r>
              <a:r>
                <a:rPr lang="en-US" altLang="zh-CN" sz="12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1</a:t>
              </a:r>
              <a:endParaRPr lang="en-US" altLang="zh-CN" sz="1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0974" name="Text Box 14"/>
            <p:cNvSpPr txBox="1">
              <a:spLocks noChangeArrowheads="1"/>
            </p:cNvSpPr>
            <p:nvPr/>
          </p:nvSpPr>
          <p:spPr bwMode="auto">
            <a:xfrm>
              <a:off x="1996" y="2223"/>
              <a:ext cx="453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L</a:t>
              </a:r>
              <a:r>
                <a:rPr lang="en-US" altLang="zh-CN" sz="12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2</a:t>
              </a:r>
              <a:endParaRPr lang="en-US" altLang="zh-CN" sz="1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0975" name="Group 15"/>
          <p:cNvGrpSpPr/>
          <p:nvPr/>
        </p:nvGrpSpPr>
        <p:grpSpPr bwMode="auto">
          <a:xfrm>
            <a:off x="3995738" y="1916113"/>
            <a:ext cx="1462087" cy="2119312"/>
            <a:chOff x="0" y="0"/>
            <a:chExt cx="921" cy="1335"/>
          </a:xfrm>
        </p:grpSpPr>
        <p:pic>
          <p:nvPicPr>
            <p:cNvPr id="40976" name="Picture 16" descr="电压表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0"/>
              <a:ext cx="888" cy="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77" name="未知"/>
            <p:cNvSpPr/>
            <p:nvPr/>
          </p:nvSpPr>
          <p:spPr bwMode="auto">
            <a:xfrm>
              <a:off x="40" y="530"/>
              <a:ext cx="140" cy="759"/>
            </a:xfrm>
            <a:custGeom>
              <a:avLst/>
              <a:gdLst>
                <a:gd name="T0" fmla="*/ 140 w 140"/>
                <a:gd name="T1" fmla="*/ 0 h 759"/>
                <a:gd name="T2" fmla="*/ 122 w 140"/>
                <a:gd name="T3" fmla="*/ 64 h 759"/>
                <a:gd name="T4" fmla="*/ 94 w 140"/>
                <a:gd name="T5" fmla="*/ 201 h 759"/>
                <a:gd name="T6" fmla="*/ 58 w 140"/>
                <a:gd name="T7" fmla="*/ 311 h 759"/>
                <a:gd name="T8" fmla="*/ 58 w 140"/>
                <a:gd name="T9" fmla="*/ 741 h 759"/>
                <a:gd name="T10" fmla="*/ 104 w 140"/>
                <a:gd name="T11" fmla="*/ 759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759">
                  <a:moveTo>
                    <a:pt x="140" y="0"/>
                  </a:moveTo>
                  <a:cubicBezTo>
                    <a:pt x="135" y="22"/>
                    <a:pt x="125" y="42"/>
                    <a:pt x="122" y="64"/>
                  </a:cubicBezTo>
                  <a:cubicBezTo>
                    <a:pt x="105" y="195"/>
                    <a:pt x="136" y="141"/>
                    <a:pt x="94" y="201"/>
                  </a:cubicBezTo>
                  <a:cubicBezTo>
                    <a:pt x="84" y="241"/>
                    <a:pt x="81" y="276"/>
                    <a:pt x="58" y="311"/>
                  </a:cubicBezTo>
                  <a:cubicBezTo>
                    <a:pt x="30" y="427"/>
                    <a:pt x="0" y="681"/>
                    <a:pt x="58" y="741"/>
                  </a:cubicBezTo>
                  <a:cubicBezTo>
                    <a:pt x="69" y="753"/>
                    <a:pt x="89" y="752"/>
                    <a:pt x="104" y="759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0978" name="未知"/>
            <p:cNvSpPr/>
            <p:nvPr/>
          </p:nvSpPr>
          <p:spPr bwMode="auto">
            <a:xfrm>
              <a:off x="317" y="512"/>
              <a:ext cx="604" cy="823"/>
            </a:xfrm>
            <a:custGeom>
              <a:avLst/>
              <a:gdLst>
                <a:gd name="T0" fmla="*/ 0 w 604"/>
                <a:gd name="T1" fmla="*/ 0 h 823"/>
                <a:gd name="T2" fmla="*/ 83 w 604"/>
                <a:gd name="T3" fmla="*/ 137 h 823"/>
                <a:gd name="T4" fmla="*/ 119 w 604"/>
                <a:gd name="T5" fmla="*/ 192 h 823"/>
                <a:gd name="T6" fmla="*/ 165 w 604"/>
                <a:gd name="T7" fmla="*/ 228 h 823"/>
                <a:gd name="T8" fmla="*/ 183 w 604"/>
                <a:gd name="T9" fmla="*/ 247 h 823"/>
                <a:gd name="T10" fmla="*/ 211 w 604"/>
                <a:gd name="T11" fmla="*/ 265 h 823"/>
                <a:gd name="T12" fmla="*/ 275 w 604"/>
                <a:gd name="T13" fmla="*/ 320 h 823"/>
                <a:gd name="T14" fmla="*/ 366 w 604"/>
                <a:gd name="T15" fmla="*/ 402 h 823"/>
                <a:gd name="T16" fmla="*/ 430 w 604"/>
                <a:gd name="T17" fmla="*/ 475 h 823"/>
                <a:gd name="T18" fmla="*/ 503 w 604"/>
                <a:gd name="T19" fmla="*/ 567 h 823"/>
                <a:gd name="T20" fmla="*/ 558 w 604"/>
                <a:gd name="T21" fmla="*/ 640 h 823"/>
                <a:gd name="T22" fmla="*/ 604 w 604"/>
                <a:gd name="T23" fmla="*/ 750 h 823"/>
                <a:gd name="T24" fmla="*/ 595 w 604"/>
                <a:gd name="T25" fmla="*/ 795 h 823"/>
                <a:gd name="T26" fmla="*/ 567 w 604"/>
                <a:gd name="T27" fmla="*/ 804 h 823"/>
                <a:gd name="T28" fmla="*/ 549 w 604"/>
                <a:gd name="T29" fmla="*/ 823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4" h="823">
                  <a:moveTo>
                    <a:pt x="0" y="0"/>
                  </a:moveTo>
                  <a:cubicBezTo>
                    <a:pt x="14" y="55"/>
                    <a:pt x="50" y="91"/>
                    <a:pt x="83" y="137"/>
                  </a:cubicBezTo>
                  <a:cubicBezTo>
                    <a:pt x="99" y="204"/>
                    <a:pt x="77" y="150"/>
                    <a:pt x="119" y="192"/>
                  </a:cubicBezTo>
                  <a:cubicBezTo>
                    <a:pt x="160" y="233"/>
                    <a:pt x="111" y="211"/>
                    <a:pt x="165" y="228"/>
                  </a:cubicBezTo>
                  <a:cubicBezTo>
                    <a:pt x="171" y="234"/>
                    <a:pt x="176" y="242"/>
                    <a:pt x="183" y="247"/>
                  </a:cubicBezTo>
                  <a:cubicBezTo>
                    <a:pt x="192" y="254"/>
                    <a:pt x="203" y="257"/>
                    <a:pt x="211" y="265"/>
                  </a:cubicBezTo>
                  <a:cubicBezTo>
                    <a:pt x="239" y="293"/>
                    <a:pt x="234" y="307"/>
                    <a:pt x="275" y="320"/>
                  </a:cubicBezTo>
                  <a:cubicBezTo>
                    <a:pt x="298" y="355"/>
                    <a:pt x="331" y="379"/>
                    <a:pt x="366" y="402"/>
                  </a:cubicBezTo>
                  <a:cubicBezTo>
                    <a:pt x="409" y="466"/>
                    <a:pt x="385" y="445"/>
                    <a:pt x="430" y="475"/>
                  </a:cubicBezTo>
                  <a:cubicBezTo>
                    <a:pt x="444" y="519"/>
                    <a:pt x="466" y="541"/>
                    <a:pt x="503" y="567"/>
                  </a:cubicBezTo>
                  <a:cubicBezTo>
                    <a:pt x="524" y="599"/>
                    <a:pt x="526" y="619"/>
                    <a:pt x="558" y="640"/>
                  </a:cubicBezTo>
                  <a:cubicBezTo>
                    <a:pt x="568" y="682"/>
                    <a:pt x="573" y="719"/>
                    <a:pt x="604" y="750"/>
                  </a:cubicBezTo>
                  <a:cubicBezTo>
                    <a:pt x="601" y="765"/>
                    <a:pt x="604" y="782"/>
                    <a:pt x="595" y="795"/>
                  </a:cubicBezTo>
                  <a:cubicBezTo>
                    <a:pt x="589" y="803"/>
                    <a:pt x="575" y="799"/>
                    <a:pt x="567" y="804"/>
                  </a:cubicBezTo>
                  <a:cubicBezTo>
                    <a:pt x="560" y="809"/>
                    <a:pt x="549" y="823"/>
                    <a:pt x="549" y="823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0979" name="Group 19"/>
          <p:cNvGrpSpPr/>
          <p:nvPr/>
        </p:nvGrpSpPr>
        <p:grpSpPr bwMode="auto">
          <a:xfrm>
            <a:off x="3851275" y="4941888"/>
            <a:ext cx="1857375" cy="1806575"/>
            <a:chOff x="0" y="0"/>
            <a:chExt cx="1170" cy="1138"/>
          </a:xfrm>
        </p:grpSpPr>
        <p:pic>
          <p:nvPicPr>
            <p:cNvPr id="40980" name="Picture 20" descr="电压表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21" y="340"/>
              <a:ext cx="888" cy="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81" name="未知"/>
            <p:cNvSpPr/>
            <p:nvPr/>
          </p:nvSpPr>
          <p:spPr bwMode="auto">
            <a:xfrm>
              <a:off x="0" y="0"/>
              <a:ext cx="323" cy="869"/>
            </a:xfrm>
            <a:custGeom>
              <a:avLst/>
              <a:gdLst>
                <a:gd name="T0" fmla="*/ 183 w 323"/>
                <a:gd name="T1" fmla="*/ 0 h 869"/>
                <a:gd name="T2" fmla="*/ 110 w 323"/>
                <a:gd name="T3" fmla="*/ 119 h 869"/>
                <a:gd name="T4" fmla="*/ 73 w 323"/>
                <a:gd name="T5" fmla="*/ 192 h 869"/>
                <a:gd name="T6" fmla="*/ 9 w 323"/>
                <a:gd name="T7" fmla="*/ 412 h 869"/>
                <a:gd name="T8" fmla="*/ 110 w 323"/>
                <a:gd name="T9" fmla="*/ 668 h 869"/>
                <a:gd name="T10" fmla="*/ 165 w 323"/>
                <a:gd name="T11" fmla="*/ 704 h 869"/>
                <a:gd name="T12" fmla="*/ 256 w 323"/>
                <a:gd name="T13" fmla="*/ 796 h 869"/>
                <a:gd name="T14" fmla="*/ 302 w 323"/>
                <a:gd name="T15" fmla="*/ 869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3" h="869">
                  <a:moveTo>
                    <a:pt x="183" y="0"/>
                  </a:moveTo>
                  <a:cubicBezTo>
                    <a:pt x="162" y="44"/>
                    <a:pt x="133" y="77"/>
                    <a:pt x="110" y="119"/>
                  </a:cubicBezTo>
                  <a:cubicBezTo>
                    <a:pt x="48" y="232"/>
                    <a:pt x="128" y="113"/>
                    <a:pt x="73" y="192"/>
                  </a:cubicBezTo>
                  <a:cubicBezTo>
                    <a:pt x="55" y="266"/>
                    <a:pt x="32" y="340"/>
                    <a:pt x="9" y="412"/>
                  </a:cubicBezTo>
                  <a:cubicBezTo>
                    <a:pt x="15" y="508"/>
                    <a:pt x="0" y="633"/>
                    <a:pt x="110" y="668"/>
                  </a:cubicBezTo>
                  <a:cubicBezTo>
                    <a:pt x="182" y="740"/>
                    <a:pt x="95" y="662"/>
                    <a:pt x="165" y="704"/>
                  </a:cubicBezTo>
                  <a:cubicBezTo>
                    <a:pt x="207" y="730"/>
                    <a:pt x="204" y="779"/>
                    <a:pt x="256" y="796"/>
                  </a:cubicBezTo>
                  <a:cubicBezTo>
                    <a:pt x="316" y="856"/>
                    <a:pt x="323" y="828"/>
                    <a:pt x="302" y="869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0982" name="未知"/>
            <p:cNvSpPr/>
            <p:nvPr/>
          </p:nvSpPr>
          <p:spPr bwMode="auto">
            <a:xfrm>
              <a:off x="439" y="0"/>
              <a:ext cx="731" cy="1078"/>
            </a:xfrm>
            <a:custGeom>
              <a:avLst/>
              <a:gdLst>
                <a:gd name="T0" fmla="*/ 466 w 731"/>
                <a:gd name="T1" fmla="*/ 0 h 1078"/>
                <a:gd name="T2" fmla="*/ 530 w 731"/>
                <a:gd name="T3" fmla="*/ 19 h 1078"/>
                <a:gd name="T4" fmla="*/ 576 w 731"/>
                <a:gd name="T5" fmla="*/ 64 h 1078"/>
                <a:gd name="T6" fmla="*/ 594 w 731"/>
                <a:gd name="T7" fmla="*/ 83 h 1078"/>
                <a:gd name="T8" fmla="*/ 603 w 731"/>
                <a:gd name="T9" fmla="*/ 110 h 1078"/>
                <a:gd name="T10" fmla="*/ 631 w 731"/>
                <a:gd name="T11" fmla="*/ 174 h 1078"/>
                <a:gd name="T12" fmla="*/ 695 w 731"/>
                <a:gd name="T13" fmla="*/ 329 h 1078"/>
                <a:gd name="T14" fmla="*/ 731 w 731"/>
                <a:gd name="T15" fmla="*/ 540 h 1078"/>
                <a:gd name="T16" fmla="*/ 649 w 731"/>
                <a:gd name="T17" fmla="*/ 750 h 1078"/>
                <a:gd name="T18" fmla="*/ 603 w 731"/>
                <a:gd name="T19" fmla="*/ 796 h 1078"/>
                <a:gd name="T20" fmla="*/ 302 w 731"/>
                <a:gd name="T21" fmla="*/ 1043 h 1078"/>
                <a:gd name="T22" fmla="*/ 256 w 731"/>
                <a:gd name="T23" fmla="*/ 1070 h 1078"/>
                <a:gd name="T24" fmla="*/ 146 w 731"/>
                <a:gd name="T25" fmla="*/ 1033 h 1078"/>
                <a:gd name="T26" fmla="*/ 37 w 731"/>
                <a:gd name="T27" fmla="*/ 915 h 1078"/>
                <a:gd name="T28" fmla="*/ 0 w 731"/>
                <a:gd name="T29" fmla="*/ 86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1" h="1078">
                  <a:moveTo>
                    <a:pt x="466" y="0"/>
                  </a:moveTo>
                  <a:cubicBezTo>
                    <a:pt x="474" y="2"/>
                    <a:pt x="520" y="12"/>
                    <a:pt x="530" y="19"/>
                  </a:cubicBezTo>
                  <a:cubicBezTo>
                    <a:pt x="547" y="32"/>
                    <a:pt x="561" y="49"/>
                    <a:pt x="576" y="64"/>
                  </a:cubicBezTo>
                  <a:cubicBezTo>
                    <a:pt x="582" y="70"/>
                    <a:pt x="594" y="83"/>
                    <a:pt x="594" y="83"/>
                  </a:cubicBezTo>
                  <a:cubicBezTo>
                    <a:pt x="597" y="92"/>
                    <a:pt x="599" y="101"/>
                    <a:pt x="603" y="110"/>
                  </a:cubicBezTo>
                  <a:cubicBezTo>
                    <a:pt x="612" y="132"/>
                    <a:pt x="623" y="152"/>
                    <a:pt x="631" y="174"/>
                  </a:cubicBezTo>
                  <a:cubicBezTo>
                    <a:pt x="652" y="232"/>
                    <a:pt x="660" y="277"/>
                    <a:pt x="695" y="329"/>
                  </a:cubicBezTo>
                  <a:cubicBezTo>
                    <a:pt x="712" y="401"/>
                    <a:pt x="698" y="473"/>
                    <a:pt x="731" y="540"/>
                  </a:cubicBezTo>
                  <a:cubicBezTo>
                    <a:pt x="720" y="658"/>
                    <a:pt x="720" y="667"/>
                    <a:pt x="649" y="750"/>
                  </a:cubicBezTo>
                  <a:cubicBezTo>
                    <a:pt x="609" y="797"/>
                    <a:pt x="657" y="760"/>
                    <a:pt x="603" y="796"/>
                  </a:cubicBezTo>
                  <a:cubicBezTo>
                    <a:pt x="526" y="913"/>
                    <a:pt x="445" y="1011"/>
                    <a:pt x="302" y="1043"/>
                  </a:cubicBezTo>
                  <a:cubicBezTo>
                    <a:pt x="287" y="1052"/>
                    <a:pt x="274" y="1067"/>
                    <a:pt x="256" y="1070"/>
                  </a:cubicBezTo>
                  <a:cubicBezTo>
                    <a:pt x="213" y="1078"/>
                    <a:pt x="182" y="1046"/>
                    <a:pt x="146" y="1033"/>
                  </a:cubicBezTo>
                  <a:cubicBezTo>
                    <a:pt x="119" y="993"/>
                    <a:pt x="77" y="942"/>
                    <a:pt x="37" y="915"/>
                  </a:cubicBezTo>
                  <a:cubicBezTo>
                    <a:pt x="28" y="901"/>
                    <a:pt x="12" y="860"/>
                    <a:pt x="0" y="860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0983" name="Group 23"/>
          <p:cNvGrpSpPr/>
          <p:nvPr/>
        </p:nvGrpSpPr>
        <p:grpSpPr bwMode="auto">
          <a:xfrm>
            <a:off x="2611438" y="4005263"/>
            <a:ext cx="3976687" cy="2689225"/>
            <a:chOff x="0" y="0"/>
            <a:chExt cx="2505" cy="1694"/>
          </a:xfrm>
        </p:grpSpPr>
        <p:pic>
          <p:nvPicPr>
            <p:cNvPr id="40984" name="Picture 24" descr="电压表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152" y="896"/>
              <a:ext cx="888" cy="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85" name="未知"/>
            <p:cNvSpPr/>
            <p:nvPr/>
          </p:nvSpPr>
          <p:spPr bwMode="auto">
            <a:xfrm>
              <a:off x="1500" y="544"/>
              <a:ext cx="1005" cy="959"/>
            </a:xfrm>
            <a:custGeom>
              <a:avLst/>
              <a:gdLst>
                <a:gd name="T0" fmla="*/ 220 w 1005"/>
                <a:gd name="T1" fmla="*/ 0 h 1475"/>
                <a:gd name="T2" fmla="*/ 375 w 1005"/>
                <a:gd name="T3" fmla="*/ 46 h 1475"/>
                <a:gd name="T4" fmla="*/ 439 w 1005"/>
                <a:gd name="T5" fmla="*/ 73 h 1475"/>
                <a:gd name="T6" fmla="*/ 530 w 1005"/>
                <a:gd name="T7" fmla="*/ 128 h 1475"/>
                <a:gd name="T8" fmla="*/ 576 w 1005"/>
                <a:gd name="T9" fmla="*/ 155 h 1475"/>
                <a:gd name="T10" fmla="*/ 594 w 1005"/>
                <a:gd name="T11" fmla="*/ 174 h 1475"/>
                <a:gd name="T12" fmla="*/ 649 w 1005"/>
                <a:gd name="T13" fmla="*/ 192 h 1475"/>
                <a:gd name="T14" fmla="*/ 704 w 1005"/>
                <a:gd name="T15" fmla="*/ 238 h 1475"/>
                <a:gd name="T16" fmla="*/ 768 w 1005"/>
                <a:gd name="T17" fmla="*/ 283 h 1475"/>
                <a:gd name="T18" fmla="*/ 841 w 1005"/>
                <a:gd name="T19" fmla="*/ 366 h 1475"/>
                <a:gd name="T20" fmla="*/ 860 w 1005"/>
                <a:gd name="T21" fmla="*/ 384 h 1475"/>
                <a:gd name="T22" fmla="*/ 942 w 1005"/>
                <a:gd name="T23" fmla="*/ 530 h 1475"/>
                <a:gd name="T24" fmla="*/ 988 w 1005"/>
                <a:gd name="T25" fmla="*/ 649 h 1475"/>
                <a:gd name="T26" fmla="*/ 969 w 1005"/>
                <a:gd name="T27" fmla="*/ 868 h 1475"/>
                <a:gd name="T28" fmla="*/ 924 w 1005"/>
                <a:gd name="T29" fmla="*/ 987 h 1475"/>
                <a:gd name="T30" fmla="*/ 887 w 1005"/>
                <a:gd name="T31" fmla="*/ 1042 h 1475"/>
                <a:gd name="T32" fmla="*/ 814 w 1005"/>
                <a:gd name="T33" fmla="*/ 1170 h 1475"/>
                <a:gd name="T34" fmla="*/ 786 w 1005"/>
                <a:gd name="T35" fmla="*/ 1207 h 1475"/>
                <a:gd name="T36" fmla="*/ 722 w 1005"/>
                <a:gd name="T37" fmla="*/ 1243 h 1475"/>
                <a:gd name="T38" fmla="*/ 631 w 1005"/>
                <a:gd name="T39" fmla="*/ 1362 h 1475"/>
                <a:gd name="T40" fmla="*/ 585 w 1005"/>
                <a:gd name="T41" fmla="*/ 1371 h 1475"/>
                <a:gd name="T42" fmla="*/ 0 w 1005"/>
                <a:gd name="T43" fmla="*/ 1390 h 1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05" h="1475">
                  <a:moveTo>
                    <a:pt x="220" y="0"/>
                  </a:moveTo>
                  <a:cubicBezTo>
                    <a:pt x="274" y="11"/>
                    <a:pt x="320" y="34"/>
                    <a:pt x="375" y="46"/>
                  </a:cubicBezTo>
                  <a:cubicBezTo>
                    <a:pt x="442" y="91"/>
                    <a:pt x="357" y="38"/>
                    <a:pt x="439" y="73"/>
                  </a:cubicBezTo>
                  <a:cubicBezTo>
                    <a:pt x="483" y="91"/>
                    <a:pt x="475" y="114"/>
                    <a:pt x="530" y="128"/>
                  </a:cubicBezTo>
                  <a:cubicBezTo>
                    <a:pt x="585" y="180"/>
                    <a:pt x="509" y="114"/>
                    <a:pt x="576" y="155"/>
                  </a:cubicBezTo>
                  <a:cubicBezTo>
                    <a:pt x="583" y="160"/>
                    <a:pt x="586" y="170"/>
                    <a:pt x="594" y="174"/>
                  </a:cubicBezTo>
                  <a:cubicBezTo>
                    <a:pt x="611" y="183"/>
                    <a:pt x="649" y="192"/>
                    <a:pt x="649" y="192"/>
                  </a:cubicBezTo>
                  <a:cubicBezTo>
                    <a:pt x="681" y="238"/>
                    <a:pt x="652" y="205"/>
                    <a:pt x="704" y="238"/>
                  </a:cubicBezTo>
                  <a:cubicBezTo>
                    <a:pt x="726" y="252"/>
                    <a:pt x="768" y="283"/>
                    <a:pt x="768" y="283"/>
                  </a:cubicBezTo>
                  <a:cubicBezTo>
                    <a:pt x="799" y="332"/>
                    <a:pt x="780" y="305"/>
                    <a:pt x="841" y="366"/>
                  </a:cubicBezTo>
                  <a:cubicBezTo>
                    <a:pt x="847" y="372"/>
                    <a:pt x="860" y="384"/>
                    <a:pt x="860" y="384"/>
                  </a:cubicBezTo>
                  <a:cubicBezTo>
                    <a:pt x="885" y="434"/>
                    <a:pt x="920" y="478"/>
                    <a:pt x="942" y="530"/>
                  </a:cubicBezTo>
                  <a:cubicBezTo>
                    <a:pt x="960" y="573"/>
                    <a:pt x="953" y="616"/>
                    <a:pt x="988" y="649"/>
                  </a:cubicBezTo>
                  <a:cubicBezTo>
                    <a:pt x="1003" y="724"/>
                    <a:pt x="1005" y="799"/>
                    <a:pt x="969" y="868"/>
                  </a:cubicBezTo>
                  <a:cubicBezTo>
                    <a:pt x="959" y="910"/>
                    <a:pt x="945" y="950"/>
                    <a:pt x="924" y="987"/>
                  </a:cubicBezTo>
                  <a:cubicBezTo>
                    <a:pt x="913" y="1006"/>
                    <a:pt x="887" y="1042"/>
                    <a:pt x="887" y="1042"/>
                  </a:cubicBezTo>
                  <a:cubicBezTo>
                    <a:pt x="873" y="1098"/>
                    <a:pt x="850" y="1128"/>
                    <a:pt x="814" y="1170"/>
                  </a:cubicBezTo>
                  <a:cubicBezTo>
                    <a:pt x="804" y="1182"/>
                    <a:pt x="798" y="1197"/>
                    <a:pt x="786" y="1207"/>
                  </a:cubicBezTo>
                  <a:cubicBezTo>
                    <a:pt x="767" y="1223"/>
                    <a:pt x="743" y="1230"/>
                    <a:pt x="722" y="1243"/>
                  </a:cubicBezTo>
                  <a:cubicBezTo>
                    <a:pt x="695" y="1284"/>
                    <a:pt x="684" y="1343"/>
                    <a:pt x="631" y="1362"/>
                  </a:cubicBezTo>
                  <a:cubicBezTo>
                    <a:pt x="616" y="1367"/>
                    <a:pt x="600" y="1368"/>
                    <a:pt x="585" y="1371"/>
                  </a:cubicBezTo>
                  <a:cubicBezTo>
                    <a:pt x="387" y="1475"/>
                    <a:pt x="563" y="1390"/>
                    <a:pt x="0" y="1390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0986" name="未知"/>
            <p:cNvSpPr/>
            <p:nvPr/>
          </p:nvSpPr>
          <p:spPr bwMode="auto">
            <a:xfrm>
              <a:off x="0" y="0"/>
              <a:ext cx="1363" cy="1528"/>
            </a:xfrm>
            <a:custGeom>
              <a:avLst/>
              <a:gdLst>
                <a:gd name="T0" fmla="*/ 961 w 1363"/>
                <a:gd name="T1" fmla="*/ 0 h 1528"/>
                <a:gd name="T2" fmla="*/ 805 w 1363"/>
                <a:gd name="T3" fmla="*/ 64 h 1528"/>
                <a:gd name="T4" fmla="*/ 696 w 1363"/>
                <a:gd name="T5" fmla="*/ 119 h 1528"/>
                <a:gd name="T6" fmla="*/ 650 w 1363"/>
                <a:gd name="T7" fmla="*/ 147 h 1528"/>
                <a:gd name="T8" fmla="*/ 549 w 1363"/>
                <a:gd name="T9" fmla="*/ 220 h 1528"/>
                <a:gd name="T10" fmla="*/ 504 w 1363"/>
                <a:gd name="T11" fmla="*/ 238 h 1528"/>
                <a:gd name="T12" fmla="*/ 357 w 1363"/>
                <a:gd name="T13" fmla="*/ 320 h 1528"/>
                <a:gd name="T14" fmla="*/ 312 w 1363"/>
                <a:gd name="T15" fmla="*/ 357 h 1528"/>
                <a:gd name="T16" fmla="*/ 275 w 1363"/>
                <a:gd name="T17" fmla="*/ 366 h 1528"/>
                <a:gd name="T18" fmla="*/ 248 w 1363"/>
                <a:gd name="T19" fmla="*/ 394 h 1528"/>
                <a:gd name="T20" fmla="*/ 202 w 1363"/>
                <a:gd name="T21" fmla="*/ 412 h 1528"/>
                <a:gd name="T22" fmla="*/ 56 w 1363"/>
                <a:gd name="T23" fmla="*/ 531 h 1528"/>
                <a:gd name="T24" fmla="*/ 110 w 1363"/>
                <a:gd name="T25" fmla="*/ 970 h 1528"/>
                <a:gd name="T26" fmla="*/ 156 w 1363"/>
                <a:gd name="T27" fmla="*/ 1088 h 1528"/>
                <a:gd name="T28" fmla="*/ 211 w 1363"/>
                <a:gd name="T29" fmla="*/ 1198 h 1528"/>
                <a:gd name="T30" fmla="*/ 266 w 1363"/>
                <a:gd name="T31" fmla="*/ 1235 h 1528"/>
                <a:gd name="T32" fmla="*/ 330 w 1363"/>
                <a:gd name="T33" fmla="*/ 1308 h 1528"/>
                <a:gd name="T34" fmla="*/ 357 w 1363"/>
                <a:gd name="T35" fmla="*/ 1344 h 1528"/>
                <a:gd name="T36" fmla="*/ 385 w 1363"/>
                <a:gd name="T37" fmla="*/ 1354 h 1528"/>
                <a:gd name="T38" fmla="*/ 403 w 1363"/>
                <a:gd name="T39" fmla="*/ 1381 h 1528"/>
                <a:gd name="T40" fmla="*/ 440 w 1363"/>
                <a:gd name="T41" fmla="*/ 1408 h 1528"/>
                <a:gd name="T42" fmla="*/ 577 w 1363"/>
                <a:gd name="T43" fmla="*/ 1482 h 1528"/>
                <a:gd name="T44" fmla="*/ 897 w 1363"/>
                <a:gd name="T45" fmla="*/ 1518 h 1528"/>
                <a:gd name="T46" fmla="*/ 1089 w 1363"/>
                <a:gd name="T47" fmla="*/ 1500 h 1528"/>
                <a:gd name="T48" fmla="*/ 1198 w 1363"/>
                <a:gd name="T49" fmla="*/ 1436 h 1528"/>
                <a:gd name="T50" fmla="*/ 1217 w 1363"/>
                <a:gd name="T51" fmla="*/ 1418 h 1528"/>
                <a:gd name="T52" fmla="*/ 1363 w 1363"/>
                <a:gd name="T53" fmla="*/ 1408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63" h="1528">
                  <a:moveTo>
                    <a:pt x="961" y="0"/>
                  </a:moveTo>
                  <a:cubicBezTo>
                    <a:pt x="906" y="20"/>
                    <a:pt x="862" y="48"/>
                    <a:pt x="805" y="64"/>
                  </a:cubicBezTo>
                  <a:cubicBezTo>
                    <a:pt x="773" y="87"/>
                    <a:pt x="734" y="106"/>
                    <a:pt x="696" y="119"/>
                  </a:cubicBezTo>
                  <a:cubicBezTo>
                    <a:pt x="642" y="173"/>
                    <a:pt x="716" y="105"/>
                    <a:pt x="650" y="147"/>
                  </a:cubicBezTo>
                  <a:cubicBezTo>
                    <a:pt x="615" y="169"/>
                    <a:pt x="586" y="202"/>
                    <a:pt x="549" y="220"/>
                  </a:cubicBezTo>
                  <a:cubicBezTo>
                    <a:pt x="535" y="227"/>
                    <a:pt x="518" y="230"/>
                    <a:pt x="504" y="238"/>
                  </a:cubicBezTo>
                  <a:cubicBezTo>
                    <a:pt x="341" y="330"/>
                    <a:pt x="460" y="280"/>
                    <a:pt x="357" y="320"/>
                  </a:cubicBezTo>
                  <a:cubicBezTo>
                    <a:pt x="342" y="332"/>
                    <a:pt x="329" y="347"/>
                    <a:pt x="312" y="357"/>
                  </a:cubicBezTo>
                  <a:cubicBezTo>
                    <a:pt x="301" y="363"/>
                    <a:pt x="286" y="360"/>
                    <a:pt x="275" y="366"/>
                  </a:cubicBezTo>
                  <a:cubicBezTo>
                    <a:pt x="264" y="372"/>
                    <a:pt x="259" y="387"/>
                    <a:pt x="248" y="394"/>
                  </a:cubicBezTo>
                  <a:cubicBezTo>
                    <a:pt x="234" y="403"/>
                    <a:pt x="217" y="406"/>
                    <a:pt x="202" y="412"/>
                  </a:cubicBezTo>
                  <a:cubicBezTo>
                    <a:pt x="163" y="462"/>
                    <a:pt x="101" y="484"/>
                    <a:pt x="56" y="531"/>
                  </a:cubicBezTo>
                  <a:cubicBezTo>
                    <a:pt x="0" y="732"/>
                    <a:pt x="65" y="809"/>
                    <a:pt x="110" y="970"/>
                  </a:cubicBezTo>
                  <a:cubicBezTo>
                    <a:pt x="122" y="1013"/>
                    <a:pt x="131" y="1051"/>
                    <a:pt x="156" y="1088"/>
                  </a:cubicBezTo>
                  <a:cubicBezTo>
                    <a:pt x="164" y="1112"/>
                    <a:pt x="193" y="1182"/>
                    <a:pt x="211" y="1198"/>
                  </a:cubicBezTo>
                  <a:cubicBezTo>
                    <a:pt x="228" y="1213"/>
                    <a:pt x="266" y="1235"/>
                    <a:pt x="266" y="1235"/>
                  </a:cubicBezTo>
                  <a:cubicBezTo>
                    <a:pt x="308" y="1299"/>
                    <a:pt x="284" y="1278"/>
                    <a:pt x="330" y="1308"/>
                  </a:cubicBezTo>
                  <a:cubicBezTo>
                    <a:pt x="339" y="1320"/>
                    <a:pt x="345" y="1334"/>
                    <a:pt x="357" y="1344"/>
                  </a:cubicBezTo>
                  <a:cubicBezTo>
                    <a:pt x="365" y="1350"/>
                    <a:pt x="377" y="1348"/>
                    <a:pt x="385" y="1354"/>
                  </a:cubicBezTo>
                  <a:cubicBezTo>
                    <a:pt x="393" y="1361"/>
                    <a:pt x="395" y="1373"/>
                    <a:pt x="403" y="1381"/>
                  </a:cubicBezTo>
                  <a:cubicBezTo>
                    <a:pt x="414" y="1392"/>
                    <a:pt x="428" y="1399"/>
                    <a:pt x="440" y="1408"/>
                  </a:cubicBezTo>
                  <a:cubicBezTo>
                    <a:pt x="478" y="1467"/>
                    <a:pt x="514" y="1466"/>
                    <a:pt x="577" y="1482"/>
                  </a:cubicBezTo>
                  <a:cubicBezTo>
                    <a:pt x="735" y="1522"/>
                    <a:pt x="617" y="1507"/>
                    <a:pt x="897" y="1518"/>
                  </a:cubicBezTo>
                  <a:cubicBezTo>
                    <a:pt x="961" y="1514"/>
                    <a:pt x="1031" y="1528"/>
                    <a:pt x="1089" y="1500"/>
                  </a:cubicBezTo>
                  <a:cubicBezTo>
                    <a:pt x="1127" y="1481"/>
                    <a:pt x="1163" y="1460"/>
                    <a:pt x="1198" y="1436"/>
                  </a:cubicBezTo>
                  <a:cubicBezTo>
                    <a:pt x="1205" y="1431"/>
                    <a:pt x="1209" y="1420"/>
                    <a:pt x="1217" y="1418"/>
                  </a:cubicBezTo>
                  <a:cubicBezTo>
                    <a:pt x="1266" y="1406"/>
                    <a:pt x="1314" y="1408"/>
                    <a:pt x="1363" y="1408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0987" name="Group 27"/>
          <p:cNvGrpSpPr/>
          <p:nvPr/>
        </p:nvGrpSpPr>
        <p:grpSpPr bwMode="auto">
          <a:xfrm>
            <a:off x="2611438" y="4040505"/>
            <a:ext cx="3976687" cy="2617788"/>
            <a:chOff x="0" y="0"/>
            <a:chExt cx="2505" cy="1649"/>
          </a:xfrm>
        </p:grpSpPr>
        <p:pic>
          <p:nvPicPr>
            <p:cNvPr id="40988" name="Picture 28" descr="电压表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152" y="851"/>
              <a:ext cx="888" cy="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89" name="未知"/>
            <p:cNvSpPr/>
            <p:nvPr/>
          </p:nvSpPr>
          <p:spPr bwMode="auto">
            <a:xfrm>
              <a:off x="1500" y="0"/>
              <a:ext cx="1005" cy="1458"/>
            </a:xfrm>
            <a:custGeom>
              <a:avLst/>
              <a:gdLst>
                <a:gd name="T0" fmla="*/ 220 w 1005"/>
                <a:gd name="T1" fmla="*/ 0 h 1475"/>
                <a:gd name="T2" fmla="*/ 375 w 1005"/>
                <a:gd name="T3" fmla="*/ 46 h 1475"/>
                <a:gd name="T4" fmla="*/ 439 w 1005"/>
                <a:gd name="T5" fmla="*/ 73 h 1475"/>
                <a:gd name="T6" fmla="*/ 530 w 1005"/>
                <a:gd name="T7" fmla="*/ 128 h 1475"/>
                <a:gd name="T8" fmla="*/ 576 w 1005"/>
                <a:gd name="T9" fmla="*/ 155 h 1475"/>
                <a:gd name="T10" fmla="*/ 594 w 1005"/>
                <a:gd name="T11" fmla="*/ 174 h 1475"/>
                <a:gd name="T12" fmla="*/ 649 w 1005"/>
                <a:gd name="T13" fmla="*/ 192 h 1475"/>
                <a:gd name="T14" fmla="*/ 704 w 1005"/>
                <a:gd name="T15" fmla="*/ 238 h 1475"/>
                <a:gd name="T16" fmla="*/ 768 w 1005"/>
                <a:gd name="T17" fmla="*/ 283 h 1475"/>
                <a:gd name="T18" fmla="*/ 841 w 1005"/>
                <a:gd name="T19" fmla="*/ 366 h 1475"/>
                <a:gd name="T20" fmla="*/ 860 w 1005"/>
                <a:gd name="T21" fmla="*/ 384 h 1475"/>
                <a:gd name="T22" fmla="*/ 942 w 1005"/>
                <a:gd name="T23" fmla="*/ 530 h 1475"/>
                <a:gd name="T24" fmla="*/ 988 w 1005"/>
                <a:gd name="T25" fmla="*/ 649 h 1475"/>
                <a:gd name="T26" fmla="*/ 969 w 1005"/>
                <a:gd name="T27" fmla="*/ 868 h 1475"/>
                <a:gd name="T28" fmla="*/ 924 w 1005"/>
                <a:gd name="T29" fmla="*/ 987 h 1475"/>
                <a:gd name="T30" fmla="*/ 887 w 1005"/>
                <a:gd name="T31" fmla="*/ 1042 h 1475"/>
                <a:gd name="T32" fmla="*/ 814 w 1005"/>
                <a:gd name="T33" fmla="*/ 1170 h 1475"/>
                <a:gd name="T34" fmla="*/ 786 w 1005"/>
                <a:gd name="T35" fmla="*/ 1207 h 1475"/>
                <a:gd name="T36" fmla="*/ 722 w 1005"/>
                <a:gd name="T37" fmla="*/ 1243 h 1475"/>
                <a:gd name="T38" fmla="*/ 631 w 1005"/>
                <a:gd name="T39" fmla="*/ 1362 h 1475"/>
                <a:gd name="T40" fmla="*/ 585 w 1005"/>
                <a:gd name="T41" fmla="*/ 1371 h 1475"/>
                <a:gd name="T42" fmla="*/ 0 w 1005"/>
                <a:gd name="T43" fmla="*/ 1390 h 1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05" h="1475">
                  <a:moveTo>
                    <a:pt x="220" y="0"/>
                  </a:moveTo>
                  <a:cubicBezTo>
                    <a:pt x="274" y="11"/>
                    <a:pt x="320" y="34"/>
                    <a:pt x="375" y="46"/>
                  </a:cubicBezTo>
                  <a:cubicBezTo>
                    <a:pt x="442" y="91"/>
                    <a:pt x="357" y="38"/>
                    <a:pt x="439" y="73"/>
                  </a:cubicBezTo>
                  <a:cubicBezTo>
                    <a:pt x="483" y="91"/>
                    <a:pt x="475" y="114"/>
                    <a:pt x="530" y="128"/>
                  </a:cubicBezTo>
                  <a:cubicBezTo>
                    <a:pt x="585" y="180"/>
                    <a:pt x="509" y="114"/>
                    <a:pt x="576" y="155"/>
                  </a:cubicBezTo>
                  <a:cubicBezTo>
                    <a:pt x="583" y="160"/>
                    <a:pt x="586" y="170"/>
                    <a:pt x="594" y="174"/>
                  </a:cubicBezTo>
                  <a:cubicBezTo>
                    <a:pt x="611" y="183"/>
                    <a:pt x="649" y="192"/>
                    <a:pt x="649" y="192"/>
                  </a:cubicBezTo>
                  <a:cubicBezTo>
                    <a:pt x="681" y="238"/>
                    <a:pt x="652" y="205"/>
                    <a:pt x="704" y="238"/>
                  </a:cubicBezTo>
                  <a:cubicBezTo>
                    <a:pt x="726" y="252"/>
                    <a:pt x="768" y="283"/>
                    <a:pt x="768" y="283"/>
                  </a:cubicBezTo>
                  <a:cubicBezTo>
                    <a:pt x="799" y="332"/>
                    <a:pt x="780" y="305"/>
                    <a:pt x="841" y="366"/>
                  </a:cubicBezTo>
                  <a:cubicBezTo>
                    <a:pt x="847" y="372"/>
                    <a:pt x="860" y="384"/>
                    <a:pt x="860" y="384"/>
                  </a:cubicBezTo>
                  <a:cubicBezTo>
                    <a:pt x="885" y="434"/>
                    <a:pt x="920" y="478"/>
                    <a:pt x="942" y="530"/>
                  </a:cubicBezTo>
                  <a:cubicBezTo>
                    <a:pt x="960" y="573"/>
                    <a:pt x="953" y="616"/>
                    <a:pt x="988" y="649"/>
                  </a:cubicBezTo>
                  <a:cubicBezTo>
                    <a:pt x="1003" y="724"/>
                    <a:pt x="1005" y="799"/>
                    <a:pt x="969" y="868"/>
                  </a:cubicBezTo>
                  <a:cubicBezTo>
                    <a:pt x="959" y="910"/>
                    <a:pt x="945" y="950"/>
                    <a:pt x="924" y="987"/>
                  </a:cubicBezTo>
                  <a:cubicBezTo>
                    <a:pt x="913" y="1006"/>
                    <a:pt x="887" y="1042"/>
                    <a:pt x="887" y="1042"/>
                  </a:cubicBezTo>
                  <a:cubicBezTo>
                    <a:pt x="873" y="1098"/>
                    <a:pt x="850" y="1128"/>
                    <a:pt x="814" y="1170"/>
                  </a:cubicBezTo>
                  <a:cubicBezTo>
                    <a:pt x="804" y="1182"/>
                    <a:pt x="798" y="1197"/>
                    <a:pt x="786" y="1207"/>
                  </a:cubicBezTo>
                  <a:cubicBezTo>
                    <a:pt x="767" y="1223"/>
                    <a:pt x="743" y="1230"/>
                    <a:pt x="722" y="1243"/>
                  </a:cubicBezTo>
                  <a:cubicBezTo>
                    <a:pt x="695" y="1284"/>
                    <a:pt x="684" y="1343"/>
                    <a:pt x="631" y="1362"/>
                  </a:cubicBezTo>
                  <a:cubicBezTo>
                    <a:pt x="616" y="1367"/>
                    <a:pt x="600" y="1368"/>
                    <a:pt x="585" y="1371"/>
                  </a:cubicBezTo>
                  <a:cubicBezTo>
                    <a:pt x="387" y="1475"/>
                    <a:pt x="563" y="1390"/>
                    <a:pt x="0" y="1390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0990" name="未知"/>
            <p:cNvSpPr/>
            <p:nvPr/>
          </p:nvSpPr>
          <p:spPr bwMode="auto">
            <a:xfrm>
              <a:off x="0" y="544"/>
              <a:ext cx="1363" cy="939"/>
            </a:xfrm>
            <a:custGeom>
              <a:avLst/>
              <a:gdLst>
                <a:gd name="T0" fmla="*/ 961 w 1363"/>
                <a:gd name="T1" fmla="*/ 0 h 1528"/>
                <a:gd name="T2" fmla="*/ 805 w 1363"/>
                <a:gd name="T3" fmla="*/ 64 h 1528"/>
                <a:gd name="T4" fmla="*/ 696 w 1363"/>
                <a:gd name="T5" fmla="*/ 119 h 1528"/>
                <a:gd name="T6" fmla="*/ 650 w 1363"/>
                <a:gd name="T7" fmla="*/ 147 h 1528"/>
                <a:gd name="T8" fmla="*/ 549 w 1363"/>
                <a:gd name="T9" fmla="*/ 220 h 1528"/>
                <a:gd name="T10" fmla="*/ 504 w 1363"/>
                <a:gd name="T11" fmla="*/ 238 h 1528"/>
                <a:gd name="T12" fmla="*/ 357 w 1363"/>
                <a:gd name="T13" fmla="*/ 320 h 1528"/>
                <a:gd name="T14" fmla="*/ 312 w 1363"/>
                <a:gd name="T15" fmla="*/ 357 h 1528"/>
                <a:gd name="T16" fmla="*/ 275 w 1363"/>
                <a:gd name="T17" fmla="*/ 366 h 1528"/>
                <a:gd name="T18" fmla="*/ 248 w 1363"/>
                <a:gd name="T19" fmla="*/ 394 h 1528"/>
                <a:gd name="T20" fmla="*/ 202 w 1363"/>
                <a:gd name="T21" fmla="*/ 412 h 1528"/>
                <a:gd name="T22" fmla="*/ 56 w 1363"/>
                <a:gd name="T23" fmla="*/ 531 h 1528"/>
                <a:gd name="T24" fmla="*/ 110 w 1363"/>
                <a:gd name="T25" fmla="*/ 970 h 1528"/>
                <a:gd name="T26" fmla="*/ 156 w 1363"/>
                <a:gd name="T27" fmla="*/ 1088 h 1528"/>
                <a:gd name="T28" fmla="*/ 211 w 1363"/>
                <a:gd name="T29" fmla="*/ 1198 h 1528"/>
                <a:gd name="T30" fmla="*/ 266 w 1363"/>
                <a:gd name="T31" fmla="*/ 1235 h 1528"/>
                <a:gd name="T32" fmla="*/ 330 w 1363"/>
                <a:gd name="T33" fmla="*/ 1308 h 1528"/>
                <a:gd name="T34" fmla="*/ 357 w 1363"/>
                <a:gd name="T35" fmla="*/ 1344 h 1528"/>
                <a:gd name="T36" fmla="*/ 385 w 1363"/>
                <a:gd name="T37" fmla="*/ 1354 h 1528"/>
                <a:gd name="T38" fmla="*/ 403 w 1363"/>
                <a:gd name="T39" fmla="*/ 1381 h 1528"/>
                <a:gd name="T40" fmla="*/ 440 w 1363"/>
                <a:gd name="T41" fmla="*/ 1408 h 1528"/>
                <a:gd name="T42" fmla="*/ 577 w 1363"/>
                <a:gd name="T43" fmla="*/ 1482 h 1528"/>
                <a:gd name="T44" fmla="*/ 897 w 1363"/>
                <a:gd name="T45" fmla="*/ 1518 h 1528"/>
                <a:gd name="T46" fmla="*/ 1089 w 1363"/>
                <a:gd name="T47" fmla="*/ 1500 h 1528"/>
                <a:gd name="T48" fmla="*/ 1198 w 1363"/>
                <a:gd name="T49" fmla="*/ 1436 h 1528"/>
                <a:gd name="T50" fmla="*/ 1217 w 1363"/>
                <a:gd name="T51" fmla="*/ 1418 h 1528"/>
                <a:gd name="T52" fmla="*/ 1363 w 1363"/>
                <a:gd name="T53" fmla="*/ 1408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63" h="1528">
                  <a:moveTo>
                    <a:pt x="961" y="0"/>
                  </a:moveTo>
                  <a:cubicBezTo>
                    <a:pt x="906" y="20"/>
                    <a:pt x="862" y="48"/>
                    <a:pt x="805" y="64"/>
                  </a:cubicBezTo>
                  <a:cubicBezTo>
                    <a:pt x="773" y="87"/>
                    <a:pt x="734" y="106"/>
                    <a:pt x="696" y="119"/>
                  </a:cubicBezTo>
                  <a:cubicBezTo>
                    <a:pt x="642" y="173"/>
                    <a:pt x="716" y="105"/>
                    <a:pt x="650" y="147"/>
                  </a:cubicBezTo>
                  <a:cubicBezTo>
                    <a:pt x="615" y="169"/>
                    <a:pt x="586" y="202"/>
                    <a:pt x="549" y="220"/>
                  </a:cubicBezTo>
                  <a:cubicBezTo>
                    <a:pt x="535" y="227"/>
                    <a:pt x="518" y="230"/>
                    <a:pt x="504" y="238"/>
                  </a:cubicBezTo>
                  <a:cubicBezTo>
                    <a:pt x="341" y="330"/>
                    <a:pt x="460" y="280"/>
                    <a:pt x="357" y="320"/>
                  </a:cubicBezTo>
                  <a:cubicBezTo>
                    <a:pt x="342" y="332"/>
                    <a:pt x="329" y="347"/>
                    <a:pt x="312" y="357"/>
                  </a:cubicBezTo>
                  <a:cubicBezTo>
                    <a:pt x="301" y="363"/>
                    <a:pt x="286" y="360"/>
                    <a:pt x="275" y="366"/>
                  </a:cubicBezTo>
                  <a:cubicBezTo>
                    <a:pt x="264" y="372"/>
                    <a:pt x="259" y="387"/>
                    <a:pt x="248" y="394"/>
                  </a:cubicBezTo>
                  <a:cubicBezTo>
                    <a:pt x="234" y="403"/>
                    <a:pt x="217" y="406"/>
                    <a:pt x="202" y="412"/>
                  </a:cubicBezTo>
                  <a:cubicBezTo>
                    <a:pt x="163" y="462"/>
                    <a:pt x="101" y="484"/>
                    <a:pt x="56" y="531"/>
                  </a:cubicBezTo>
                  <a:cubicBezTo>
                    <a:pt x="0" y="732"/>
                    <a:pt x="65" y="809"/>
                    <a:pt x="110" y="970"/>
                  </a:cubicBezTo>
                  <a:cubicBezTo>
                    <a:pt x="122" y="1013"/>
                    <a:pt x="131" y="1051"/>
                    <a:pt x="156" y="1088"/>
                  </a:cubicBezTo>
                  <a:cubicBezTo>
                    <a:pt x="164" y="1112"/>
                    <a:pt x="193" y="1182"/>
                    <a:pt x="211" y="1198"/>
                  </a:cubicBezTo>
                  <a:cubicBezTo>
                    <a:pt x="228" y="1213"/>
                    <a:pt x="266" y="1235"/>
                    <a:pt x="266" y="1235"/>
                  </a:cubicBezTo>
                  <a:cubicBezTo>
                    <a:pt x="308" y="1299"/>
                    <a:pt x="284" y="1278"/>
                    <a:pt x="330" y="1308"/>
                  </a:cubicBezTo>
                  <a:cubicBezTo>
                    <a:pt x="339" y="1320"/>
                    <a:pt x="345" y="1334"/>
                    <a:pt x="357" y="1344"/>
                  </a:cubicBezTo>
                  <a:cubicBezTo>
                    <a:pt x="365" y="1350"/>
                    <a:pt x="377" y="1348"/>
                    <a:pt x="385" y="1354"/>
                  </a:cubicBezTo>
                  <a:cubicBezTo>
                    <a:pt x="393" y="1361"/>
                    <a:pt x="395" y="1373"/>
                    <a:pt x="403" y="1381"/>
                  </a:cubicBezTo>
                  <a:cubicBezTo>
                    <a:pt x="414" y="1392"/>
                    <a:pt x="428" y="1399"/>
                    <a:pt x="440" y="1408"/>
                  </a:cubicBezTo>
                  <a:cubicBezTo>
                    <a:pt x="478" y="1467"/>
                    <a:pt x="514" y="1466"/>
                    <a:pt x="577" y="1482"/>
                  </a:cubicBezTo>
                  <a:cubicBezTo>
                    <a:pt x="735" y="1522"/>
                    <a:pt x="617" y="1507"/>
                    <a:pt x="897" y="1518"/>
                  </a:cubicBezTo>
                  <a:cubicBezTo>
                    <a:pt x="961" y="1514"/>
                    <a:pt x="1031" y="1528"/>
                    <a:pt x="1089" y="1500"/>
                  </a:cubicBezTo>
                  <a:cubicBezTo>
                    <a:pt x="1127" y="1481"/>
                    <a:pt x="1163" y="1460"/>
                    <a:pt x="1198" y="1436"/>
                  </a:cubicBezTo>
                  <a:cubicBezTo>
                    <a:pt x="1205" y="1431"/>
                    <a:pt x="1209" y="1420"/>
                    <a:pt x="1217" y="1418"/>
                  </a:cubicBezTo>
                  <a:cubicBezTo>
                    <a:pt x="1266" y="1406"/>
                    <a:pt x="1314" y="1408"/>
                    <a:pt x="1363" y="1408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0991" name="Text Box 31"/>
          <p:cNvSpPr txBox="1">
            <a:spLocks noChangeArrowheads="1"/>
          </p:cNvSpPr>
          <p:nvPr/>
        </p:nvSpPr>
        <p:spPr bwMode="auto">
          <a:xfrm>
            <a:off x="3635375" y="3573463"/>
            <a:ext cx="4318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endParaRPr lang="en-US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0992" name="Text Box 32"/>
          <p:cNvSpPr txBox="1">
            <a:spLocks noChangeArrowheads="1"/>
          </p:cNvSpPr>
          <p:nvPr/>
        </p:nvSpPr>
        <p:spPr bwMode="auto">
          <a:xfrm>
            <a:off x="5334000" y="3500438"/>
            <a:ext cx="4318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endParaRPr lang="en-US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0993" name="Text Box 33"/>
          <p:cNvSpPr txBox="1">
            <a:spLocks noChangeArrowheads="1"/>
          </p:cNvSpPr>
          <p:nvPr/>
        </p:nvSpPr>
        <p:spPr bwMode="auto">
          <a:xfrm>
            <a:off x="3419475" y="4581525"/>
            <a:ext cx="4318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endParaRPr lang="en-US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0994" name="Text Box 34"/>
          <p:cNvSpPr txBox="1">
            <a:spLocks noChangeArrowheads="1"/>
          </p:cNvSpPr>
          <p:nvPr/>
        </p:nvSpPr>
        <p:spPr bwMode="auto">
          <a:xfrm>
            <a:off x="5364163" y="4437063"/>
            <a:ext cx="4318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endParaRPr lang="en-US" altLang="zh-CN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0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409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42017" name="Group 3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46100" y="1916113"/>
          <a:ext cx="7920038" cy="2736851"/>
        </p:xfrm>
        <a:graphic>
          <a:graphicData uri="http://schemas.openxmlformats.org/drawingml/2006/table">
            <a:tbl>
              <a:tblPr/>
              <a:tblGrid>
                <a:gridCol w="1727200"/>
                <a:gridCol w="1339850"/>
                <a:gridCol w="1468438"/>
                <a:gridCol w="1649412"/>
                <a:gridCol w="1735138"/>
              </a:tblGrid>
              <a:tr h="649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测量对象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AB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/V</a:t>
                      </a:r>
                      <a:endParaRPr kumimoji="0" lang="en-US" altLang="zh-CN" sz="28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CD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/V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AD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/V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BC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/V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9138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电压（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）</a:t>
                      </a: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1.5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1.5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1.5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1.5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72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1.5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1.5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1.5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1.5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1.5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1.5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1.5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1.5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016" name="Text Box 32"/>
          <p:cNvSpPr txBox="1">
            <a:spLocks noChangeArrowheads="1"/>
          </p:cNvSpPr>
          <p:nvPr/>
        </p:nvSpPr>
        <p:spPr bwMode="auto">
          <a:xfrm>
            <a:off x="684530" y="836930"/>
            <a:ext cx="28702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收集实验数据</a:t>
            </a:r>
            <a:endParaRPr 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2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2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835978" y="1043623"/>
            <a:ext cx="2519362" cy="583565"/>
          </a:xfrm>
          <a:prstGeom prst="rect">
            <a:avLst/>
          </a:prstGeom>
          <a:solidFill>
            <a:srgbClr val="CCFFCC"/>
          </a:solidFill>
          <a:ln w="25400">
            <a:solidFill>
              <a:schemeClr val="accent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</a:t>
            </a: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分析与论证</a:t>
            </a:r>
            <a:endParaRPr 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1295400" y="2151698"/>
            <a:ext cx="381635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由数据我们可以看出：</a:t>
            </a:r>
            <a:endParaRPr lang="zh-CN" sz="28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1223644" y="3046169"/>
            <a:ext cx="6696075" cy="1309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539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  <a:cs typeface="Times New Roman" panose="02020603050405020304" pitchFamily="18" charset="0"/>
              </a:rPr>
              <a:t>并联电路中，各支路两端的电压相等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  <a:cs typeface="Times New Roman" panose="02020603050405020304" pitchFamily="18" charset="0"/>
              </a:rPr>
              <a:t>   </a:t>
            </a:r>
            <a:endParaRPr lang="en-US" altLang="zh-CN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en-US" altLang="zh-CN" sz="3600" b="1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en-US" altLang="zh-CN" sz="3600" b="1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  <a:cs typeface="Times New Roman" panose="02020603050405020304" pitchFamily="18" charset="0"/>
              </a:rPr>
              <a:t>CD</a:t>
            </a:r>
            <a:r>
              <a:rPr lang="en-US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en-US" altLang="zh-CN" sz="3600" b="1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  <a:cs typeface="Times New Roman" panose="02020603050405020304" pitchFamily="18" charset="0"/>
              </a:rPr>
              <a:t>AD</a:t>
            </a:r>
            <a:r>
              <a:rPr lang="en-US" altLang="zh-CN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  <a:cs typeface="Times New Roman" panose="02020603050405020304" pitchFamily="18" charset="0"/>
              </a:rPr>
              <a:t>=U</a:t>
            </a:r>
            <a:r>
              <a:rPr lang="en-US" altLang="zh-CN" sz="3600" b="1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charset="-122"/>
                <a:cs typeface="Times New Roman" panose="02020603050405020304" pitchFamily="18" charset="0"/>
              </a:rPr>
              <a:t>BC</a:t>
            </a:r>
            <a:endParaRPr lang="en-US" altLang="zh-CN" sz="3600" b="1" baseline="-25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255" cy="773430"/>
            <a:chOff x="288" y="190"/>
            <a:chExt cx="4013" cy="1218"/>
          </a:xfrm>
        </p:grpSpPr>
        <p:pic>
          <p:nvPicPr>
            <p:cNvPr id="15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0" y="33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774244" y="1773947"/>
            <a:ext cx="7561014" cy="3291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F6FC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BF5F9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电压的概念 、单位 、生活中常见的电压。</a:t>
            </a:r>
            <a:endParaRPr lang="zh-CN" sz="3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、电压表的使用方法。</a:t>
            </a:r>
            <a:endParaRPr lang="zh-CN" sz="3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、电源电压的测量。</a:t>
            </a:r>
            <a:endParaRPr lang="zh-CN" sz="3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、串并联电路电压的特点。</a:t>
            </a:r>
            <a:endParaRPr lang="zh-CN" sz="3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autoUpdateAnimBg="0" uiExpand="1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428377" y="1532603"/>
            <a:ext cx="8610600" cy="3538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下列说法中正确是（   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电路两端有电压，电路中就一定有持续的电流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导体中有大量的自由电荷，只要构成通路，导体中就会有电流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电压是电路中形成电流的原因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电路中有电流不一定有电压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43196" y="1532603"/>
            <a:ext cx="642942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ln w="1905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ln w="1905"/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304800" y="1428750"/>
            <a:ext cx="8839200" cy="3538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、关于电压表的使用，正确的是（ 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电压表不能直接测量电源电压，否则会烧坏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尽可能选大的量程，以免损坏电压表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经试触后，被测电压不超过小量程时，应选用较小量程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电压表接入电路时，不用考虑“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+”“-”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接线柱的接法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22948" y="1416488"/>
            <a:ext cx="642942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ln w="1905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ln w="1905"/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578" name="Text Box 3"/>
          <p:cNvSpPr txBox="1">
            <a:spLocks noChangeArrowheads="1"/>
          </p:cNvSpPr>
          <p:nvPr/>
        </p:nvSpPr>
        <p:spPr bwMode="auto">
          <a:xfrm>
            <a:off x="270510" y="1115695"/>
            <a:ext cx="845820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如图所示，要使电压表测灯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baseline="-30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两端的电压，正确的电路图是（       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8435" name="Group 7"/>
          <p:cNvGrpSpPr/>
          <p:nvPr/>
        </p:nvGrpSpPr>
        <p:grpSpPr bwMode="auto">
          <a:xfrm>
            <a:off x="1675130" y="2238375"/>
            <a:ext cx="5793105" cy="4169410"/>
            <a:chOff x="975" y="935"/>
            <a:chExt cx="3104" cy="2874"/>
          </a:xfrm>
        </p:grpSpPr>
        <p:pic>
          <p:nvPicPr>
            <p:cNvPr id="18436" name="Picture 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75" y="935"/>
              <a:ext cx="3102" cy="1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37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75" y="2326"/>
              <a:ext cx="3104" cy="1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矩形 5"/>
          <p:cNvSpPr/>
          <p:nvPr/>
        </p:nvSpPr>
        <p:spPr>
          <a:xfrm>
            <a:off x="2193290" y="1553528"/>
            <a:ext cx="642938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46" name="Text Box 12"/>
          <p:cNvSpPr txBox="1">
            <a:spLocks noChangeArrowheads="1"/>
          </p:cNvSpPr>
          <p:nvPr/>
        </p:nvSpPr>
        <p:spPr bwMode="auto">
          <a:xfrm>
            <a:off x="773430" y="3254375"/>
            <a:ext cx="7697470" cy="1585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一种彩色灯泡正常发光时需要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22V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的电压，将它们接在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220V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的家庭电路中，要使电路安全工作，应该怎样连接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6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6147" name="Picture 27" descr="11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5323" y="1042670"/>
            <a:ext cx="1728787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485775" y="1437481"/>
            <a:ext cx="8305800" cy="3538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、在图所示电路中，开关闭合后，会出现的后果是（    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电流表与电压表被烧坏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电流表与电压表都不会被烧坏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只有电压表会被烧坏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只有电流表会被烧坏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19459" name="Picture 3" descr="1-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96136" y="3068960"/>
            <a:ext cx="2876550" cy="249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14400" y="1850390"/>
            <a:ext cx="46799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170" name="Picture 5" descr="并联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3597910"/>
            <a:ext cx="4392612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6" descr="串联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528955"/>
            <a:ext cx="5292725" cy="294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5761355" y="1231583"/>
            <a:ext cx="2663825" cy="224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串联电路中，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电路两端的总电压与各部分电路两端的电压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有什么关系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5761355" y="3887788"/>
            <a:ext cx="2592388" cy="224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并联电路中，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电路两端的总电压与各支路两端的电压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有什么关系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  <p:bldP spid="51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46" name="Rectangle 3"/>
          <p:cNvSpPr>
            <a:spLocks noGrp="1" noChangeArrowheads="1"/>
          </p:cNvSpPr>
          <p:nvPr/>
        </p:nvSpPr>
        <p:spPr>
          <a:xfrm>
            <a:off x="734060" y="4742180"/>
            <a:ext cx="7675245" cy="11525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</a:pPr>
            <a:r>
              <a:rPr lang="zh-CN" altLang="en-US" b="1" dirty="0">
                <a:latin typeface="Times New Roman" panose="02020603050405020304" pitchFamily="18" charset="0"/>
                <a:ea typeface="黑体" panose="02010609060101010101" charset="-122"/>
              </a:rPr>
              <a:t>合上开关（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点击开关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charset="-122"/>
              </a:rPr>
              <a:t>）小灯泡为什么会发亮</a:t>
            </a:r>
            <a:r>
              <a:rPr lang="en-US" altLang="zh-CN" b="1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charset="-122"/>
              </a:rPr>
              <a:t>电流是如何形成的</a:t>
            </a:r>
            <a:r>
              <a:rPr lang="en-US" altLang="zh-CN" b="1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901065" y="859790"/>
            <a:ext cx="42716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电压是形成电流的原因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ontrols/>
  </p:cSld>
  <p:clrMapOvr>
    <a:masterClrMapping/>
  </p:clrMapOvr>
  <p:transition advTm="8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496496" y="5969982"/>
            <a:ext cx="78374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Comic Sans MS" panose="030F0702030302020204" pitchFamily="66" charset="0"/>
              </a:rPr>
              <a:t>动画演示，请点击“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想一想</a:t>
            </a:r>
            <a:r>
              <a:rPr lang="zh-CN" altLang="en-US" sz="2800" b="1" dirty="0">
                <a:latin typeface="Comic Sans MS" panose="030F0702030302020204" pitchFamily="66" charset="0"/>
              </a:rPr>
              <a:t>”“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打开阀门</a:t>
            </a:r>
            <a:r>
              <a:rPr lang="zh-CN" altLang="en-US" sz="2800" b="1" dirty="0">
                <a:latin typeface="Comic Sans MS" panose="030F0702030302020204" pitchFamily="66" charset="0"/>
              </a:rPr>
              <a:t>”试试</a:t>
            </a:r>
            <a:endParaRPr lang="zh-CN" altLang="en-US" sz="2800" b="1" dirty="0">
              <a:latin typeface="Comic Sans MS" panose="030F0702030302020204" pitchFamily="66" charset="0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901065" y="859790"/>
            <a:ext cx="42716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电压是形成电流的原因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ontrols/>
  </p:cSld>
  <p:clrMapOvr>
    <a:masterClrMapping/>
  </p:clrMapOvr>
  <p:transition advTm="8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901065" y="859790"/>
            <a:ext cx="42716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电压是形成电流的原因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06" name="Rectangle 6"/>
          <p:cNvSpPr>
            <a:spLocks noGrp="1" noChangeArrowheads="1"/>
          </p:cNvSpPr>
          <p:nvPr/>
        </p:nvSpPr>
        <p:spPr>
          <a:xfrm>
            <a:off x="1399540" y="1585595"/>
            <a:ext cx="6438265" cy="446468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74320" indent="-274320" fontAlgn="auto"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水流：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274320" indent="-274320" fontAlgn="auto"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水的高度差（水位差、水压差）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274320" indent="-274320" fontAlgn="auto"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——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水压的作用：形成水流的原因。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274320" indent="-274320" fontAlgn="auto"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电流：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274320" indent="-274320" fontAlgn="auto"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电荷（正电荷、负电荷）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274320" indent="-274320" fontAlgn="auto"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电的高度差（电位差、电压差）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274320" indent="-274320" fontAlgn="auto"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——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电压的作用：形成电流的原因</a:t>
            </a:r>
            <a:r>
              <a:rPr kumimoji="1" lang="zh-CN" altLang="en-US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2982595" cy="914400"/>
            <a:chOff x="306" y="1210"/>
            <a:chExt cx="4697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3380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一、电压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097280" y="1522730"/>
            <a:ext cx="24276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2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什</a:t>
            </a:r>
            <a:r>
              <a:rPr 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么是电压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?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2678113" y="2106137"/>
            <a:ext cx="3957637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sz="32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我们先用水流作比喻 </a:t>
            </a:r>
            <a:endParaRPr lang="zh-CN" sz="3200" b="1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ontrols/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UNIT_TABLE_BEAUTIFY" val="smartTable{0963d60e-17c6-4846-8dc2-c5a07fd41203}"/>
</p:tagLst>
</file>

<file path=ppt/tags/tag2.xml><?xml version="1.0" encoding="utf-8"?>
<p:tagLst xmlns:p="http://schemas.openxmlformats.org/presentationml/2006/main">
  <p:tag name="KSO_WM_UNIT_TABLE_BEAUTIFY" val="smartTable{dba59444-72c9-458b-8bb4-3031e96f49d7}"/>
</p:tagLst>
</file>

<file path=ppt/tags/tag3.xml><?xml version="1.0" encoding="utf-8"?>
<p:tagLst xmlns:p="http://schemas.openxmlformats.org/presentationml/2006/main">
  <p:tag name="KSO_WM_UNIT_TABLE_BEAUTIFY" val="smartTable{fe572a6d-b5a1-40a4-bbb4-17ad4dc0b204}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3958</Words>
  <Application>WPS 演示</Application>
  <PresentationFormat>全屏显示(4:3)</PresentationFormat>
  <Paragraphs>622</Paragraphs>
  <Slides>40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1" baseType="lpstr">
      <vt:lpstr>Arial</vt:lpstr>
      <vt:lpstr>宋体</vt:lpstr>
      <vt:lpstr>Wingdings</vt:lpstr>
      <vt:lpstr>黑体</vt:lpstr>
      <vt:lpstr>微软雅黑</vt:lpstr>
      <vt:lpstr>Times New Roman</vt:lpstr>
      <vt:lpstr>楷体</vt:lpstr>
      <vt:lpstr>Comic Sans MS</vt:lpstr>
      <vt:lpstr>Arial Unicode MS</vt:lpstr>
      <vt:lpstr>Wingdings 2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Weisheng Zhu</dc:creator>
  <cp:lastModifiedBy>Administrator</cp:lastModifiedBy>
  <cp:revision>86</cp:revision>
  <dcterms:created xsi:type="dcterms:W3CDTF">2019-08-19T07:30:00Z</dcterms:created>
  <dcterms:modified xsi:type="dcterms:W3CDTF">2023-02-21T06:11:46Z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t-weiszh@microsoft.com</vt:lpwstr>
  </property>
  <property fmtid="{D5CDD505-2E9C-101B-9397-08002B2CF9AE}" pid="5" name="MSIP_Label_f42aa342-8706-4288-bd11-ebb85995028c_SetDate">
    <vt:lpwstr>2019-08-19T08:41:05.1913746Z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423e1048-e9f6-4858-a025-37493a4162f5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ContentTypeId">
    <vt:lpwstr>0x0101004D520B0621022B4CA37193CEB4BD4006</vt:lpwstr>
  </property>
  <property fmtid="{D5CDD505-2E9C-101B-9397-08002B2CF9AE}" pid="12" name="KSOProductBuildVer">
    <vt:lpwstr>2052-11.1.0.10938</vt:lpwstr>
  </property>
  <property fmtid="{D5CDD505-2E9C-101B-9397-08002B2CF9AE}" pid="13" name="ICV">
    <vt:lpwstr>9CE7F52717D64212A4C0439BED3CB179</vt:lpwstr>
  </property>
</Properties>
</file>