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7.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handoutMasterIdLst>
    <p:handoutMasterId r:id="rId50"/>
  </p:handoutMasterIdLst>
  <p:sldIdLst>
    <p:sldId id="288" r:id="rId3"/>
    <p:sldId id="289" r:id="rId4"/>
    <p:sldId id="315" r:id="rId5"/>
    <p:sldId id="299" r:id="rId6"/>
    <p:sldId id="353" r:id="rId7"/>
    <p:sldId id="354" r:id="rId8"/>
    <p:sldId id="317" r:id="rId9"/>
    <p:sldId id="318" r:id="rId10"/>
    <p:sldId id="355" r:id="rId11"/>
    <p:sldId id="356" r:id="rId12"/>
    <p:sldId id="357" r:id="rId13"/>
    <p:sldId id="358" r:id="rId14"/>
    <p:sldId id="359" r:id="rId15"/>
    <p:sldId id="360" r:id="rId16"/>
    <p:sldId id="361" r:id="rId17"/>
    <p:sldId id="362" r:id="rId18"/>
    <p:sldId id="364" r:id="rId19"/>
    <p:sldId id="365" r:id="rId20"/>
    <p:sldId id="366" r:id="rId21"/>
    <p:sldId id="363" r:id="rId22"/>
    <p:sldId id="312" r:id="rId23"/>
    <p:sldId id="300" r:id="rId24"/>
    <p:sldId id="373" r:id="rId25"/>
    <p:sldId id="374" r:id="rId26"/>
    <p:sldId id="375" r:id="rId27"/>
    <p:sldId id="376" r:id="rId28"/>
    <p:sldId id="377" r:id="rId29"/>
    <p:sldId id="378" r:id="rId30"/>
    <p:sldId id="379" r:id="rId31"/>
    <p:sldId id="380" r:id="rId32"/>
    <p:sldId id="381" r:id="rId33"/>
    <p:sldId id="382" r:id="rId34"/>
    <p:sldId id="383" r:id="rId35"/>
    <p:sldId id="384" r:id="rId36"/>
    <p:sldId id="305" r:id="rId37"/>
    <p:sldId id="385" r:id="rId38"/>
    <p:sldId id="313" r:id="rId39"/>
    <p:sldId id="367" r:id="rId40"/>
    <p:sldId id="368" r:id="rId41"/>
    <p:sldId id="369" r:id="rId42"/>
    <p:sldId id="370" r:id="rId43"/>
    <p:sldId id="371" r:id="rId44"/>
    <p:sldId id="372" r:id="rId45"/>
    <p:sldId id="387" r:id="rId46"/>
    <p:sldId id="388" r:id="rId47"/>
    <p:sldId id="389" r:id="rId4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81C4"/>
    <a:srgbClr val="FFDDDD"/>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560" autoAdjust="0"/>
    <p:restoredTop sz="94660"/>
  </p:normalViewPr>
  <p:slideViewPr>
    <p:cSldViewPr snapToGrid="0" showGuides="1">
      <p:cViewPr varScale="1">
        <p:scale>
          <a:sx n="73" d="100"/>
          <a:sy n="73" d="100"/>
        </p:scale>
        <p:origin x="-1752" y="-90"/>
      </p:cViewPr>
      <p:guideLst>
        <p:guide orient="horz" pos="2151"/>
        <p:guide pos="2840"/>
        <p:guide pos="220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3.xml"/><Relationship Id="rId49" Type="http://schemas.openxmlformats.org/officeDocument/2006/relationships/notesMaster" Target="notesMasters/notesMaster1.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2678B8AF-B0E6-44E4-BA59-035E030CBB1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713951FB-FC33-454D-96F9-3C4F9B46618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showMasterSp="0"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showMasterSp="0"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showMasterSp="0"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showMasterSp="0"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showMasterSp="0"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showMasterSp="0"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showMasterSp="0"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showMasterSp="0"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showMasterSp="0"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showMasterSp="0"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2" name="文本框 21"/>
          <p:cNvSpPr txBox="1"/>
          <p:nvPr userDrawn="1"/>
        </p:nvSpPr>
        <p:spPr>
          <a:xfrm>
            <a:off x="8483427" y="6176347"/>
            <a:ext cx="644237" cy="706755"/>
          </a:xfrm>
          <a:prstGeom prst="rect">
            <a:avLst/>
          </a:prstGeom>
          <a:noFill/>
        </p:spPr>
        <p:txBody>
          <a:bodyPr wrap="square" rtlCol="0">
            <a:spAutoFit/>
          </a:bodyPr>
          <a:lstStyle/>
          <a:p>
            <a:r>
              <a:rPr lang="zh-CN" altLang="en-US" sz="4000" b="1" dirty="0">
                <a:sym typeface="Wingdings" panose="05000000000000000000" pitchFamily="2" charset="2"/>
              </a:rPr>
              <a:t></a:t>
            </a:r>
            <a:endParaRPr lang="zh-CN" altLang="en-US" sz="4000" b="1" dirty="0">
              <a:sym typeface="Wingdings" panose="05000000000000000000" pitchFamily="2" charset="2"/>
            </a:endParaRPr>
          </a:p>
        </p:txBody>
      </p:sp>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6" Type="http://schemas.openxmlformats.org/officeDocument/2006/relationships/theme" Target="../theme/theme1.xml"/><Relationship Id="rId65" Type="http://schemas.openxmlformats.org/officeDocument/2006/relationships/image" Target="../media/image2.png"/><Relationship Id="rId64" Type="http://schemas.openxmlformats.org/officeDocument/2006/relationships/image" Target="../media/image1.png"/><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4"/>
          <a:stretch>
            <a:fillRect/>
          </a:stretch>
        </a:blipFill>
        <a:effectLst/>
      </p:bgPr>
    </p:bg>
    <p:spTree>
      <p:nvGrpSpPr>
        <p:cNvPr id="1" name=""/>
        <p:cNvGrpSpPr/>
        <p:nvPr/>
      </p:nvGrpSpPr>
      <p:grpSpPr>
        <a:xfrm>
          <a:off x="0" y="0"/>
          <a:ext cx="0" cy="0"/>
          <a:chOff x="0" y="0"/>
          <a:chExt cx="0" cy="0"/>
        </a:xfrm>
      </p:grpSpPr>
      <p:pic>
        <p:nvPicPr>
          <p:cNvPr id="1026" name="图片 1025"/>
          <p:cNvPicPr>
            <a:picLocks noChangeAspect="1"/>
          </p:cNvPicPr>
          <p:nvPr/>
        </p:nvPicPr>
        <p:blipFill>
          <a:blip r:embed="rId65"/>
          <a:stretch>
            <a:fillRect/>
          </a:stretch>
        </p:blipFill>
        <p:spPr>
          <a:xfrm>
            <a:off x="6981825" y="0"/>
            <a:ext cx="2162175"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1.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2.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7.jpe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image" Target="../media/image18.jpe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21.jpeg"/><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image" Target="../media/image23.jpeg"/><Relationship Id="rId3" Type="http://schemas.openxmlformats.org/officeDocument/2006/relationships/hyperlink" Target="qihua/&#27832;&#33150;.swf" TargetMode="External"/><Relationship Id="rId2" Type="http://schemas.openxmlformats.org/officeDocument/2006/relationships/image" Target="../media/image12.pn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4.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6.xml"/><Relationship Id="rId3" Type="http://schemas.openxmlformats.org/officeDocument/2006/relationships/image" Target="../media/image27.jpeg"/><Relationship Id="rId2" Type="http://schemas.openxmlformats.org/officeDocument/2006/relationships/image" Target="../media/image12.png"/><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28.jpeg"/><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41.xml"/><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image" Target="../media/image32.png"/><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33.jpeg"/><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image" Target="../media/image34.jpeg"/><Relationship Id="rId1" Type="http://schemas.openxmlformats.org/officeDocument/2006/relationships/image" Target="../media/image1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tags" Target="../tags/tag3.xml"/><Relationship Id="rId1" Type="http://schemas.openxmlformats.org/officeDocument/2006/relationships/image" Target="../media/image6.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50.xml"/><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7.svg"/><Relationship Id="rId1"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7.svg"/><Relationship Id="rId1"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7.svg"/><Relationship Id="rId1"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2.sv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53.xml"/><Relationship Id="rId3" Type="http://schemas.openxmlformats.org/officeDocument/2006/relationships/audio" Target="../media/audio8.wav"/><Relationship Id="rId2" Type="http://schemas.openxmlformats.org/officeDocument/2006/relationships/image" Target="../media/image7.svg"/><Relationship Id="rId1" Type="http://schemas.openxmlformats.org/officeDocument/2006/relationships/image" Target="../media/image35.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image" Target="../media/image7.svg"/><Relationship Id="rId1"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image" Target="../media/image7.svg"/><Relationship Id="rId1"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image" Target="../media/image7.svg"/><Relationship Id="rId1" Type="http://schemas.openxmlformats.org/officeDocument/2006/relationships/image" Target="../media/image35.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image" Target="../media/image7.svg"/><Relationship Id="rId1" Type="http://schemas.openxmlformats.org/officeDocument/2006/relationships/image" Target="../media/image35.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image" Target="../media/image7.svg"/><Relationship Id="rId1"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image" Target="../media/image7.svg"/><Relationship Id="rId1"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1.xml"/><Relationship Id="rId4" Type="http://schemas.openxmlformats.org/officeDocument/2006/relationships/image" Target="../media/image4.svg"/><Relationship Id="rId3" Type="http://schemas.openxmlformats.org/officeDocument/2006/relationships/image" Target="../media/image12.png"/><Relationship Id="rId2" Type="http://schemas.openxmlformats.org/officeDocument/2006/relationships/image" Target="../media/image3.sv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audio" Target="../media/audio6.wav"/><Relationship Id="rId3" Type="http://schemas.openxmlformats.org/officeDocument/2006/relationships/audio" Target="../media/audio5.wav"/><Relationship Id="rId2" Type="http://schemas.openxmlformats.org/officeDocument/2006/relationships/image" Target="../media/image13.jpe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3.xml"/><Relationship Id="rId5" Type="http://schemas.openxmlformats.org/officeDocument/2006/relationships/image" Target="../media/image16.png"/><Relationship Id="rId4" Type="http://schemas.openxmlformats.org/officeDocument/2006/relationships/oleObject" Target="../embeddings/oleObject1.bin"/><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0" y="1807210"/>
            <a:ext cx="9144000" cy="1753235"/>
          </a:xfrm>
        </p:spPr>
        <p:txBody>
          <a:bodyPr wrap="square"/>
          <a:lstStyle/>
          <a:p>
            <a:pPr marL="0" indent="0" algn="ctr" fontAlgn="auto">
              <a:lnSpc>
                <a:spcPct val="100000"/>
              </a:lnSpc>
              <a:buNone/>
            </a:pPr>
            <a:r>
              <a:rPr sz="5400">
                <a:solidFill>
                  <a:srgbClr val="070707"/>
                </a:solidFill>
                <a:latin typeface="微软雅黑" panose="020B0503020204020204" charset="-122"/>
                <a:ea typeface="微软雅黑" panose="020B0503020204020204" charset="-122"/>
                <a:sym typeface="+mn-ea"/>
              </a:rPr>
              <a:t>第十二章  温度与物态变化</a:t>
            </a:r>
            <a:endParaRPr lang="zh-CN" sz="5400">
              <a:solidFill>
                <a:srgbClr val="070707"/>
              </a:solidFill>
              <a:latin typeface="微软雅黑" panose="020B0503020204020204" charset="-122"/>
              <a:ea typeface="微软雅黑" panose="020B0503020204020204" charset="-122"/>
              <a:sym typeface="+mn-ea"/>
            </a:endParaRPr>
          </a:p>
          <a:p>
            <a:pPr marL="0" indent="0" algn="ctr" fontAlgn="auto">
              <a:lnSpc>
                <a:spcPct val="100000"/>
              </a:lnSpc>
              <a:buNone/>
            </a:pPr>
            <a:endParaRPr sz="5400" b="1">
              <a:latin typeface="Times New Roman" panose="02020603050405020304" pitchFamily="18" charset="0"/>
              <a:ea typeface="黑体" panose="02010609060101010101" charset="-122"/>
              <a:cs typeface="Times New Roman" panose="02020603050405020304" pitchFamily="18" charset="0"/>
              <a:sym typeface="+mn-ea"/>
            </a:endParaRPr>
          </a:p>
          <a:p>
            <a:pPr marL="0" indent="0" algn="ctr" fontAlgn="auto">
              <a:lnSpc>
                <a:spcPct val="100000"/>
              </a:lnSpc>
              <a:buNone/>
            </a:pPr>
            <a:r>
              <a:rPr sz="5400" b="1">
                <a:latin typeface="Times New Roman" panose="02020603050405020304" pitchFamily="18" charset="0"/>
                <a:ea typeface="黑体" panose="02010609060101010101" charset="-122"/>
                <a:cs typeface="Times New Roman" panose="02020603050405020304" pitchFamily="18" charset="0"/>
                <a:sym typeface="+mn-ea"/>
              </a:rPr>
              <a:t>第</a:t>
            </a:r>
            <a:r>
              <a:rPr lang="en-US" sz="5400" b="1">
                <a:latin typeface="Times New Roman" panose="02020603050405020304" pitchFamily="18" charset="0"/>
                <a:ea typeface="黑体" panose="02010609060101010101" charset="-122"/>
                <a:cs typeface="Times New Roman" panose="02020603050405020304" pitchFamily="18" charset="0"/>
                <a:sym typeface="+mn-ea"/>
              </a:rPr>
              <a:t>3</a:t>
            </a:r>
            <a:r>
              <a:rPr sz="5400" b="1">
                <a:latin typeface="Times New Roman" panose="02020603050405020304" pitchFamily="18" charset="0"/>
                <a:ea typeface="黑体" panose="02010609060101010101" charset="-122"/>
                <a:cs typeface="Times New Roman" panose="02020603050405020304" pitchFamily="18" charset="0"/>
                <a:sym typeface="+mn-ea"/>
              </a:rPr>
              <a:t>节  </a:t>
            </a:r>
            <a:r>
              <a:rPr lang="zh-CN" sz="5400" b="1">
                <a:latin typeface="Times New Roman" panose="02020603050405020304" pitchFamily="18" charset="0"/>
                <a:ea typeface="黑体" panose="02010609060101010101" charset="-122"/>
                <a:cs typeface="Times New Roman" panose="02020603050405020304" pitchFamily="18" charset="0"/>
                <a:sym typeface="+mn-ea"/>
              </a:rPr>
              <a:t>汽化与液化</a:t>
            </a:r>
            <a:endParaRPr lang="zh-CN" sz="54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endParaRPr>
          </a:p>
          <a:p>
            <a:pPr marL="0" indent="0" algn="ctr" fontAlgn="auto">
              <a:lnSpc>
                <a:spcPct val="100000"/>
              </a:lnSpc>
              <a:buNone/>
            </a:pPr>
            <a:endParaRPr lang="zh-CN" sz="5400" dirty="0">
              <a:solidFill>
                <a:srgbClr val="070707"/>
              </a:solidFill>
              <a:latin typeface="微软雅黑" panose="020B0503020204020204" charset="-122"/>
              <a:ea typeface="微软雅黑" panose="020B0503020204020204" charset="-122"/>
              <a:sym typeface="+mn-ea"/>
            </a:endParaRPr>
          </a:p>
        </p:txBody>
      </p:sp>
      <p:sp>
        <p:nvSpPr>
          <p:cNvPr id="6" name="矩形 5"/>
          <p:cNvSpPr/>
          <p:nvPr/>
        </p:nvSpPr>
        <p:spPr>
          <a:xfrm>
            <a:off x="58975" y="150019"/>
            <a:ext cx="3855720" cy="4603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rPr>
              <a:t>沪科版九年级上册物理课件</a:t>
            </a:r>
            <a:endPar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7652" name="Text Box 4"/>
          <p:cNvSpPr txBox="1">
            <a:spLocks noChangeArrowheads="1"/>
          </p:cNvSpPr>
          <p:nvPr/>
        </p:nvSpPr>
        <p:spPr bwMode="auto">
          <a:xfrm>
            <a:off x="770255" y="1671320"/>
            <a:ext cx="4648200" cy="583565"/>
          </a:xfrm>
          <a:prstGeom prst="rect">
            <a:avLst/>
          </a:prstGeom>
          <a:noFill/>
          <a:ln w="9525">
            <a:noFill/>
            <a:miter lim="800000"/>
          </a:ln>
          <a:effectLst>
            <a:outerShdw dist="35921" dir="2700000" algn="ctr" rotWithShape="0">
              <a:srgbClr val="C0C0C0"/>
            </a:outerShdw>
          </a:effectLst>
        </p:spPr>
        <p:txBody>
          <a:bodyPr>
            <a:spAutoFit/>
          </a:bodyPr>
          <a:lstStyle/>
          <a:p>
            <a:pPr fontAlgn="auto">
              <a:spcBef>
                <a:spcPct val="50000"/>
              </a:spcBef>
              <a:spcAft>
                <a:spcPts val="0"/>
              </a:spcAft>
              <a:defRPr/>
            </a:pP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1</a:t>
            </a: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）提出问题：</a:t>
            </a:r>
            <a:endPar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27653" name="Text Box 5"/>
          <p:cNvSpPr txBox="1">
            <a:spLocks noChangeArrowheads="1"/>
          </p:cNvSpPr>
          <p:nvPr/>
        </p:nvSpPr>
        <p:spPr bwMode="auto">
          <a:xfrm>
            <a:off x="3775710" y="1657985"/>
            <a:ext cx="516318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chemeClr val="tx1"/>
                </a:solidFill>
                <a:latin typeface="Times New Roman" panose="02020603050405020304" pitchFamily="18" charset="0"/>
                <a:ea typeface="黑体" panose="02010609060101010101" charset="-122"/>
              </a:rPr>
              <a:t>液体蒸发快慢与哪些因素有关</a:t>
            </a:r>
            <a:r>
              <a:rPr lang="en-US" altLang="zh-CN" sz="3200" b="1" dirty="0">
                <a:solidFill>
                  <a:schemeClr val="tx1"/>
                </a:solidFill>
                <a:latin typeface="Times New Roman" panose="02020603050405020304" pitchFamily="18" charset="0"/>
                <a:ea typeface="黑体" panose="02010609060101010101" charset="-122"/>
              </a:rPr>
              <a:t>?</a:t>
            </a:r>
            <a:endParaRPr lang="en-US" altLang="zh-CN" sz="3200" b="1" dirty="0">
              <a:solidFill>
                <a:schemeClr val="tx1"/>
              </a:solidFill>
              <a:latin typeface="Times New Roman" panose="02020603050405020304" pitchFamily="18" charset="0"/>
              <a:ea typeface="黑体" panose="02010609060101010101" charset="-122"/>
            </a:endParaRPr>
          </a:p>
        </p:txBody>
      </p:sp>
      <p:sp>
        <p:nvSpPr>
          <p:cNvPr id="27654" name="Text Box 6"/>
          <p:cNvSpPr txBox="1">
            <a:spLocks noChangeArrowheads="1"/>
          </p:cNvSpPr>
          <p:nvPr/>
        </p:nvSpPr>
        <p:spPr bwMode="auto">
          <a:xfrm>
            <a:off x="939165" y="3615690"/>
            <a:ext cx="7266305" cy="27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）可能与</a:t>
            </a:r>
            <a:r>
              <a:rPr lang="zh-CN" altLang="en-US" sz="3200" b="1" dirty="0">
                <a:solidFill>
                  <a:srgbClr val="FF0066"/>
                </a:solidFill>
                <a:latin typeface="Times New Roman" panose="02020603050405020304" pitchFamily="18" charset="0"/>
                <a:ea typeface="楷体" panose="02010609060101010101" pitchFamily="49" charset="-122"/>
                <a:cs typeface="Times New Roman" panose="02020603050405020304" pitchFamily="18" charset="0"/>
              </a:rPr>
              <a:t>液体温度</a:t>
            </a:r>
            <a:r>
              <a:rPr lang="zh-CN" altLang="en-US"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的高低有关</a:t>
            </a:r>
            <a:endParaRPr lang="zh-CN" altLang="en-US"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a:p>
            <a:pPr eaLnBrk="1" hangingPunct="1">
              <a:spcBef>
                <a:spcPct val="50000"/>
              </a:spcBef>
            </a:pPr>
            <a:r>
              <a:rPr lang="en-US" altLang="zh-CN"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）可能与</a:t>
            </a:r>
            <a:r>
              <a:rPr lang="zh-CN" altLang="en-US" sz="3200" b="1" dirty="0">
                <a:solidFill>
                  <a:srgbClr val="FF0066"/>
                </a:solidFill>
                <a:latin typeface="Times New Roman" panose="02020603050405020304" pitchFamily="18" charset="0"/>
                <a:ea typeface="楷体" panose="02010609060101010101" pitchFamily="49" charset="-122"/>
                <a:cs typeface="Times New Roman" panose="02020603050405020304" pitchFamily="18" charset="0"/>
              </a:rPr>
              <a:t>液体表面积</a:t>
            </a:r>
            <a:r>
              <a:rPr lang="zh-CN" altLang="en-US"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大小有关</a:t>
            </a:r>
            <a:endParaRPr lang="zh-CN" altLang="en-US"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a:p>
            <a:pPr eaLnBrk="1" hangingPunct="1">
              <a:spcBef>
                <a:spcPct val="50000"/>
              </a:spcBef>
            </a:pPr>
            <a:r>
              <a:rPr lang="en-US" altLang="zh-CN"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）可能与</a:t>
            </a:r>
            <a:r>
              <a:rPr lang="zh-CN" altLang="en-US" sz="3200" b="1" dirty="0">
                <a:solidFill>
                  <a:srgbClr val="FF0066"/>
                </a:solidFill>
                <a:latin typeface="Times New Roman" panose="02020603050405020304" pitchFamily="18" charset="0"/>
                <a:ea typeface="楷体" panose="02010609060101010101" pitchFamily="49" charset="-122"/>
                <a:cs typeface="Times New Roman" panose="02020603050405020304" pitchFamily="18" charset="0"/>
              </a:rPr>
              <a:t>液体表面空气流动快慢</a:t>
            </a:r>
            <a:r>
              <a:rPr lang="zh-CN" altLang="en-US"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 有关</a:t>
            </a:r>
            <a:endParaRPr lang="zh-CN" altLang="en-US"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a:p>
            <a:pPr eaLnBrk="1" hangingPunct="1">
              <a:spcBef>
                <a:spcPct val="50000"/>
              </a:spcBef>
            </a:pPr>
            <a:r>
              <a:rPr lang="en-US" altLang="zh-CN"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7655" name="Text Box 7"/>
          <p:cNvSpPr txBox="1">
            <a:spLocks noChangeArrowheads="1"/>
          </p:cNvSpPr>
          <p:nvPr/>
        </p:nvSpPr>
        <p:spPr bwMode="auto">
          <a:xfrm>
            <a:off x="770255" y="2823845"/>
            <a:ext cx="3167380" cy="583565"/>
          </a:xfrm>
          <a:prstGeom prst="rect">
            <a:avLst/>
          </a:prstGeom>
          <a:noFill/>
          <a:ln w="9525">
            <a:noFill/>
            <a:miter lim="800000"/>
          </a:ln>
          <a:effectLst>
            <a:outerShdw dist="35921" dir="2700000" algn="ctr" rotWithShape="0">
              <a:srgbClr val="C0C0C0"/>
            </a:outerShdw>
          </a:effectLst>
        </p:spPr>
        <p:txBody>
          <a:bodyPr wrap="square">
            <a:spAutoFit/>
          </a:bodyPr>
          <a:lstStyle/>
          <a:p>
            <a:pPr fontAlgn="auto">
              <a:spcBef>
                <a:spcPct val="50000"/>
              </a:spcBef>
              <a:spcAft>
                <a:spcPts val="0"/>
              </a:spcAft>
              <a:defRPr/>
            </a:pP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2</a:t>
            </a: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）建立假设：</a:t>
            </a:r>
            <a:endPar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20486" name="WordArt 11"/>
          <p:cNvSpPr>
            <a:spLocks noChangeArrowheads="1" noChangeShapeType="1" noTextEdit="1"/>
          </p:cNvSpPr>
          <p:nvPr/>
        </p:nvSpPr>
        <p:spPr bwMode="auto">
          <a:xfrm>
            <a:off x="692785" y="842010"/>
            <a:ext cx="4803775" cy="655955"/>
          </a:xfrm>
          <a:prstGeom prst="rect">
            <a:avLst/>
          </a:prstGeom>
        </p:spPr>
        <p:txBody>
          <a:bodyPr wrap="none" fromWordArt="1"/>
          <a:lstStyle/>
          <a:p>
            <a:pPr algn="l"/>
            <a:r>
              <a:rPr lang="en-US" altLang="zh-CN" sz="3600" b="1">
                <a:latin typeface="Times New Roman" panose="02020603050405020304" pitchFamily="18" charset="0"/>
                <a:ea typeface="黑体" panose="02010609060101010101" charset="-122"/>
                <a:cs typeface="Times New Roman" panose="02020603050405020304" pitchFamily="18" charset="0"/>
              </a:rPr>
              <a:t>2.</a:t>
            </a:r>
            <a:r>
              <a:rPr lang="zh-CN" altLang="en-US" sz="3600" b="1">
                <a:latin typeface="Times New Roman" panose="02020603050405020304" pitchFamily="18" charset="0"/>
                <a:ea typeface="黑体" panose="02010609060101010101" charset="-122"/>
                <a:cs typeface="Times New Roman" panose="02020603050405020304" pitchFamily="18" charset="0"/>
              </a:rPr>
              <a:t>蒸发快慢的影响因素</a:t>
            </a:r>
            <a:endParaRPr lang="zh-CN" altLang="en-US" sz="3600" b="1">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blinds(horizontal)">
                                      <p:cBhvr>
                                        <p:cTn id="7" dur="500"/>
                                        <p:tgtEl>
                                          <p:spTgt spid="2765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765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7655"/>
                                        </p:tgtEl>
                                        <p:attrNameLst>
                                          <p:attrName>style.visibility</p:attrName>
                                        </p:attrNameLst>
                                      </p:cBhvr>
                                      <p:to>
                                        <p:strVal val="visible"/>
                                      </p:to>
                                    </p:set>
                                    <p:animEffect transition="in" filter="blinds(horizontal)">
                                      <p:cBhvr>
                                        <p:cTn id="16" dur="500"/>
                                        <p:tgtEl>
                                          <p:spTgt spid="2765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7654"/>
                                        </p:tgtEl>
                                        <p:attrNameLst>
                                          <p:attrName>style.visibility</p:attrName>
                                        </p:attrNameLst>
                                      </p:cBhvr>
                                      <p:to>
                                        <p:strVal val="visible"/>
                                      </p:to>
                                    </p:set>
                                    <p:animEffect transition="in" filter="blinds(horizontal)">
                                      <p:cBhvr>
                                        <p:cTn id="21"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bldLvl="0" animBg="1" autoUpdateAnimBg="0"/>
      <p:bldP spid="27653" grpId="0"/>
      <p:bldP spid="27654" grpId="0" autoUpdateAnimBg="0"/>
      <p:bldP spid="27655" grpId="0"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9704" name="Text Box 8"/>
          <p:cNvSpPr txBox="1">
            <a:spLocks noChangeArrowheads="1"/>
          </p:cNvSpPr>
          <p:nvPr/>
        </p:nvSpPr>
        <p:spPr bwMode="auto">
          <a:xfrm>
            <a:off x="59055" y="1713865"/>
            <a:ext cx="4420870" cy="583565"/>
          </a:xfrm>
          <a:prstGeom prst="rect">
            <a:avLst/>
          </a:prstGeom>
          <a:noFill/>
          <a:ln w="9525">
            <a:noFill/>
            <a:miter lim="800000"/>
          </a:ln>
          <a:effectLst>
            <a:outerShdw dist="35921" dir="2700000" algn="ctr" rotWithShape="0">
              <a:srgbClr val="C0C0C0"/>
            </a:outerShdw>
          </a:effectLst>
        </p:spPr>
        <p:txBody>
          <a:bodyPr wrap="square">
            <a:spAutoFit/>
          </a:bodyPr>
          <a:lstStyle/>
          <a:p>
            <a:pPr fontAlgn="auto">
              <a:spcBef>
                <a:spcPct val="50000"/>
              </a:spcBef>
              <a:spcAft>
                <a:spcPts val="0"/>
              </a:spcAft>
              <a:defRPr/>
            </a:pP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（4）获取事实与证据：</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graphicFrame>
        <p:nvGraphicFramePr>
          <p:cNvPr id="29781" name="Group 85"/>
          <p:cNvGraphicFramePr>
            <a:graphicFrameLocks noGrp="1"/>
          </p:cNvGraphicFramePr>
          <p:nvPr>
            <p:custDataLst>
              <p:tags r:id="rId2"/>
            </p:custDataLst>
          </p:nvPr>
        </p:nvGraphicFramePr>
        <p:xfrm>
          <a:off x="342265" y="2651125"/>
          <a:ext cx="8418830" cy="3722370"/>
        </p:xfrm>
        <a:graphic>
          <a:graphicData uri="http://schemas.openxmlformats.org/drawingml/2006/table">
            <a:tbl>
              <a:tblPr/>
              <a:tblGrid>
                <a:gridCol w="2177415"/>
                <a:gridCol w="2033270"/>
                <a:gridCol w="2080260"/>
                <a:gridCol w="2127885"/>
              </a:tblGrid>
              <a:tr h="100266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rPr>
                        <a:t>液体温度</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rPr>
                        <a:t>液体表面积</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rPr>
                        <a:t>液体表面空气流动情况</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rPr>
                        <a:t>蒸发快慢</a:t>
                      </a:r>
                      <a:endParaRPr kumimoji="0" lang="zh-CN" altLang="en-US"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0120">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9475">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0110">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2" name="Group 66"/>
          <p:cNvGrpSpPr/>
          <p:nvPr/>
        </p:nvGrpSpPr>
        <p:grpSpPr bwMode="auto">
          <a:xfrm>
            <a:off x="2998256" y="3921760"/>
            <a:ext cx="3041864" cy="577850"/>
            <a:chOff x="2203" y="2501"/>
            <a:chExt cx="1751" cy="120"/>
          </a:xfrm>
        </p:grpSpPr>
        <p:sp>
          <p:nvSpPr>
            <p:cNvPr id="29763" name="Rectangle 67"/>
            <p:cNvSpPr>
              <a:spLocks noChangeArrowheads="1"/>
            </p:cNvSpPr>
            <p:nvPr/>
          </p:nvSpPr>
          <p:spPr bwMode="auto">
            <a:xfrm>
              <a:off x="2203" y="2501"/>
              <a:ext cx="576" cy="120"/>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sp>
          <p:nvSpPr>
            <p:cNvPr id="29764" name="Rectangle 68"/>
            <p:cNvSpPr>
              <a:spLocks noChangeArrowheads="1"/>
            </p:cNvSpPr>
            <p:nvPr/>
          </p:nvSpPr>
          <p:spPr bwMode="auto">
            <a:xfrm>
              <a:off x="3379" y="2501"/>
              <a:ext cx="575" cy="120"/>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grpSp>
      <p:grpSp>
        <p:nvGrpSpPr>
          <p:cNvPr id="3" name="Group 88"/>
          <p:cNvGrpSpPr/>
          <p:nvPr/>
        </p:nvGrpSpPr>
        <p:grpSpPr bwMode="auto">
          <a:xfrm>
            <a:off x="741045" y="4817110"/>
            <a:ext cx="5299075" cy="579438"/>
            <a:chOff x="507" y="2931"/>
            <a:chExt cx="3338" cy="365"/>
          </a:xfrm>
        </p:grpSpPr>
        <p:sp>
          <p:nvSpPr>
            <p:cNvPr id="29766" name="Rectangle 70"/>
            <p:cNvSpPr>
              <a:spLocks noChangeArrowheads="1"/>
            </p:cNvSpPr>
            <p:nvPr/>
          </p:nvSpPr>
          <p:spPr bwMode="auto">
            <a:xfrm>
              <a:off x="3216" y="2931"/>
              <a:ext cx="629" cy="365"/>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sp>
          <p:nvSpPr>
            <p:cNvPr id="29767" name="Rectangle 71"/>
            <p:cNvSpPr>
              <a:spLocks noChangeArrowheads="1"/>
            </p:cNvSpPr>
            <p:nvPr/>
          </p:nvSpPr>
          <p:spPr bwMode="auto">
            <a:xfrm>
              <a:off x="507" y="2931"/>
              <a:ext cx="644" cy="365"/>
            </a:xfrm>
            <a:prstGeom prst="rect">
              <a:avLst/>
            </a:prstGeom>
            <a:noFill/>
            <a:ln w="9525">
              <a:noFill/>
              <a:miter lim="800000"/>
            </a:ln>
            <a:effectLst/>
          </p:spPr>
          <p:txBody>
            <a:bodyPr>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grpSp>
      <p:grpSp>
        <p:nvGrpSpPr>
          <p:cNvPr id="7" name="Group 72"/>
          <p:cNvGrpSpPr/>
          <p:nvPr/>
        </p:nvGrpSpPr>
        <p:grpSpPr bwMode="auto">
          <a:xfrm>
            <a:off x="740974" y="5627611"/>
            <a:ext cx="3257682" cy="579438"/>
            <a:chOff x="820" y="3650"/>
            <a:chExt cx="1875" cy="145"/>
          </a:xfrm>
        </p:grpSpPr>
        <p:sp>
          <p:nvSpPr>
            <p:cNvPr id="29769" name="Rectangle 73"/>
            <p:cNvSpPr>
              <a:spLocks noChangeArrowheads="1"/>
            </p:cNvSpPr>
            <p:nvPr/>
          </p:nvSpPr>
          <p:spPr bwMode="auto">
            <a:xfrm>
              <a:off x="2120" y="3650"/>
              <a:ext cx="575" cy="145"/>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sp>
          <p:nvSpPr>
            <p:cNvPr id="29770" name="Rectangle 74"/>
            <p:cNvSpPr>
              <a:spLocks noChangeArrowheads="1"/>
            </p:cNvSpPr>
            <p:nvPr/>
          </p:nvSpPr>
          <p:spPr bwMode="auto">
            <a:xfrm>
              <a:off x="820" y="3650"/>
              <a:ext cx="575" cy="145"/>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grpSp>
      <p:sp>
        <p:nvSpPr>
          <p:cNvPr id="29782" name="Text Box 86"/>
          <p:cNvSpPr txBox="1">
            <a:spLocks noChangeArrowheads="1"/>
          </p:cNvSpPr>
          <p:nvPr/>
        </p:nvSpPr>
        <p:spPr bwMode="auto">
          <a:xfrm>
            <a:off x="34925" y="876300"/>
            <a:ext cx="4648200" cy="583565"/>
          </a:xfrm>
          <a:prstGeom prst="rect">
            <a:avLst/>
          </a:prstGeom>
          <a:noFill/>
          <a:ln w="9525">
            <a:noFill/>
            <a:miter lim="800000"/>
          </a:ln>
          <a:effectLst>
            <a:outerShdw dist="35921" dir="2700000" algn="ctr" rotWithShape="0">
              <a:srgbClr val="C0C0C0"/>
            </a:outerShdw>
          </a:effectLst>
        </p:spPr>
        <p:txBody>
          <a:bodyPr>
            <a:spAutoFit/>
          </a:bodyPr>
          <a:lstStyle/>
          <a:p>
            <a:pPr fontAlgn="auto">
              <a:spcBef>
                <a:spcPct val="50000"/>
              </a:spcBef>
              <a:spcAft>
                <a:spcPts val="0"/>
              </a:spcAft>
              <a:defRPr/>
            </a:pP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3</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制定计划：</a:t>
            </a:r>
            <a:endParaRPr kumimoji="1" lang="zh-CN" altLang="en-US" sz="4000" dirty="0">
              <a:solidFill>
                <a:srgbClr val="FF0000"/>
              </a:solidFill>
              <a:latin typeface="黑体" panose="02010609060101010101" charset="-122"/>
              <a:ea typeface="黑体" panose="02010609060101010101" charset="-122"/>
            </a:endParaRPr>
          </a:p>
        </p:txBody>
      </p:sp>
      <p:sp>
        <p:nvSpPr>
          <p:cNvPr id="29783" name="Text Box 87"/>
          <p:cNvSpPr txBox="1">
            <a:spLocks noChangeArrowheads="1"/>
          </p:cNvSpPr>
          <p:nvPr/>
        </p:nvSpPr>
        <p:spPr bwMode="auto">
          <a:xfrm>
            <a:off x="3455035" y="821055"/>
            <a:ext cx="3600450" cy="706755"/>
          </a:xfrm>
          <a:prstGeom prst="rect">
            <a:avLst/>
          </a:prstGeom>
          <a:gradFill rotWithShape="1">
            <a:gsLst>
              <a:gs pos="0">
                <a:srgbClr val="FFFFFF"/>
              </a:gs>
              <a:gs pos="100000">
                <a:srgbClr val="FFCCCC"/>
              </a:gs>
            </a:gsLst>
            <a:lin ang="0" scaled="1"/>
          </a:gradFill>
          <a:ln w="9525" algn="ctr">
            <a:solidFill>
              <a:schemeClr val="accent1"/>
            </a:solidFill>
            <a:miter lim="800000"/>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4000" b="1" dirty="0">
                <a:solidFill>
                  <a:srgbClr val="0070C0"/>
                </a:solidFill>
                <a:latin typeface="Times New Roman" panose="02020603050405020304" pitchFamily="18" charset="0"/>
                <a:ea typeface="黑体" panose="02010609060101010101" charset="-122"/>
                <a:cs typeface="Times New Roman" panose="02020603050405020304" pitchFamily="18" charset="0"/>
              </a:rPr>
              <a:t>(</a:t>
            </a:r>
            <a:r>
              <a:rPr lang="zh-CN" altLang="en-US" sz="3200" b="1" dirty="0">
                <a:solidFill>
                  <a:srgbClr val="0070C0"/>
                </a:solidFill>
                <a:latin typeface="Times New Roman" panose="02020603050405020304" pitchFamily="18" charset="0"/>
                <a:ea typeface="黑体" panose="02010609060101010101" charset="-122"/>
                <a:cs typeface="Times New Roman" panose="02020603050405020304" pitchFamily="18" charset="0"/>
              </a:rPr>
              <a:t>控制变量法</a:t>
            </a:r>
            <a:r>
              <a:rPr lang="en-US" altLang="zh-CN" sz="4000" b="1" dirty="0">
                <a:solidFill>
                  <a:srgbClr val="0070C0"/>
                </a:solidFill>
                <a:latin typeface="Times New Roman" panose="02020603050405020304" pitchFamily="18" charset="0"/>
                <a:ea typeface="黑体" panose="02010609060101010101" charset="-122"/>
                <a:cs typeface="Times New Roman" panose="02020603050405020304" pitchFamily="18" charset="0"/>
              </a:rPr>
              <a:t>)</a:t>
            </a:r>
            <a:endParaRPr lang="en-US" altLang="zh-CN" sz="4000" b="1" dirty="0">
              <a:solidFill>
                <a:srgbClr val="0070C0"/>
              </a:solidFill>
              <a:latin typeface="Times New Roman" panose="02020603050405020304" pitchFamily="18" charset="0"/>
              <a:ea typeface="黑体" panose="02010609060101010101" charset="-122"/>
              <a:cs typeface="Times New Roman" panose="02020603050405020304" pitchFamily="18" charset="0"/>
            </a:endParaRPr>
          </a:p>
        </p:txBody>
      </p:sp>
      <p:sp>
        <p:nvSpPr>
          <p:cNvPr id="29785" name="Text Box 89"/>
          <p:cNvSpPr txBox="1">
            <a:spLocks noChangeArrowheads="1"/>
          </p:cNvSpPr>
          <p:nvPr/>
        </p:nvSpPr>
        <p:spPr bwMode="auto">
          <a:xfrm>
            <a:off x="4930458" y="1659255"/>
            <a:ext cx="3600450" cy="706755"/>
          </a:xfrm>
          <a:prstGeom prst="rect">
            <a:avLst/>
          </a:prstGeom>
          <a:gradFill rotWithShape="1">
            <a:gsLst>
              <a:gs pos="0">
                <a:srgbClr val="FFFFFF"/>
              </a:gs>
              <a:gs pos="100000">
                <a:srgbClr val="CCFF99"/>
              </a:gs>
            </a:gsLst>
            <a:lin ang="0" scaled="1"/>
          </a:gradFill>
          <a:ln w="9525" algn="ctr">
            <a:solidFill>
              <a:schemeClr val="accent1"/>
            </a:solidFill>
            <a:miter lim="800000"/>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4000" b="1">
                <a:solidFill>
                  <a:srgbClr val="0070C0"/>
                </a:solidFill>
                <a:latin typeface="Times New Roman" panose="02020603050405020304" pitchFamily="18" charset="0"/>
                <a:ea typeface="黑体" panose="02010609060101010101" charset="-122"/>
                <a:cs typeface="Times New Roman" panose="02020603050405020304" pitchFamily="18" charset="0"/>
              </a:rPr>
              <a:t>(</a:t>
            </a:r>
            <a:r>
              <a:rPr lang="zh-CN" altLang="en-US" sz="3200" b="1">
                <a:solidFill>
                  <a:srgbClr val="0070C0"/>
                </a:solidFill>
                <a:latin typeface="Times New Roman" panose="02020603050405020304" pitchFamily="18" charset="0"/>
                <a:ea typeface="黑体" panose="02010609060101010101" charset="-122"/>
                <a:cs typeface="Times New Roman" panose="02020603050405020304" pitchFamily="18" charset="0"/>
              </a:rPr>
              <a:t>设置对照组</a:t>
            </a:r>
            <a:r>
              <a:rPr lang="en-US" altLang="zh-CN" sz="4000" b="1">
                <a:solidFill>
                  <a:srgbClr val="0070C0"/>
                </a:solidFill>
                <a:latin typeface="Times New Roman" panose="02020603050405020304" pitchFamily="18" charset="0"/>
                <a:ea typeface="黑体" panose="02010609060101010101" charset="-122"/>
                <a:cs typeface="Times New Roman" panose="02020603050405020304" pitchFamily="18" charset="0"/>
              </a:rPr>
              <a:t>)</a:t>
            </a:r>
            <a:endParaRPr lang="en-US" altLang="zh-CN" sz="4000" b="1">
              <a:solidFill>
                <a:srgbClr val="0070C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9782"/>
                                        </p:tgtEl>
                                        <p:attrNameLst>
                                          <p:attrName>style.visibility</p:attrName>
                                        </p:attrNameLst>
                                      </p:cBhvr>
                                      <p:to>
                                        <p:strVal val="visible"/>
                                      </p:to>
                                    </p:set>
                                    <p:anim calcmode="lin" valueType="num">
                                      <p:cBhvr>
                                        <p:cTn id="7" dur="1000" fill="hold"/>
                                        <p:tgtEl>
                                          <p:spTgt spid="29782"/>
                                        </p:tgtEl>
                                        <p:attrNameLst>
                                          <p:attrName>ppt_w</p:attrName>
                                        </p:attrNameLst>
                                      </p:cBhvr>
                                      <p:tavLst>
                                        <p:tav tm="0">
                                          <p:val>
                                            <p:strVal val="#ppt_w*0.70"/>
                                          </p:val>
                                        </p:tav>
                                        <p:tav tm="100000">
                                          <p:val>
                                            <p:strVal val="#ppt_w"/>
                                          </p:val>
                                        </p:tav>
                                      </p:tavLst>
                                    </p:anim>
                                    <p:anim calcmode="lin" valueType="num">
                                      <p:cBhvr>
                                        <p:cTn id="8" dur="1000" fill="hold"/>
                                        <p:tgtEl>
                                          <p:spTgt spid="29782"/>
                                        </p:tgtEl>
                                        <p:attrNameLst>
                                          <p:attrName>ppt_h</p:attrName>
                                        </p:attrNameLst>
                                      </p:cBhvr>
                                      <p:tavLst>
                                        <p:tav tm="0">
                                          <p:val>
                                            <p:strVal val="#ppt_h"/>
                                          </p:val>
                                        </p:tav>
                                        <p:tav tm="100000">
                                          <p:val>
                                            <p:strVal val="#ppt_h"/>
                                          </p:val>
                                        </p:tav>
                                      </p:tavLst>
                                    </p:anim>
                                    <p:animEffect transition="in" filter="fade">
                                      <p:cBhvr>
                                        <p:cTn id="9" dur="1000"/>
                                        <p:tgtEl>
                                          <p:spTgt spid="2978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9783"/>
                                        </p:tgtEl>
                                        <p:attrNameLst>
                                          <p:attrName>style.visibility</p:attrName>
                                        </p:attrNameLst>
                                      </p:cBhvr>
                                      <p:to>
                                        <p:strVal val="visible"/>
                                      </p:to>
                                    </p:set>
                                    <p:anim calcmode="lin" valueType="num">
                                      <p:cBhvr>
                                        <p:cTn id="14" dur="1000" fill="hold"/>
                                        <p:tgtEl>
                                          <p:spTgt spid="29783"/>
                                        </p:tgtEl>
                                        <p:attrNameLst>
                                          <p:attrName>ppt_w</p:attrName>
                                        </p:attrNameLst>
                                      </p:cBhvr>
                                      <p:tavLst>
                                        <p:tav tm="0">
                                          <p:val>
                                            <p:strVal val="#ppt_w*0.70"/>
                                          </p:val>
                                        </p:tav>
                                        <p:tav tm="100000">
                                          <p:val>
                                            <p:strVal val="#ppt_w"/>
                                          </p:val>
                                        </p:tav>
                                      </p:tavLst>
                                    </p:anim>
                                    <p:anim calcmode="lin" valueType="num">
                                      <p:cBhvr>
                                        <p:cTn id="15" dur="1000" fill="hold"/>
                                        <p:tgtEl>
                                          <p:spTgt spid="29783"/>
                                        </p:tgtEl>
                                        <p:attrNameLst>
                                          <p:attrName>ppt_h</p:attrName>
                                        </p:attrNameLst>
                                      </p:cBhvr>
                                      <p:tavLst>
                                        <p:tav tm="0">
                                          <p:val>
                                            <p:strVal val="#ppt_h"/>
                                          </p:val>
                                        </p:tav>
                                        <p:tav tm="100000">
                                          <p:val>
                                            <p:strVal val="#ppt_h"/>
                                          </p:val>
                                        </p:tav>
                                      </p:tavLst>
                                    </p:anim>
                                    <p:animEffect transition="in" filter="fade">
                                      <p:cBhvr>
                                        <p:cTn id="16" dur="1000"/>
                                        <p:tgtEl>
                                          <p:spTgt spid="29783"/>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29704"/>
                                        </p:tgtEl>
                                        <p:attrNameLst>
                                          <p:attrName>style.visibility</p:attrName>
                                        </p:attrNameLst>
                                      </p:cBhvr>
                                      <p:to>
                                        <p:strVal val="visible"/>
                                      </p:to>
                                    </p:set>
                                    <p:anim calcmode="lin" valueType="num">
                                      <p:cBhvr>
                                        <p:cTn id="21" dur="1000" fill="hold"/>
                                        <p:tgtEl>
                                          <p:spTgt spid="29704"/>
                                        </p:tgtEl>
                                        <p:attrNameLst>
                                          <p:attrName>ppt_w</p:attrName>
                                        </p:attrNameLst>
                                      </p:cBhvr>
                                      <p:tavLst>
                                        <p:tav tm="0">
                                          <p:val>
                                            <p:strVal val="#ppt_w*0.70"/>
                                          </p:val>
                                        </p:tav>
                                        <p:tav tm="100000">
                                          <p:val>
                                            <p:strVal val="#ppt_w"/>
                                          </p:val>
                                        </p:tav>
                                      </p:tavLst>
                                    </p:anim>
                                    <p:anim calcmode="lin" valueType="num">
                                      <p:cBhvr>
                                        <p:cTn id="22" dur="1000" fill="hold"/>
                                        <p:tgtEl>
                                          <p:spTgt spid="29704"/>
                                        </p:tgtEl>
                                        <p:attrNameLst>
                                          <p:attrName>ppt_h</p:attrName>
                                        </p:attrNameLst>
                                      </p:cBhvr>
                                      <p:tavLst>
                                        <p:tav tm="0">
                                          <p:val>
                                            <p:strVal val="#ppt_h"/>
                                          </p:val>
                                        </p:tav>
                                        <p:tav tm="100000">
                                          <p:val>
                                            <p:strVal val="#ppt_h"/>
                                          </p:val>
                                        </p:tav>
                                      </p:tavLst>
                                    </p:anim>
                                    <p:animEffect transition="in" filter="fade">
                                      <p:cBhvr>
                                        <p:cTn id="23" dur="1000"/>
                                        <p:tgtEl>
                                          <p:spTgt spid="29704"/>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29781"/>
                                        </p:tgtEl>
                                        <p:attrNameLst>
                                          <p:attrName>style.visibility</p:attrName>
                                        </p:attrNameLst>
                                      </p:cBhvr>
                                      <p:to>
                                        <p:strVal val="visible"/>
                                      </p:to>
                                    </p:set>
                                    <p:anim calcmode="lin" valueType="num">
                                      <p:cBhvr>
                                        <p:cTn id="28" dur="1000" fill="hold"/>
                                        <p:tgtEl>
                                          <p:spTgt spid="29781"/>
                                        </p:tgtEl>
                                        <p:attrNameLst>
                                          <p:attrName>ppt_w</p:attrName>
                                        </p:attrNameLst>
                                      </p:cBhvr>
                                      <p:tavLst>
                                        <p:tav tm="0">
                                          <p:val>
                                            <p:strVal val="#ppt_w*0.70"/>
                                          </p:val>
                                        </p:tav>
                                        <p:tav tm="100000">
                                          <p:val>
                                            <p:strVal val="#ppt_w"/>
                                          </p:val>
                                        </p:tav>
                                      </p:tavLst>
                                    </p:anim>
                                    <p:anim calcmode="lin" valueType="num">
                                      <p:cBhvr>
                                        <p:cTn id="29" dur="1000" fill="hold"/>
                                        <p:tgtEl>
                                          <p:spTgt spid="29781"/>
                                        </p:tgtEl>
                                        <p:attrNameLst>
                                          <p:attrName>ppt_h</p:attrName>
                                        </p:attrNameLst>
                                      </p:cBhvr>
                                      <p:tavLst>
                                        <p:tav tm="0">
                                          <p:val>
                                            <p:strVal val="#ppt_h"/>
                                          </p:val>
                                        </p:tav>
                                        <p:tav tm="100000">
                                          <p:val>
                                            <p:strVal val="#ppt_h"/>
                                          </p:val>
                                        </p:tav>
                                      </p:tavLst>
                                    </p:anim>
                                    <p:animEffect transition="in" filter="fade">
                                      <p:cBhvr>
                                        <p:cTn id="30" dur="1000"/>
                                        <p:tgtEl>
                                          <p:spTgt spid="29781"/>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1000" fill="hold"/>
                                        <p:tgtEl>
                                          <p:spTgt spid="2"/>
                                        </p:tgtEl>
                                        <p:attrNameLst>
                                          <p:attrName>ppt_w</p:attrName>
                                        </p:attrNameLst>
                                      </p:cBhvr>
                                      <p:tavLst>
                                        <p:tav tm="0">
                                          <p:val>
                                            <p:strVal val="#ppt_w*0.70"/>
                                          </p:val>
                                        </p:tav>
                                        <p:tav tm="100000">
                                          <p:val>
                                            <p:strVal val="#ppt_w"/>
                                          </p:val>
                                        </p:tav>
                                      </p:tavLst>
                                    </p:anim>
                                    <p:anim calcmode="lin" valueType="num">
                                      <p:cBhvr>
                                        <p:cTn id="36" dur="1000" fill="hold"/>
                                        <p:tgtEl>
                                          <p:spTgt spid="2"/>
                                        </p:tgtEl>
                                        <p:attrNameLst>
                                          <p:attrName>ppt_h</p:attrName>
                                        </p:attrNameLst>
                                      </p:cBhvr>
                                      <p:tavLst>
                                        <p:tav tm="0">
                                          <p:val>
                                            <p:strVal val="#ppt_h"/>
                                          </p:val>
                                        </p:tav>
                                        <p:tav tm="100000">
                                          <p:val>
                                            <p:strVal val="#ppt_h"/>
                                          </p:val>
                                        </p:tav>
                                      </p:tavLst>
                                    </p:anim>
                                    <p:animEffect transition="in" filter="fade">
                                      <p:cBhvr>
                                        <p:cTn id="37" dur="10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1000" fill="hold"/>
                                        <p:tgtEl>
                                          <p:spTgt spid="3"/>
                                        </p:tgtEl>
                                        <p:attrNameLst>
                                          <p:attrName>ppt_w</p:attrName>
                                        </p:attrNameLst>
                                      </p:cBhvr>
                                      <p:tavLst>
                                        <p:tav tm="0">
                                          <p:val>
                                            <p:strVal val="#ppt_w*0.70"/>
                                          </p:val>
                                        </p:tav>
                                        <p:tav tm="100000">
                                          <p:val>
                                            <p:strVal val="#ppt_w"/>
                                          </p:val>
                                        </p:tav>
                                      </p:tavLst>
                                    </p:anim>
                                    <p:anim calcmode="lin" valueType="num">
                                      <p:cBhvr>
                                        <p:cTn id="43" dur="1000" fill="hold"/>
                                        <p:tgtEl>
                                          <p:spTgt spid="3"/>
                                        </p:tgtEl>
                                        <p:attrNameLst>
                                          <p:attrName>ppt_h</p:attrName>
                                        </p:attrNameLst>
                                      </p:cBhvr>
                                      <p:tavLst>
                                        <p:tav tm="0">
                                          <p:val>
                                            <p:strVal val="#ppt_h"/>
                                          </p:val>
                                        </p:tav>
                                        <p:tav tm="100000">
                                          <p:val>
                                            <p:strVal val="#ppt_h"/>
                                          </p:val>
                                        </p:tav>
                                      </p:tavLst>
                                    </p:anim>
                                    <p:animEffect transition="in" filter="fade">
                                      <p:cBhvr>
                                        <p:cTn id="44" dur="10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1000" fill="hold"/>
                                        <p:tgtEl>
                                          <p:spTgt spid="7"/>
                                        </p:tgtEl>
                                        <p:attrNameLst>
                                          <p:attrName>ppt_w</p:attrName>
                                        </p:attrNameLst>
                                      </p:cBhvr>
                                      <p:tavLst>
                                        <p:tav tm="0">
                                          <p:val>
                                            <p:strVal val="#ppt_w*0.70"/>
                                          </p:val>
                                        </p:tav>
                                        <p:tav tm="100000">
                                          <p:val>
                                            <p:strVal val="#ppt_w"/>
                                          </p:val>
                                        </p:tav>
                                      </p:tavLst>
                                    </p:anim>
                                    <p:anim calcmode="lin" valueType="num">
                                      <p:cBhvr>
                                        <p:cTn id="50" dur="1000" fill="hold"/>
                                        <p:tgtEl>
                                          <p:spTgt spid="7"/>
                                        </p:tgtEl>
                                        <p:attrNameLst>
                                          <p:attrName>ppt_h</p:attrName>
                                        </p:attrNameLst>
                                      </p:cBhvr>
                                      <p:tavLst>
                                        <p:tav tm="0">
                                          <p:val>
                                            <p:strVal val="#ppt_h"/>
                                          </p:val>
                                        </p:tav>
                                        <p:tav tm="100000">
                                          <p:val>
                                            <p:strVal val="#ppt_h"/>
                                          </p:val>
                                        </p:tav>
                                      </p:tavLst>
                                    </p:anim>
                                    <p:animEffect transition="in" filter="fade">
                                      <p:cBhvr>
                                        <p:cTn id="51" dur="10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29785"/>
                                        </p:tgtEl>
                                        <p:attrNameLst>
                                          <p:attrName>style.visibility</p:attrName>
                                        </p:attrNameLst>
                                      </p:cBhvr>
                                      <p:to>
                                        <p:strVal val="visible"/>
                                      </p:to>
                                    </p:set>
                                    <p:anim calcmode="lin" valueType="num">
                                      <p:cBhvr>
                                        <p:cTn id="56" dur="1000" fill="hold"/>
                                        <p:tgtEl>
                                          <p:spTgt spid="29785"/>
                                        </p:tgtEl>
                                        <p:attrNameLst>
                                          <p:attrName>ppt_w</p:attrName>
                                        </p:attrNameLst>
                                      </p:cBhvr>
                                      <p:tavLst>
                                        <p:tav tm="0">
                                          <p:val>
                                            <p:strVal val="#ppt_w*0.70"/>
                                          </p:val>
                                        </p:tav>
                                        <p:tav tm="100000">
                                          <p:val>
                                            <p:strVal val="#ppt_w"/>
                                          </p:val>
                                        </p:tav>
                                      </p:tavLst>
                                    </p:anim>
                                    <p:anim calcmode="lin" valueType="num">
                                      <p:cBhvr>
                                        <p:cTn id="57" dur="1000" fill="hold"/>
                                        <p:tgtEl>
                                          <p:spTgt spid="29785"/>
                                        </p:tgtEl>
                                        <p:attrNameLst>
                                          <p:attrName>ppt_h</p:attrName>
                                        </p:attrNameLst>
                                      </p:cBhvr>
                                      <p:tavLst>
                                        <p:tav tm="0">
                                          <p:val>
                                            <p:strVal val="#ppt_h"/>
                                          </p:val>
                                        </p:tav>
                                        <p:tav tm="100000">
                                          <p:val>
                                            <p:strVal val="#ppt_h"/>
                                          </p:val>
                                        </p:tav>
                                      </p:tavLst>
                                    </p:anim>
                                    <p:animEffect transition="in" filter="fade">
                                      <p:cBhvr>
                                        <p:cTn id="58" dur="1000"/>
                                        <p:tgtEl>
                                          <p:spTgt spid="29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4" grpId="0" bldLvl="0" animBg="1"/>
      <p:bldP spid="29782" grpId="0" bldLvl="0" animBg="1"/>
      <p:bldP spid="29783" grpId="0" bldLvl="0" animBg="1"/>
      <p:bldP spid="2978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9704" name="Text Box 8"/>
          <p:cNvSpPr txBox="1">
            <a:spLocks noChangeArrowheads="1"/>
          </p:cNvSpPr>
          <p:nvPr/>
        </p:nvSpPr>
        <p:spPr bwMode="auto">
          <a:xfrm>
            <a:off x="755650" y="668655"/>
            <a:ext cx="4420870" cy="583565"/>
          </a:xfrm>
          <a:prstGeom prst="rect">
            <a:avLst/>
          </a:prstGeom>
          <a:noFill/>
          <a:ln w="9525">
            <a:noFill/>
            <a:miter lim="800000"/>
          </a:ln>
          <a:effectLst>
            <a:outerShdw dist="35921" dir="2700000" algn="ctr" rotWithShape="0">
              <a:srgbClr val="C0C0C0"/>
            </a:outerShdw>
          </a:effectLst>
        </p:spPr>
        <p:txBody>
          <a:bodyPr wrap="square">
            <a:spAutoFit/>
          </a:bodyPr>
          <a:lstStyle/>
          <a:p>
            <a:pPr fontAlgn="auto">
              <a:spcBef>
                <a:spcPct val="50000"/>
              </a:spcBef>
              <a:spcAft>
                <a:spcPts val="0"/>
              </a:spcAft>
              <a:defRPr/>
            </a:pP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（4）获取事实与证据：</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31747" name="Text Box 3"/>
          <p:cNvSpPr txBox="1">
            <a:spLocks noChangeArrowheads="1"/>
          </p:cNvSpPr>
          <p:nvPr/>
        </p:nvSpPr>
        <p:spPr bwMode="auto">
          <a:xfrm>
            <a:off x="217170" y="5494655"/>
            <a:ext cx="3514725" cy="583565"/>
          </a:xfrm>
          <a:prstGeom prst="rect">
            <a:avLst/>
          </a:prstGeom>
          <a:noFill/>
          <a:ln w="9525" algn="ctr">
            <a:noFill/>
            <a:miter lim="800000"/>
          </a:ln>
          <a:effectLst>
            <a:outerShdw dist="35921" dir="2700000" algn="ctr" rotWithShape="0">
              <a:srgbClr val="C0C0C0"/>
            </a:outerShdw>
          </a:effectLst>
        </p:spPr>
        <p:txBody>
          <a:bodyPr wrap="square">
            <a:spAutoFit/>
          </a:bodyPr>
          <a:lstStyle/>
          <a:p>
            <a:pPr algn="l" fontAlgn="auto">
              <a:spcBef>
                <a:spcPct val="50000"/>
              </a:spcBef>
              <a:spcAft>
                <a:spcPts val="0"/>
              </a:spcAft>
              <a:buClrTx/>
              <a:buSzTx/>
              <a:buFontTx/>
              <a:defRPr/>
            </a:pP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5</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）检验和评价：</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graphicFrame>
        <p:nvGraphicFramePr>
          <p:cNvPr id="31748" name="Group 4"/>
          <p:cNvGraphicFramePr>
            <a:graphicFrameLocks noGrp="1"/>
          </p:cNvGraphicFramePr>
          <p:nvPr>
            <p:custDataLst>
              <p:tags r:id="rId2"/>
            </p:custDataLst>
          </p:nvPr>
        </p:nvGraphicFramePr>
        <p:xfrm>
          <a:off x="141605" y="1231265"/>
          <a:ext cx="8842375" cy="4281805"/>
        </p:xfrm>
        <a:graphic>
          <a:graphicData uri="http://schemas.openxmlformats.org/drawingml/2006/table">
            <a:tbl>
              <a:tblPr/>
              <a:tblGrid>
                <a:gridCol w="2287270"/>
                <a:gridCol w="2135505"/>
                <a:gridCol w="2295525"/>
                <a:gridCol w="2124075"/>
              </a:tblGrid>
              <a:tr h="155702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rPr>
                        <a:t>液体温度</a:t>
                      </a:r>
                      <a:endParaRPr kumimoji="0" lang="zh-CN" altLang="en-US"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rPr>
                        <a:t>液体表面积</a:t>
                      </a:r>
                      <a:endParaRPr kumimoji="0" lang="zh-CN" altLang="en-US"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rPr>
                        <a:t>液体表面空气流动情况</a:t>
                      </a:r>
                      <a:endParaRPr kumimoji="0" lang="zh-CN" altLang="en-US"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rPr>
                        <a:t>蒸发快慢</a:t>
                      </a:r>
                      <a:endParaRPr kumimoji="0" lang="zh-CN" altLang="en-US"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2660">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0110">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2015">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 panose="02010609060101010101" pitchFamily="49" charset="-122"/>
                      </a:endParaRPr>
                    </a:p>
                  </a:txBody>
                  <a:tcPr marL="90000" marR="90000" marT="46793" marB="4679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22559" name="Group 31"/>
          <p:cNvGrpSpPr/>
          <p:nvPr/>
        </p:nvGrpSpPr>
        <p:grpSpPr bwMode="auto">
          <a:xfrm>
            <a:off x="2737168" y="2881948"/>
            <a:ext cx="3205162" cy="577850"/>
            <a:chOff x="2109" y="2501"/>
            <a:chExt cx="1845" cy="120"/>
          </a:xfrm>
        </p:grpSpPr>
        <p:sp>
          <p:nvSpPr>
            <p:cNvPr id="31776" name="Rectangle 32"/>
            <p:cNvSpPr>
              <a:spLocks noChangeArrowheads="1"/>
            </p:cNvSpPr>
            <p:nvPr/>
          </p:nvSpPr>
          <p:spPr bwMode="auto">
            <a:xfrm>
              <a:off x="2109" y="2501"/>
              <a:ext cx="576" cy="120"/>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sp>
          <p:nvSpPr>
            <p:cNvPr id="31777" name="Rectangle 33"/>
            <p:cNvSpPr>
              <a:spLocks noChangeArrowheads="1"/>
            </p:cNvSpPr>
            <p:nvPr/>
          </p:nvSpPr>
          <p:spPr bwMode="auto">
            <a:xfrm>
              <a:off x="3379" y="2501"/>
              <a:ext cx="575" cy="120"/>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grpSp>
      <p:sp>
        <p:nvSpPr>
          <p:cNvPr id="31779" name="Rectangle 35"/>
          <p:cNvSpPr>
            <a:spLocks noChangeArrowheads="1"/>
          </p:cNvSpPr>
          <p:nvPr/>
        </p:nvSpPr>
        <p:spPr bwMode="auto">
          <a:xfrm>
            <a:off x="5039995" y="3864610"/>
            <a:ext cx="998538" cy="579438"/>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sp>
        <p:nvSpPr>
          <p:cNvPr id="31780" name="Rectangle 36"/>
          <p:cNvSpPr>
            <a:spLocks noChangeArrowheads="1"/>
          </p:cNvSpPr>
          <p:nvPr/>
        </p:nvSpPr>
        <p:spPr bwMode="auto">
          <a:xfrm>
            <a:off x="379730" y="3847148"/>
            <a:ext cx="1022350" cy="579437"/>
          </a:xfrm>
          <a:prstGeom prst="rect">
            <a:avLst/>
          </a:prstGeom>
          <a:noFill/>
          <a:ln w="9525">
            <a:noFill/>
            <a:miter lim="800000"/>
          </a:ln>
          <a:effectLst/>
        </p:spPr>
        <p:txBody>
          <a:bodyPr>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grpSp>
        <p:nvGrpSpPr>
          <p:cNvPr id="22562" name="Group 37"/>
          <p:cNvGrpSpPr/>
          <p:nvPr/>
        </p:nvGrpSpPr>
        <p:grpSpPr bwMode="auto">
          <a:xfrm>
            <a:off x="380189" y="4783773"/>
            <a:ext cx="3342816" cy="579437"/>
            <a:chOff x="760" y="3676"/>
            <a:chExt cx="1924" cy="145"/>
          </a:xfrm>
        </p:grpSpPr>
        <p:sp>
          <p:nvSpPr>
            <p:cNvPr id="31782" name="Rectangle 38"/>
            <p:cNvSpPr>
              <a:spLocks noChangeArrowheads="1"/>
            </p:cNvSpPr>
            <p:nvPr/>
          </p:nvSpPr>
          <p:spPr bwMode="auto">
            <a:xfrm>
              <a:off x="2109" y="3676"/>
              <a:ext cx="575" cy="145"/>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sp>
          <p:nvSpPr>
            <p:cNvPr id="31783" name="Rectangle 39"/>
            <p:cNvSpPr>
              <a:spLocks noChangeArrowheads="1"/>
            </p:cNvSpPr>
            <p:nvPr/>
          </p:nvSpPr>
          <p:spPr bwMode="auto">
            <a:xfrm>
              <a:off x="760" y="3676"/>
              <a:ext cx="575" cy="145"/>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rPr>
                <a:t>相同</a:t>
              </a:r>
              <a:endParaRPr lang="zh-CN" altLang="en-US" sz="3200" b="1">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grpSp>
      <p:sp>
        <p:nvSpPr>
          <p:cNvPr id="22563" name="Rectangle 40"/>
          <p:cNvSpPr>
            <a:spLocks noChangeArrowheads="1"/>
          </p:cNvSpPr>
          <p:nvPr/>
        </p:nvSpPr>
        <p:spPr bwMode="auto">
          <a:xfrm>
            <a:off x="308293" y="2839085"/>
            <a:ext cx="1408112" cy="58102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20000"/>
              </a:spcBef>
              <a:buClr>
                <a:schemeClr val="hlink"/>
              </a:buClr>
              <a:buSzPct val="70000"/>
              <a:buFont typeface="Wingdings" panose="05000000000000000000" pitchFamily="2" charset="2"/>
              <a:buNone/>
            </a:pPr>
            <a:r>
              <a:rPr lang="zh-CN" altLang="en-US" sz="3200" b="1">
                <a:solidFill>
                  <a:srgbClr val="FF0066"/>
                </a:solidFill>
                <a:latin typeface="Times New Roman" panose="02020603050405020304" pitchFamily="18" charset="0"/>
                <a:ea typeface="黑体" panose="02010609060101010101" charset="-122"/>
              </a:rPr>
              <a:t>温度高</a:t>
            </a:r>
            <a:endParaRPr lang="zh-CN" altLang="en-US" sz="3200" b="1">
              <a:solidFill>
                <a:srgbClr val="FF0066"/>
              </a:solidFill>
              <a:latin typeface="Times New Roman" panose="02020603050405020304" pitchFamily="18" charset="0"/>
              <a:ea typeface="黑体" panose="02010609060101010101" charset="-122"/>
            </a:endParaRPr>
          </a:p>
        </p:txBody>
      </p:sp>
      <p:sp>
        <p:nvSpPr>
          <p:cNvPr id="31785" name="Rectangle 41"/>
          <p:cNvSpPr>
            <a:spLocks noChangeArrowheads="1"/>
          </p:cNvSpPr>
          <p:nvPr/>
        </p:nvSpPr>
        <p:spPr bwMode="auto">
          <a:xfrm>
            <a:off x="7004368" y="2839085"/>
            <a:ext cx="1409700" cy="581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FF0066"/>
                </a:solidFill>
                <a:latin typeface="Times New Roman" panose="02020603050405020304" pitchFamily="18" charset="0"/>
                <a:ea typeface="黑体" panose="02010609060101010101" charset="-122"/>
              </a:rPr>
              <a:t>蒸发快</a:t>
            </a:r>
            <a:endParaRPr lang="zh-CN" altLang="en-US" sz="3200" b="1">
              <a:solidFill>
                <a:srgbClr val="FF0066"/>
              </a:solidFill>
              <a:latin typeface="Times New Roman" panose="02020603050405020304" pitchFamily="18" charset="0"/>
              <a:ea typeface="黑体" panose="02010609060101010101" charset="-122"/>
            </a:endParaRPr>
          </a:p>
        </p:txBody>
      </p:sp>
      <p:sp>
        <p:nvSpPr>
          <p:cNvPr id="22565" name="Rectangle 42"/>
          <p:cNvSpPr>
            <a:spLocks noChangeArrowheads="1"/>
          </p:cNvSpPr>
          <p:nvPr/>
        </p:nvSpPr>
        <p:spPr bwMode="auto">
          <a:xfrm>
            <a:off x="2584133" y="3846830"/>
            <a:ext cx="1816100" cy="579438"/>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FF0066"/>
                </a:solidFill>
                <a:latin typeface="Times New Roman" panose="02020603050405020304" pitchFamily="18" charset="0"/>
                <a:ea typeface="黑体" panose="02010609060101010101" charset="-122"/>
              </a:rPr>
              <a:t>表面积大</a:t>
            </a:r>
            <a:endParaRPr lang="zh-CN" altLang="en-US" sz="3200" b="1">
              <a:solidFill>
                <a:srgbClr val="FF0066"/>
              </a:solidFill>
              <a:latin typeface="Times New Roman" panose="02020603050405020304" pitchFamily="18" charset="0"/>
              <a:ea typeface="黑体" panose="02010609060101010101" charset="-122"/>
            </a:endParaRPr>
          </a:p>
        </p:txBody>
      </p:sp>
      <p:sp>
        <p:nvSpPr>
          <p:cNvPr id="31787" name="Rectangle 43"/>
          <p:cNvSpPr>
            <a:spLocks noChangeArrowheads="1"/>
          </p:cNvSpPr>
          <p:nvPr/>
        </p:nvSpPr>
        <p:spPr bwMode="auto">
          <a:xfrm>
            <a:off x="7018655" y="3816985"/>
            <a:ext cx="1408113" cy="5794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FF0066"/>
                </a:solidFill>
                <a:latin typeface="Times New Roman" panose="02020603050405020304" pitchFamily="18" charset="0"/>
                <a:ea typeface="黑体" panose="02010609060101010101" charset="-122"/>
              </a:rPr>
              <a:t>蒸发快</a:t>
            </a:r>
            <a:endParaRPr lang="zh-CN" altLang="en-US" sz="3200" b="1">
              <a:solidFill>
                <a:srgbClr val="FF0066"/>
              </a:solidFill>
              <a:latin typeface="Times New Roman" panose="02020603050405020304" pitchFamily="18" charset="0"/>
              <a:ea typeface="黑体" panose="02010609060101010101" charset="-122"/>
            </a:endParaRPr>
          </a:p>
        </p:txBody>
      </p:sp>
      <p:sp>
        <p:nvSpPr>
          <p:cNvPr id="22567" name="Rectangle 44"/>
          <p:cNvSpPr>
            <a:spLocks noChangeArrowheads="1"/>
          </p:cNvSpPr>
          <p:nvPr/>
        </p:nvSpPr>
        <p:spPr bwMode="auto">
          <a:xfrm>
            <a:off x="4579938" y="4730115"/>
            <a:ext cx="2224087" cy="581025"/>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FF0066"/>
                </a:solidFill>
                <a:latin typeface="Times New Roman" panose="02020603050405020304" pitchFamily="18" charset="0"/>
                <a:ea typeface="黑体" panose="02010609060101010101" charset="-122"/>
              </a:rPr>
              <a:t>空气流动快</a:t>
            </a:r>
            <a:endParaRPr lang="zh-CN" altLang="en-US" sz="3200" b="1">
              <a:solidFill>
                <a:srgbClr val="FF0066"/>
              </a:solidFill>
              <a:latin typeface="Times New Roman" panose="02020603050405020304" pitchFamily="18" charset="0"/>
              <a:ea typeface="黑体" panose="02010609060101010101" charset="-122"/>
            </a:endParaRPr>
          </a:p>
        </p:txBody>
      </p:sp>
      <p:sp>
        <p:nvSpPr>
          <p:cNvPr id="31789" name="Rectangle 45"/>
          <p:cNvSpPr>
            <a:spLocks noChangeArrowheads="1"/>
          </p:cNvSpPr>
          <p:nvPr/>
        </p:nvSpPr>
        <p:spPr bwMode="auto">
          <a:xfrm>
            <a:off x="7075805" y="4855210"/>
            <a:ext cx="1427163" cy="581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FF0066"/>
                </a:solidFill>
                <a:latin typeface="Times New Roman" panose="02020603050405020304" pitchFamily="18" charset="0"/>
                <a:ea typeface="黑体" panose="02010609060101010101" charset="-122"/>
              </a:rPr>
              <a:t>蒸发快</a:t>
            </a:r>
            <a:endParaRPr lang="zh-CN" altLang="en-US" sz="3200" b="1">
              <a:solidFill>
                <a:srgbClr val="FF0066"/>
              </a:solidFill>
              <a:latin typeface="Times New Roman" panose="02020603050405020304" pitchFamily="18" charset="0"/>
              <a:ea typeface="黑体" panose="02010609060101010101" charset="-122"/>
            </a:endParaRPr>
          </a:p>
        </p:txBody>
      </p:sp>
      <p:sp>
        <p:nvSpPr>
          <p:cNvPr id="31790" name="Text Box 46"/>
          <p:cNvSpPr txBox="1">
            <a:spLocks noChangeArrowheads="1"/>
          </p:cNvSpPr>
          <p:nvPr/>
        </p:nvSpPr>
        <p:spPr bwMode="auto">
          <a:xfrm>
            <a:off x="217170" y="6135370"/>
            <a:ext cx="3591560" cy="583565"/>
          </a:xfrm>
          <a:prstGeom prst="rect">
            <a:avLst/>
          </a:prstGeom>
          <a:noFill/>
          <a:ln w="9525" algn="ctr">
            <a:noFill/>
            <a:miter lim="800000"/>
          </a:ln>
          <a:effectLst>
            <a:outerShdw dist="35921" dir="2700000" algn="ctr" rotWithShape="0">
              <a:srgbClr val="C0C0C0"/>
            </a:outerShdw>
          </a:effectLst>
        </p:spPr>
        <p:txBody>
          <a:bodyPr wrap="square">
            <a:spAutoFit/>
          </a:bodyPr>
          <a:lstStyle/>
          <a:p>
            <a:pPr algn="l" fontAlgn="auto">
              <a:spcBef>
                <a:spcPct val="50000"/>
              </a:spcBef>
              <a:spcAft>
                <a:spcPts val="0"/>
              </a:spcAft>
              <a:buClrTx/>
              <a:buSzTx/>
              <a:buFontTx/>
              <a:defRPr/>
            </a:pP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6</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）合作与交流：</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9704"/>
                                        </p:tgtEl>
                                        <p:attrNameLst>
                                          <p:attrName>style.visibility</p:attrName>
                                        </p:attrNameLst>
                                      </p:cBhvr>
                                      <p:to>
                                        <p:strVal val="visible"/>
                                      </p:to>
                                    </p:set>
                                    <p:anim calcmode="lin" valueType="num">
                                      <p:cBhvr>
                                        <p:cTn id="7" dur="1000" fill="hold"/>
                                        <p:tgtEl>
                                          <p:spTgt spid="29704"/>
                                        </p:tgtEl>
                                        <p:attrNameLst>
                                          <p:attrName>ppt_w</p:attrName>
                                        </p:attrNameLst>
                                      </p:cBhvr>
                                      <p:tavLst>
                                        <p:tav tm="0">
                                          <p:val>
                                            <p:strVal val="#ppt_w*0.70"/>
                                          </p:val>
                                        </p:tav>
                                        <p:tav tm="100000">
                                          <p:val>
                                            <p:strVal val="#ppt_w"/>
                                          </p:val>
                                        </p:tav>
                                      </p:tavLst>
                                    </p:anim>
                                    <p:anim calcmode="lin" valueType="num">
                                      <p:cBhvr>
                                        <p:cTn id="8" dur="1000" fill="hold"/>
                                        <p:tgtEl>
                                          <p:spTgt spid="29704"/>
                                        </p:tgtEl>
                                        <p:attrNameLst>
                                          <p:attrName>ppt_h</p:attrName>
                                        </p:attrNameLst>
                                      </p:cBhvr>
                                      <p:tavLst>
                                        <p:tav tm="0">
                                          <p:val>
                                            <p:strVal val="#ppt_h"/>
                                          </p:val>
                                        </p:tav>
                                        <p:tav tm="100000">
                                          <p:val>
                                            <p:strVal val="#ppt_h"/>
                                          </p:val>
                                        </p:tav>
                                      </p:tavLst>
                                    </p:anim>
                                    <p:animEffect transition="in" filter="fade">
                                      <p:cBhvr>
                                        <p:cTn id="9" dur="1000"/>
                                        <p:tgtEl>
                                          <p:spTgt spid="29704"/>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31785"/>
                                        </p:tgtEl>
                                        <p:attrNameLst>
                                          <p:attrName>style.visibility</p:attrName>
                                        </p:attrNameLst>
                                      </p:cBhvr>
                                      <p:to>
                                        <p:strVal val="visible"/>
                                      </p:to>
                                    </p:set>
                                    <p:animEffect transition="in" filter="checkerboard(across)">
                                      <p:cBhvr>
                                        <p:cTn id="14" dur="500"/>
                                        <p:tgtEl>
                                          <p:spTgt spid="31785"/>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31787"/>
                                        </p:tgtEl>
                                        <p:attrNameLst>
                                          <p:attrName>style.visibility</p:attrName>
                                        </p:attrNameLst>
                                      </p:cBhvr>
                                      <p:to>
                                        <p:strVal val="visible"/>
                                      </p:to>
                                    </p:set>
                                    <p:animEffect transition="in" filter="checkerboard(across)">
                                      <p:cBhvr>
                                        <p:cTn id="19" dur="500"/>
                                        <p:tgtEl>
                                          <p:spTgt spid="31787"/>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31789"/>
                                        </p:tgtEl>
                                        <p:attrNameLst>
                                          <p:attrName>style.visibility</p:attrName>
                                        </p:attrNameLst>
                                      </p:cBhvr>
                                      <p:to>
                                        <p:strVal val="visible"/>
                                      </p:to>
                                    </p:set>
                                    <p:animEffect transition="in" filter="checkerboard(across)">
                                      <p:cBhvr>
                                        <p:cTn id="24" dur="500"/>
                                        <p:tgtEl>
                                          <p:spTgt spid="31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4" grpId="0" bldLvl="0" animBg="1"/>
      <p:bldP spid="31785" grpId="0" bldLvl="0" animBg="1"/>
      <p:bldP spid="31787" grpId="0" bldLvl="0" animBg="1"/>
      <p:bldP spid="3178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0486" name="WordArt 11"/>
          <p:cNvSpPr>
            <a:spLocks noChangeArrowheads="1" noChangeShapeType="1" noTextEdit="1"/>
          </p:cNvSpPr>
          <p:nvPr/>
        </p:nvSpPr>
        <p:spPr bwMode="auto">
          <a:xfrm>
            <a:off x="692785" y="842010"/>
            <a:ext cx="4803775" cy="655955"/>
          </a:xfrm>
          <a:prstGeom prst="rect">
            <a:avLst/>
          </a:prstGeom>
        </p:spPr>
        <p:txBody>
          <a:bodyPr wrap="none" fromWordArt="1"/>
          <a:lstStyle/>
          <a:p>
            <a:pPr algn="l"/>
            <a:r>
              <a:rPr lang="en-US" altLang="zh-CN" sz="3600" b="1">
                <a:latin typeface="Times New Roman" panose="02020603050405020304" pitchFamily="18" charset="0"/>
                <a:ea typeface="黑体" panose="02010609060101010101" charset="-122"/>
                <a:cs typeface="Times New Roman" panose="02020603050405020304" pitchFamily="18" charset="0"/>
              </a:rPr>
              <a:t>2.</a:t>
            </a:r>
            <a:r>
              <a:rPr lang="zh-CN" altLang="en-US" sz="3600" b="1">
                <a:latin typeface="Times New Roman" panose="02020603050405020304" pitchFamily="18" charset="0"/>
                <a:ea typeface="黑体" panose="02010609060101010101" charset="-122"/>
                <a:cs typeface="Times New Roman" panose="02020603050405020304" pitchFamily="18" charset="0"/>
              </a:rPr>
              <a:t>蒸发快慢的影响因素</a:t>
            </a:r>
            <a:endParaRPr lang="zh-CN" altLang="en-US" sz="3600" b="1">
              <a:latin typeface="Times New Roman" panose="02020603050405020304" pitchFamily="18" charset="0"/>
              <a:ea typeface="黑体" panose="02010609060101010101" charset="-122"/>
              <a:cs typeface="Times New Roman" panose="02020603050405020304" pitchFamily="18" charset="0"/>
            </a:endParaRPr>
          </a:p>
        </p:txBody>
      </p:sp>
      <p:sp>
        <p:nvSpPr>
          <p:cNvPr id="23555" name="Text Box 3"/>
          <p:cNvSpPr txBox="1">
            <a:spLocks noChangeArrowheads="1"/>
          </p:cNvSpPr>
          <p:nvPr/>
        </p:nvSpPr>
        <p:spPr bwMode="auto">
          <a:xfrm>
            <a:off x="1727200" y="1562735"/>
            <a:ext cx="468058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dirty="0">
                <a:latin typeface="Calibri" panose="020F0502020204030204" charset="0"/>
              </a:rPr>
              <a:t>对于</a:t>
            </a:r>
            <a:r>
              <a:rPr lang="zh-CN" altLang="en-US" sz="3600" b="1" dirty="0">
                <a:solidFill>
                  <a:srgbClr val="FF0000"/>
                </a:solidFill>
                <a:latin typeface="Calibri" panose="020F0502020204030204" charset="0"/>
              </a:rPr>
              <a:t>同种</a:t>
            </a:r>
            <a:r>
              <a:rPr lang="zh-CN" altLang="en-US" sz="3600" b="1" dirty="0">
                <a:latin typeface="Calibri" panose="020F0502020204030204" charset="0"/>
              </a:rPr>
              <a:t>液体</a:t>
            </a:r>
            <a:endParaRPr lang="zh-CN" altLang="en-US" sz="3600" b="1" dirty="0">
              <a:latin typeface="Calibri" panose="020F0502020204030204" charset="0"/>
            </a:endParaRPr>
          </a:p>
          <a:p>
            <a:pPr eaLnBrk="1" hangingPunct="1"/>
            <a:r>
              <a:rPr lang="zh-CN" altLang="en-US" sz="3600" b="1" dirty="0">
                <a:latin typeface="Calibri" panose="020F0502020204030204" charset="0"/>
              </a:rPr>
              <a:t>影响蒸发快慢的因素</a:t>
            </a:r>
            <a:endParaRPr lang="zh-CN" altLang="en-US" sz="3600" b="1" dirty="0">
              <a:latin typeface="Calibri" panose="020F0502020204030204" charset="0"/>
            </a:endParaRPr>
          </a:p>
        </p:txBody>
      </p:sp>
      <p:grpSp>
        <p:nvGrpSpPr>
          <p:cNvPr id="2" name="Group 4"/>
          <p:cNvGrpSpPr/>
          <p:nvPr/>
        </p:nvGrpSpPr>
        <p:grpSpPr bwMode="auto">
          <a:xfrm>
            <a:off x="1655763" y="3081973"/>
            <a:ext cx="3457575" cy="2395537"/>
            <a:chOff x="2653" y="1875"/>
            <a:chExt cx="1583" cy="1509"/>
          </a:xfrm>
        </p:grpSpPr>
        <p:sp>
          <p:nvSpPr>
            <p:cNvPr id="23562" name="AutoShape 5"/>
            <p:cNvSpPr/>
            <p:nvPr/>
          </p:nvSpPr>
          <p:spPr bwMode="auto">
            <a:xfrm>
              <a:off x="2653" y="2069"/>
              <a:ext cx="227" cy="1315"/>
            </a:xfrm>
            <a:prstGeom prst="leftBrace">
              <a:avLst>
                <a:gd name="adj1" fmla="val 48275"/>
                <a:gd name="adj2" fmla="val 50037"/>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zh-CN">
                <a:latin typeface="Calibri" panose="020F0502020204030204" charset="0"/>
              </a:endParaRPr>
            </a:p>
          </p:txBody>
        </p:sp>
        <p:sp>
          <p:nvSpPr>
            <p:cNvPr id="35846" name="Text Box 6"/>
            <p:cNvSpPr txBox="1">
              <a:spLocks noChangeArrowheads="1"/>
            </p:cNvSpPr>
            <p:nvPr/>
          </p:nvSpPr>
          <p:spPr bwMode="auto">
            <a:xfrm>
              <a:off x="2835" y="1875"/>
              <a:ext cx="1401" cy="404"/>
            </a:xfrm>
            <a:prstGeom prst="rect">
              <a:avLst/>
            </a:prstGeom>
            <a:noFill/>
            <a:ln w="9525">
              <a:noFill/>
              <a:miter lim="800000"/>
            </a:ln>
            <a:effectLst/>
          </p:spPr>
          <p:txBody>
            <a:bodyPr>
              <a:spAutoFit/>
            </a:bodyPr>
            <a:lstStyle/>
            <a:p>
              <a:pPr fontAlgn="auto">
                <a:spcBef>
                  <a:spcPts val="0"/>
                </a:spcBef>
                <a:spcAft>
                  <a:spcPts val="0"/>
                </a:spcAft>
                <a:defRPr/>
              </a:pPr>
              <a:r>
                <a:rPr lang="zh-CN" altLang="en-US" sz="3600" b="1">
                  <a:solidFill>
                    <a:srgbClr val="FF0000"/>
                  </a:solidFill>
                  <a:effectLst>
                    <a:outerShdw blurRad="38100" dist="38100" dir="2700000" algn="tl">
                      <a:srgbClr val="C0C0C0"/>
                    </a:outerShdw>
                  </a:effectLst>
                  <a:latin typeface="Times New Roman" panose="02020603050405020304" pitchFamily="18" charset="0"/>
                  <a:ea typeface="楷体" panose="02010609060101010101" pitchFamily="49" charset="-122"/>
                </a:rPr>
                <a:t>液体的温度</a:t>
              </a:r>
              <a:endParaRPr lang="zh-CN" altLang="en-US" sz="3600" b="1">
                <a:solidFill>
                  <a:srgbClr val="FF0000"/>
                </a:solidFill>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grpSp>
      <p:sp>
        <p:nvSpPr>
          <p:cNvPr id="35847" name="Text Box 7"/>
          <p:cNvSpPr txBox="1">
            <a:spLocks noChangeArrowheads="1"/>
          </p:cNvSpPr>
          <p:nvPr/>
        </p:nvSpPr>
        <p:spPr bwMode="auto">
          <a:xfrm>
            <a:off x="2159000" y="4161473"/>
            <a:ext cx="4033838" cy="641350"/>
          </a:xfrm>
          <a:prstGeom prst="rect">
            <a:avLst/>
          </a:prstGeom>
          <a:noFill/>
          <a:ln w="9525">
            <a:noFill/>
            <a:miter lim="800000"/>
          </a:ln>
          <a:effectLst/>
        </p:spPr>
        <p:txBody>
          <a:bodyPr>
            <a:spAutoFit/>
          </a:bodyPr>
          <a:lstStyle/>
          <a:p>
            <a:pPr fontAlgn="auto">
              <a:spcBef>
                <a:spcPts val="0"/>
              </a:spcBef>
              <a:spcAft>
                <a:spcPts val="0"/>
              </a:spcAft>
              <a:defRPr/>
            </a:pPr>
            <a:r>
              <a:rPr lang="zh-CN" altLang="en-US" sz="3600" b="1">
                <a:solidFill>
                  <a:srgbClr val="FF0000"/>
                </a:solidFill>
                <a:effectLst>
                  <a:outerShdw blurRad="38100" dist="38100" dir="2700000" algn="tl">
                    <a:srgbClr val="C0C0C0"/>
                  </a:outerShdw>
                </a:effectLst>
                <a:latin typeface="Times New Roman" panose="02020603050405020304" pitchFamily="18" charset="0"/>
                <a:ea typeface="楷体" panose="02010609060101010101" pitchFamily="49" charset="-122"/>
              </a:rPr>
              <a:t>液体的表面积</a:t>
            </a:r>
            <a:endParaRPr lang="zh-CN" altLang="en-US" sz="3600" b="1">
              <a:solidFill>
                <a:srgbClr val="FF0000"/>
              </a:solidFill>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sp>
        <p:nvSpPr>
          <p:cNvPr id="35848" name="Text Box 8"/>
          <p:cNvSpPr txBox="1">
            <a:spLocks noChangeArrowheads="1"/>
          </p:cNvSpPr>
          <p:nvPr/>
        </p:nvSpPr>
        <p:spPr bwMode="auto">
          <a:xfrm>
            <a:off x="2179638" y="5169535"/>
            <a:ext cx="5524500" cy="641350"/>
          </a:xfrm>
          <a:prstGeom prst="rect">
            <a:avLst/>
          </a:prstGeom>
          <a:noFill/>
          <a:ln w="9525">
            <a:noFill/>
            <a:miter lim="800000"/>
          </a:ln>
          <a:effectLst/>
        </p:spPr>
        <p:txBody>
          <a:bodyPr>
            <a:spAutoFit/>
          </a:bodyPr>
          <a:lstStyle/>
          <a:p>
            <a:pPr fontAlgn="auto">
              <a:spcBef>
                <a:spcPts val="0"/>
              </a:spcBef>
              <a:spcAft>
                <a:spcPts val="0"/>
              </a:spcAft>
              <a:defRPr/>
            </a:pPr>
            <a:r>
              <a:rPr lang="zh-CN" altLang="en-US" sz="3600" b="1">
                <a:solidFill>
                  <a:srgbClr val="FF0000"/>
                </a:solidFill>
                <a:effectLst>
                  <a:outerShdw blurRad="38100" dist="38100" dir="2700000" algn="tl">
                    <a:srgbClr val="C0C0C0"/>
                  </a:outerShdw>
                </a:effectLst>
                <a:latin typeface="Times New Roman" panose="02020603050405020304" pitchFamily="18" charset="0"/>
                <a:ea typeface="楷体" panose="02010609060101010101" pitchFamily="49" charset="-122"/>
              </a:rPr>
              <a:t>液体表面空气流动快慢</a:t>
            </a:r>
            <a:endParaRPr lang="zh-CN" altLang="en-US" sz="3600" b="1">
              <a:solidFill>
                <a:srgbClr val="FF0000"/>
              </a:solidFill>
              <a:effectLst>
                <a:outerShdw blurRad="38100" dist="38100" dir="2700000" algn="tl">
                  <a:srgbClr val="C0C0C0"/>
                </a:outerShdw>
              </a:effectLst>
              <a:latin typeface="Times New Roman" panose="02020603050405020304" pitchFamily="18" charset="0"/>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5847"/>
                                        </p:tgtEl>
                                        <p:attrNameLst>
                                          <p:attrName>style.visibility</p:attrName>
                                        </p:attrNameLst>
                                      </p:cBhvr>
                                      <p:to>
                                        <p:strVal val="visible"/>
                                      </p:to>
                                    </p:set>
                                    <p:anim calcmode="lin" valueType="num">
                                      <p:cBhvr additive="base">
                                        <p:cTn id="13" dur="500" fill="hold"/>
                                        <p:tgtEl>
                                          <p:spTgt spid="35847"/>
                                        </p:tgtEl>
                                        <p:attrNameLst>
                                          <p:attrName>ppt_x</p:attrName>
                                        </p:attrNameLst>
                                      </p:cBhvr>
                                      <p:tavLst>
                                        <p:tav tm="0">
                                          <p:val>
                                            <p:strVal val="1+#ppt_w/2"/>
                                          </p:val>
                                        </p:tav>
                                        <p:tav tm="100000">
                                          <p:val>
                                            <p:strVal val="#ppt_x"/>
                                          </p:val>
                                        </p:tav>
                                      </p:tavLst>
                                    </p:anim>
                                    <p:anim calcmode="lin" valueType="num">
                                      <p:cBhvr additive="base">
                                        <p:cTn id="14" dur="500" fill="hold"/>
                                        <p:tgtEl>
                                          <p:spTgt spid="3584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5848"/>
                                        </p:tgtEl>
                                        <p:attrNameLst>
                                          <p:attrName>style.visibility</p:attrName>
                                        </p:attrNameLst>
                                      </p:cBhvr>
                                      <p:to>
                                        <p:strVal val="visible"/>
                                      </p:to>
                                    </p:set>
                                    <p:anim calcmode="lin" valueType="num">
                                      <p:cBhvr additive="base">
                                        <p:cTn id="19" dur="500" fill="hold"/>
                                        <p:tgtEl>
                                          <p:spTgt spid="35848"/>
                                        </p:tgtEl>
                                        <p:attrNameLst>
                                          <p:attrName>ppt_x</p:attrName>
                                        </p:attrNameLst>
                                      </p:cBhvr>
                                      <p:tavLst>
                                        <p:tav tm="0">
                                          <p:val>
                                            <p:strVal val="1+#ppt_w/2"/>
                                          </p:val>
                                        </p:tav>
                                        <p:tav tm="100000">
                                          <p:val>
                                            <p:strVal val="#ppt_x"/>
                                          </p:val>
                                        </p:tav>
                                      </p:tavLst>
                                    </p:anim>
                                    <p:anim calcmode="lin" valueType="num">
                                      <p:cBhvr additive="base">
                                        <p:cTn id="20" dur="500" fill="hold"/>
                                        <p:tgtEl>
                                          <p:spTgt spid="358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7" grpId="0" bldLvl="0" animBg="1" autoUpdateAnimBg="0"/>
      <p:bldP spid="35848"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50179" name="Rectangle 3"/>
          <p:cNvSpPr>
            <a:spLocks noGrp="1" noChangeArrowheads="1"/>
          </p:cNvSpPr>
          <p:nvPr/>
        </p:nvSpPr>
        <p:spPr>
          <a:xfrm>
            <a:off x="1079500" y="2282508"/>
            <a:ext cx="6985000" cy="266382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buNone/>
            </a:pPr>
            <a:r>
              <a:rPr lang="zh-CN" altLang="en-US" sz="3600" b="1" smtClean="0">
                <a:latin typeface="黑体" panose="02010609060101010101" charset="-122"/>
                <a:ea typeface="黑体" panose="02010609060101010101" charset="-122"/>
              </a:rPr>
              <a:t>伸出你的左手。</a:t>
            </a:r>
            <a:endParaRPr lang="zh-CN" altLang="en-US" sz="3600" b="1" smtClean="0">
              <a:latin typeface="黑体" panose="02010609060101010101" charset="-122"/>
              <a:ea typeface="黑体" panose="02010609060101010101" charset="-122"/>
            </a:endParaRPr>
          </a:p>
          <a:p>
            <a:pPr marL="0" indent="0" eaLnBrk="1" hangingPunct="1">
              <a:buNone/>
            </a:pPr>
            <a:r>
              <a:rPr lang="zh-CN" altLang="en-US" sz="3600" b="1" smtClean="0">
                <a:latin typeface="黑体" panose="02010609060101010101" charset="-122"/>
                <a:ea typeface="黑体" panose="02010609060101010101" charset="-122"/>
              </a:rPr>
              <a:t>在手心两侧分别滴一滴</a:t>
            </a:r>
            <a:r>
              <a:rPr lang="zh-CN" altLang="en-US" sz="3600" b="1" smtClean="0">
                <a:solidFill>
                  <a:srgbClr val="FF0066"/>
                </a:solidFill>
                <a:latin typeface="黑体" panose="02010609060101010101" charset="-122"/>
                <a:ea typeface="黑体" panose="02010609060101010101" charset="-122"/>
              </a:rPr>
              <a:t>酒精</a:t>
            </a:r>
            <a:r>
              <a:rPr lang="zh-CN" altLang="en-US" sz="3600" b="1" smtClean="0">
                <a:latin typeface="黑体" panose="02010609060101010101" charset="-122"/>
                <a:ea typeface="黑体" panose="02010609060101010101" charset="-122"/>
              </a:rPr>
              <a:t>和一滴</a:t>
            </a:r>
            <a:r>
              <a:rPr lang="zh-CN" altLang="en-US" sz="3600" b="1" smtClean="0">
                <a:solidFill>
                  <a:srgbClr val="FF0066"/>
                </a:solidFill>
                <a:latin typeface="黑体" panose="02010609060101010101" charset="-122"/>
                <a:ea typeface="黑体" panose="02010609060101010101" charset="-122"/>
              </a:rPr>
              <a:t>水</a:t>
            </a:r>
            <a:endParaRPr lang="zh-CN" altLang="en-US" sz="3600" b="1" smtClean="0">
              <a:solidFill>
                <a:srgbClr val="FF0066"/>
              </a:solidFill>
              <a:latin typeface="黑体" panose="02010609060101010101" charset="-122"/>
              <a:ea typeface="黑体" panose="02010609060101010101" charset="-122"/>
            </a:endParaRPr>
          </a:p>
          <a:p>
            <a:pPr marL="0" indent="0" eaLnBrk="1" hangingPunct="1">
              <a:buNone/>
            </a:pPr>
            <a:r>
              <a:rPr lang="zh-CN" altLang="en-US" sz="3600" b="1" smtClean="0">
                <a:latin typeface="黑体" panose="02010609060101010101" charset="-122"/>
                <a:ea typeface="黑体" panose="02010609060101010101" charset="-122"/>
              </a:rPr>
              <a:t>观察哪个先蒸发完。</a:t>
            </a:r>
            <a:endParaRPr lang="zh-CN" altLang="en-US" sz="3600" b="1" smtClean="0">
              <a:latin typeface="黑体" panose="02010609060101010101" charset="-122"/>
              <a:ea typeface="黑体" panose="02010609060101010101" charset="-122"/>
            </a:endParaRPr>
          </a:p>
        </p:txBody>
      </p:sp>
      <p:sp>
        <p:nvSpPr>
          <p:cNvPr id="50181" name="Text Box 5"/>
          <p:cNvSpPr txBox="1">
            <a:spLocks noChangeArrowheads="1"/>
          </p:cNvSpPr>
          <p:nvPr/>
        </p:nvSpPr>
        <p:spPr bwMode="auto">
          <a:xfrm>
            <a:off x="2010728" y="1034733"/>
            <a:ext cx="66071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Calibri" panose="020F0502020204030204" charset="0"/>
              </a:rPr>
              <a:t>不同的液体蒸发的快慢一样吗？</a:t>
            </a:r>
            <a:endParaRPr lang="zh-CN" altLang="en-US" sz="3600" b="1">
              <a:latin typeface="Calibri" panose="020F0502020204030204" charset="0"/>
            </a:endParaRPr>
          </a:p>
        </p:txBody>
      </p:sp>
      <p:sp>
        <p:nvSpPr>
          <p:cNvPr id="24580" name="WordArt 9"/>
          <p:cNvSpPr>
            <a:spLocks noChangeArrowheads="1" noChangeShapeType="1" noTextEdit="1"/>
          </p:cNvSpPr>
          <p:nvPr/>
        </p:nvSpPr>
        <p:spPr bwMode="auto">
          <a:xfrm>
            <a:off x="721995" y="986790"/>
            <a:ext cx="1289050" cy="737870"/>
          </a:xfrm>
          <a:prstGeom prst="rect">
            <a:avLst/>
          </a:prstGeom>
        </p:spPr>
        <p:txBody>
          <a:bodyPr wrap="none" fromWordArt="1"/>
          <a:lstStyle/>
          <a:p>
            <a:pPr algn="l"/>
            <a:r>
              <a:rPr lang="zh-CN" altLang="en-US" sz="4000" b="1">
                <a:latin typeface="黑体" panose="02010609060101010101" charset="-122"/>
                <a:ea typeface="黑体" panose="02010609060101010101" charset="-122"/>
              </a:rPr>
              <a:t>思考</a:t>
            </a:r>
            <a:endParaRPr lang="zh-CN" altLang="en-US" sz="4000" b="1">
              <a:latin typeface="黑体" panose="02010609060101010101" charset="-122"/>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01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7" presetClass="entr" presetSubtype="10" fill="hold" grpId="0" nodeType="clickEffect">
                                  <p:stCondLst>
                                    <p:cond delay="0"/>
                                  </p:stCondLst>
                                  <p:childTnLst>
                                    <p:set>
                                      <p:cBhvr>
                                        <p:cTn id="10" dur="1" fill="hold">
                                          <p:stCondLst>
                                            <p:cond delay="0"/>
                                          </p:stCondLst>
                                        </p:cTn>
                                        <p:tgtEl>
                                          <p:spTgt spid="50179"/>
                                        </p:tgtEl>
                                        <p:attrNameLst>
                                          <p:attrName>style.visibility</p:attrName>
                                        </p:attrNameLst>
                                      </p:cBhvr>
                                      <p:to>
                                        <p:strVal val="visible"/>
                                      </p:to>
                                    </p:set>
                                    <p:anim calcmode="lin" valueType="num">
                                      <p:cBhvr>
                                        <p:cTn id="11" dur="500" fill="hold"/>
                                        <p:tgtEl>
                                          <p:spTgt spid="50179"/>
                                        </p:tgtEl>
                                        <p:attrNameLst>
                                          <p:attrName>ppt_w</p:attrName>
                                        </p:attrNameLst>
                                      </p:cBhvr>
                                      <p:tavLst>
                                        <p:tav tm="0">
                                          <p:val>
                                            <p:fltVal val="0"/>
                                          </p:val>
                                        </p:tav>
                                        <p:tav tm="100000">
                                          <p:val>
                                            <p:strVal val="#ppt_w"/>
                                          </p:val>
                                        </p:tav>
                                      </p:tavLst>
                                    </p:anim>
                                    <p:anim calcmode="lin" valueType="num">
                                      <p:cBhvr>
                                        <p:cTn id="12" dur="500" fill="hold"/>
                                        <p:tgtEl>
                                          <p:spTgt spid="5017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utoUpdateAnimBg="0"/>
      <p:bldP spid="5018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55299" name="Picture 3" descr="干手器4-9"/>
          <p:cNvPicPr>
            <a:picLocks noChangeAspect="1" noChangeArrowheads="1"/>
          </p:cNvPicPr>
          <p:nvPr/>
        </p:nvPicPr>
        <p:blipFill>
          <a:blip r:embed="rId2"/>
          <a:srcRect/>
          <a:stretch>
            <a:fillRect/>
          </a:stretch>
        </p:blipFill>
        <p:spPr>
          <a:xfrm>
            <a:off x="0" y="1137603"/>
            <a:ext cx="9144000" cy="5805487"/>
          </a:xfrm>
          <a:prstGeom prst="rect">
            <a:avLst/>
          </a:prstGeom>
          <a:noFill/>
          <a:ln>
            <a:noFill/>
          </a:ln>
        </p:spPr>
      </p:pic>
      <p:sp>
        <p:nvSpPr>
          <p:cNvPr id="55300" name="Text Box 4"/>
          <p:cNvSpPr txBox="1">
            <a:spLocks noChangeArrowheads="1"/>
          </p:cNvSpPr>
          <p:nvPr/>
        </p:nvSpPr>
        <p:spPr bwMode="auto">
          <a:xfrm>
            <a:off x="7053580" y="1270635"/>
            <a:ext cx="1775460" cy="7067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chemeClr val="tx1"/>
                </a:solidFill>
                <a:latin typeface="Calibri" panose="020F0502020204030204" charset="0"/>
              </a:rPr>
              <a:t>干手器</a:t>
            </a:r>
            <a:endParaRPr lang="zh-CN" altLang="en-US" sz="4000" b="1">
              <a:solidFill>
                <a:schemeClr val="tx1"/>
              </a:solidFill>
              <a:latin typeface="Calibri" panose="020F0502020204030204" charset="0"/>
            </a:endParaRPr>
          </a:p>
        </p:txBody>
      </p:sp>
      <p:sp>
        <p:nvSpPr>
          <p:cNvPr id="55301" name="Text Box 5"/>
          <p:cNvSpPr txBox="1">
            <a:spLocks noChangeArrowheads="1"/>
          </p:cNvSpPr>
          <p:nvPr/>
        </p:nvSpPr>
        <p:spPr bwMode="auto">
          <a:xfrm>
            <a:off x="502920" y="6028055"/>
            <a:ext cx="8138795" cy="6451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FF0066"/>
                </a:solidFill>
                <a:latin typeface="Calibri" panose="020F0502020204030204" charset="0"/>
                <a:ea typeface="黑体" panose="02010609060101010101" charset="-122"/>
              </a:rPr>
              <a:t>升高温度；加快液体表面空气流动速度</a:t>
            </a:r>
            <a:endParaRPr lang="zh-CN" altLang="en-US" sz="3600" b="1">
              <a:solidFill>
                <a:srgbClr val="FF0066"/>
              </a:solidFill>
              <a:latin typeface="Calibri" panose="020F0502020204030204" charset="0"/>
              <a:ea typeface="黑体" panose="02010609060101010101" charset="-122"/>
            </a:endParaRPr>
          </a:p>
        </p:txBody>
      </p:sp>
      <p:sp>
        <p:nvSpPr>
          <p:cNvPr id="25605" name="Text Box 6"/>
          <p:cNvSpPr txBox="1">
            <a:spLocks noChangeArrowheads="1"/>
          </p:cNvSpPr>
          <p:nvPr/>
        </p:nvSpPr>
        <p:spPr bwMode="auto">
          <a:xfrm>
            <a:off x="3379470" y="330200"/>
            <a:ext cx="22529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FF0000"/>
                </a:solidFill>
                <a:latin typeface="Calibri" panose="020F0502020204030204" charset="0"/>
                <a:ea typeface="黑体" panose="02010609060101010101" charset="-122"/>
              </a:rPr>
              <a:t>加快蒸发</a:t>
            </a:r>
            <a:endParaRPr lang="zh-CN" altLang="en-US" sz="4000" b="1">
              <a:solidFill>
                <a:srgbClr val="FF0000"/>
              </a:solidFill>
              <a:latin typeface="Calibri" panose="020F0502020204030204"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p:cTn id="7" dur="500" fill="hold"/>
                                        <p:tgtEl>
                                          <p:spTgt spid="55299"/>
                                        </p:tgtEl>
                                        <p:attrNameLst>
                                          <p:attrName>ppt_w</p:attrName>
                                        </p:attrNameLst>
                                      </p:cBhvr>
                                      <p:tavLst>
                                        <p:tav tm="0">
                                          <p:val>
                                            <p:fltVal val="0"/>
                                          </p:val>
                                        </p:tav>
                                        <p:tav tm="100000">
                                          <p:val>
                                            <p:strVal val="#ppt_w"/>
                                          </p:val>
                                        </p:tav>
                                      </p:tavLst>
                                    </p:anim>
                                    <p:anim calcmode="lin" valueType="num">
                                      <p:cBhvr>
                                        <p:cTn id="8" dur="500" fill="hold"/>
                                        <p:tgtEl>
                                          <p:spTgt spid="5529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5300"/>
                                        </p:tgtEl>
                                        <p:attrNameLst>
                                          <p:attrName>style.visibility</p:attrName>
                                        </p:attrNameLst>
                                      </p:cBhvr>
                                      <p:to>
                                        <p:strVal val="visible"/>
                                      </p:to>
                                    </p:set>
                                    <p:anim calcmode="lin" valueType="num">
                                      <p:cBhvr additive="base">
                                        <p:cTn id="13" dur="500" fill="hold"/>
                                        <p:tgtEl>
                                          <p:spTgt spid="55300"/>
                                        </p:tgtEl>
                                        <p:attrNameLst>
                                          <p:attrName>ppt_x</p:attrName>
                                        </p:attrNameLst>
                                      </p:cBhvr>
                                      <p:tavLst>
                                        <p:tav tm="0">
                                          <p:val>
                                            <p:strVal val="0-#ppt_w/2"/>
                                          </p:val>
                                        </p:tav>
                                        <p:tav tm="100000">
                                          <p:val>
                                            <p:strVal val="#ppt_x"/>
                                          </p:val>
                                        </p:tav>
                                      </p:tavLst>
                                    </p:anim>
                                    <p:anim calcmode="lin" valueType="num">
                                      <p:cBhvr additive="base">
                                        <p:cTn id="14" dur="500" fill="hold"/>
                                        <p:tgtEl>
                                          <p:spTgt spid="5530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5301">
                                            <p:txEl>
                                              <p:pRg st="0" end="0"/>
                                            </p:txEl>
                                          </p:spTgt>
                                        </p:tgtEl>
                                        <p:attrNameLst>
                                          <p:attrName>style.visibility</p:attrName>
                                        </p:attrNameLst>
                                      </p:cBhvr>
                                      <p:to>
                                        <p:strVal val="visible"/>
                                      </p:to>
                                    </p:set>
                                    <p:anim calcmode="lin" valueType="num">
                                      <p:cBhvr additive="base">
                                        <p:cTn id="19" dur="500" fill="hold"/>
                                        <p:tgtEl>
                                          <p:spTgt spid="5530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530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26626" name="Picture 2" descr="电吹风吹头发4-23"/>
          <p:cNvPicPr>
            <a:picLocks noChangeAspect="1" noChangeArrowheads="1"/>
          </p:cNvPicPr>
          <p:nvPr/>
        </p:nvPicPr>
        <p:blipFill>
          <a:blip r:embed="rId2" cstate="email"/>
          <a:srcRect/>
          <a:stretch>
            <a:fillRect/>
          </a:stretch>
        </p:blipFill>
        <p:spPr>
          <a:xfrm>
            <a:off x="727075" y="922020"/>
            <a:ext cx="7578090" cy="5683885"/>
          </a:xfrm>
          <a:prstGeom prst="rect">
            <a:avLst/>
          </a:prstGeom>
          <a:noFill/>
          <a:ln>
            <a:noFill/>
          </a:ln>
        </p:spPr>
      </p:pic>
      <p:sp>
        <p:nvSpPr>
          <p:cNvPr id="26627" name="Text Box 3"/>
          <p:cNvSpPr txBox="1">
            <a:spLocks noChangeArrowheads="1"/>
          </p:cNvSpPr>
          <p:nvPr/>
        </p:nvSpPr>
        <p:spPr bwMode="auto">
          <a:xfrm>
            <a:off x="6525895" y="890905"/>
            <a:ext cx="1964055" cy="768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a:solidFill>
                  <a:srgbClr val="0000FF"/>
                </a:solidFill>
                <a:latin typeface="Calibri" panose="020F0502020204030204" charset="0"/>
              </a:rPr>
              <a:t>电吹风</a:t>
            </a:r>
            <a:endParaRPr lang="zh-CN" altLang="en-US" sz="4400" b="1">
              <a:solidFill>
                <a:srgbClr val="0000FF"/>
              </a:solidFill>
              <a:latin typeface="Calibri" panose="020F0502020204030204" charset="0"/>
            </a:endParaRPr>
          </a:p>
        </p:txBody>
      </p:sp>
      <p:sp>
        <p:nvSpPr>
          <p:cNvPr id="56324" name="Text Box 4"/>
          <p:cNvSpPr txBox="1">
            <a:spLocks noChangeArrowheads="1"/>
          </p:cNvSpPr>
          <p:nvPr/>
        </p:nvSpPr>
        <p:spPr bwMode="auto">
          <a:xfrm>
            <a:off x="591185" y="5553075"/>
            <a:ext cx="8143240" cy="6451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FF0066"/>
                </a:solidFill>
                <a:latin typeface="Calibri" panose="020F0502020204030204" charset="0"/>
                <a:ea typeface="黑体" panose="02010609060101010101" charset="-122"/>
              </a:rPr>
              <a:t>升高温度；加快液体表面空气流动速度</a:t>
            </a:r>
            <a:endParaRPr lang="zh-CN" altLang="en-US" sz="3600" b="1">
              <a:solidFill>
                <a:srgbClr val="FF0066"/>
              </a:solidFill>
              <a:latin typeface="Calibri" panose="020F0502020204030204" charset="0"/>
              <a:ea typeface="黑体" panose="02010609060101010101" charset="-122"/>
            </a:endParaRPr>
          </a:p>
        </p:txBody>
      </p:sp>
      <p:sp>
        <p:nvSpPr>
          <p:cNvPr id="56325" name="Text Box 5"/>
          <p:cNvSpPr txBox="1">
            <a:spLocks noChangeArrowheads="1"/>
          </p:cNvSpPr>
          <p:nvPr/>
        </p:nvSpPr>
        <p:spPr bwMode="auto">
          <a:xfrm>
            <a:off x="3457575" y="196850"/>
            <a:ext cx="2409825" cy="70675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50000"/>
              </a:spcBef>
            </a:pPr>
            <a:r>
              <a:rPr lang="zh-CN" altLang="en-US" sz="4000" b="1">
                <a:solidFill>
                  <a:srgbClr val="FF0000"/>
                </a:solidFill>
                <a:latin typeface="Calibri" panose="020F0502020204030204" charset="0"/>
                <a:ea typeface="黑体" panose="02010609060101010101" charset="-122"/>
              </a:rPr>
              <a:t>加快蒸发</a:t>
            </a:r>
            <a:endParaRPr lang="zh-CN" altLang="en-US" sz="4000" b="1">
              <a:solidFill>
                <a:srgbClr val="CC3300"/>
              </a:solidFill>
              <a:latin typeface="Calibri" panose="020F0502020204030204"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ox(in)">
                                      <p:cBhvr>
                                        <p:cTn id="7" dur="500"/>
                                        <p:tgtEl>
                                          <p:spTgt spid="563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6324">
                                            <p:txEl>
                                              <p:pRg st="0" end="0"/>
                                            </p:txEl>
                                          </p:spTgt>
                                        </p:tgtEl>
                                        <p:attrNameLst>
                                          <p:attrName>style.visibility</p:attrName>
                                        </p:attrNameLst>
                                      </p:cBhvr>
                                      <p:to>
                                        <p:strVal val="visible"/>
                                      </p:to>
                                    </p:set>
                                    <p:anim calcmode="lin" valueType="num">
                                      <p:cBhvr additive="base">
                                        <p:cTn id="12" dur="500" fill="hold"/>
                                        <p:tgtEl>
                                          <p:spTgt spid="5632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63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27650" name="Picture 2" descr="111"/>
          <p:cNvPicPr>
            <a:picLocks noChangeAspect="1" noChangeArrowheads="1"/>
          </p:cNvPicPr>
          <p:nvPr/>
        </p:nvPicPr>
        <p:blipFill>
          <a:blip r:embed="rId2" cstate="email"/>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3"/>
          <p:cNvSpPr txBox="1">
            <a:spLocks noChangeArrowheads="1"/>
          </p:cNvSpPr>
          <p:nvPr/>
        </p:nvSpPr>
        <p:spPr bwMode="auto">
          <a:xfrm>
            <a:off x="6816090" y="5623560"/>
            <a:ext cx="2150745" cy="10147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b="1">
                <a:solidFill>
                  <a:srgbClr val="0000FF"/>
                </a:solidFill>
                <a:latin typeface="黑体" panose="02010609060101010101" charset="-122"/>
                <a:ea typeface="黑体" panose="02010609060101010101" charset="-122"/>
              </a:rPr>
              <a:t>晒 谷</a:t>
            </a:r>
            <a:endParaRPr lang="zh-CN" altLang="en-US" sz="6000" b="1">
              <a:solidFill>
                <a:srgbClr val="0000FF"/>
              </a:solidFill>
              <a:latin typeface="黑体" panose="02010609060101010101" charset="-122"/>
              <a:ea typeface="黑体" panose="02010609060101010101" charset="-122"/>
            </a:endParaRPr>
          </a:p>
        </p:txBody>
      </p:sp>
      <p:sp>
        <p:nvSpPr>
          <p:cNvPr id="27652" name="Text Box 5"/>
          <p:cNvSpPr txBox="1">
            <a:spLocks noChangeArrowheads="1"/>
          </p:cNvSpPr>
          <p:nvPr/>
        </p:nvSpPr>
        <p:spPr bwMode="auto">
          <a:xfrm>
            <a:off x="179705" y="189230"/>
            <a:ext cx="2289810" cy="7067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FF3300"/>
                </a:solidFill>
                <a:latin typeface="Calibri" panose="020F0502020204030204" charset="0"/>
                <a:ea typeface="黑体" panose="02010609060101010101" charset="-122"/>
              </a:rPr>
              <a:t>加快蒸发</a:t>
            </a:r>
            <a:endParaRPr lang="zh-CN" altLang="en-US" sz="4000" b="1">
              <a:solidFill>
                <a:srgbClr val="FF3300"/>
              </a:solidFill>
              <a:latin typeface="Calibri" panose="020F0502020204030204" charset="0"/>
              <a:ea typeface="黑体" panose="02010609060101010101" charset="-122"/>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58379" name="Picture 11" descr="image001"/>
          <p:cNvPicPr>
            <a:picLocks noChangeAspect="1" noChangeArrowheads="1"/>
          </p:cNvPicPr>
          <p:nvPr/>
        </p:nvPicPr>
        <p:blipFill>
          <a:blip r:embed="rId1"/>
          <a:srcRect/>
          <a:stretch>
            <a:fillRect/>
          </a:stretch>
        </p:blipFill>
        <p:spPr bwMode="auto">
          <a:xfrm>
            <a:off x="4067175" y="909638"/>
            <a:ext cx="5076825" cy="446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Picture 4" descr="滴灌4-10"/>
          <p:cNvPicPr>
            <a:picLocks noGrp="1" noChangeArrowheads="1"/>
          </p:cNvPicPr>
          <p:nvPr>
            <p:ph sz="quarter" idx="4294967295"/>
          </p:nvPr>
        </p:nvPicPr>
        <p:blipFill>
          <a:blip r:embed="rId2" cstate="email">
            <a:lum contrast="54000"/>
          </a:blip>
          <a:srcRect/>
          <a:stretch>
            <a:fillRect/>
          </a:stretch>
        </p:blipFill>
        <p:spPr>
          <a:xfrm>
            <a:off x="0" y="927100"/>
            <a:ext cx="4356100" cy="4445635"/>
          </a:xfrm>
        </p:spPr>
      </p:pic>
      <p:sp>
        <p:nvSpPr>
          <p:cNvPr id="58374" name="Text Box 6"/>
          <p:cNvSpPr txBox="1">
            <a:spLocks noChangeArrowheads="1"/>
          </p:cNvSpPr>
          <p:nvPr/>
        </p:nvSpPr>
        <p:spPr bwMode="auto">
          <a:xfrm>
            <a:off x="394335" y="1146810"/>
            <a:ext cx="1381125" cy="768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a:solidFill>
                  <a:srgbClr val="0000FF"/>
                </a:solidFill>
                <a:latin typeface="Calibri" panose="020F0502020204030204" charset="0"/>
                <a:ea typeface="黑体" panose="02010609060101010101" charset="-122"/>
              </a:rPr>
              <a:t>滴灌</a:t>
            </a:r>
            <a:endParaRPr lang="zh-CN" altLang="en-US" sz="4400" b="1">
              <a:solidFill>
                <a:srgbClr val="0000FF"/>
              </a:solidFill>
              <a:latin typeface="Calibri" panose="020F0502020204030204" charset="0"/>
              <a:ea typeface="黑体" panose="02010609060101010101" charset="-122"/>
            </a:endParaRPr>
          </a:p>
        </p:txBody>
      </p:sp>
      <p:sp>
        <p:nvSpPr>
          <p:cNvPr id="28677" name="Text Box 8"/>
          <p:cNvSpPr txBox="1">
            <a:spLocks noChangeArrowheads="1"/>
          </p:cNvSpPr>
          <p:nvPr/>
        </p:nvSpPr>
        <p:spPr bwMode="auto">
          <a:xfrm>
            <a:off x="3427095" y="220345"/>
            <a:ext cx="229044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FF0000"/>
                </a:solidFill>
                <a:latin typeface="Calibri" panose="020F0502020204030204" charset="0"/>
                <a:ea typeface="黑体" panose="02010609060101010101" charset="-122"/>
              </a:rPr>
              <a:t>减小蒸发</a:t>
            </a:r>
            <a:endParaRPr lang="zh-CN" altLang="en-US" sz="4000" b="1">
              <a:solidFill>
                <a:srgbClr val="FF0000"/>
              </a:solidFill>
              <a:latin typeface="Calibri" panose="020F0502020204030204" charset="0"/>
              <a:ea typeface="黑体" panose="02010609060101010101" charset="-122"/>
            </a:endParaRPr>
          </a:p>
        </p:txBody>
      </p:sp>
      <p:sp>
        <p:nvSpPr>
          <p:cNvPr id="58378" name="Rectangle 10"/>
          <p:cNvSpPr>
            <a:spLocks noChangeArrowheads="1"/>
          </p:cNvSpPr>
          <p:nvPr/>
        </p:nvSpPr>
        <p:spPr bwMode="auto">
          <a:xfrm>
            <a:off x="1692275" y="4508500"/>
            <a:ext cx="6480175" cy="641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rgbClr val="FF0000"/>
                </a:solidFill>
                <a:latin typeface="Calibri" panose="020F0502020204030204" charset="0"/>
              </a:rPr>
              <a:t>减小液体与空气的接触面积</a:t>
            </a:r>
            <a:endParaRPr lang="zh-CN" altLang="en-US" sz="3600" b="1">
              <a:solidFill>
                <a:srgbClr val="FF0000"/>
              </a:solidFill>
              <a:latin typeface="Calibri" panose="020F0502020204030204" charset="0"/>
            </a:endParaRPr>
          </a:p>
        </p:txBody>
      </p:sp>
      <p:sp>
        <p:nvSpPr>
          <p:cNvPr id="58380" name="Text Box 12"/>
          <p:cNvSpPr txBox="1">
            <a:spLocks noChangeArrowheads="1"/>
          </p:cNvSpPr>
          <p:nvPr/>
        </p:nvSpPr>
        <p:spPr bwMode="auto">
          <a:xfrm>
            <a:off x="7620000" y="926783"/>
            <a:ext cx="1524000" cy="82994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800" b="1">
                <a:solidFill>
                  <a:srgbClr val="0000FF"/>
                </a:solidFill>
                <a:latin typeface="Calibri" panose="020F0502020204030204" charset="0"/>
                <a:ea typeface="黑体" panose="02010609060101010101" charset="-122"/>
              </a:rPr>
              <a:t>喷灌</a:t>
            </a:r>
            <a:endParaRPr lang="zh-CN" altLang="en-US" sz="4800" b="1">
              <a:solidFill>
                <a:srgbClr val="0000FF"/>
              </a:solidFill>
              <a:latin typeface="Calibri" panose="020F0502020204030204" charset="0"/>
              <a:ea typeface="黑体" panose="02010609060101010101" charset="-122"/>
            </a:endParaRPr>
          </a:p>
        </p:txBody>
      </p:sp>
      <p:sp>
        <p:nvSpPr>
          <p:cNvPr id="58382" name="Rectangle 14"/>
          <p:cNvSpPr>
            <a:spLocks noChangeArrowheads="1"/>
          </p:cNvSpPr>
          <p:nvPr/>
        </p:nvSpPr>
        <p:spPr bwMode="auto">
          <a:xfrm>
            <a:off x="1022985" y="5598160"/>
            <a:ext cx="724852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pPr>
            <a:r>
              <a:rPr lang="zh-CN" altLang="en-US" sz="3600" b="1">
                <a:solidFill>
                  <a:schemeClr val="tx1"/>
                </a:solidFill>
                <a:latin typeface="Times New Roman" panose="02020603050405020304" pitchFamily="18" charset="0"/>
                <a:ea typeface="黑体" panose="02010609060101010101" charset="-122"/>
                <a:cs typeface="Times New Roman" panose="02020603050405020304" pitchFamily="18" charset="0"/>
              </a:rPr>
              <a:t>滴灌和喷灌与传统的灌水方式相比</a:t>
            </a:r>
            <a:endParaRPr lang="zh-CN" altLang="en-US" sz="3600" b="1">
              <a:solidFill>
                <a:schemeClr val="tx1"/>
              </a:solidFill>
              <a:latin typeface="Times New Roman" panose="02020603050405020304" pitchFamily="18" charset="0"/>
              <a:ea typeface="黑体" panose="02010609060101010101" charset="-122"/>
              <a:cs typeface="Times New Roman" panose="02020603050405020304" pitchFamily="18" charset="0"/>
            </a:endParaRPr>
          </a:p>
          <a:p>
            <a:pPr fontAlgn="auto">
              <a:spcBef>
                <a:spcPts val="0"/>
              </a:spcBef>
            </a:pPr>
            <a:r>
              <a:rPr lang="zh-CN" altLang="en-US" sz="3600" b="1">
                <a:solidFill>
                  <a:schemeClr val="tx1"/>
                </a:solidFill>
                <a:latin typeface="Times New Roman" panose="02020603050405020304" pitchFamily="18" charset="0"/>
                <a:ea typeface="黑体" panose="02010609060101010101" charset="-122"/>
                <a:cs typeface="Times New Roman" panose="02020603050405020304" pitchFamily="18" charset="0"/>
              </a:rPr>
              <a:t>省水</a:t>
            </a:r>
            <a:r>
              <a:rPr lang="en-US" altLang="zh-CN" sz="3600" b="1">
                <a:solidFill>
                  <a:schemeClr val="tx1"/>
                </a:solidFill>
                <a:latin typeface="Times New Roman" panose="02020603050405020304" pitchFamily="18" charset="0"/>
                <a:ea typeface="黑体" panose="02010609060101010101" charset="-122"/>
                <a:cs typeface="Times New Roman" panose="02020603050405020304" pitchFamily="18" charset="0"/>
              </a:rPr>
              <a:t>60-70%</a:t>
            </a:r>
            <a:r>
              <a:rPr lang="zh-CN" altLang="en-US" sz="3600" b="1">
                <a:solidFill>
                  <a:schemeClr val="tx1"/>
                </a:solidFill>
                <a:latin typeface="Times New Roman" panose="02020603050405020304" pitchFamily="18" charset="0"/>
                <a:ea typeface="黑体" panose="02010609060101010101" charset="-122"/>
                <a:cs typeface="Times New Roman" panose="02020603050405020304" pitchFamily="18" charset="0"/>
              </a:rPr>
              <a:t>。</a:t>
            </a:r>
            <a:endParaRPr lang="zh-CN" altLang="en-US" sz="3600" b="1">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8372"/>
                                        </p:tgtEl>
                                        <p:attrNameLst>
                                          <p:attrName>style.visibility</p:attrName>
                                        </p:attrNameLst>
                                      </p:cBhvr>
                                      <p:to>
                                        <p:strVal val="visible"/>
                                      </p:to>
                                    </p:set>
                                    <p:anim calcmode="lin" valueType="num">
                                      <p:cBhvr>
                                        <p:cTn id="7" dur="1000" fill="hold"/>
                                        <p:tgtEl>
                                          <p:spTgt spid="58372"/>
                                        </p:tgtEl>
                                        <p:attrNameLst>
                                          <p:attrName>ppt_w</p:attrName>
                                        </p:attrNameLst>
                                      </p:cBhvr>
                                      <p:tavLst>
                                        <p:tav tm="0">
                                          <p:val>
                                            <p:strVal val="#ppt_w*0.70"/>
                                          </p:val>
                                        </p:tav>
                                        <p:tav tm="100000">
                                          <p:val>
                                            <p:strVal val="#ppt_w"/>
                                          </p:val>
                                        </p:tav>
                                      </p:tavLst>
                                    </p:anim>
                                    <p:anim calcmode="lin" valueType="num">
                                      <p:cBhvr>
                                        <p:cTn id="8" dur="1000" fill="hold"/>
                                        <p:tgtEl>
                                          <p:spTgt spid="58372"/>
                                        </p:tgtEl>
                                        <p:attrNameLst>
                                          <p:attrName>ppt_h</p:attrName>
                                        </p:attrNameLst>
                                      </p:cBhvr>
                                      <p:tavLst>
                                        <p:tav tm="0">
                                          <p:val>
                                            <p:strVal val="#ppt_h"/>
                                          </p:val>
                                        </p:tav>
                                        <p:tav tm="100000">
                                          <p:val>
                                            <p:strVal val="#ppt_h"/>
                                          </p:val>
                                        </p:tav>
                                      </p:tavLst>
                                    </p:anim>
                                    <p:animEffect transition="in" filter="fade">
                                      <p:cBhvr>
                                        <p:cTn id="9" dur="1000"/>
                                        <p:tgtEl>
                                          <p:spTgt spid="5837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8374"/>
                                        </p:tgtEl>
                                        <p:attrNameLst>
                                          <p:attrName>style.visibility</p:attrName>
                                        </p:attrNameLst>
                                      </p:cBhvr>
                                      <p:to>
                                        <p:strVal val="visible"/>
                                      </p:to>
                                    </p:set>
                                    <p:anim calcmode="lin" valueType="num">
                                      <p:cBhvr>
                                        <p:cTn id="14" dur="1000" fill="hold"/>
                                        <p:tgtEl>
                                          <p:spTgt spid="58374"/>
                                        </p:tgtEl>
                                        <p:attrNameLst>
                                          <p:attrName>ppt_w</p:attrName>
                                        </p:attrNameLst>
                                      </p:cBhvr>
                                      <p:tavLst>
                                        <p:tav tm="0">
                                          <p:val>
                                            <p:strVal val="#ppt_w*0.70"/>
                                          </p:val>
                                        </p:tav>
                                        <p:tav tm="100000">
                                          <p:val>
                                            <p:strVal val="#ppt_w"/>
                                          </p:val>
                                        </p:tav>
                                      </p:tavLst>
                                    </p:anim>
                                    <p:anim calcmode="lin" valueType="num">
                                      <p:cBhvr>
                                        <p:cTn id="15" dur="1000" fill="hold"/>
                                        <p:tgtEl>
                                          <p:spTgt spid="58374"/>
                                        </p:tgtEl>
                                        <p:attrNameLst>
                                          <p:attrName>ppt_h</p:attrName>
                                        </p:attrNameLst>
                                      </p:cBhvr>
                                      <p:tavLst>
                                        <p:tav tm="0">
                                          <p:val>
                                            <p:strVal val="#ppt_h"/>
                                          </p:val>
                                        </p:tav>
                                        <p:tav tm="100000">
                                          <p:val>
                                            <p:strVal val="#ppt_h"/>
                                          </p:val>
                                        </p:tav>
                                      </p:tavLst>
                                    </p:anim>
                                    <p:animEffect transition="in" filter="fade">
                                      <p:cBhvr>
                                        <p:cTn id="16" dur="1000"/>
                                        <p:tgtEl>
                                          <p:spTgt spid="58374"/>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58379"/>
                                        </p:tgtEl>
                                        <p:attrNameLst>
                                          <p:attrName>style.visibility</p:attrName>
                                        </p:attrNameLst>
                                      </p:cBhvr>
                                      <p:to>
                                        <p:strVal val="visible"/>
                                      </p:to>
                                    </p:set>
                                    <p:anim calcmode="lin" valueType="num">
                                      <p:cBhvr>
                                        <p:cTn id="21" dur="1000" fill="hold"/>
                                        <p:tgtEl>
                                          <p:spTgt spid="58379"/>
                                        </p:tgtEl>
                                        <p:attrNameLst>
                                          <p:attrName>ppt_w</p:attrName>
                                        </p:attrNameLst>
                                      </p:cBhvr>
                                      <p:tavLst>
                                        <p:tav tm="0">
                                          <p:val>
                                            <p:strVal val="#ppt_w*0.70"/>
                                          </p:val>
                                        </p:tav>
                                        <p:tav tm="100000">
                                          <p:val>
                                            <p:strVal val="#ppt_w"/>
                                          </p:val>
                                        </p:tav>
                                      </p:tavLst>
                                    </p:anim>
                                    <p:anim calcmode="lin" valueType="num">
                                      <p:cBhvr>
                                        <p:cTn id="22" dur="1000" fill="hold"/>
                                        <p:tgtEl>
                                          <p:spTgt spid="58379"/>
                                        </p:tgtEl>
                                        <p:attrNameLst>
                                          <p:attrName>ppt_h</p:attrName>
                                        </p:attrNameLst>
                                      </p:cBhvr>
                                      <p:tavLst>
                                        <p:tav tm="0">
                                          <p:val>
                                            <p:strVal val="#ppt_h"/>
                                          </p:val>
                                        </p:tav>
                                        <p:tav tm="100000">
                                          <p:val>
                                            <p:strVal val="#ppt_h"/>
                                          </p:val>
                                        </p:tav>
                                      </p:tavLst>
                                    </p:anim>
                                    <p:animEffect transition="in" filter="fade">
                                      <p:cBhvr>
                                        <p:cTn id="23" dur="1000"/>
                                        <p:tgtEl>
                                          <p:spTgt spid="58379"/>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58380"/>
                                        </p:tgtEl>
                                        <p:attrNameLst>
                                          <p:attrName>style.visibility</p:attrName>
                                        </p:attrNameLst>
                                      </p:cBhvr>
                                      <p:to>
                                        <p:strVal val="visible"/>
                                      </p:to>
                                    </p:set>
                                    <p:anim calcmode="lin" valueType="num">
                                      <p:cBhvr>
                                        <p:cTn id="28" dur="1000" fill="hold"/>
                                        <p:tgtEl>
                                          <p:spTgt spid="58380"/>
                                        </p:tgtEl>
                                        <p:attrNameLst>
                                          <p:attrName>ppt_w</p:attrName>
                                        </p:attrNameLst>
                                      </p:cBhvr>
                                      <p:tavLst>
                                        <p:tav tm="0">
                                          <p:val>
                                            <p:strVal val="#ppt_w*0.70"/>
                                          </p:val>
                                        </p:tav>
                                        <p:tav tm="100000">
                                          <p:val>
                                            <p:strVal val="#ppt_w"/>
                                          </p:val>
                                        </p:tav>
                                      </p:tavLst>
                                    </p:anim>
                                    <p:anim calcmode="lin" valueType="num">
                                      <p:cBhvr>
                                        <p:cTn id="29" dur="1000" fill="hold"/>
                                        <p:tgtEl>
                                          <p:spTgt spid="58380"/>
                                        </p:tgtEl>
                                        <p:attrNameLst>
                                          <p:attrName>ppt_h</p:attrName>
                                        </p:attrNameLst>
                                      </p:cBhvr>
                                      <p:tavLst>
                                        <p:tav tm="0">
                                          <p:val>
                                            <p:strVal val="#ppt_h"/>
                                          </p:val>
                                        </p:tav>
                                        <p:tav tm="100000">
                                          <p:val>
                                            <p:strVal val="#ppt_h"/>
                                          </p:val>
                                        </p:tav>
                                      </p:tavLst>
                                    </p:anim>
                                    <p:animEffect transition="in" filter="fade">
                                      <p:cBhvr>
                                        <p:cTn id="30" dur="1000"/>
                                        <p:tgtEl>
                                          <p:spTgt spid="58380"/>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8378"/>
                                        </p:tgtEl>
                                        <p:attrNameLst>
                                          <p:attrName>style.visibility</p:attrName>
                                        </p:attrNameLst>
                                      </p:cBhvr>
                                      <p:to>
                                        <p:strVal val="visible"/>
                                      </p:to>
                                    </p:set>
                                    <p:anim calcmode="lin" valueType="num">
                                      <p:cBhvr additive="base">
                                        <p:cTn id="35" dur="500" fill="hold"/>
                                        <p:tgtEl>
                                          <p:spTgt spid="58378"/>
                                        </p:tgtEl>
                                        <p:attrNameLst>
                                          <p:attrName>ppt_x</p:attrName>
                                        </p:attrNameLst>
                                      </p:cBhvr>
                                      <p:tavLst>
                                        <p:tav tm="0">
                                          <p:val>
                                            <p:strVal val="#ppt_x"/>
                                          </p:val>
                                        </p:tav>
                                        <p:tav tm="100000">
                                          <p:val>
                                            <p:strVal val="#ppt_x"/>
                                          </p:val>
                                        </p:tav>
                                      </p:tavLst>
                                    </p:anim>
                                    <p:anim calcmode="lin" valueType="num">
                                      <p:cBhvr additive="base">
                                        <p:cTn id="36" dur="500" fill="hold"/>
                                        <p:tgtEl>
                                          <p:spTgt spid="5837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58382"/>
                                        </p:tgtEl>
                                        <p:attrNameLst>
                                          <p:attrName>style.visibility</p:attrName>
                                        </p:attrNameLst>
                                      </p:cBhvr>
                                      <p:to>
                                        <p:strVal val="visible"/>
                                      </p:to>
                                    </p:set>
                                    <p:anim calcmode="lin" valueType="num">
                                      <p:cBhvr>
                                        <p:cTn id="41" dur="1000" fill="hold"/>
                                        <p:tgtEl>
                                          <p:spTgt spid="58382"/>
                                        </p:tgtEl>
                                        <p:attrNameLst>
                                          <p:attrName>ppt_w</p:attrName>
                                        </p:attrNameLst>
                                      </p:cBhvr>
                                      <p:tavLst>
                                        <p:tav tm="0">
                                          <p:val>
                                            <p:strVal val="#ppt_w*0.70"/>
                                          </p:val>
                                        </p:tav>
                                        <p:tav tm="100000">
                                          <p:val>
                                            <p:strVal val="#ppt_w"/>
                                          </p:val>
                                        </p:tav>
                                      </p:tavLst>
                                    </p:anim>
                                    <p:anim calcmode="lin" valueType="num">
                                      <p:cBhvr>
                                        <p:cTn id="42" dur="1000" fill="hold"/>
                                        <p:tgtEl>
                                          <p:spTgt spid="58382"/>
                                        </p:tgtEl>
                                        <p:attrNameLst>
                                          <p:attrName>ppt_h</p:attrName>
                                        </p:attrNameLst>
                                      </p:cBhvr>
                                      <p:tavLst>
                                        <p:tav tm="0">
                                          <p:val>
                                            <p:strVal val="#ppt_h"/>
                                          </p:val>
                                        </p:tav>
                                        <p:tav tm="100000">
                                          <p:val>
                                            <p:strVal val="#ppt_h"/>
                                          </p:val>
                                        </p:tav>
                                      </p:tavLst>
                                    </p:anim>
                                    <p:animEffect transition="in" filter="fade">
                                      <p:cBhvr>
                                        <p:cTn id="43" dur="1000"/>
                                        <p:tgtEl>
                                          <p:spTgt spid="58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bldLvl="0" animBg="1"/>
      <p:bldP spid="58378" grpId="0" bldLvl="0" animBg="1"/>
      <p:bldP spid="58380" grpId="0" bldLvl="0" animBg="1"/>
      <p:bldP spid="5838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Picture 2" descr="333"/>
          <p:cNvPicPr>
            <a:picLocks noChangeAspect="1" noChangeArrowheads="1"/>
          </p:cNvPicPr>
          <p:nvPr/>
        </p:nvPicPr>
        <p:blipFill>
          <a:blip r:embed="rId1"/>
          <a:srcRect/>
          <a:stretch>
            <a:fillRect/>
          </a:stretch>
        </p:blipFill>
        <p:spPr bwMode="auto">
          <a:xfrm>
            <a:off x="622935" y="1438910"/>
            <a:ext cx="8012430" cy="502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3"/>
          <p:cNvSpPr txBox="1">
            <a:spLocks noChangeArrowheads="1"/>
          </p:cNvSpPr>
          <p:nvPr/>
        </p:nvSpPr>
        <p:spPr bwMode="auto">
          <a:xfrm>
            <a:off x="6773545" y="1447800"/>
            <a:ext cx="17367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latin typeface="黑体" panose="02010609060101010101" charset="-122"/>
                <a:ea typeface="黑体" panose="02010609060101010101" charset="-122"/>
              </a:rPr>
              <a:t>保鲜膜</a:t>
            </a:r>
            <a:endParaRPr lang="zh-CN" altLang="en-US" sz="4000" b="1">
              <a:latin typeface="黑体" panose="02010609060101010101" charset="-122"/>
              <a:ea typeface="黑体" panose="02010609060101010101" charset="-122"/>
            </a:endParaRPr>
          </a:p>
        </p:txBody>
      </p:sp>
      <p:sp>
        <p:nvSpPr>
          <p:cNvPr id="29700" name="Text Box 4"/>
          <p:cNvSpPr txBox="1">
            <a:spLocks noChangeArrowheads="1"/>
          </p:cNvSpPr>
          <p:nvPr/>
        </p:nvSpPr>
        <p:spPr bwMode="auto">
          <a:xfrm>
            <a:off x="3432175" y="419100"/>
            <a:ext cx="23939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FF0000"/>
                </a:solidFill>
                <a:latin typeface="Calibri" panose="020F0502020204030204" charset="0"/>
                <a:ea typeface="黑体" panose="02010609060101010101" charset="-122"/>
              </a:rPr>
              <a:t>减小蒸发</a:t>
            </a:r>
            <a:endParaRPr lang="zh-CN" altLang="en-US" sz="4000" b="1">
              <a:solidFill>
                <a:srgbClr val="FF0000"/>
              </a:solidFill>
              <a:latin typeface="Calibri" panose="020F0502020204030204" charset="0"/>
              <a:ea typeface="黑体" panose="02010609060101010101" charset="-122"/>
            </a:endParaRPr>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Tree>
  </p:cSld>
  <p:clrMapOvr>
    <a:masterClrMapping/>
  </p:clrMapOvr>
  <p:transition advTm="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1709" y="1841162"/>
            <a:ext cx="3901778" cy="3901778"/>
          </a:xfrm>
          <a:prstGeom prst="rect">
            <a:avLst/>
          </a:prstGeom>
        </p:spPr>
      </p:pic>
      <p:sp>
        <p:nvSpPr>
          <p:cNvPr id="28" name="TextBox 19"/>
          <p:cNvSpPr txBox="1"/>
          <p:nvPr/>
        </p:nvSpPr>
        <p:spPr>
          <a:xfrm>
            <a:off x="4699000" y="4611370"/>
            <a:ext cx="2510155" cy="640080"/>
          </a:xfrm>
          <a:prstGeom prst="rect">
            <a:avLst/>
          </a:prstGeom>
          <a:noFill/>
        </p:spPr>
        <p:txBody>
          <a:bodyPr wrap="none" lIns="270000" tIns="0" rIns="0" bIns="0" anchor="b" anchorCtr="0">
            <a:noAutofit/>
          </a:bodyPr>
          <a:lstStyle/>
          <a:p>
            <a:pPr algn="l" fontAlgn="auto">
              <a:lnSpc>
                <a:spcPct val="100000"/>
              </a:lnSpc>
              <a:defRPr/>
            </a:pPr>
            <a:r>
              <a:rPr lang="zh-CN" altLang="en-US" sz="4000" b="1" dirty="0">
                <a:latin typeface="楷体" panose="02010609060101010101" pitchFamily="49" charset="-122"/>
                <a:ea typeface="楷体" panose="02010609060101010101" pitchFamily="49" charset="-122"/>
              </a:rPr>
              <a:t>五、随堂演练</a:t>
            </a:r>
            <a:endParaRPr lang="zh-CN" altLang="en-US" sz="4000" b="1" dirty="0">
              <a:latin typeface="楷体" panose="02010609060101010101" pitchFamily="49" charset="-122"/>
              <a:ea typeface="楷体" panose="02010609060101010101" pitchFamily="49" charset="-122"/>
            </a:endParaRPr>
          </a:p>
        </p:txBody>
      </p:sp>
      <p:sp>
        <p:nvSpPr>
          <p:cNvPr id="30" name="TextBox 21"/>
          <p:cNvSpPr txBox="1"/>
          <p:nvPr/>
        </p:nvSpPr>
        <p:spPr>
          <a:xfrm>
            <a:off x="4699000" y="3076575"/>
            <a:ext cx="3556635" cy="728980"/>
          </a:xfrm>
          <a:prstGeom prst="rect">
            <a:avLst/>
          </a:prstGeom>
          <a:noFill/>
        </p:spPr>
        <p:txBody>
          <a:bodyPr wrap="none" lIns="270000" tIns="0" rIns="0" bIns="0" anchor="b" anchorCtr="0">
            <a:noAutofit/>
          </a:bodyPr>
          <a:lstStyle/>
          <a:p>
            <a:pPr algn="l" fontAlgn="auto">
              <a:lnSpc>
                <a:spcPct val="100000"/>
              </a:lnSpc>
              <a:defRPr/>
            </a:pPr>
            <a:r>
              <a:rPr lang="zh-CN" altLang="en-US" sz="4000" b="1" dirty="0">
                <a:latin typeface="楷体" panose="02010609060101010101" pitchFamily="49" charset="-122"/>
                <a:ea typeface="楷体" panose="02010609060101010101" pitchFamily="49" charset="-122"/>
              </a:rPr>
              <a:t>三、新课讲解</a:t>
            </a:r>
            <a:endParaRPr lang="zh-CN" altLang="en-US" sz="4000" b="1" dirty="0">
              <a:latin typeface="楷体" panose="02010609060101010101" pitchFamily="49" charset="-122"/>
              <a:ea typeface="楷体" panose="02010609060101010101" pitchFamily="49" charset="-122"/>
            </a:endParaRPr>
          </a:p>
        </p:txBody>
      </p:sp>
      <p:sp>
        <p:nvSpPr>
          <p:cNvPr id="32" name="TextBox 23"/>
          <p:cNvSpPr txBox="1"/>
          <p:nvPr/>
        </p:nvSpPr>
        <p:spPr>
          <a:xfrm>
            <a:off x="4699000" y="2371090"/>
            <a:ext cx="3556000" cy="661035"/>
          </a:xfrm>
          <a:prstGeom prst="rect">
            <a:avLst/>
          </a:prstGeom>
          <a:noFill/>
        </p:spPr>
        <p:txBody>
          <a:bodyPr wrap="none" lIns="270000" tIns="0" rIns="0" bIns="0" anchor="b" anchorCtr="0">
            <a:noAutofit/>
          </a:bodyPr>
          <a:lstStyle/>
          <a:p>
            <a:pPr algn="l" fontAlgn="auto">
              <a:lnSpc>
                <a:spcPct val="100000"/>
              </a:lnSpc>
              <a:defRPr/>
            </a:pPr>
            <a:r>
              <a:rPr lang="zh-CN" altLang="en-US" sz="4000" b="1" dirty="0">
                <a:latin typeface="楷体" panose="02010609060101010101" pitchFamily="49" charset="-122"/>
                <a:ea typeface="楷体" panose="02010609060101010101" pitchFamily="49" charset="-122"/>
              </a:rPr>
              <a:t>二、情景导入</a:t>
            </a:r>
            <a:endParaRPr lang="zh-CN" altLang="en-US" sz="4000" b="1" dirty="0">
              <a:latin typeface="楷体" panose="02010609060101010101" pitchFamily="49" charset="-122"/>
              <a:ea typeface="楷体" panose="02010609060101010101" pitchFamily="49" charset="-122"/>
            </a:endParaRPr>
          </a:p>
        </p:txBody>
      </p:sp>
      <p:sp>
        <p:nvSpPr>
          <p:cNvPr id="10" name="TextBox 23"/>
          <p:cNvSpPr txBox="1"/>
          <p:nvPr/>
        </p:nvSpPr>
        <p:spPr>
          <a:xfrm>
            <a:off x="4699000" y="1665605"/>
            <a:ext cx="3556000" cy="661035"/>
          </a:xfrm>
          <a:prstGeom prst="rect">
            <a:avLst/>
          </a:prstGeom>
          <a:noFill/>
        </p:spPr>
        <p:txBody>
          <a:bodyPr wrap="none" lIns="270000" tIns="0" rIns="0" bIns="0" anchor="b" anchorCtr="0">
            <a:noAutofit/>
          </a:bodyPr>
          <a:lstStyle/>
          <a:p>
            <a:pPr algn="l" fontAlgn="auto">
              <a:lnSpc>
                <a:spcPct val="100000"/>
              </a:lnSpc>
              <a:defRPr/>
            </a:pPr>
            <a:r>
              <a:rPr lang="zh-CN" altLang="en-US" sz="4000" b="1" dirty="0">
                <a:latin typeface="楷体" panose="02010609060101010101" pitchFamily="49" charset="-122"/>
                <a:ea typeface="楷体" panose="02010609060101010101" pitchFamily="49" charset="-122"/>
              </a:rPr>
              <a:t>一、学习目标</a:t>
            </a:r>
            <a:endParaRPr lang="zh-CN" altLang="en-US" sz="4000" b="1" dirty="0">
              <a:latin typeface="楷体" panose="02010609060101010101" pitchFamily="49" charset="-122"/>
              <a:ea typeface="楷体" panose="02010609060101010101" pitchFamily="49" charset="-122"/>
            </a:endParaRPr>
          </a:p>
        </p:txBody>
      </p:sp>
      <p:sp>
        <p:nvSpPr>
          <p:cNvPr id="11" name="TextBox 14"/>
          <p:cNvSpPr txBox="1"/>
          <p:nvPr/>
        </p:nvSpPr>
        <p:spPr>
          <a:xfrm>
            <a:off x="4699000" y="3850005"/>
            <a:ext cx="3596640" cy="716915"/>
          </a:xfrm>
          <a:prstGeom prst="rect">
            <a:avLst/>
          </a:prstGeom>
          <a:noFill/>
        </p:spPr>
        <p:txBody>
          <a:bodyPr wrap="none" lIns="270000" tIns="0" rIns="0" bIns="0" anchor="b" anchorCtr="0">
            <a:noAutofit/>
          </a:bodyPr>
          <a:lstStyle/>
          <a:p>
            <a:pPr algn="l" fontAlgn="auto">
              <a:lnSpc>
                <a:spcPct val="100000"/>
              </a:lnSpc>
              <a:defRPr/>
            </a:pPr>
            <a:r>
              <a:rPr lang="zh-CN" altLang="en-US" sz="4000" b="1" dirty="0">
                <a:latin typeface="楷体" panose="02010609060101010101" pitchFamily="49" charset="-122"/>
                <a:ea typeface="楷体" panose="02010609060101010101" pitchFamily="49" charset="-122"/>
              </a:rPr>
              <a:t>四、课堂小结</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par>
                                <p:cTn id="9" presetID="3" presetClass="entr" presetSubtype="1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linds(horizontal)">
                                      <p:cBhvr>
                                        <p:cTn id="11" dur="500"/>
                                        <p:tgtEl>
                                          <p:spTgt spid="28"/>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linds(horizontal)">
                                      <p:cBhvr>
                                        <p:cTn id="14" dur="500"/>
                                        <p:tgtEl>
                                          <p:spTgt spid="30"/>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2"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2963545" cy="914400"/>
            <a:chOff x="306" y="1210"/>
            <a:chExt cx="4667" cy="1440"/>
          </a:xfrm>
        </p:grpSpPr>
        <p:sp>
          <p:nvSpPr>
            <p:cNvPr id="19488" name="文本框 6151"/>
            <p:cNvSpPr txBox="1"/>
            <p:nvPr/>
          </p:nvSpPr>
          <p:spPr>
            <a:xfrm>
              <a:off x="1623" y="1452"/>
              <a:ext cx="3350" cy="1016"/>
            </a:xfrm>
            <a:prstGeom prst="rect">
              <a:avLst/>
            </a:prstGeom>
            <a:noFill/>
            <a:ln w="9525">
              <a:noFill/>
            </a:ln>
          </p:spPr>
          <p:txBody>
            <a:bodyPr wrap="square">
              <a:spAutoFit/>
            </a:bodyPr>
            <a:lstStyle/>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二、沸腾</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2" cstate="print"/>
            <a:stretch>
              <a:fillRect/>
            </a:stretch>
          </p:blipFill>
          <p:spPr>
            <a:xfrm>
              <a:off x="306" y="1210"/>
              <a:ext cx="1440" cy="1440"/>
            </a:xfrm>
            <a:prstGeom prst="rect">
              <a:avLst/>
            </a:prstGeom>
          </p:spPr>
        </p:pic>
      </p:grpSp>
      <p:sp>
        <p:nvSpPr>
          <p:cNvPr id="44035" name="Rectangle 3"/>
          <p:cNvSpPr>
            <a:spLocks noChangeArrowheads="1"/>
          </p:cNvSpPr>
          <p:nvPr/>
        </p:nvSpPr>
        <p:spPr bwMode="auto">
          <a:xfrm>
            <a:off x="1030605" y="1624330"/>
            <a:ext cx="323659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kumimoji="1" lang="zh-CN" altLang="en-US" sz="3200" b="1">
                <a:latin typeface="Times New Roman" panose="02020603050405020304" pitchFamily="18" charset="0"/>
                <a:ea typeface="黑体" panose="02010609060101010101" charset="-122"/>
              </a:rPr>
              <a:t>观察水沸腾实验</a:t>
            </a:r>
            <a:endParaRPr kumimoji="1" lang="zh-CN" altLang="en-US" sz="3200" b="1">
              <a:latin typeface="Times New Roman" panose="02020603050405020304" pitchFamily="18" charset="0"/>
              <a:ea typeface="黑体" panose="02010609060101010101" charset="-122"/>
            </a:endParaRPr>
          </a:p>
        </p:txBody>
      </p:sp>
      <p:pic>
        <p:nvPicPr>
          <p:cNvPr id="44036" name="Picture 4" descr="水的沸腾实验4-13">
            <a:hlinkClick r:id="rId3" action="ppaction://hlinkfile"/>
          </p:cNvPr>
          <p:cNvPicPr>
            <a:picLocks noChangeAspect="1" noChangeArrowheads="1"/>
          </p:cNvPicPr>
          <p:nvPr/>
        </p:nvPicPr>
        <p:blipFill>
          <a:blip r:embed="rId4" cstate="email"/>
          <a:srcRect/>
          <a:stretch>
            <a:fillRect/>
          </a:stretch>
        </p:blipFill>
        <p:spPr bwMode="auto">
          <a:xfrm>
            <a:off x="5719128" y="1624013"/>
            <a:ext cx="3240087"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ChangeArrowheads="1"/>
          </p:cNvSpPr>
          <p:nvPr/>
        </p:nvSpPr>
        <p:spPr bwMode="auto">
          <a:xfrm>
            <a:off x="249555" y="2320290"/>
            <a:ext cx="5543550" cy="362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5000"/>
              </a:lnSpc>
            </a:pPr>
            <a:r>
              <a:rPr kumimoji="1" lang="en-US" altLang="zh-CN" sz="3200" b="1">
                <a:latin typeface="Times New Roman" panose="02020603050405020304" pitchFamily="18" charset="0"/>
                <a:ea typeface="黑体" panose="02010609060101010101" charset="-122"/>
                <a:cs typeface="Times New Roman" panose="02020603050405020304" pitchFamily="18" charset="0"/>
              </a:rPr>
              <a:t>       </a:t>
            </a:r>
            <a:r>
              <a:rPr kumimoji="1" lang="zh-CN" altLang="en-US" sz="3200" b="1">
                <a:latin typeface="Times New Roman" panose="02020603050405020304" pitchFamily="18" charset="0"/>
                <a:ea typeface="黑体" panose="02010609060101010101" charset="-122"/>
                <a:cs typeface="Times New Roman" panose="02020603050405020304" pitchFamily="18" charset="0"/>
              </a:rPr>
              <a:t>小烧杯内装大约</a:t>
            </a:r>
            <a:r>
              <a:rPr kumimoji="1" lang="en-US" altLang="zh-CN" sz="3200" b="1">
                <a:latin typeface="Times New Roman" panose="02020603050405020304" pitchFamily="18" charset="0"/>
                <a:ea typeface="黑体" panose="02010609060101010101" charset="-122"/>
                <a:cs typeface="Times New Roman" panose="02020603050405020304" pitchFamily="18" charset="0"/>
              </a:rPr>
              <a:t>100</a:t>
            </a:r>
            <a:r>
              <a:rPr kumimoji="1" lang="zh-CN" altLang="en-US" sz="3200" b="1">
                <a:latin typeface="Times New Roman" panose="02020603050405020304" pitchFamily="18" charset="0"/>
                <a:ea typeface="黑体" panose="02010609060101010101" charset="-122"/>
                <a:cs typeface="Times New Roman" panose="02020603050405020304" pitchFamily="18" charset="0"/>
              </a:rPr>
              <a:t>克的温水，将烧杯放在石棉网上加热，把温度计从塑料盖子中央的孔内穿进去，盖上烧杯，使温度计的玻璃泡没入水中。</a:t>
            </a:r>
            <a:endParaRPr kumimoji="1" lang="zh-CN" altLang="en-US" sz="3200" b="1">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4035">
                                            <p:txEl>
                                              <p:pRg st="0" end="0"/>
                                            </p:txEl>
                                          </p:spTgt>
                                        </p:tgtEl>
                                        <p:attrNameLst>
                                          <p:attrName>style.visibility</p:attrName>
                                        </p:attrNameLst>
                                      </p:cBhvr>
                                      <p:to>
                                        <p:strVal val="visible"/>
                                      </p:to>
                                    </p:set>
                                    <p:animEffect transition="in" filter="dissolve">
                                      <p:cBhvr>
                                        <p:cTn id="13" dur="500"/>
                                        <p:tgtEl>
                                          <p:spTgt spid="4403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44036"/>
                                        </p:tgtEl>
                                        <p:attrNameLst>
                                          <p:attrName>style.visibility</p:attrName>
                                        </p:attrNameLst>
                                      </p:cBhvr>
                                      <p:to>
                                        <p:strVal val="visible"/>
                                      </p:to>
                                    </p:set>
                                    <p:animEffect transition="in" filter="dissolve">
                                      <p:cBhvr>
                                        <p:cTn id="18" dur="500"/>
                                        <p:tgtEl>
                                          <p:spTgt spid="4403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44037">
                                            <p:txEl>
                                              <p:pRg st="0" end="0"/>
                                            </p:txEl>
                                          </p:spTgt>
                                        </p:tgtEl>
                                        <p:attrNameLst>
                                          <p:attrName>style.visibility</p:attrName>
                                        </p:attrNameLst>
                                      </p:cBhvr>
                                      <p:to>
                                        <p:strVal val="visible"/>
                                      </p:to>
                                    </p:set>
                                    <p:animEffect transition="in" filter="dissolve">
                                      <p:cBhvr>
                                        <p:cTn id="23" dur="500"/>
                                        <p:tgtEl>
                                          <p:spTgt spid="440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utoUpdateAnimBg="0" build="p"/>
      <p:bldP spid="44037" grpId="0" autoUpdateAnimBg="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endParaRPr lang="zh-CN" altLang="en-US"/>
          </a:p>
        </p:txBody>
      </p:sp>
      <p:grpSp>
        <p:nvGrpSpPr>
          <p:cNvPr id="2" name="组合 1"/>
          <p:cNvGrpSpPr/>
          <p:nvPr/>
        </p:nvGrpSpPr>
        <p:grpSpPr>
          <a:xfrm>
            <a:off x="67945" y="88900"/>
            <a:ext cx="2610485" cy="833120"/>
            <a:chOff x="205" y="140"/>
            <a:chExt cx="4111" cy="1312"/>
          </a:xfrm>
        </p:grpSpPr>
        <p:pic>
          <p:nvPicPr>
            <p:cNvPr id="3"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4" name="Group 2"/>
          <p:cNvGrpSpPr/>
          <p:nvPr/>
        </p:nvGrpSpPr>
        <p:grpSpPr bwMode="auto">
          <a:xfrm>
            <a:off x="1269365" y="2798445"/>
            <a:ext cx="2590800" cy="3508375"/>
            <a:chOff x="768" y="1440"/>
            <a:chExt cx="1632" cy="2210"/>
          </a:xfrm>
        </p:grpSpPr>
        <p:sp>
          <p:nvSpPr>
            <p:cNvPr id="48149" name="Rectangle 3" descr="横虚线"/>
            <p:cNvSpPr>
              <a:spLocks noChangeArrowheads="1"/>
            </p:cNvSpPr>
            <p:nvPr/>
          </p:nvSpPr>
          <p:spPr bwMode="auto">
            <a:xfrm>
              <a:off x="768" y="1440"/>
              <a:ext cx="1536" cy="1872"/>
            </a:xfrm>
            <a:prstGeom prst="rect">
              <a:avLst/>
            </a:prstGeom>
            <a:pattFill prst="dashHorz">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grpSp>
          <p:nvGrpSpPr>
            <p:cNvPr id="48150" name="Group 4"/>
            <p:cNvGrpSpPr/>
            <p:nvPr/>
          </p:nvGrpSpPr>
          <p:grpSpPr bwMode="auto">
            <a:xfrm>
              <a:off x="1008" y="1536"/>
              <a:ext cx="1008" cy="1773"/>
              <a:chOff x="3504" y="1536"/>
              <a:chExt cx="1008" cy="1773"/>
            </a:xfrm>
          </p:grpSpPr>
          <p:grpSp>
            <p:nvGrpSpPr>
              <p:cNvPr id="48152" name="Group 5"/>
              <p:cNvGrpSpPr/>
              <p:nvPr/>
            </p:nvGrpSpPr>
            <p:grpSpPr bwMode="auto">
              <a:xfrm>
                <a:off x="3504" y="1536"/>
                <a:ext cx="1008" cy="1488"/>
                <a:chOff x="3504" y="1536"/>
                <a:chExt cx="1008" cy="1488"/>
              </a:xfrm>
            </p:grpSpPr>
            <p:sp>
              <p:nvSpPr>
                <p:cNvPr id="48154" name="Oval 6"/>
                <p:cNvSpPr>
                  <a:spLocks noChangeArrowheads="1"/>
                </p:cNvSpPr>
                <p:nvPr/>
              </p:nvSpPr>
              <p:spPr bwMode="auto">
                <a:xfrm rot="-10392956">
                  <a:off x="4224" y="2736"/>
                  <a:ext cx="288" cy="288"/>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55" name="Oval 7"/>
                <p:cNvSpPr>
                  <a:spLocks noChangeArrowheads="1"/>
                </p:cNvSpPr>
                <p:nvPr/>
              </p:nvSpPr>
              <p:spPr bwMode="auto">
                <a:xfrm rot="-10392956">
                  <a:off x="3596" y="2496"/>
                  <a:ext cx="288" cy="288"/>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56" name="Oval 8"/>
                <p:cNvSpPr>
                  <a:spLocks noChangeArrowheads="1"/>
                </p:cNvSpPr>
                <p:nvPr/>
              </p:nvSpPr>
              <p:spPr bwMode="auto">
                <a:xfrm rot="-10392956">
                  <a:off x="4032" y="2326"/>
                  <a:ext cx="192" cy="192"/>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57" name="Oval 9"/>
                <p:cNvSpPr>
                  <a:spLocks noChangeArrowheads="1"/>
                </p:cNvSpPr>
                <p:nvPr/>
              </p:nvSpPr>
              <p:spPr bwMode="auto">
                <a:xfrm rot="-10392956">
                  <a:off x="3504" y="1968"/>
                  <a:ext cx="192" cy="192"/>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58" name="Oval 10"/>
                <p:cNvSpPr>
                  <a:spLocks noChangeArrowheads="1"/>
                </p:cNvSpPr>
                <p:nvPr/>
              </p:nvSpPr>
              <p:spPr bwMode="auto">
                <a:xfrm rot="-10392956">
                  <a:off x="3936" y="1936"/>
                  <a:ext cx="144" cy="144"/>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59" name="Oval 11"/>
                <p:cNvSpPr>
                  <a:spLocks noChangeArrowheads="1"/>
                </p:cNvSpPr>
                <p:nvPr/>
              </p:nvSpPr>
              <p:spPr bwMode="auto">
                <a:xfrm rot="-10392956">
                  <a:off x="3504" y="1536"/>
                  <a:ext cx="96" cy="96"/>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60" name="Oval 12"/>
                <p:cNvSpPr>
                  <a:spLocks noChangeArrowheads="1"/>
                </p:cNvSpPr>
                <p:nvPr/>
              </p:nvSpPr>
              <p:spPr bwMode="auto">
                <a:xfrm rot="-10392956">
                  <a:off x="3936" y="1636"/>
                  <a:ext cx="96" cy="96"/>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grpSp>
          <p:sp>
            <p:nvSpPr>
              <p:cNvPr id="48153" name="Oval 13"/>
              <p:cNvSpPr>
                <a:spLocks noChangeArrowheads="1"/>
              </p:cNvSpPr>
              <p:nvPr/>
            </p:nvSpPr>
            <p:spPr bwMode="auto">
              <a:xfrm rot="-10392956">
                <a:off x="3696" y="2976"/>
                <a:ext cx="383" cy="333"/>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grpSp>
        <p:sp>
          <p:nvSpPr>
            <p:cNvPr id="48151" name="Text Box 14"/>
            <p:cNvSpPr txBox="1">
              <a:spLocks noChangeArrowheads="1"/>
            </p:cNvSpPr>
            <p:nvPr/>
          </p:nvSpPr>
          <p:spPr bwMode="auto">
            <a:xfrm>
              <a:off x="1152" y="3360"/>
              <a:ext cx="1248"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b="1">
                  <a:latin typeface="Times New Roman" panose="02020603050405020304" pitchFamily="18" charset="0"/>
                  <a:ea typeface="黑体" panose="02010609060101010101" charset="-122"/>
                </a:rPr>
                <a:t>沸腾前</a:t>
              </a:r>
              <a:endParaRPr kumimoji="1" lang="zh-CN" altLang="en-US" sz="2400" b="1">
                <a:latin typeface="Times New Roman" panose="02020603050405020304" pitchFamily="18" charset="0"/>
                <a:ea typeface="黑体" panose="02010609060101010101" charset="-122"/>
              </a:endParaRPr>
            </a:p>
          </p:txBody>
        </p:sp>
      </p:grpSp>
      <p:sp>
        <p:nvSpPr>
          <p:cNvPr id="16399" name="Text Box 15"/>
          <p:cNvSpPr txBox="1">
            <a:spLocks noChangeArrowheads="1"/>
          </p:cNvSpPr>
          <p:nvPr/>
        </p:nvSpPr>
        <p:spPr bwMode="auto">
          <a:xfrm>
            <a:off x="901065" y="729615"/>
            <a:ext cx="49530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600" b="1" dirty="0">
                <a:solidFill>
                  <a:srgbClr val="FF6600"/>
                </a:solidFill>
                <a:latin typeface="Times New Roman" panose="02020603050405020304" pitchFamily="18" charset="0"/>
                <a:ea typeface="黑体" panose="02010609060101010101" charset="-122"/>
                <a:cs typeface="Times New Roman" panose="02020603050405020304" pitchFamily="18" charset="0"/>
              </a:rPr>
              <a:t>观察现象</a:t>
            </a:r>
            <a:r>
              <a:rPr kumimoji="1" lang="en-US" altLang="zh-CN" sz="3600" b="1" dirty="0">
                <a:solidFill>
                  <a:srgbClr val="FF6600"/>
                </a:solidFill>
                <a:latin typeface="Times New Roman" panose="02020603050405020304" pitchFamily="18" charset="0"/>
                <a:ea typeface="黑体" panose="02010609060101010101" charset="-122"/>
                <a:cs typeface="Times New Roman" panose="02020603050405020304" pitchFamily="18" charset="0"/>
              </a:rPr>
              <a:t>:</a:t>
            </a:r>
            <a:endParaRPr kumimoji="1" lang="en-US" altLang="zh-CN" sz="3600" b="1" dirty="0">
              <a:solidFill>
                <a:srgbClr val="FF6600"/>
              </a:solidFill>
              <a:latin typeface="Times New Roman" panose="02020603050405020304" pitchFamily="18" charset="0"/>
              <a:ea typeface="黑体" panose="02010609060101010101" charset="-122"/>
              <a:cs typeface="Times New Roman" panose="02020603050405020304" pitchFamily="18" charset="0"/>
            </a:endParaRPr>
          </a:p>
        </p:txBody>
      </p:sp>
      <p:grpSp>
        <p:nvGrpSpPr>
          <p:cNvPr id="5" name="Group 17"/>
          <p:cNvGrpSpPr/>
          <p:nvPr/>
        </p:nvGrpSpPr>
        <p:grpSpPr bwMode="auto">
          <a:xfrm>
            <a:off x="5327015" y="2798445"/>
            <a:ext cx="2438400" cy="3508375"/>
            <a:chOff x="3456" y="1440"/>
            <a:chExt cx="1536" cy="2210"/>
          </a:xfrm>
        </p:grpSpPr>
        <p:sp>
          <p:nvSpPr>
            <p:cNvPr id="48136" name="Rectangle 18" descr="横虚线"/>
            <p:cNvSpPr>
              <a:spLocks noChangeArrowheads="1"/>
            </p:cNvSpPr>
            <p:nvPr/>
          </p:nvSpPr>
          <p:spPr bwMode="auto">
            <a:xfrm>
              <a:off x="3456" y="1440"/>
              <a:ext cx="1536" cy="1872"/>
            </a:xfrm>
            <a:prstGeom prst="rect">
              <a:avLst/>
            </a:prstGeom>
            <a:pattFill prst="dashHorz">
              <a:fgClr>
                <a:schemeClr val="tx1"/>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grpSp>
          <p:nvGrpSpPr>
            <p:cNvPr id="48137" name="Group 19"/>
            <p:cNvGrpSpPr/>
            <p:nvPr/>
          </p:nvGrpSpPr>
          <p:grpSpPr bwMode="auto">
            <a:xfrm>
              <a:off x="3600" y="1536"/>
              <a:ext cx="1008" cy="1680"/>
              <a:chOff x="1440" y="1536"/>
              <a:chExt cx="1008" cy="1680"/>
            </a:xfrm>
          </p:grpSpPr>
          <p:sp>
            <p:nvSpPr>
              <p:cNvPr id="48140" name="Oval 20"/>
              <p:cNvSpPr>
                <a:spLocks noChangeArrowheads="1"/>
              </p:cNvSpPr>
              <p:nvPr/>
            </p:nvSpPr>
            <p:spPr bwMode="auto">
              <a:xfrm>
                <a:off x="1440" y="1536"/>
                <a:ext cx="288" cy="288"/>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41" name="Oval 21"/>
              <p:cNvSpPr>
                <a:spLocks noChangeArrowheads="1"/>
              </p:cNvSpPr>
              <p:nvPr/>
            </p:nvSpPr>
            <p:spPr bwMode="auto">
              <a:xfrm>
                <a:off x="2064" y="1680"/>
                <a:ext cx="288" cy="288"/>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42" name="Oval 22"/>
              <p:cNvSpPr>
                <a:spLocks noChangeArrowheads="1"/>
              </p:cNvSpPr>
              <p:nvPr/>
            </p:nvSpPr>
            <p:spPr bwMode="auto">
              <a:xfrm>
                <a:off x="1632" y="2160"/>
                <a:ext cx="192" cy="192"/>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43" name="Oval 23"/>
              <p:cNvSpPr>
                <a:spLocks noChangeArrowheads="1"/>
              </p:cNvSpPr>
              <p:nvPr/>
            </p:nvSpPr>
            <p:spPr bwMode="auto">
              <a:xfrm>
                <a:off x="2160" y="2208"/>
                <a:ext cx="192" cy="192"/>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44" name="Oval 24"/>
              <p:cNvSpPr>
                <a:spLocks noChangeArrowheads="1"/>
              </p:cNvSpPr>
              <p:nvPr/>
            </p:nvSpPr>
            <p:spPr bwMode="auto">
              <a:xfrm>
                <a:off x="1728" y="2592"/>
                <a:ext cx="144" cy="144"/>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45" name="Oval 25"/>
              <p:cNvSpPr>
                <a:spLocks noChangeArrowheads="1"/>
              </p:cNvSpPr>
              <p:nvPr/>
            </p:nvSpPr>
            <p:spPr bwMode="auto">
              <a:xfrm>
                <a:off x="2304" y="2640"/>
                <a:ext cx="96" cy="96"/>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46" name="Oval 26"/>
              <p:cNvSpPr>
                <a:spLocks noChangeArrowheads="1"/>
              </p:cNvSpPr>
              <p:nvPr/>
            </p:nvSpPr>
            <p:spPr bwMode="auto">
              <a:xfrm>
                <a:off x="2400" y="3024"/>
                <a:ext cx="48" cy="48"/>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47" name="Oval 27"/>
              <p:cNvSpPr>
                <a:spLocks noChangeArrowheads="1"/>
              </p:cNvSpPr>
              <p:nvPr/>
            </p:nvSpPr>
            <p:spPr bwMode="auto">
              <a:xfrm>
                <a:off x="1872" y="2928"/>
                <a:ext cx="96" cy="96"/>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48" name="Oval 28"/>
              <p:cNvSpPr>
                <a:spLocks noChangeArrowheads="1"/>
              </p:cNvSpPr>
              <p:nvPr/>
            </p:nvSpPr>
            <p:spPr bwMode="auto">
              <a:xfrm>
                <a:off x="2016" y="3168"/>
                <a:ext cx="48" cy="48"/>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grpSp>
        <p:sp>
          <p:nvSpPr>
            <p:cNvPr id="48138" name="Oval 29"/>
            <p:cNvSpPr>
              <a:spLocks noChangeArrowheads="1"/>
            </p:cNvSpPr>
            <p:nvPr/>
          </p:nvSpPr>
          <p:spPr bwMode="auto">
            <a:xfrm>
              <a:off x="4656" y="3216"/>
              <a:ext cx="48" cy="48"/>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8139" name="Text Box 30"/>
            <p:cNvSpPr txBox="1">
              <a:spLocks noChangeArrowheads="1"/>
            </p:cNvSpPr>
            <p:nvPr/>
          </p:nvSpPr>
          <p:spPr bwMode="auto">
            <a:xfrm>
              <a:off x="3888" y="3360"/>
              <a:ext cx="72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b="1">
                  <a:latin typeface="Times New Roman" panose="02020603050405020304" pitchFamily="18" charset="0"/>
                  <a:ea typeface="黑体" panose="02010609060101010101" charset="-122"/>
                </a:rPr>
                <a:t>沸腾时</a:t>
              </a:r>
              <a:endParaRPr kumimoji="1" lang="zh-CN" altLang="en-US" sz="2400" b="1">
                <a:latin typeface="Times New Roman" panose="02020603050405020304" pitchFamily="18" charset="0"/>
                <a:ea typeface="黑体" panose="02010609060101010101" charset="-122"/>
              </a:endParaRPr>
            </a:p>
          </p:txBody>
        </p:sp>
      </p:grpSp>
      <p:sp>
        <p:nvSpPr>
          <p:cNvPr id="16415" name="Text Box 31"/>
          <p:cNvSpPr txBox="1">
            <a:spLocks noChangeArrowheads="1"/>
          </p:cNvSpPr>
          <p:nvPr/>
        </p:nvSpPr>
        <p:spPr bwMode="auto">
          <a:xfrm>
            <a:off x="994410" y="1374775"/>
            <a:ext cx="676275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b="1">
                <a:latin typeface="Times New Roman" panose="02020603050405020304" pitchFamily="18" charset="0"/>
                <a:ea typeface="黑体" panose="02010609060101010101" charset="-122"/>
                <a:cs typeface="Times New Roman" panose="02020603050405020304" pitchFamily="18" charset="0"/>
              </a:rPr>
              <a:t>1</a:t>
            </a:r>
            <a:r>
              <a:rPr kumimoji="1" lang="zh-CN" altLang="en-US" sz="2400" b="1">
                <a:latin typeface="Times New Roman" panose="02020603050405020304" pitchFamily="18" charset="0"/>
                <a:ea typeface="黑体" panose="02010609060101010101" charset="-122"/>
                <a:cs typeface="Times New Roman" panose="02020603050405020304" pitchFamily="18" charset="0"/>
              </a:rPr>
              <a:t>、沸腾前、沸腾时气泡上升时的变化？</a:t>
            </a:r>
            <a:endParaRPr kumimoji="1" lang="zh-CN" altLang="en-US" sz="2400" b="1">
              <a:latin typeface="Times New Roman" panose="02020603050405020304" pitchFamily="18" charset="0"/>
              <a:ea typeface="黑体" panose="02010609060101010101" charset="-122"/>
              <a:cs typeface="Times New Roman" panose="02020603050405020304" pitchFamily="18" charset="0"/>
            </a:endParaRPr>
          </a:p>
          <a:p>
            <a:pPr eaLnBrk="1" hangingPunct="1"/>
            <a:r>
              <a:rPr kumimoji="1" lang="en-US" altLang="zh-CN" sz="2400" b="1">
                <a:latin typeface="Times New Roman" panose="02020603050405020304" pitchFamily="18" charset="0"/>
                <a:ea typeface="黑体" panose="02010609060101010101" charset="-122"/>
                <a:cs typeface="Times New Roman" panose="02020603050405020304" pitchFamily="18" charset="0"/>
              </a:rPr>
              <a:t>2</a:t>
            </a:r>
            <a:r>
              <a:rPr kumimoji="1" lang="zh-CN" altLang="en-US" sz="2400" b="1">
                <a:latin typeface="Times New Roman" panose="02020603050405020304" pitchFamily="18" charset="0"/>
                <a:ea typeface="黑体" panose="02010609060101010101" charset="-122"/>
                <a:cs typeface="Times New Roman" panose="02020603050405020304" pitchFamily="18" charset="0"/>
              </a:rPr>
              <a:t>、沸腾前水的温度变化？沸腾后如果继续加热，</a:t>
            </a:r>
            <a:endParaRPr kumimoji="1" lang="zh-CN" altLang="en-US" sz="2400" b="1">
              <a:latin typeface="Times New Roman" panose="02020603050405020304" pitchFamily="18" charset="0"/>
              <a:ea typeface="黑体" panose="02010609060101010101" charset="-122"/>
              <a:cs typeface="Times New Roman" panose="02020603050405020304" pitchFamily="18" charset="0"/>
            </a:endParaRPr>
          </a:p>
          <a:p>
            <a:pPr eaLnBrk="1" hangingPunct="1"/>
            <a:r>
              <a:rPr kumimoji="1" lang="zh-CN" altLang="en-US" sz="2400" b="1">
                <a:latin typeface="Times New Roman" panose="02020603050405020304" pitchFamily="18" charset="0"/>
                <a:ea typeface="黑体" panose="02010609060101010101" charset="-122"/>
                <a:cs typeface="Times New Roman" panose="02020603050405020304" pitchFamily="18" charset="0"/>
              </a:rPr>
              <a:t>是不是温度越来越高？</a:t>
            </a:r>
            <a:endParaRPr kumimoji="1" lang="zh-CN" altLang="en-US" sz="2400" b="1">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16415"/>
                                        </p:tgtEl>
                                        <p:attrNameLst>
                                          <p:attrName>style.visibility</p:attrName>
                                        </p:attrNameLst>
                                      </p:cBhvr>
                                      <p:to>
                                        <p:strVal val="visible"/>
                                      </p:to>
                                    </p:set>
                                    <p:animEffect transition="in" filter="checkerboard(across)">
                                      <p:cBhvr>
                                        <p:cTn id="11" dur="500"/>
                                        <p:tgtEl>
                                          <p:spTgt spid="16415"/>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Bottom)">
                                      <p:cBhvr>
                                        <p:cTn id="16" dur="500"/>
                                        <p:tgtEl>
                                          <p:spTgt spid="4"/>
                                        </p:tgtEl>
                                      </p:cBhvr>
                                    </p:animEffect>
                                  </p:childTnLst>
                                </p:cTn>
                              </p:par>
                              <p:par>
                                <p:cTn id="17" presetID="1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lide(fromBottom)">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9" grpId="0"/>
      <p:bldP spid="1641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46083" name="Text Box 3"/>
          <p:cNvSpPr txBox="1">
            <a:spLocks noChangeArrowheads="1"/>
          </p:cNvSpPr>
          <p:nvPr/>
        </p:nvSpPr>
        <p:spPr bwMode="auto">
          <a:xfrm>
            <a:off x="996315" y="993140"/>
            <a:ext cx="69342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latin typeface="Times New Roman" panose="02020603050405020304" pitchFamily="18" charset="0"/>
              </a:rPr>
              <a:t>根据实验记录，在坐标纸上画出水的温度随时间变化的曲线。</a:t>
            </a:r>
            <a:endParaRPr kumimoji="1" lang="zh-CN" altLang="en-US" sz="3200" b="1">
              <a:latin typeface="Times New Roman" panose="02020603050405020304" pitchFamily="18" charset="0"/>
            </a:endParaRPr>
          </a:p>
        </p:txBody>
      </p:sp>
      <p:sp>
        <p:nvSpPr>
          <p:cNvPr id="46084" name="Line 4"/>
          <p:cNvSpPr>
            <a:spLocks noChangeShapeType="1"/>
          </p:cNvSpPr>
          <p:nvPr/>
        </p:nvSpPr>
        <p:spPr bwMode="auto">
          <a:xfrm flipV="1">
            <a:off x="2291715" y="4117340"/>
            <a:ext cx="1066800" cy="10668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46085" name="Line 5"/>
          <p:cNvSpPr>
            <a:spLocks noChangeShapeType="1"/>
          </p:cNvSpPr>
          <p:nvPr/>
        </p:nvSpPr>
        <p:spPr bwMode="auto">
          <a:xfrm>
            <a:off x="3358515" y="4117340"/>
            <a:ext cx="16764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a:lstStyle/>
          <a:p>
            <a:endParaRPr lang="zh-CN" altLang="en-US"/>
          </a:p>
        </p:txBody>
      </p:sp>
      <p:sp>
        <p:nvSpPr>
          <p:cNvPr id="46086" name="Text Box 6"/>
          <p:cNvSpPr txBox="1">
            <a:spLocks noChangeArrowheads="1"/>
          </p:cNvSpPr>
          <p:nvPr/>
        </p:nvSpPr>
        <p:spPr bwMode="auto">
          <a:xfrm>
            <a:off x="1682115" y="4879340"/>
            <a:ext cx="838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400" b="1">
                <a:latin typeface="Times New Roman" panose="02020603050405020304" pitchFamily="18" charset="0"/>
                <a:cs typeface="Times New Roman" panose="02020603050405020304" pitchFamily="18" charset="0"/>
              </a:rPr>
              <a:t>90</a:t>
            </a:r>
            <a:endParaRPr kumimoji="1" lang="en-US" altLang="zh-CN" sz="2400" b="1">
              <a:latin typeface="Times New Roman" panose="02020603050405020304" pitchFamily="18" charset="0"/>
              <a:cs typeface="Times New Roman" panose="02020603050405020304" pitchFamily="18" charset="0"/>
            </a:endParaRPr>
          </a:p>
        </p:txBody>
      </p:sp>
      <p:grpSp>
        <p:nvGrpSpPr>
          <p:cNvPr id="50183" name="Group 7"/>
          <p:cNvGrpSpPr/>
          <p:nvPr/>
        </p:nvGrpSpPr>
        <p:grpSpPr bwMode="auto">
          <a:xfrm>
            <a:off x="2139315" y="2159953"/>
            <a:ext cx="3367088" cy="3400425"/>
            <a:chOff x="1680" y="1215"/>
            <a:chExt cx="2121" cy="2142"/>
          </a:xfrm>
        </p:grpSpPr>
        <p:sp>
          <p:nvSpPr>
            <p:cNvPr id="50188" name="Line 8"/>
            <p:cNvSpPr>
              <a:spLocks noChangeShapeType="1"/>
            </p:cNvSpPr>
            <p:nvPr/>
          </p:nvSpPr>
          <p:spPr bwMode="auto">
            <a:xfrm flipV="1">
              <a:off x="1776" y="1215"/>
              <a:ext cx="1" cy="1905"/>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0189" name="Line 9"/>
            <p:cNvSpPr>
              <a:spLocks noChangeShapeType="1"/>
            </p:cNvSpPr>
            <p:nvPr/>
          </p:nvSpPr>
          <p:spPr bwMode="auto">
            <a:xfrm>
              <a:off x="1776" y="3120"/>
              <a:ext cx="2025" cy="1"/>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0190" name="Text Box 10"/>
            <p:cNvSpPr txBox="1">
              <a:spLocks noChangeArrowheads="1"/>
            </p:cNvSpPr>
            <p:nvPr/>
          </p:nvSpPr>
          <p:spPr bwMode="auto">
            <a:xfrm>
              <a:off x="1680" y="3067"/>
              <a:ext cx="247"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400" b="1">
                  <a:latin typeface="Times New Roman" panose="02020603050405020304" pitchFamily="18" charset="0"/>
                  <a:cs typeface="Times New Roman" panose="02020603050405020304" pitchFamily="18" charset="0"/>
                </a:rPr>
                <a:t>0</a:t>
              </a:r>
              <a:endParaRPr kumimoji="1" lang="en-US" altLang="zh-CN" sz="2400" b="1">
                <a:latin typeface="Times New Roman" panose="02020603050405020304" pitchFamily="18" charset="0"/>
                <a:cs typeface="Times New Roman" panose="02020603050405020304" pitchFamily="18" charset="0"/>
              </a:endParaRPr>
            </a:p>
          </p:txBody>
        </p:sp>
      </p:grpSp>
      <p:sp>
        <p:nvSpPr>
          <p:cNvPr id="46091" name="Text Box 11"/>
          <p:cNvSpPr txBox="1">
            <a:spLocks noChangeArrowheads="1"/>
          </p:cNvSpPr>
          <p:nvPr/>
        </p:nvSpPr>
        <p:spPr bwMode="auto">
          <a:xfrm>
            <a:off x="1164590" y="2796540"/>
            <a:ext cx="14112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b="1">
                <a:latin typeface="Times New Roman" panose="02020603050405020304" pitchFamily="18" charset="0"/>
                <a:cs typeface="Times New Roman" panose="02020603050405020304" pitchFamily="18" charset="0"/>
              </a:rPr>
              <a:t>（℃）</a:t>
            </a:r>
            <a:endParaRPr kumimoji="1" lang="zh-CN" altLang="en-US" sz="2400" b="1">
              <a:latin typeface="Times New Roman" panose="02020603050405020304" pitchFamily="18" charset="0"/>
              <a:cs typeface="Times New Roman" panose="02020603050405020304" pitchFamily="18" charset="0"/>
            </a:endParaRPr>
          </a:p>
        </p:txBody>
      </p:sp>
      <p:sp>
        <p:nvSpPr>
          <p:cNvPr id="46092" name="Text Box 12"/>
          <p:cNvSpPr txBox="1">
            <a:spLocks noChangeArrowheads="1"/>
          </p:cNvSpPr>
          <p:nvPr/>
        </p:nvSpPr>
        <p:spPr bwMode="auto">
          <a:xfrm>
            <a:off x="1453515" y="2288540"/>
            <a:ext cx="838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b="1">
                <a:latin typeface="Times New Roman" panose="02020603050405020304" pitchFamily="18" charset="0"/>
              </a:rPr>
              <a:t>温度</a:t>
            </a:r>
            <a:endParaRPr kumimoji="1" lang="zh-CN" altLang="en-US" sz="2400" b="1">
              <a:latin typeface="Times New Roman" panose="02020603050405020304" pitchFamily="18" charset="0"/>
            </a:endParaRPr>
          </a:p>
        </p:txBody>
      </p:sp>
      <p:sp>
        <p:nvSpPr>
          <p:cNvPr id="46093" name="Text Box 13"/>
          <p:cNvSpPr txBox="1">
            <a:spLocks noChangeArrowheads="1"/>
          </p:cNvSpPr>
          <p:nvPr/>
        </p:nvSpPr>
        <p:spPr bwMode="auto">
          <a:xfrm>
            <a:off x="1605915" y="3888740"/>
            <a:ext cx="838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400" b="1">
                <a:latin typeface="Times New Roman" panose="02020603050405020304" pitchFamily="18" charset="0"/>
                <a:cs typeface="Times New Roman" panose="02020603050405020304" pitchFamily="18" charset="0"/>
              </a:rPr>
              <a:t>100</a:t>
            </a:r>
            <a:endParaRPr kumimoji="1" lang="en-US" altLang="zh-CN" sz="2400" b="1">
              <a:latin typeface="Times New Roman" panose="02020603050405020304" pitchFamily="18" charset="0"/>
              <a:cs typeface="Times New Roman" panose="02020603050405020304" pitchFamily="18" charset="0"/>
            </a:endParaRPr>
          </a:p>
        </p:txBody>
      </p:sp>
      <p:sp>
        <p:nvSpPr>
          <p:cNvPr id="46094" name="Text Box 14"/>
          <p:cNvSpPr txBox="1">
            <a:spLocks noChangeArrowheads="1"/>
          </p:cNvSpPr>
          <p:nvPr/>
        </p:nvSpPr>
        <p:spPr bwMode="auto">
          <a:xfrm>
            <a:off x="5111115" y="5107940"/>
            <a:ext cx="1981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b="1">
                <a:latin typeface="Times New Roman" panose="02020603050405020304" pitchFamily="18" charset="0"/>
              </a:rPr>
              <a:t>时间</a:t>
            </a:r>
            <a:endParaRPr kumimoji="1" lang="zh-CN" altLang="en-US" sz="2400" b="1">
              <a:latin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dissolve">
                                      <p:cBhvr>
                                        <p:cTn id="7" dur="500"/>
                                        <p:tgtEl>
                                          <p:spTgt spid="460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6092">
                                            <p:txEl>
                                              <p:pRg st="0" end="0"/>
                                            </p:txEl>
                                          </p:spTgt>
                                        </p:tgtEl>
                                        <p:attrNameLst>
                                          <p:attrName>style.visibility</p:attrName>
                                        </p:attrNameLst>
                                      </p:cBhvr>
                                      <p:to>
                                        <p:strVal val="visible"/>
                                      </p:to>
                                    </p:set>
                                    <p:animEffect transition="in" filter="dissolve">
                                      <p:cBhvr>
                                        <p:cTn id="12" dur="500"/>
                                        <p:tgtEl>
                                          <p:spTgt spid="4609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6091">
                                            <p:txEl>
                                              <p:pRg st="0" end="0"/>
                                            </p:txEl>
                                          </p:spTgt>
                                        </p:tgtEl>
                                        <p:attrNameLst>
                                          <p:attrName>style.visibility</p:attrName>
                                        </p:attrNameLst>
                                      </p:cBhvr>
                                      <p:to>
                                        <p:strVal val="visible"/>
                                      </p:to>
                                    </p:set>
                                    <p:animEffect transition="in" filter="dissolve">
                                      <p:cBhvr>
                                        <p:cTn id="17" dur="500"/>
                                        <p:tgtEl>
                                          <p:spTgt spid="4609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6094">
                                            <p:txEl>
                                              <p:pRg st="0" end="0"/>
                                            </p:txEl>
                                          </p:spTgt>
                                        </p:tgtEl>
                                        <p:attrNameLst>
                                          <p:attrName>style.visibility</p:attrName>
                                        </p:attrNameLst>
                                      </p:cBhvr>
                                      <p:to>
                                        <p:strVal val="visible"/>
                                      </p:to>
                                    </p:set>
                                    <p:animEffect transition="in" filter="dissolve">
                                      <p:cBhvr>
                                        <p:cTn id="22" dur="500"/>
                                        <p:tgtEl>
                                          <p:spTgt spid="4609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6086">
                                            <p:txEl>
                                              <p:pRg st="0" end="0"/>
                                            </p:txEl>
                                          </p:spTgt>
                                        </p:tgtEl>
                                        <p:attrNameLst>
                                          <p:attrName>style.visibility</p:attrName>
                                        </p:attrNameLst>
                                      </p:cBhvr>
                                      <p:to>
                                        <p:strVal val="visible"/>
                                      </p:to>
                                    </p:set>
                                    <p:animEffect transition="in" filter="dissolve">
                                      <p:cBhvr>
                                        <p:cTn id="27" dur="500"/>
                                        <p:tgtEl>
                                          <p:spTgt spid="4608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6084"/>
                                        </p:tgtEl>
                                        <p:attrNameLst>
                                          <p:attrName>style.visibility</p:attrName>
                                        </p:attrNameLst>
                                      </p:cBhvr>
                                      <p:to>
                                        <p:strVal val="visible"/>
                                      </p:to>
                                    </p:set>
                                    <p:animEffect transition="in" filter="dissolve">
                                      <p:cBhvr>
                                        <p:cTn id="32" dur="500"/>
                                        <p:tgtEl>
                                          <p:spTgt spid="46084"/>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46093">
                                            <p:txEl>
                                              <p:pRg st="0" end="0"/>
                                            </p:txEl>
                                          </p:spTgt>
                                        </p:tgtEl>
                                        <p:attrNameLst>
                                          <p:attrName>style.visibility</p:attrName>
                                        </p:attrNameLst>
                                      </p:cBhvr>
                                      <p:to>
                                        <p:strVal val="visible"/>
                                      </p:to>
                                    </p:set>
                                    <p:animEffect transition="in" filter="dissolve">
                                      <p:cBhvr>
                                        <p:cTn id="37" dur="500"/>
                                        <p:tgtEl>
                                          <p:spTgt spid="4609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46085"/>
                                        </p:tgtEl>
                                        <p:attrNameLst>
                                          <p:attrName>style.visibility</p:attrName>
                                        </p:attrNameLst>
                                      </p:cBhvr>
                                      <p:to>
                                        <p:strVal val="visible"/>
                                      </p:to>
                                    </p:set>
                                    <p:animEffect transition="in" filter="dissolve">
                                      <p:cBhvr>
                                        <p:cTn id="42" dur="5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autoUpdateAnimBg="0" build="p"/>
      <p:bldP spid="46084" grpId="0" bldLvl="0" animBg="1"/>
      <p:bldP spid="46085" grpId="0" bldLvl="0" animBg="1"/>
      <p:bldP spid="46086" grpId="0" autoUpdateAnimBg="0" build="p"/>
      <p:bldP spid="46091" grpId="0" autoUpdateAnimBg="0" build="p"/>
      <p:bldP spid="46092" grpId="0" autoUpdateAnimBg="0" build="p"/>
      <p:bldP spid="46093" grpId="0" autoUpdateAnimBg="0" build="p"/>
      <p:bldP spid="46094" grpId="0" autoUpdateAnimBg="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18115" name="Rectangle 3"/>
          <p:cNvSpPr>
            <a:spLocks noGrp="1" noRot="1" noChangeArrowheads="1"/>
          </p:cNvSpPr>
          <p:nvPr/>
        </p:nvSpPr>
        <p:spPr>
          <a:xfrm>
            <a:off x="462915" y="1318260"/>
            <a:ext cx="8218170" cy="3895725"/>
          </a:xfrm>
          <a:prstGeom prst="rect">
            <a:avLst/>
          </a:prstGeom>
          <a:noFill/>
          <a:ln>
            <a:noFill/>
          </a:ln>
          <a:effectLst/>
        </p:spPr>
        <p:txBody>
          <a:bodyPr vert="horz" wrap="square" lIns="91440" tIns="45720" rIns="91440" bIns="45720" numCol="1" anchor="t" anchorCtr="0" compatLnSpc="1"/>
          <a:lstStyle>
            <a:lvl1pPr marL="342900" indent="-342900" algn="l" rtl="0" fontAlgn="base">
              <a:spcBef>
                <a:spcPct val="20000"/>
              </a:spcBef>
              <a:spcAft>
                <a:spcPct val="0"/>
              </a:spcAft>
              <a:buBlip>
                <a:blip r:embed="rId2"/>
              </a:buBlip>
              <a:defRPr kumimoji="1" sz="3200">
                <a:solidFill>
                  <a:schemeClr val="tx1"/>
                </a:solidFill>
                <a:latin typeface="+mn-lt"/>
                <a:ea typeface="+mn-ea"/>
                <a:cs typeface="+mn-cs"/>
              </a:defRPr>
            </a:lvl1pPr>
            <a:lvl2pPr marL="742950" indent="-285750" algn="l" rtl="0" fontAlgn="base">
              <a:spcBef>
                <a:spcPct val="20000"/>
              </a:spcBef>
              <a:spcAft>
                <a:spcPct val="0"/>
              </a:spcAft>
              <a:buBlip>
                <a:blip r:embed="rId3"/>
              </a:buBlip>
              <a:defRPr kumimoji="1" sz="2800">
                <a:solidFill>
                  <a:schemeClr val="tx1"/>
                </a:solidFill>
                <a:latin typeface="+mn-lt"/>
                <a:ea typeface="+mn-ea"/>
              </a:defRPr>
            </a:lvl2pPr>
            <a:lvl3pPr marL="1143000" indent="-228600" algn="l" rtl="0" fontAlgn="base">
              <a:spcBef>
                <a:spcPct val="20000"/>
              </a:spcBef>
              <a:spcAft>
                <a:spcPct val="0"/>
              </a:spcAft>
              <a:buBlip>
                <a:blip r:embed="rId4"/>
              </a:buBlip>
              <a:defRPr kumimoji="1" sz="2400">
                <a:solidFill>
                  <a:schemeClr val="tx1"/>
                </a:solidFill>
                <a:latin typeface="+mn-lt"/>
                <a:ea typeface="+mn-ea"/>
              </a:defRPr>
            </a:lvl3pPr>
            <a:lvl4pPr marL="16002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4pPr>
            <a:lvl5pPr marL="20574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5pPr>
            <a:lvl6pPr marL="25146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6pPr>
            <a:lvl7pPr marL="29718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7pPr>
            <a:lvl8pPr marL="34290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8pPr>
            <a:lvl9pPr marL="38862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9pPr>
          </a:lstStyle>
          <a:p>
            <a:pPr marL="0" indent="0">
              <a:buNone/>
            </a:pPr>
            <a:r>
              <a:rPr lang="en-US" altLang="zh-CN" sz="3600" b="1" dirty="0">
                <a:latin typeface="Times New Roman" panose="02020603050405020304" pitchFamily="18" charset="0"/>
                <a:ea typeface="楷体" panose="02010609060101010101" pitchFamily="49" charset="-122"/>
                <a:cs typeface="Times New Roman" panose="02020603050405020304" pitchFamily="18" charset="0"/>
              </a:rPr>
              <a:t>1.</a:t>
            </a:r>
            <a:r>
              <a:rPr lang="zh-CN" altLang="en-US" sz="3600" b="1" dirty="0">
                <a:latin typeface="Times New Roman" panose="02020603050405020304" pitchFamily="18" charset="0"/>
                <a:ea typeface="楷体" panose="02010609060101010101" pitchFamily="49" charset="-122"/>
                <a:cs typeface="Times New Roman" panose="02020603050405020304" pitchFamily="18" charset="0"/>
              </a:rPr>
              <a:t>沸腾：是在液体</a:t>
            </a:r>
            <a:r>
              <a:rPr lang="zh-CN" altLang="en-US" sz="36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rPr>
              <a:t>内部</a:t>
            </a:r>
            <a:r>
              <a:rPr lang="zh-CN" altLang="en-US" sz="3600" b="1" dirty="0">
                <a:latin typeface="Times New Roman" panose="02020603050405020304" pitchFamily="18" charset="0"/>
                <a:ea typeface="楷体" panose="02010609060101010101" pitchFamily="49" charset="-122"/>
                <a:cs typeface="Times New Roman" panose="02020603050405020304" pitchFamily="18" charset="0"/>
              </a:rPr>
              <a:t>和</a:t>
            </a:r>
            <a:r>
              <a:rPr lang="zh-CN" altLang="en-US" sz="36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rPr>
              <a:t>表面</a:t>
            </a:r>
            <a:r>
              <a:rPr lang="zh-CN" altLang="en-US" sz="3600" b="1" dirty="0">
                <a:latin typeface="Times New Roman" panose="02020603050405020304" pitchFamily="18" charset="0"/>
                <a:ea typeface="楷体" panose="02010609060101010101" pitchFamily="49" charset="-122"/>
                <a:cs typeface="Times New Roman" panose="02020603050405020304" pitchFamily="18" charset="0"/>
              </a:rPr>
              <a:t>同    	时发生的</a:t>
            </a:r>
            <a:r>
              <a:rPr lang="zh-CN" altLang="en-US" sz="36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rPr>
              <a:t>剧烈</a:t>
            </a:r>
            <a:r>
              <a:rPr lang="zh-CN" altLang="en-US" sz="3600" b="1" dirty="0">
                <a:latin typeface="Times New Roman" panose="02020603050405020304" pitchFamily="18" charset="0"/>
                <a:ea typeface="楷体" panose="02010609060101010101" pitchFamily="49" charset="-122"/>
                <a:cs typeface="Times New Roman" panose="02020603050405020304" pitchFamily="18" charset="0"/>
              </a:rPr>
              <a:t>的汽化现象。</a:t>
            </a:r>
            <a:endParaRPr lang="zh-CN" altLang="en-US" sz="3600" b="1" dirty="0">
              <a:latin typeface="Times New Roman" panose="02020603050405020304" pitchFamily="18" charset="0"/>
              <a:ea typeface="楷体" panose="02010609060101010101" pitchFamily="49" charset="-122"/>
              <a:cs typeface="Times New Roman" panose="02020603050405020304" pitchFamily="18" charset="0"/>
            </a:endParaRPr>
          </a:p>
          <a:p>
            <a:pPr marL="0" indent="0">
              <a:buNone/>
            </a:pPr>
            <a:r>
              <a:rPr lang="zh-CN" altLang="en-US" sz="3600" b="1" dirty="0">
                <a:latin typeface="Times New Roman" panose="02020603050405020304" pitchFamily="18" charset="0"/>
                <a:ea typeface="楷体" panose="02010609060101010101" pitchFamily="49" charset="-122"/>
                <a:cs typeface="Times New Roman" panose="02020603050405020304" pitchFamily="18" charset="0"/>
              </a:rPr>
              <a:t>   	液体沸腾时</a:t>
            </a:r>
            <a:r>
              <a:rPr lang="zh-CN" altLang="en-US" sz="36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rPr>
              <a:t>需要</a:t>
            </a:r>
            <a:r>
              <a:rPr lang="zh-CN" altLang="en-US" sz="3600" b="1" dirty="0">
                <a:latin typeface="Times New Roman" panose="02020603050405020304" pitchFamily="18" charset="0"/>
                <a:ea typeface="楷体" panose="02010609060101010101" pitchFamily="49" charset="-122"/>
                <a:cs typeface="Times New Roman" panose="02020603050405020304" pitchFamily="18" charset="0"/>
              </a:rPr>
              <a:t>吸热。</a:t>
            </a:r>
            <a:endParaRPr lang="en-US" altLang="zh-CN" sz="3600" b="1" dirty="0">
              <a:latin typeface="Times New Roman" panose="02020603050405020304" pitchFamily="18" charset="0"/>
              <a:ea typeface="楷体" panose="02010609060101010101" pitchFamily="49" charset="-122"/>
              <a:cs typeface="Times New Roman" panose="02020603050405020304" pitchFamily="18" charset="0"/>
            </a:endParaRPr>
          </a:p>
          <a:p>
            <a:pPr marL="0" indent="0">
              <a:buNone/>
            </a:pPr>
            <a:r>
              <a:rPr lang="en-US" altLang="zh-CN" sz="3600" b="1" dirty="0">
                <a:latin typeface="Times New Roman" panose="02020603050405020304" pitchFamily="18" charset="0"/>
                <a:ea typeface="楷体" panose="02010609060101010101" pitchFamily="49" charset="-122"/>
                <a:cs typeface="Times New Roman" panose="02020603050405020304" pitchFamily="18" charset="0"/>
              </a:rPr>
              <a:t>2.</a:t>
            </a:r>
            <a:r>
              <a:rPr lang="zh-CN" altLang="en-US" sz="3600" b="1" dirty="0">
                <a:latin typeface="Times New Roman" panose="02020603050405020304" pitchFamily="18" charset="0"/>
                <a:ea typeface="楷体" panose="02010609060101010101" pitchFamily="49" charset="-122"/>
                <a:cs typeface="Times New Roman" panose="02020603050405020304" pitchFamily="18" charset="0"/>
              </a:rPr>
              <a:t>沸腾的条件：</a:t>
            </a:r>
            <a:r>
              <a:rPr lang="zh-CN" altLang="en-US" sz="3600" b="1" dirty="0">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rPr>
              <a:t>（</a:t>
            </a:r>
            <a:r>
              <a:rPr lang="en-US" altLang="zh-CN" sz="3600" b="1" dirty="0">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rPr>
              <a:t>1</a:t>
            </a:r>
            <a:r>
              <a:rPr lang="zh-CN" altLang="en-US" sz="3600" b="1" dirty="0">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rPr>
              <a:t>）</a:t>
            </a:r>
            <a:r>
              <a:rPr lang="zh-CN" altLang="en-US" sz="36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rPr>
              <a:t>达到沸点</a:t>
            </a:r>
            <a:endParaRPr lang="zh-CN" altLang="en-US" sz="36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endParaRPr>
          </a:p>
          <a:p>
            <a:pPr marL="0" indent="0">
              <a:buNone/>
            </a:pPr>
            <a:r>
              <a:rPr lang="zh-CN" altLang="en-US" sz="3600" b="1" dirty="0">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rPr>
              <a:t>              （</a:t>
            </a:r>
            <a:r>
              <a:rPr lang="en-US" altLang="zh-CN" sz="3600" b="1" dirty="0">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rPr>
              <a:t>2</a:t>
            </a:r>
            <a:r>
              <a:rPr lang="zh-CN" altLang="en-US" sz="3600" b="1" dirty="0">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rPr>
              <a:t>）</a:t>
            </a:r>
            <a:r>
              <a:rPr lang="zh-CN" altLang="en-US" sz="36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rPr>
              <a:t>继续吸热</a:t>
            </a:r>
            <a:endParaRPr lang="zh-CN" altLang="en-US" sz="36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endParaRPr>
          </a:p>
          <a:p>
            <a:pPr marL="0" indent="0">
              <a:buNone/>
            </a:pPr>
            <a:r>
              <a:rPr lang="zh-CN" altLang="en-US" sz="3600" b="1" dirty="0">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rPr>
              <a:t>   沸点：液体沸腾时的温度叫沸点。</a:t>
            </a:r>
            <a:endParaRPr lang="zh-CN" altLang="en-US" sz="3600" b="1" dirty="0">
              <a:latin typeface="Times New Roman" panose="02020603050405020304" pitchFamily="18" charset="0"/>
              <a:ea typeface="楷体" panose="02010609060101010101" pitchFamily="49" charset="-122"/>
              <a:cs typeface="Times New Roman" panose="02020603050405020304" pitchFamily="18" charset="0"/>
              <a:sym typeface="Wingdings" panose="05000000000000000000" pitchFamily="2" charset="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4" presetClass="entr" presetSubtype="0" fill="hold" grpId="0" nodeType="clickEffect">
                                  <p:stCondLst>
                                    <p:cond delay="0"/>
                                  </p:stCondLst>
                                  <p:childTnLst>
                                    <p:set>
                                      <p:cBhvr>
                                        <p:cTn id="6" dur="indefinite" fill="hold">
                                          <p:stCondLst>
                                            <p:cond delay="0"/>
                                          </p:stCondLst>
                                        </p:cTn>
                                        <p:tgtEl>
                                          <p:spTgt spid="218115">
                                            <p:txEl>
                                              <p:pRg st="0" end="0"/>
                                            </p:txEl>
                                          </p:spTgt>
                                        </p:tgtEl>
                                        <p:attrNameLst>
                                          <p:attrName>style.visibility</p:attrName>
                                        </p:attrNameLst>
                                      </p:cBhvr>
                                      <p:to>
                                        <p:strVal val="visible"/>
                                      </p:to>
                                    </p:set>
                                    <p:animEffect transition="in" filter="fade">
                                      <p:cBhvr>
                                        <p:cTn id="7" dur="500"/>
                                        <p:tgtEl>
                                          <p:spTgt spid="218115">
                                            <p:txEl>
                                              <p:pRg st="0" end="0"/>
                                            </p:txEl>
                                          </p:spTgt>
                                        </p:tgtEl>
                                      </p:cBhvr>
                                    </p:animEffect>
                                    <p:anim calcmode="lin" valueType="num">
                                      <p:cBhvr>
                                        <p:cTn id="8" dur="500" fill="hold"/>
                                        <p:tgtEl>
                                          <p:spTgt spid="21811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18115">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indefinite" fill="hold">
                                          <p:stCondLst>
                                            <p:cond delay="0"/>
                                          </p:stCondLst>
                                        </p:cTn>
                                        <p:tgtEl>
                                          <p:spTgt spid="218115">
                                            <p:txEl>
                                              <p:pRg st="1" end="1"/>
                                            </p:txEl>
                                          </p:spTgt>
                                        </p:tgtEl>
                                        <p:attrNameLst>
                                          <p:attrName>style.visibility</p:attrName>
                                        </p:attrNameLst>
                                      </p:cBhvr>
                                      <p:to>
                                        <p:strVal val="visible"/>
                                      </p:to>
                                    </p:set>
                                    <p:animEffect transition="in" filter="fade">
                                      <p:cBhvr>
                                        <p:cTn id="14" dur="500"/>
                                        <p:tgtEl>
                                          <p:spTgt spid="218115">
                                            <p:txEl>
                                              <p:pRg st="1" end="1"/>
                                            </p:txEl>
                                          </p:spTgt>
                                        </p:tgtEl>
                                      </p:cBhvr>
                                    </p:animEffect>
                                    <p:anim calcmode="lin" valueType="num">
                                      <p:cBhvr>
                                        <p:cTn id="15" dur="500" fill="hold"/>
                                        <p:tgtEl>
                                          <p:spTgt spid="218115">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218115">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4" presetClass="entr" presetSubtype="0" fill="hold" grpId="0" nodeType="clickEffect">
                                  <p:stCondLst>
                                    <p:cond delay="0"/>
                                  </p:stCondLst>
                                  <p:childTnLst>
                                    <p:set>
                                      <p:cBhvr>
                                        <p:cTn id="20" dur="indefinite" fill="hold">
                                          <p:stCondLst>
                                            <p:cond delay="0"/>
                                          </p:stCondLst>
                                        </p:cTn>
                                        <p:tgtEl>
                                          <p:spTgt spid="218115">
                                            <p:txEl>
                                              <p:pRg st="2" end="2"/>
                                            </p:txEl>
                                          </p:spTgt>
                                        </p:tgtEl>
                                        <p:attrNameLst>
                                          <p:attrName>style.visibility</p:attrName>
                                        </p:attrNameLst>
                                      </p:cBhvr>
                                      <p:to>
                                        <p:strVal val="visible"/>
                                      </p:to>
                                    </p:set>
                                    <p:animEffect transition="in" filter="fade">
                                      <p:cBhvr>
                                        <p:cTn id="21" dur="500"/>
                                        <p:tgtEl>
                                          <p:spTgt spid="218115">
                                            <p:txEl>
                                              <p:pRg st="2" end="2"/>
                                            </p:txEl>
                                          </p:spTgt>
                                        </p:tgtEl>
                                      </p:cBhvr>
                                    </p:animEffect>
                                    <p:anim calcmode="lin" valueType="num">
                                      <p:cBhvr>
                                        <p:cTn id="22" dur="500" fill="hold"/>
                                        <p:tgtEl>
                                          <p:spTgt spid="218115">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218115">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4" presetClass="entr" presetSubtype="0" fill="hold" grpId="0" nodeType="clickEffect">
                                  <p:stCondLst>
                                    <p:cond delay="0"/>
                                  </p:stCondLst>
                                  <p:childTnLst>
                                    <p:set>
                                      <p:cBhvr>
                                        <p:cTn id="27" dur="indefinite" fill="hold">
                                          <p:stCondLst>
                                            <p:cond delay="0"/>
                                          </p:stCondLst>
                                        </p:cTn>
                                        <p:tgtEl>
                                          <p:spTgt spid="218115">
                                            <p:txEl>
                                              <p:pRg st="3" end="3"/>
                                            </p:txEl>
                                          </p:spTgt>
                                        </p:tgtEl>
                                        <p:attrNameLst>
                                          <p:attrName>style.visibility</p:attrName>
                                        </p:attrNameLst>
                                      </p:cBhvr>
                                      <p:to>
                                        <p:strVal val="visible"/>
                                      </p:to>
                                    </p:set>
                                    <p:animEffect transition="in" filter="fade">
                                      <p:cBhvr>
                                        <p:cTn id="28" dur="500"/>
                                        <p:tgtEl>
                                          <p:spTgt spid="218115">
                                            <p:txEl>
                                              <p:pRg st="3" end="3"/>
                                            </p:txEl>
                                          </p:spTgt>
                                        </p:tgtEl>
                                      </p:cBhvr>
                                    </p:animEffect>
                                    <p:anim calcmode="lin" valueType="num">
                                      <p:cBhvr>
                                        <p:cTn id="29" dur="500" fill="hold"/>
                                        <p:tgtEl>
                                          <p:spTgt spid="218115">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218115">
                                            <p:txEl>
                                              <p:pRg st="3" end="3"/>
                                            </p:txEl>
                                          </p:spTgt>
                                        </p:tgtEl>
                                        <p:attrNameLst>
                                          <p:attrName>ppt_y</p:attrName>
                                        </p:attrNameLst>
                                      </p:cBhvr>
                                      <p:tavLst>
                                        <p:tav tm="0">
                                          <p:val>
                                            <p:strVal val="#ppt_y+.05"/>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4" presetClass="entr" presetSubtype="0" fill="hold" grpId="0" nodeType="clickEffect">
                                  <p:stCondLst>
                                    <p:cond delay="0"/>
                                  </p:stCondLst>
                                  <p:childTnLst>
                                    <p:set>
                                      <p:cBhvr>
                                        <p:cTn id="34" dur="indefinite" fill="hold">
                                          <p:stCondLst>
                                            <p:cond delay="0"/>
                                          </p:stCondLst>
                                        </p:cTn>
                                        <p:tgtEl>
                                          <p:spTgt spid="218115">
                                            <p:txEl>
                                              <p:pRg st="4" end="4"/>
                                            </p:txEl>
                                          </p:spTgt>
                                        </p:tgtEl>
                                        <p:attrNameLst>
                                          <p:attrName>style.visibility</p:attrName>
                                        </p:attrNameLst>
                                      </p:cBhvr>
                                      <p:to>
                                        <p:strVal val="visible"/>
                                      </p:to>
                                    </p:set>
                                    <p:animEffect transition="in" filter="fade">
                                      <p:cBhvr>
                                        <p:cTn id="35" dur="500"/>
                                        <p:tgtEl>
                                          <p:spTgt spid="218115">
                                            <p:txEl>
                                              <p:pRg st="4" end="4"/>
                                            </p:txEl>
                                          </p:spTgt>
                                        </p:tgtEl>
                                      </p:cBhvr>
                                    </p:animEffect>
                                    <p:anim calcmode="lin" valueType="num">
                                      <p:cBhvr>
                                        <p:cTn id="36" dur="500" fill="hold"/>
                                        <p:tgtEl>
                                          <p:spTgt spid="218115">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218115">
                                            <p:txEl>
                                              <p:pRg st="4" end="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5"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53250" name="Rectangle 2"/>
          <p:cNvSpPr>
            <a:spLocks noGrp="1" noChangeArrowheads="1"/>
          </p:cNvSpPr>
          <p:nvPr/>
        </p:nvSpPr>
        <p:spPr>
          <a:xfrm>
            <a:off x="1047750" y="859790"/>
            <a:ext cx="7048500" cy="2740025"/>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gn="ctr" eaLnBrk="1" hangingPunct="1">
              <a:buFontTx/>
              <a:buNone/>
            </a:pPr>
            <a:r>
              <a:rPr lang="zh-CN" altLang="en-US" sz="3600" b="1" dirty="0" smtClean="0">
                <a:solidFill>
                  <a:srgbClr val="FF3300"/>
                </a:solidFill>
                <a:latin typeface="Times New Roman" panose="02020603050405020304" pitchFamily="18" charset="0"/>
                <a:ea typeface="黑体" panose="02010609060101010101" charset="-122"/>
                <a:cs typeface="Times New Roman" panose="02020603050405020304" pitchFamily="18" charset="0"/>
              </a:rPr>
              <a:t>沸   点</a:t>
            </a:r>
            <a:endParaRPr lang="zh-CN" altLang="en-US" sz="3600" b="1" dirty="0" smtClean="0">
              <a:solidFill>
                <a:srgbClr val="FF3300"/>
              </a:solidFill>
              <a:latin typeface="Times New Roman" panose="02020603050405020304" pitchFamily="18" charset="0"/>
              <a:ea typeface="黑体" panose="02010609060101010101" charset="-122"/>
              <a:cs typeface="Times New Roman" panose="02020603050405020304" pitchFamily="18" charset="0"/>
            </a:endParaRPr>
          </a:p>
          <a:p>
            <a:pPr eaLnBrk="1" hangingPunct="1">
              <a:buFontTx/>
              <a:buNone/>
            </a:pPr>
            <a:r>
              <a:rPr lang="zh-CN" altLang="en-US" sz="3600" b="1" dirty="0" smtClean="0">
                <a:solidFill>
                  <a:srgbClr val="FF3300"/>
                </a:solidFill>
                <a:latin typeface="Times New Roman" panose="02020603050405020304" pitchFamily="18" charset="0"/>
                <a:ea typeface="黑体" panose="02010609060101010101" charset="-122"/>
                <a:cs typeface="Times New Roman" panose="02020603050405020304" pitchFamily="18" charset="0"/>
              </a:rPr>
              <a:t>沸点：</a:t>
            </a:r>
            <a:r>
              <a:rPr lang="zh-CN" altLang="en-US" sz="3600" b="1" dirty="0" smtClean="0">
                <a:latin typeface="Times New Roman" panose="02020603050405020304" pitchFamily="18" charset="0"/>
                <a:ea typeface="黑体" panose="02010609060101010101" charset="-122"/>
                <a:cs typeface="Times New Roman" panose="02020603050405020304" pitchFamily="18" charset="0"/>
              </a:rPr>
              <a:t>液体沸腾时的温度</a:t>
            </a:r>
            <a:endParaRPr lang="zh-CN" altLang="en-US" sz="3600" b="1" dirty="0" smtClean="0">
              <a:latin typeface="Times New Roman" panose="02020603050405020304" pitchFamily="18" charset="0"/>
              <a:ea typeface="黑体" panose="02010609060101010101" charset="-122"/>
              <a:cs typeface="Times New Roman" panose="02020603050405020304" pitchFamily="18" charset="0"/>
            </a:endParaRPr>
          </a:p>
          <a:p>
            <a:pPr eaLnBrk="1" hangingPunct="1">
              <a:buFontTx/>
              <a:buNone/>
            </a:pPr>
            <a:r>
              <a:rPr lang="zh-CN" altLang="en-US" sz="3600" b="1" dirty="0" smtClean="0">
                <a:solidFill>
                  <a:srgbClr val="FF3300"/>
                </a:solidFill>
                <a:latin typeface="Times New Roman" panose="02020603050405020304" pitchFamily="18" charset="0"/>
                <a:ea typeface="黑体" panose="02010609060101010101" charset="-122"/>
                <a:cs typeface="Times New Roman" panose="02020603050405020304" pitchFamily="18" charset="0"/>
              </a:rPr>
              <a:t>沸点与液面气压的关系：</a:t>
            </a:r>
            <a:endParaRPr lang="zh-CN" altLang="en-US" sz="3600" b="1" dirty="0" smtClean="0">
              <a:solidFill>
                <a:srgbClr val="FF3300"/>
              </a:solidFill>
              <a:latin typeface="Times New Roman" panose="02020603050405020304" pitchFamily="18" charset="0"/>
              <a:ea typeface="黑体" panose="02010609060101010101" charset="-122"/>
              <a:cs typeface="Times New Roman" panose="02020603050405020304" pitchFamily="18" charset="0"/>
            </a:endParaRPr>
          </a:p>
          <a:p>
            <a:pPr eaLnBrk="1" hangingPunct="1">
              <a:buFontTx/>
              <a:buNone/>
            </a:pPr>
            <a:r>
              <a:rPr lang="zh-CN" altLang="en-US" sz="3600" b="1" dirty="0" smtClean="0">
                <a:latin typeface="Times New Roman" panose="02020603050405020304" pitchFamily="18" charset="0"/>
                <a:ea typeface="黑体" panose="02010609060101010101" charset="-122"/>
                <a:cs typeface="Times New Roman" panose="02020603050405020304" pitchFamily="18" charset="0"/>
              </a:rPr>
              <a:t>液面气压越大，液体的沸点越高</a:t>
            </a:r>
            <a:endParaRPr lang="zh-CN" altLang="en-US" sz="3600" b="1" dirty="0" smtClean="0">
              <a:latin typeface="Times New Roman" panose="02020603050405020304" pitchFamily="18" charset="0"/>
              <a:ea typeface="黑体" panose="02010609060101010101" charset="-122"/>
              <a:cs typeface="Times New Roman" panose="02020603050405020304" pitchFamily="18" charset="0"/>
            </a:endParaRPr>
          </a:p>
        </p:txBody>
      </p:sp>
      <p:sp>
        <p:nvSpPr>
          <p:cNvPr id="3" name="Text Box 4"/>
          <p:cNvSpPr txBox="1">
            <a:spLocks noChangeArrowheads="1"/>
          </p:cNvSpPr>
          <p:nvPr/>
        </p:nvSpPr>
        <p:spPr bwMode="auto">
          <a:xfrm>
            <a:off x="228600" y="3702685"/>
            <a:ext cx="8668385" cy="2334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kumimoji="1" lang="en-US" altLang="zh-CN" sz="3600" b="1" dirty="0">
                <a:latin typeface="Times New Roman" panose="02020603050405020304" pitchFamily="18" charset="0"/>
                <a:ea typeface="黑体" panose="02010609060101010101" charset="-122"/>
                <a:cs typeface="Times New Roman" panose="02020603050405020304" pitchFamily="18" charset="0"/>
              </a:rPr>
              <a:t>    </a:t>
            </a:r>
            <a:r>
              <a:rPr kumimoji="1" lang="zh-CN" altLang="en-US" sz="3600" b="1" dirty="0">
                <a:solidFill>
                  <a:srgbClr val="FF3300"/>
                </a:solidFill>
                <a:latin typeface="Times New Roman" panose="02020603050405020304" pitchFamily="18" charset="0"/>
                <a:ea typeface="黑体" panose="02010609060101010101" charset="-122"/>
                <a:cs typeface="Times New Roman" panose="02020603050405020304" pitchFamily="18" charset="0"/>
              </a:rPr>
              <a:t>沸腾</a:t>
            </a:r>
            <a:r>
              <a:rPr kumimoji="1" lang="zh-CN" altLang="en-US" sz="3600" b="1" dirty="0">
                <a:latin typeface="Times New Roman" panose="02020603050405020304" pitchFamily="18" charset="0"/>
                <a:ea typeface="黑体" panose="02010609060101010101" charset="-122"/>
                <a:cs typeface="Times New Roman" panose="02020603050405020304" pitchFamily="18" charset="0"/>
              </a:rPr>
              <a:t>在</a:t>
            </a:r>
            <a:r>
              <a:rPr kumimoji="1" lang="zh-CN" altLang="en-US" sz="3600" b="1" u="sng" dirty="0">
                <a:latin typeface="Times New Roman" panose="02020603050405020304" pitchFamily="18" charset="0"/>
                <a:ea typeface="黑体" panose="02010609060101010101" charset="-122"/>
                <a:cs typeface="Times New Roman" panose="02020603050405020304" pitchFamily="18" charset="0"/>
              </a:rPr>
              <a:t>沸点</a:t>
            </a:r>
            <a:r>
              <a:rPr kumimoji="1" lang="zh-CN" altLang="en-US" sz="3600" b="1" dirty="0">
                <a:latin typeface="Times New Roman" panose="02020603050405020304" pitchFamily="18" charset="0"/>
                <a:ea typeface="黑体" panose="02010609060101010101" charset="-122"/>
                <a:cs typeface="Times New Roman" panose="02020603050405020304" pitchFamily="18" charset="0"/>
              </a:rPr>
              <a:t>下进行，低于</a:t>
            </a:r>
            <a:r>
              <a:rPr kumimoji="1" lang="zh-CN" altLang="en-US" sz="3600" b="1" u="sng" dirty="0">
                <a:latin typeface="Times New Roman" panose="02020603050405020304" pitchFamily="18" charset="0"/>
                <a:ea typeface="黑体" panose="02010609060101010101" charset="-122"/>
                <a:cs typeface="Times New Roman" panose="02020603050405020304" pitchFamily="18" charset="0"/>
              </a:rPr>
              <a:t>这个温度</a:t>
            </a:r>
            <a:r>
              <a:rPr kumimoji="1" lang="zh-CN" altLang="en-US" sz="3600" b="1" dirty="0">
                <a:latin typeface="Times New Roman" panose="02020603050405020304" pitchFamily="18" charset="0"/>
                <a:ea typeface="黑体" panose="02010609060101010101" charset="-122"/>
                <a:cs typeface="Times New Roman" panose="02020603050405020304" pitchFamily="18" charset="0"/>
              </a:rPr>
              <a:t>，液体吸热升温，不沸腾；在</a:t>
            </a:r>
            <a:r>
              <a:rPr kumimoji="1" lang="zh-CN" altLang="en-US" sz="3600" b="1" u="sng" dirty="0">
                <a:latin typeface="Times New Roman" panose="02020603050405020304" pitchFamily="18" charset="0"/>
                <a:ea typeface="黑体" panose="02010609060101010101" charset="-122"/>
                <a:cs typeface="Times New Roman" panose="02020603050405020304" pitchFamily="18" charset="0"/>
              </a:rPr>
              <a:t>这个温度</a:t>
            </a:r>
            <a:r>
              <a:rPr kumimoji="1" lang="zh-CN" altLang="en-US" sz="3600" b="1" dirty="0">
                <a:latin typeface="Times New Roman" panose="02020603050405020304" pitchFamily="18" charset="0"/>
                <a:ea typeface="黑体" panose="02010609060101010101" charset="-122"/>
                <a:cs typeface="Times New Roman" panose="02020603050405020304" pitchFamily="18" charset="0"/>
              </a:rPr>
              <a:t>，吸热，沸腾，但不升温。</a:t>
            </a:r>
            <a:endParaRPr kumimoji="1" lang="zh-CN" altLang="en-US" sz="3600" b="1" dirty="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2963545" cy="914400"/>
            <a:chOff x="306" y="1210"/>
            <a:chExt cx="4667" cy="1440"/>
          </a:xfrm>
        </p:grpSpPr>
        <p:sp>
          <p:nvSpPr>
            <p:cNvPr id="19488" name="文本框 6151"/>
            <p:cNvSpPr txBox="1"/>
            <p:nvPr/>
          </p:nvSpPr>
          <p:spPr>
            <a:xfrm>
              <a:off x="1623" y="1452"/>
              <a:ext cx="3350" cy="1016"/>
            </a:xfrm>
            <a:prstGeom prst="rect">
              <a:avLst/>
            </a:prstGeom>
            <a:noFill/>
            <a:ln w="9525">
              <a:noFill/>
            </a:ln>
          </p:spPr>
          <p:txBody>
            <a:bodyPr wrap="square">
              <a:spAutoFit/>
            </a:bodyPr>
            <a:lstStyle/>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三、液化</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2" cstate="print"/>
            <a:stretch>
              <a:fillRect/>
            </a:stretch>
          </p:blipFill>
          <p:spPr>
            <a:xfrm>
              <a:off x="306" y="1210"/>
              <a:ext cx="1440" cy="1440"/>
            </a:xfrm>
            <a:prstGeom prst="rect">
              <a:avLst/>
            </a:prstGeom>
          </p:spPr>
        </p:pic>
      </p:grpSp>
      <p:pic>
        <p:nvPicPr>
          <p:cNvPr id="56322" name="Picture 2" descr="露"/>
          <p:cNvPicPr>
            <a:picLocks noChangeAspect="1" noChangeArrowheads="1"/>
          </p:cNvPicPr>
          <p:nvPr/>
        </p:nvPicPr>
        <p:blipFill>
          <a:blip r:embed="rId3"/>
          <a:srcRect/>
          <a:stretch>
            <a:fillRect/>
          </a:stretch>
        </p:blipFill>
        <p:spPr>
          <a:xfrm>
            <a:off x="1544320" y="1798320"/>
            <a:ext cx="6276975" cy="4709160"/>
          </a:xfrm>
          <a:prstGeom prst="rect">
            <a:avLst/>
          </a:prstGeom>
          <a:noFill/>
          <a:ln>
            <a:noFill/>
          </a:ln>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56322"/>
                                        </p:tgtEl>
                                        <p:attrNameLst>
                                          <p:attrName>style.visibility</p:attrName>
                                        </p:attrNameLst>
                                      </p:cBhvr>
                                      <p:to>
                                        <p:strVal val="visible"/>
                                      </p:to>
                                    </p:set>
                                    <p:animEffect transition="in" filter="blinds(horizontal)">
                                      <p:cBhvr>
                                        <p:cTn id="13" dur="500"/>
                                        <p:tgtEl>
                                          <p:spTgt spid="56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59395" name="Text Box 3"/>
          <p:cNvSpPr txBox="1">
            <a:spLocks noChangeArrowheads="1"/>
          </p:cNvSpPr>
          <p:nvPr/>
        </p:nvSpPr>
        <p:spPr bwMode="auto">
          <a:xfrm>
            <a:off x="152400" y="3681095"/>
            <a:ext cx="89916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2</a:t>
            </a: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）夏天吃冰棍时，揭开包装纸后，冰棍会冒白气。</a:t>
            </a:r>
            <a:endPar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59396" name="Text Box 4"/>
          <p:cNvSpPr txBox="1">
            <a:spLocks noChangeArrowheads="1"/>
          </p:cNvSpPr>
          <p:nvPr/>
        </p:nvSpPr>
        <p:spPr bwMode="auto">
          <a:xfrm>
            <a:off x="300355" y="1495108"/>
            <a:ext cx="8470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1</a:t>
            </a: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）冬天戴眼镜的人从寒冷的室外进入温暖的室内，镜片上蒙一层小水珠。                                    </a:t>
            </a:r>
            <a:endPar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59398" name="Rectangle 6"/>
          <p:cNvSpPr>
            <a:spLocks noChangeArrowheads="1"/>
          </p:cNvSpPr>
          <p:nvPr/>
        </p:nvSpPr>
        <p:spPr bwMode="auto">
          <a:xfrm>
            <a:off x="300355" y="2633980"/>
            <a:ext cx="8458200" cy="967105"/>
          </a:xfrm>
          <a:prstGeom prst="rect">
            <a:avLst/>
          </a:prstGeom>
          <a:noFill/>
          <a:ln w="9525">
            <a:noFill/>
            <a:miter lim="800000"/>
          </a:ln>
          <a:effectLst/>
        </p:spPr>
        <p:txBody>
          <a:bodyPr anchor="ctr"/>
          <a:lstStyle/>
          <a:p>
            <a:pPr fontAlgn="auto">
              <a:spcBef>
                <a:spcPts val="0"/>
              </a:spcBef>
              <a:spcAft>
                <a:spcPts val="0"/>
              </a:spcAft>
              <a:defRPr/>
            </a:pPr>
            <a:r>
              <a:rPr lang="zh-CN" altLang="en-US" sz="3200" b="1" dirty="0">
                <a:solidFill>
                  <a:schemeClr val="tx1"/>
                </a:solidFill>
                <a:effectLst>
                  <a:outerShdw blurRad="38100" dist="38100" dir="2700000" algn="tl">
                    <a:srgbClr val="000000"/>
                  </a:outerShdw>
                </a:effectLst>
                <a:latin typeface="Times New Roman" panose="02020603050405020304" pitchFamily="18" charset="0"/>
                <a:ea typeface="黑体" panose="02010609060101010101" charset="-122"/>
                <a:cs typeface="Times New Roman" panose="02020603050405020304" pitchFamily="18" charset="0"/>
              </a:rPr>
              <a:t>在实际生活，还看到哪些冒“白气”或“出汗”的现象</a:t>
            </a:r>
            <a:endParaRPr lang="zh-CN" altLang="en-US" sz="3200" b="1" dirty="0">
              <a:solidFill>
                <a:schemeClr val="tx1"/>
              </a:solidFill>
              <a:effectLst>
                <a:outerShdw blurRad="38100" dist="38100" dir="2700000" algn="tl">
                  <a:srgbClr val="000000"/>
                </a:outerShdw>
              </a:effectLst>
              <a:latin typeface="Times New Roman" panose="02020603050405020304" pitchFamily="18" charset="0"/>
              <a:ea typeface="黑体" panose="02010609060101010101" charset="-122"/>
              <a:cs typeface="Times New Roman" panose="02020603050405020304" pitchFamily="18" charset="0"/>
            </a:endParaRPr>
          </a:p>
        </p:txBody>
      </p:sp>
      <p:sp>
        <p:nvSpPr>
          <p:cNvPr id="59399" name="Text Box 7"/>
          <p:cNvSpPr txBox="1">
            <a:spLocks noChangeArrowheads="1"/>
          </p:cNvSpPr>
          <p:nvPr/>
        </p:nvSpPr>
        <p:spPr bwMode="auto">
          <a:xfrm>
            <a:off x="229235" y="5427028"/>
            <a:ext cx="72390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4</a:t>
            </a: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）装冰水的杯子外壁会“冒汗”</a:t>
            </a:r>
            <a:endPar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59400" name="Text Box 8"/>
          <p:cNvSpPr txBox="1">
            <a:spLocks noChangeArrowheads="1"/>
          </p:cNvSpPr>
          <p:nvPr/>
        </p:nvSpPr>
        <p:spPr bwMode="auto">
          <a:xfrm>
            <a:off x="229235" y="6115050"/>
            <a:ext cx="882015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5</a:t>
            </a: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）梅雨季节有些房间的地面和家具会“出汗”</a:t>
            </a:r>
            <a:endPar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62472" name="WordArt 11"/>
          <p:cNvSpPr>
            <a:spLocks noChangeArrowheads="1" noChangeShapeType="1" noTextEdit="1"/>
          </p:cNvSpPr>
          <p:nvPr/>
        </p:nvSpPr>
        <p:spPr bwMode="auto">
          <a:xfrm>
            <a:off x="553085" y="886460"/>
            <a:ext cx="4276090" cy="65405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lstStyle/>
          <a:p>
            <a:pPr algn="l"/>
            <a:r>
              <a:rPr lang="zh-CN" altLang="en-US" sz="3200" b="1" kern="10" dirty="0">
                <a:solidFill>
                  <a:schemeClr val="tx1"/>
                </a:solidFill>
                <a:effectLst/>
                <a:latin typeface="Times New Roman" panose="02020603050405020304" pitchFamily="18" charset="0"/>
                <a:ea typeface="黑体" panose="02010609060101010101" charset="-122"/>
                <a:cs typeface="Times New Roman" panose="02020603050405020304" pitchFamily="18" charset="0"/>
              </a:rPr>
              <a:t>你能解释以下现象吗</a:t>
            </a:r>
            <a:r>
              <a:rPr lang="en-US" altLang="zh-CN" sz="3200" b="1" kern="10" dirty="0">
                <a:solidFill>
                  <a:schemeClr val="tx1"/>
                </a:solidFill>
                <a:effectLst/>
                <a:latin typeface="Times New Roman" panose="02020603050405020304" pitchFamily="18" charset="0"/>
                <a:ea typeface="黑体" panose="02010609060101010101" charset="-122"/>
                <a:cs typeface="Times New Roman" panose="02020603050405020304" pitchFamily="18" charset="0"/>
              </a:rPr>
              <a:t>?</a:t>
            </a:r>
            <a:r>
              <a:rPr lang="zh-CN" altLang="en-US" sz="3200" b="1" kern="10" dirty="0">
                <a:solidFill>
                  <a:schemeClr val="tx1"/>
                </a:solidFill>
                <a:effectLst/>
                <a:latin typeface="Times New Roman" panose="02020603050405020304" pitchFamily="18" charset="0"/>
                <a:ea typeface="黑体" panose="02010609060101010101" charset="-122"/>
                <a:cs typeface="Times New Roman" panose="02020603050405020304" pitchFamily="18" charset="0"/>
              </a:rPr>
              <a:t>       </a:t>
            </a:r>
            <a:endParaRPr lang="zh-CN" altLang="en-US" sz="3200" b="1" kern="10" dirty="0">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p:txBody>
      </p:sp>
      <p:sp>
        <p:nvSpPr>
          <p:cNvPr id="59397" name="Text Box 5"/>
          <p:cNvSpPr txBox="1">
            <a:spLocks noChangeArrowheads="1"/>
          </p:cNvSpPr>
          <p:nvPr/>
        </p:nvSpPr>
        <p:spPr bwMode="auto">
          <a:xfrm>
            <a:off x="238760" y="4775200"/>
            <a:ext cx="72390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（3）打开冰箱门，可看见一团白气。 </a:t>
            </a:r>
            <a:r>
              <a:rPr kumimoji="1" lang="zh-CN" altLang="en-US" sz="2800" b="1" dirty="0"/>
              <a:t>        </a:t>
            </a:r>
            <a:endParaRPr kumimoji="1" lang="zh-CN" altLang="en-US" sz="2800" b="1" dirty="0"/>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396">
                                            <p:txEl>
                                              <p:pRg st="0" end="0"/>
                                            </p:txEl>
                                          </p:spTgt>
                                        </p:tgtEl>
                                        <p:attrNameLst>
                                          <p:attrName>style.visibility</p:attrName>
                                        </p:attrNameLst>
                                      </p:cBhvr>
                                      <p:to>
                                        <p:strVal val="visible"/>
                                      </p:to>
                                    </p:set>
                                    <p:animEffect transition="in" filter="dissolve">
                                      <p:cBhvr>
                                        <p:cTn id="7" dur="500"/>
                                        <p:tgtEl>
                                          <p:spTgt spid="593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9398">
                                            <p:txEl>
                                              <p:pRg st="0" end="0"/>
                                            </p:txEl>
                                          </p:spTgt>
                                        </p:tgtEl>
                                        <p:attrNameLst>
                                          <p:attrName>style.visibility</p:attrName>
                                        </p:attrNameLst>
                                      </p:cBhvr>
                                      <p:to>
                                        <p:strVal val="visible"/>
                                      </p:to>
                                    </p:set>
                                    <p:animEffect transition="in" filter="dissolve">
                                      <p:cBhvr>
                                        <p:cTn id="12" dur="500"/>
                                        <p:tgtEl>
                                          <p:spTgt spid="5939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9395">
                                            <p:txEl>
                                              <p:pRg st="0" end="0"/>
                                            </p:txEl>
                                          </p:spTgt>
                                        </p:tgtEl>
                                        <p:attrNameLst>
                                          <p:attrName>style.visibility</p:attrName>
                                        </p:attrNameLst>
                                      </p:cBhvr>
                                      <p:to>
                                        <p:strVal val="visible"/>
                                      </p:to>
                                    </p:set>
                                    <p:animEffect transition="in" filter="dissolve">
                                      <p:cBhvr>
                                        <p:cTn id="17" dur="500"/>
                                        <p:tgtEl>
                                          <p:spTgt spid="5939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9397">
                                            <p:txEl>
                                              <p:pRg st="0" end="0"/>
                                            </p:txEl>
                                          </p:spTgt>
                                        </p:tgtEl>
                                        <p:attrNameLst>
                                          <p:attrName>style.visibility</p:attrName>
                                        </p:attrNameLst>
                                      </p:cBhvr>
                                      <p:to>
                                        <p:strVal val="visible"/>
                                      </p:to>
                                    </p:set>
                                    <p:animEffect transition="in" filter="dissolve">
                                      <p:cBhvr>
                                        <p:cTn id="22" dur="500"/>
                                        <p:tgtEl>
                                          <p:spTgt spid="5939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9399">
                                            <p:txEl>
                                              <p:pRg st="0" end="0"/>
                                            </p:txEl>
                                          </p:spTgt>
                                        </p:tgtEl>
                                        <p:attrNameLst>
                                          <p:attrName>style.visibility</p:attrName>
                                        </p:attrNameLst>
                                      </p:cBhvr>
                                      <p:to>
                                        <p:strVal val="visible"/>
                                      </p:to>
                                    </p:set>
                                    <p:animEffect transition="in" filter="dissolve">
                                      <p:cBhvr>
                                        <p:cTn id="27" dur="500"/>
                                        <p:tgtEl>
                                          <p:spTgt spid="5939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9400">
                                            <p:txEl>
                                              <p:pRg st="0" end="0"/>
                                            </p:txEl>
                                          </p:spTgt>
                                        </p:tgtEl>
                                        <p:attrNameLst>
                                          <p:attrName>style.visibility</p:attrName>
                                        </p:attrNameLst>
                                      </p:cBhvr>
                                      <p:to>
                                        <p:strVal val="visible"/>
                                      </p:to>
                                    </p:set>
                                    <p:animEffect transition="in" filter="dissolve">
                                      <p:cBhvr>
                                        <p:cTn id="32" dur="500"/>
                                        <p:tgtEl>
                                          <p:spTgt spid="594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autoUpdateAnimBg="0" build="p"/>
      <p:bldP spid="59396" grpId="0" autoUpdateAnimBg="0" build="p"/>
      <p:bldP spid="59398" grpId="0" autoUpdateAnimBg="0" uiExpand="1" build="p"/>
      <p:bldP spid="59399" grpId="0" autoUpdateAnimBg="0" build="p"/>
      <p:bldP spid="59400" grpId="0" autoUpdateAnimBg="0" build="p"/>
      <p:bldP spid="59397" grpId="0" autoUpdateAnimBg="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57347" name="Text Box 3"/>
          <p:cNvSpPr txBox="1">
            <a:spLocks noChangeArrowheads="1"/>
          </p:cNvSpPr>
          <p:nvPr/>
        </p:nvSpPr>
        <p:spPr bwMode="auto">
          <a:xfrm>
            <a:off x="2102485" y="2898140"/>
            <a:ext cx="493966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t>应用：帮助分离混合气体。</a:t>
            </a:r>
            <a:endParaRPr kumimoji="1" lang="zh-CN" altLang="en-US" sz="3200" b="1" dirty="0"/>
          </a:p>
        </p:txBody>
      </p:sp>
      <p:sp>
        <p:nvSpPr>
          <p:cNvPr id="57348" name="Text Box 4"/>
          <p:cNvSpPr txBox="1">
            <a:spLocks noChangeArrowheads="1"/>
          </p:cNvSpPr>
          <p:nvPr/>
        </p:nvSpPr>
        <p:spPr bwMode="auto">
          <a:xfrm>
            <a:off x="900748" y="1434148"/>
            <a:ext cx="4191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t>气体液化的方式：</a:t>
            </a:r>
            <a:endParaRPr kumimoji="1" lang="zh-CN" altLang="en-US" sz="3200" b="1" dirty="0"/>
          </a:p>
        </p:txBody>
      </p:sp>
      <p:sp>
        <p:nvSpPr>
          <p:cNvPr id="57349" name="Text Box 5"/>
          <p:cNvSpPr txBox="1">
            <a:spLocks noChangeArrowheads="1"/>
          </p:cNvSpPr>
          <p:nvPr/>
        </p:nvSpPr>
        <p:spPr bwMode="auto">
          <a:xfrm>
            <a:off x="762000" y="2074863"/>
            <a:ext cx="76200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dirty="0">
                <a:solidFill>
                  <a:schemeClr val="tx1"/>
                </a:solidFill>
                <a:latin typeface="Times New Roman" panose="02020603050405020304" pitchFamily="18" charset="0"/>
                <a:cs typeface="Times New Roman" panose="02020603050405020304" pitchFamily="18" charset="0"/>
              </a:rPr>
              <a:t>1.</a:t>
            </a:r>
            <a:r>
              <a:rPr kumimoji="1" lang="zh-CN" altLang="en-US" sz="3200" b="1" dirty="0">
                <a:solidFill>
                  <a:schemeClr val="tx1"/>
                </a:solidFill>
                <a:latin typeface="Times New Roman" panose="02020603050405020304" pitchFamily="18" charset="0"/>
                <a:cs typeface="Times New Roman" panose="02020603050405020304" pitchFamily="18" charset="0"/>
              </a:rPr>
              <a:t>降温（降至一定温度时气体就会液化）     </a:t>
            </a:r>
            <a:endParaRPr kumimoji="1" lang="zh-CN" altLang="en-US" sz="3200" b="1" dirty="0">
              <a:solidFill>
                <a:schemeClr val="tx1"/>
              </a:solidFill>
              <a:latin typeface="Times New Roman" panose="02020603050405020304" pitchFamily="18" charset="0"/>
              <a:cs typeface="Times New Roman" panose="02020603050405020304" pitchFamily="18" charset="0"/>
            </a:endParaRPr>
          </a:p>
        </p:txBody>
      </p:sp>
      <p:sp>
        <p:nvSpPr>
          <p:cNvPr id="63493" name="Text Box 9"/>
          <p:cNvSpPr txBox="1">
            <a:spLocks noChangeArrowheads="1"/>
          </p:cNvSpPr>
          <p:nvPr/>
        </p:nvSpPr>
        <p:spPr bwMode="auto">
          <a:xfrm>
            <a:off x="901065" y="727710"/>
            <a:ext cx="626554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4000" b="1" dirty="0">
                <a:solidFill>
                  <a:schemeClr val="tx1"/>
                </a:solidFill>
                <a:latin typeface="Times New Roman" panose="02020603050405020304" pitchFamily="18" charset="0"/>
                <a:cs typeface="Times New Roman" panose="02020603050405020304" pitchFamily="18" charset="0"/>
              </a:rPr>
              <a:t>什么条件下气体才能液化</a:t>
            </a:r>
            <a:r>
              <a:rPr kumimoji="1" lang="en-US" altLang="zh-CN" sz="4000" b="1" dirty="0">
                <a:solidFill>
                  <a:schemeClr val="tx1"/>
                </a:solidFill>
                <a:latin typeface="Times New Roman" panose="02020603050405020304" pitchFamily="18" charset="0"/>
                <a:cs typeface="Times New Roman" panose="02020603050405020304" pitchFamily="18" charset="0"/>
              </a:rPr>
              <a:t>?</a:t>
            </a:r>
            <a:endParaRPr kumimoji="1" lang="en-US" altLang="zh-CN" sz="4000" b="1" dirty="0">
              <a:solidFill>
                <a:schemeClr val="tx1"/>
              </a:solidFill>
              <a:latin typeface="Times New Roman" panose="02020603050405020304" pitchFamily="18" charset="0"/>
              <a:cs typeface="Times New Roman" panose="02020603050405020304" pitchFamily="18" charset="0"/>
            </a:endParaRPr>
          </a:p>
        </p:txBody>
      </p:sp>
      <p:sp>
        <p:nvSpPr>
          <p:cNvPr id="57354" name="Text Box 10"/>
          <p:cNvSpPr txBox="1">
            <a:spLocks noChangeArrowheads="1"/>
          </p:cNvSpPr>
          <p:nvPr/>
        </p:nvSpPr>
        <p:spPr bwMode="auto">
          <a:xfrm>
            <a:off x="379730" y="3982720"/>
            <a:ext cx="8385175" cy="208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kumimoji="1" lang="en-US" altLang="zh-CN" sz="3200" b="1" dirty="0">
                <a:solidFill>
                  <a:schemeClr val="tx1"/>
                </a:solidFill>
                <a:latin typeface="Times New Roman" panose="02020603050405020304" pitchFamily="18" charset="0"/>
                <a:cs typeface="Times New Roman" panose="02020603050405020304" pitchFamily="18" charset="0"/>
              </a:rPr>
              <a:t>      </a:t>
            </a:r>
            <a:r>
              <a:rPr kumimoji="1" lang="zh-CN" altLang="en-US" sz="3200" b="1" dirty="0">
                <a:solidFill>
                  <a:schemeClr val="tx1"/>
                </a:solidFill>
                <a:latin typeface="Times New Roman" panose="02020603050405020304" pitchFamily="18" charset="0"/>
                <a:cs typeface="Times New Roman" panose="02020603050405020304" pitchFamily="18" charset="0"/>
              </a:rPr>
              <a:t>气体液化所需达到的温度成为液化点。在</a:t>
            </a:r>
            <a:r>
              <a:rPr kumimoji="1" lang="en-US" altLang="zh-CN" sz="3200" b="1" dirty="0">
                <a:solidFill>
                  <a:schemeClr val="tx1"/>
                </a:solidFill>
                <a:latin typeface="Times New Roman" panose="02020603050405020304" pitchFamily="18" charset="0"/>
                <a:cs typeface="Times New Roman" panose="02020603050405020304" pitchFamily="18" charset="0"/>
              </a:rPr>
              <a:t>1</a:t>
            </a:r>
            <a:r>
              <a:rPr kumimoji="1" lang="zh-CN" altLang="en-US" sz="3200" b="1" dirty="0">
                <a:solidFill>
                  <a:schemeClr val="tx1"/>
                </a:solidFill>
                <a:latin typeface="Times New Roman" panose="02020603050405020304" pitchFamily="18" charset="0"/>
                <a:cs typeface="Times New Roman" panose="02020603050405020304" pitchFamily="18" charset="0"/>
              </a:rPr>
              <a:t>标准大气压下，气体的液化点等于其液态的沸点。</a:t>
            </a:r>
            <a:endParaRPr kumimoji="1" lang="zh-CN" altLang="en-US" sz="3200" b="1"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348">
                                            <p:txEl>
                                              <p:pRg st="0" end="0"/>
                                            </p:txEl>
                                          </p:spTgt>
                                        </p:tgtEl>
                                        <p:attrNameLst>
                                          <p:attrName>style.visibility</p:attrName>
                                        </p:attrNameLst>
                                      </p:cBhvr>
                                      <p:to>
                                        <p:strVal val="visible"/>
                                      </p:to>
                                    </p:set>
                                    <p:animEffect transition="in" filter="dissolve">
                                      <p:cBhvr>
                                        <p:cTn id="7" dur="500"/>
                                        <p:tgtEl>
                                          <p:spTgt spid="573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7349">
                                            <p:txEl>
                                              <p:pRg st="0" end="0"/>
                                            </p:txEl>
                                          </p:spTgt>
                                        </p:tgtEl>
                                        <p:attrNameLst>
                                          <p:attrName>style.visibility</p:attrName>
                                        </p:attrNameLst>
                                      </p:cBhvr>
                                      <p:to>
                                        <p:strVal val="visible"/>
                                      </p:to>
                                    </p:set>
                                    <p:animEffect transition="in" filter="dissolve">
                                      <p:cBhvr>
                                        <p:cTn id="12" dur="500"/>
                                        <p:tgtEl>
                                          <p:spTgt spid="5734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7347">
                                            <p:txEl>
                                              <p:pRg st="0" end="0"/>
                                            </p:txEl>
                                          </p:spTgt>
                                        </p:tgtEl>
                                        <p:attrNameLst>
                                          <p:attrName>style.visibility</p:attrName>
                                        </p:attrNameLst>
                                      </p:cBhvr>
                                      <p:to>
                                        <p:strVal val="visible"/>
                                      </p:to>
                                    </p:set>
                                    <p:animEffect transition="in" filter="dissolve">
                                      <p:cBhvr>
                                        <p:cTn id="17" dur="500"/>
                                        <p:tgtEl>
                                          <p:spTgt spid="5734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7354">
                                            <p:txEl>
                                              <p:pRg st="0" end="0"/>
                                            </p:txEl>
                                          </p:spTgt>
                                        </p:tgtEl>
                                        <p:attrNameLst>
                                          <p:attrName>style.visibility</p:attrName>
                                        </p:attrNameLst>
                                      </p:cBhvr>
                                      <p:to>
                                        <p:strVal val="visible"/>
                                      </p:to>
                                    </p:set>
                                    <p:animEffect transition="in" filter="dissolve">
                                      <p:cBhvr>
                                        <p:cTn id="22" dur="500"/>
                                        <p:tgtEl>
                                          <p:spTgt spid="573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utoUpdateAnimBg="0" build="p"/>
      <p:bldP spid="57348" grpId="0" autoUpdateAnimBg="0" build="p"/>
      <p:bldP spid="57349" grpId="0" autoUpdateAnimBg="0" build="p"/>
      <p:bldP spid="57354" grpId="0" autoUpdateAnimBg="0" build="p"/>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67589" name="Text Box 5"/>
          <p:cNvSpPr txBox="1">
            <a:spLocks noChangeArrowheads="1"/>
          </p:cNvSpPr>
          <p:nvPr/>
        </p:nvSpPr>
        <p:spPr bwMode="auto">
          <a:xfrm>
            <a:off x="426085" y="1324610"/>
            <a:ext cx="8291513"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kumimoji="1" lang="zh-CN" altLang="en-US" sz="3200" b="1" dirty="0">
                <a:solidFill>
                  <a:schemeClr val="tx1"/>
                </a:solidFill>
                <a:latin typeface="Times New Roman" panose="02020603050405020304" pitchFamily="18" charset="0"/>
                <a:cs typeface="Times New Roman" panose="02020603050405020304" pitchFamily="18" charset="0"/>
              </a:rPr>
              <a:t>降温液化有缺陷：</a:t>
            </a:r>
            <a:endParaRPr kumimoji="1" lang="zh-CN" altLang="en-US" sz="3200" b="1" dirty="0">
              <a:solidFill>
                <a:schemeClr val="tx1"/>
              </a:solidFill>
              <a:latin typeface="Times New Roman" panose="02020603050405020304" pitchFamily="18" charset="0"/>
              <a:cs typeface="Times New Roman" panose="02020603050405020304" pitchFamily="18" charset="0"/>
            </a:endParaRPr>
          </a:p>
          <a:p>
            <a:pPr eaLnBrk="1" hangingPunct="1">
              <a:lnSpc>
                <a:spcPct val="150000"/>
              </a:lnSpc>
            </a:pPr>
            <a:r>
              <a:rPr lang="zh-CN" altLang="en-US" sz="3200" b="1" dirty="0">
                <a:solidFill>
                  <a:schemeClr val="tx1"/>
                </a:solidFill>
                <a:latin typeface="Times New Roman" panose="02020603050405020304" pitchFamily="18" charset="0"/>
                <a:cs typeface="Times New Roman" panose="02020603050405020304" pitchFamily="18" charset="0"/>
              </a:rPr>
              <a:t>（</a:t>
            </a:r>
            <a:r>
              <a:rPr lang="en-US" altLang="zh-CN" sz="3200" b="1" dirty="0">
                <a:solidFill>
                  <a:schemeClr val="tx1"/>
                </a:solidFill>
                <a:latin typeface="Times New Roman" panose="02020603050405020304" pitchFamily="18" charset="0"/>
                <a:cs typeface="Times New Roman" panose="02020603050405020304" pitchFamily="18" charset="0"/>
              </a:rPr>
              <a:t>1</a:t>
            </a:r>
            <a:r>
              <a:rPr lang="zh-CN" altLang="en-US" sz="3200" b="1" dirty="0">
                <a:solidFill>
                  <a:schemeClr val="tx1"/>
                </a:solidFill>
                <a:latin typeface="Times New Roman" panose="02020603050405020304" pitchFamily="18" charset="0"/>
                <a:cs typeface="Times New Roman" panose="02020603050405020304" pitchFamily="18" charset="0"/>
              </a:rPr>
              <a:t>）低温技术要求很高，实际上不容易获得低温；</a:t>
            </a:r>
            <a:endParaRPr lang="zh-CN" altLang="en-US" sz="3200" b="1" dirty="0">
              <a:solidFill>
                <a:schemeClr val="tx1"/>
              </a:solidFill>
              <a:latin typeface="Times New Roman" panose="02020603050405020304" pitchFamily="18" charset="0"/>
              <a:cs typeface="Times New Roman" panose="02020603050405020304" pitchFamily="18" charset="0"/>
            </a:endParaRPr>
          </a:p>
          <a:p>
            <a:pPr eaLnBrk="1" hangingPunct="1">
              <a:lnSpc>
                <a:spcPct val="150000"/>
              </a:lnSpc>
            </a:pPr>
            <a:r>
              <a:rPr lang="zh-CN" altLang="en-US" sz="3200" b="1" dirty="0">
                <a:solidFill>
                  <a:schemeClr val="tx1"/>
                </a:solidFill>
                <a:latin typeface="Times New Roman" panose="02020603050405020304" pitchFamily="18" charset="0"/>
                <a:cs typeface="Times New Roman" panose="02020603050405020304" pitchFamily="18" charset="0"/>
              </a:rPr>
              <a:t>（</a:t>
            </a:r>
            <a:r>
              <a:rPr lang="en-US" altLang="zh-CN" sz="3200" b="1" dirty="0">
                <a:solidFill>
                  <a:schemeClr val="tx1"/>
                </a:solidFill>
                <a:latin typeface="Times New Roman" panose="02020603050405020304" pitchFamily="18" charset="0"/>
                <a:cs typeface="Times New Roman" panose="02020603050405020304" pitchFamily="18" charset="0"/>
              </a:rPr>
              <a:t>2</a:t>
            </a:r>
            <a:r>
              <a:rPr lang="zh-CN" altLang="en-US" sz="3200" b="1" dirty="0">
                <a:solidFill>
                  <a:schemeClr val="tx1"/>
                </a:solidFill>
                <a:latin typeface="Times New Roman" panose="02020603050405020304" pitchFamily="18" charset="0"/>
                <a:cs typeface="Times New Roman" panose="02020603050405020304" pitchFamily="18" charset="0"/>
              </a:rPr>
              <a:t>）许多物质不可能在低温环境下使用，如液化石油气。</a:t>
            </a:r>
            <a:endParaRPr kumimoji="1" lang="zh-CN" altLang="en-US" sz="3200" b="1"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7589">
                                            <p:txEl>
                                              <p:pRg st="0" end="0"/>
                                            </p:txEl>
                                          </p:spTgt>
                                        </p:tgtEl>
                                        <p:attrNameLst>
                                          <p:attrName>style.visibility</p:attrName>
                                        </p:attrNameLst>
                                      </p:cBhvr>
                                      <p:to>
                                        <p:strVal val="visible"/>
                                      </p:to>
                                    </p:set>
                                    <p:animEffect transition="in" filter="dissolve">
                                      <p:cBhvr>
                                        <p:cTn id="7" dur="500"/>
                                        <p:tgtEl>
                                          <p:spTgt spid="675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7589">
                                            <p:txEl>
                                              <p:pRg st="1" end="1"/>
                                            </p:txEl>
                                          </p:spTgt>
                                        </p:tgtEl>
                                        <p:attrNameLst>
                                          <p:attrName>style.visibility</p:attrName>
                                        </p:attrNameLst>
                                      </p:cBhvr>
                                      <p:to>
                                        <p:strVal val="visible"/>
                                      </p:to>
                                    </p:set>
                                    <p:animEffect transition="in" filter="dissolve">
                                      <p:cBhvr>
                                        <p:cTn id="12" dur="500"/>
                                        <p:tgtEl>
                                          <p:spTgt spid="6758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7589">
                                            <p:txEl>
                                              <p:pRg st="2" end="2"/>
                                            </p:txEl>
                                          </p:spTgt>
                                        </p:tgtEl>
                                        <p:attrNameLst>
                                          <p:attrName>style.visibility</p:attrName>
                                        </p:attrNameLst>
                                      </p:cBhvr>
                                      <p:to>
                                        <p:strVal val="visible"/>
                                      </p:to>
                                    </p:set>
                                    <p:animEffect transition="in" filter="dissolve">
                                      <p:cBhvr>
                                        <p:cTn id="17" dur="500"/>
                                        <p:tgtEl>
                                          <p:spTgt spid="6758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autoUpdateAnimBg="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65538" name="Picture 4" descr="乙醚液化实验"/>
          <p:cNvPicPr>
            <a:picLocks noChangeAspect="1" noChangeArrowheads="1"/>
          </p:cNvPicPr>
          <p:nvPr/>
        </p:nvPicPr>
        <p:blipFill>
          <a:blip r:embed="rId2" cstate="email"/>
          <a:srcRect/>
          <a:stretch>
            <a:fillRect/>
          </a:stretch>
        </p:blipFill>
        <p:spPr bwMode="auto">
          <a:xfrm>
            <a:off x="4796790" y="626110"/>
            <a:ext cx="4356100" cy="326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3" name="Text Box 5"/>
          <p:cNvSpPr txBox="1">
            <a:spLocks noChangeArrowheads="1"/>
          </p:cNvSpPr>
          <p:nvPr/>
        </p:nvSpPr>
        <p:spPr bwMode="auto">
          <a:xfrm>
            <a:off x="259715" y="842010"/>
            <a:ext cx="4537075"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dirty="0"/>
              <a:t>（１）将少量的乙醚吸进注射器，取下针头，用橡皮帽把注射器的小孔堵住。</a:t>
            </a:r>
            <a:endParaRPr kumimoji="1" lang="zh-CN" altLang="en-US" sz="3200" b="1" dirty="0"/>
          </a:p>
        </p:txBody>
      </p:sp>
      <p:sp>
        <p:nvSpPr>
          <p:cNvPr id="68614" name="Text Box 6"/>
          <p:cNvSpPr txBox="1">
            <a:spLocks noChangeArrowheads="1"/>
          </p:cNvSpPr>
          <p:nvPr/>
        </p:nvSpPr>
        <p:spPr bwMode="auto">
          <a:xfrm>
            <a:off x="259715" y="3159760"/>
            <a:ext cx="446563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t>（２）握住注射器的下端，乙醚有什么变化？</a:t>
            </a:r>
            <a:endParaRPr kumimoji="1" lang="zh-CN" altLang="en-US" sz="3200" b="1"/>
          </a:p>
        </p:txBody>
      </p:sp>
      <p:sp>
        <p:nvSpPr>
          <p:cNvPr id="68615" name="Text Box 7"/>
          <p:cNvSpPr txBox="1">
            <a:spLocks noChangeArrowheads="1"/>
          </p:cNvSpPr>
          <p:nvPr/>
        </p:nvSpPr>
        <p:spPr bwMode="auto">
          <a:xfrm>
            <a:off x="477520" y="4442460"/>
            <a:ext cx="47199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solidFill>
                  <a:srgbClr val="FF0000"/>
                </a:solidFill>
              </a:rPr>
              <a:t>乙醚从液体汽化成气体。</a:t>
            </a:r>
            <a:endParaRPr kumimoji="1" lang="zh-CN" altLang="en-US" sz="3200" b="1">
              <a:solidFill>
                <a:srgbClr val="FF0000"/>
              </a:solidFill>
            </a:endParaRPr>
          </a:p>
        </p:txBody>
      </p:sp>
      <p:sp>
        <p:nvSpPr>
          <p:cNvPr id="68616" name="Text Box 8"/>
          <p:cNvSpPr txBox="1">
            <a:spLocks noChangeArrowheads="1"/>
          </p:cNvSpPr>
          <p:nvPr/>
        </p:nvSpPr>
        <p:spPr bwMode="auto">
          <a:xfrm>
            <a:off x="259715" y="5161915"/>
            <a:ext cx="75012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t>（３）向内推动活塞，你可以看到什么？</a:t>
            </a:r>
            <a:endParaRPr kumimoji="1" lang="zh-CN" altLang="en-US" sz="3200" b="1"/>
          </a:p>
        </p:txBody>
      </p:sp>
      <p:sp>
        <p:nvSpPr>
          <p:cNvPr id="68617" name="Text Box 9"/>
          <p:cNvSpPr txBox="1">
            <a:spLocks noChangeArrowheads="1"/>
          </p:cNvSpPr>
          <p:nvPr/>
        </p:nvSpPr>
        <p:spPr bwMode="auto">
          <a:xfrm>
            <a:off x="477520" y="5745480"/>
            <a:ext cx="47199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t>乙醚从气体液化成液体。</a:t>
            </a:r>
            <a:endParaRPr kumimoji="1" lang="zh-CN" altLang="en-US" sz="3200" b="1"/>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8613">
                                            <p:txEl>
                                              <p:pRg st="0" end="0"/>
                                            </p:txEl>
                                          </p:spTgt>
                                        </p:tgtEl>
                                        <p:attrNameLst>
                                          <p:attrName>style.visibility</p:attrName>
                                        </p:attrNameLst>
                                      </p:cBhvr>
                                      <p:to>
                                        <p:strVal val="visible"/>
                                      </p:to>
                                    </p:set>
                                    <p:animEffect transition="in" filter="dissolve">
                                      <p:cBhvr>
                                        <p:cTn id="7" dur="500"/>
                                        <p:tgtEl>
                                          <p:spTgt spid="686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8614">
                                            <p:txEl>
                                              <p:pRg st="0" end="0"/>
                                            </p:txEl>
                                          </p:spTgt>
                                        </p:tgtEl>
                                        <p:attrNameLst>
                                          <p:attrName>style.visibility</p:attrName>
                                        </p:attrNameLst>
                                      </p:cBhvr>
                                      <p:to>
                                        <p:strVal val="visible"/>
                                      </p:to>
                                    </p:set>
                                    <p:animEffect transition="in" filter="dissolve">
                                      <p:cBhvr>
                                        <p:cTn id="12" dur="500"/>
                                        <p:tgtEl>
                                          <p:spTgt spid="686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8615">
                                            <p:txEl>
                                              <p:pRg st="0" end="0"/>
                                            </p:txEl>
                                          </p:spTgt>
                                        </p:tgtEl>
                                        <p:attrNameLst>
                                          <p:attrName>style.visibility</p:attrName>
                                        </p:attrNameLst>
                                      </p:cBhvr>
                                      <p:to>
                                        <p:strVal val="visible"/>
                                      </p:to>
                                    </p:set>
                                    <p:animEffect transition="in" filter="dissolve">
                                      <p:cBhvr>
                                        <p:cTn id="17" dur="500"/>
                                        <p:tgtEl>
                                          <p:spTgt spid="686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8616">
                                            <p:txEl>
                                              <p:pRg st="0" end="0"/>
                                            </p:txEl>
                                          </p:spTgt>
                                        </p:tgtEl>
                                        <p:attrNameLst>
                                          <p:attrName>style.visibility</p:attrName>
                                        </p:attrNameLst>
                                      </p:cBhvr>
                                      <p:to>
                                        <p:strVal val="visible"/>
                                      </p:to>
                                    </p:set>
                                    <p:animEffect transition="in" filter="dissolve">
                                      <p:cBhvr>
                                        <p:cTn id="22" dur="500"/>
                                        <p:tgtEl>
                                          <p:spTgt spid="6861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8617">
                                            <p:txEl>
                                              <p:pRg st="0" end="0"/>
                                            </p:txEl>
                                          </p:spTgt>
                                        </p:tgtEl>
                                        <p:attrNameLst>
                                          <p:attrName>style.visibility</p:attrName>
                                        </p:attrNameLst>
                                      </p:cBhvr>
                                      <p:to>
                                        <p:strVal val="visible"/>
                                      </p:to>
                                    </p:set>
                                    <p:animEffect transition="in" filter="dissolve">
                                      <p:cBhvr>
                                        <p:cTn id="27" dur="500"/>
                                        <p:tgtEl>
                                          <p:spTgt spid="686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autoUpdateAnimBg="0" build="p"/>
      <p:bldP spid="68614" grpId="0" autoUpdateAnimBg="0" build="p"/>
      <p:bldP spid="68615" grpId="0" autoUpdateAnimBg="0" build="p"/>
      <p:bldP spid="68616" grpId="0" autoUpdateAnimBg="0" build="p"/>
      <p:bldP spid="68617" grpId="0" autoUpdateAnimBg="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grpSp>
        <p:nvGrpSpPr>
          <p:cNvPr id="7" name="组合 6"/>
          <p:cNvGrpSpPr/>
          <p:nvPr/>
        </p:nvGrpSpPr>
        <p:grpSpPr>
          <a:xfrm>
            <a:off x="128905" y="180975"/>
            <a:ext cx="2510155" cy="806450"/>
            <a:chOff x="203" y="489"/>
            <a:chExt cx="3953" cy="1270"/>
          </a:xfrm>
        </p:grpSpPr>
        <p:pic>
          <p:nvPicPr>
            <p:cNvPr id="6" name="图形 5"/>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3" y="489"/>
              <a:ext cx="1270" cy="1270"/>
            </a:xfrm>
            <a:prstGeom prst="rect">
              <a:avLst/>
            </a:prstGeom>
          </p:spPr>
        </p:pic>
        <p:sp>
          <p:nvSpPr>
            <p:cNvPr id="5" name="文本框 4"/>
            <p:cNvSpPr txBox="1"/>
            <p:nvPr/>
          </p:nvSpPr>
          <p:spPr>
            <a:xfrm>
              <a:off x="1255" y="692"/>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学习目标</a:t>
              </a:r>
              <a:endParaRPr lang="zh-CN" altLang="en-US" sz="3200" b="1">
                <a:latin typeface="楷体" panose="02010609060101010101" pitchFamily="49" charset="-122"/>
                <a:ea typeface="楷体" panose="02010609060101010101" pitchFamily="49" charset="-122"/>
              </a:endParaRPr>
            </a:p>
          </p:txBody>
        </p:sp>
      </p:grpSp>
      <p:pic>
        <p:nvPicPr>
          <p:cNvPr id="8" name="图片 7"/>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l="1295" t="3100" r="1389" b="2233"/>
          <a:stretch>
            <a:fillRect/>
          </a:stretch>
        </p:blipFill>
        <p:spPr>
          <a:xfrm>
            <a:off x="159385" y="1082040"/>
            <a:ext cx="8825230" cy="4964430"/>
          </a:xfrm>
          <a:prstGeom prst="rect">
            <a:avLst/>
          </a:prstGeom>
        </p:spPr>
      </p:pic>
      <p:sp>
        <p:nvSpPr>
          <p:cNvPr id="2" name="文本框 1"/>
          <p:cNvSpPr txBox="1"/>
          <p:nvPr/>
        </p:nvSpPr>
        <p:spPr>
          <a:xfrm>
            <a:off x="796925" y="1659890"/>
            <a:ext cx="7259955" cy="3538220"/>
          </a:xfrm>
          <a:prstGeom prst="rect">
            <a:avLst/>
          </a:prstGeom>
          <a:noFill/>
        </p:spPr>
        <p:txBody>
          <a:bodyPr wrap="square" rtlCol="0" anchor="t">
            <a:spAutoFit/>
          </a:bodyPr>
          <a:lstStyle/>
          <a:p>
            <a:pPr>
              <a:buFont typeface="Wingdings" panose="05000000000000000000" pitchFamily="2" charset="2"/>
              <a:buNone/>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sym typeface="+mn-ea"/>
              </a:rPr>
              <a:t>1</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sym typeface="+mn-ea"/>
              </a:rPr>
              <a:t>、掌握汽化的定义，知道汽化的两种方式。</a:t>
            </a:r>
            <a:endParaRPr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a:p>
            <a:pPr>
              <a:buFont typeface="Wingdings" panose="05000000000000000000" pitchFamily="2" charset="2"/>
              <a:buNone/>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sym typeface="+mn-ea"/>
              </a:rPr>
              <a:t>2</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sym typeface="+mn-ea"/>
              </a:rPr>
              <a:t>、了解蒸发现象，知道蒸发需要吸	热，有制冷作用，能掌握蒸发的影响因素。</a:t>
            </a:r>
            <a:endParaRPr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a:p>
            <a:pPr>
              <a:buFont typeface="Wingdings" panose="05000000000000000000" pitchFamily="2" charset="2"/>
              <a:buNone/>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sym typeface="+mn-ea"/>
              </a:rPr>
              <a:t>3</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sym typeface="+mn-ea"/>
              </a:rPr>
              <a:t>、了解液体沸腾时的现象，记录数	据，描绘图像。</a:t>
            </a:r>
            <a:endParaRPr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a:p>
            <a:pPr>
              <a:buFont typeface="Wingdings" panose="05000000000000000000" pitchFamily="2" charset="2"/>
              <a:buNone/>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sym typeface="+mn-ea"/>
              </a:rPr>
              <a:t>4</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sym typeface="+mn-ea"/>
              </a:rPr>
              <a:t>、 能区分蒸发和沸腾的异同。</a:t>
            </a:r>
            <a:endParaRPr lang="zh-CN" altLang="en-US" sz="3200" b="1" dirty="0">
              <a:latin typeface="Times New Roman" panose="02020603050405020304" pitchFamily="18" charset="0"/>
              <a:ea typeface="楷体" panose="02010609060101010101" pitchFamily="49" charset="-122"/>
              <a:cs typeface="Times New Roman" panose="02020603050405020304" pitchFamily="18" charset="0"/>
              <a:sym typeface="+mn-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58370" name="Text Box 2"/>
          <p:cNvSpPr txBox="1">
            <a:spLocks noChangeArrowheads="1"/>
          </p:cNvSpPr>
          <p:nvPr/>
        </p:nvSpPr>
        <p:spPr bwMode="auto">
          <a:xfrm>
            <a:off x="845820" y="615315"/>
            <a:ext cx="534924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dirty="0">
                <a:latin typeface="Times New Roman" panose="02020603050405020304" pitchFamily="18" charset="0"/>
                <a:cs typeface="Times New Roman" panose="02020603050405020304" pitchFamily="18" charset="0"/>
              </a:rPr>
              <a:t>2.加压,缩小体积 ( 压缩体积 )</a:t>
            </a:r>
            <a:endParaRPr kumimoji="1" lang="en-US" altLang="zh-CN" sz="3200" b="1" dirty="0">
              <a:latin typeface="Times New Roman" panose="02020603050405020304" pitchFamily="18" charset="0"/>
              <a:cs typeface="Times New Roman" panose="02020603050405020304" pitchFamily="18" charset="0"/>
            </a:endParaRPr>
          </a:p>
        </p:txBody>
      </p:sp>
      <p:sp>
        <p:nvSpPr>
          <p:cNvPr id="58371" name="Rectangle 3"/>
          <p:cNvSpPr>
            <a:spLocks noChangeArrowheads="1"/>
          </p:cNvSpPr>
          <p:nvPr/>
        </p:nvSpPr>
        <p:spPr bwMode="auto">
          <a:xfrm>
            <a:off x="1096010" y="1137920"/>
            <a:ext cx="45377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kumimoji="1" lang="zh-CN" altLang="en-US" sz="3200" b="1" dirty="0">
                <a:latin typeface="黑体" panose="02010609060101010101" charset="-122"/>
                <a:ea typeface="黑体" panose="02010609060101010101" charset="-122"/>
                <a:cs typeface="黑体" panose="02010609060101010101" charset="-122"/>
              </a:rPr>
              <a:t>应用</a:t>
            </a:r>
            <a:r>
              <a:rPr kumimoji="1" lang="en-US" altLang="zh-CN" sz="3200" b="1" dirty="0">
                <a:latin typeface="黑体" panose="02010609060101010101" charset="-122"/>
                <a:ea typeface="黑体" panose="02010609060101010101" charset="-122"/>
                <a:cs typeface="黑体" panose="02010609060101010101" charset="-122"/>
              </a:rPr>
              <a:t>: </a:t>
            </a:r>
            <a:r>
              <a:rPr kumimoji="1" lang="zh-CN" altLang="en-US" sz="3200" b="1" dirty="0">
                <a:latin typeface="黑体" panose="02010609060101010101" charset="-122"/>
                <a:ea typeface="黑体" panose="02010609060101010101" charset="-122"/>
                <a:cs typeface="黑体" panose="02010609060101010101" charset="-122"/>
              </a:rPr>
              <a:t>便于运输和储存。</a:t>
            </a:r>
            <a:endParaRPr kumimoji="1" lang="zh-CN" altLang="en-US" sz="3200" b="1" dirty="0">
              <a:latin typeface="黑体" panose="02010609060101010101" charset="-122"/>
              <a:ea typeface="黑体" panose="02010609060101010101" charset="-122"/>
              <a:cs typeface="黑体" panose="02010609060101010101" charset="-122"/>
            </a:endParaRPr>
          </a:p>
        </p:txBody>
      </p:sp>
      <p:pic>
        <p:nvPicPr>
          <p:cNvPr id="58372" name="Picture 4" descr="气体打火机4-17"/>
          <p:cNvPicPr>
            <a:picLocks noChangeAspect="1" noChangeArrowheads="1"/>
          </p:cNvPicPr>
          <p:nvPr/>
        </p:nvPicPr>
        <p:blipFill>
          <a:blip r:embed="rId2" cstate="email"/>
          <a:srcRect/>
          <a:stretch>
            <a:fillRect/>
          </a:stretch>
        </p:blipFill>
        <p:spPr bwMode="auto">
          <a:xfrm>
            <a:off x="377508" y="1726565"/>
            <a:ext cx="2833687"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3" name="Picture 5" descr="液化石油气4-18"/>
          <p:cNvPicPr>
            <a:picLocks noChangeAspect="1" noChangeArrowheads="1"/>
          </p:cNvPicPr>
          <p:nvPr/>
        </p:nvPicPr>
        <p:blipFill>
          <a:blip r:embed="rId3" cstate="email"/>
          <a:srcRect/>
          <a:stretch>
            <a:fillRect/>
          </a:stretch>
        </p:blipFill>
        <p:spPr bwMode="auto">
          <a:xfrm>
            <a:off x="3196908" y="1726565"/>
            <a:ext cx="2890837"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4" name="Picture 6" descr="这是矗立在发射架上的长征二号捆绑式新型运载火箭在发射前的雄姿"/>
          <p:cNvPicPr>
            <a:picLocks noChangeAspect="1" noChangeArrowheads="1"/>
          </p:cNvPicPr>
          <p:nvPr/>
        </p:nvPicPr>
        <p:blipFill>
          <a:blip r:embed="rId4" cstate="email"/>
          <a:srcRect/>
          <a:stretch>
            <a:fillRect/>
          </a:stretch>
        </p:blipFill>
        <p:spPr bwMode="auto">
          <a:xfrm>
            <a:off x="6016308" y="1726565"/>
            <a:ext cx="28194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7" name="Text Box 7"/>
          <p:cNvSpPr txBox="1">
            <a:spLocks noChangeArrowheads="1"/>
          </p:cNvSpPr>
          <p:nvPr/>
        </p:nvSpPr>
        <p:spPr bwMode="auto">
          <a:xfrm>
            <a:off x="521970" y="6190615"/>
            <a:ext cx="22320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latin typeface="Calibri" panose="020F0502020204030204" charset="0"/>
              </a:rPr>
              <a:t>气体打火机</a:t>
            </a:r>
            <a:endParaRPr lang="zh-CN" altLang="en-US" sz="3200" b="1">
              <a:latin typeface="Calibri" panose="020F0502020204030204" charset="0"/>
            </a:endParaRPr>
          </a:p>
        </p:txBody>
      </p:sp>
      <p:sp>
        <p:nvSpPr>
          <p:cNvPr id="66568" name="Text Box 8"/>
          <p:cNvSpPr txBox="1">
            <a:spLocks noChangeArrowheads="1"/>
          </p:cNvSpPr>
          <p:nvPr/>
        </p:nvSpPr>
        <p:spPr bwMode="auto">
          <a:xfrm>
            <a:off x="3401695" y="6190615"/>
            <a:ext cx="22320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latin typeface="Calibri" panose="020F0502020204030204" charset="0"/>
              </a:rPr>
              <a:t>液化石油气</a:t>
            </a:r>
            <a:endParaRPr lang="zh-CN" altLang="en-US" sz="3200" b="1">
              <a:latin typeface="Calibri" panose="020F0502020204030204" charset="0"/>
            </a:endParaRPr>
          </a:p>
        </p:txBody>
      </p:sp>
      <p:sp>
        <p:nvSpPr>
          <p:cNvPr id="66569" name="Text Box 9"/>
          <p:cNvSpPr txBox="1">
            <a:spLocks noChangeArrowheads="1"/>
          </p:cNvSpPr>
          <p:nvPr/>
        </p:nvSpPr>
        <p:spPr bwMode="auto">
          <a:xfrm>
            <a:off x="6283008" y="6190615"/>
            <a:ext cx="22320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latin typeface="Calibri" panose="020F0502020204030204" charset="0"/>
              </a:rPr>
              <a:t>运载火箭</a:t>
            </a:r>
            <a:endParaRPr lang="zh-CN" altLang="en-US" sz="3200" b="1">
              <a:latin typeface="Calibri" panose="020F0502020204030204"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blinds(horizontal)">
                                      <p:cBhvr>
                                        <p:cTn id="7" dur="500"/>
                                        <p:tgtEl>
                                          <p:spTgt spid="5837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8371"/>
                                        </p:tgtEl>
                                        <p:attrNameLst>
                                          <p:attrName>style.visibility</p:attrName>
                                        </p:attrNameLst>
                                      </p:cBhvr>
                                      <p:to>
                                        <p:strVal val="visible"/>
                                      </p:to>
                                    </p:set>
                                    <p:animEffect transition="in" filter="blinds(horizontal)">
                                      <p:cBhvr>
                                        <p:cTn id="12" dur="500"/>
                                        <p:tgtEl>
                                          <p:spTgt spid="5837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8372"/>
                                        </p:tgtEl>
                                        <p:attrNameLst>
                                          <p:attrName>style.visibility</p:attrName>
                                        </p:attrNameLst>
                                      </p:cBhvr>
                                      <p:to>
                                        <p:strVal val="visible"/>
                                      </p:to>
                                    </p:set>
                                    <p:animEffect transition="in" filter="dissolve">
                                      <p:cBhvr>
                                        <p:cTn id="17" dur="500"/>
                                        <p:tgtEl>
                                          <p:spTgt spid="5837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8373"/>
                                        </p:tgtEl>
                                        <p:attrNameLst>
                                          <p:attrName>style.visibility</p:attrName>
                                        </p:attrNameLst>
                                      </p:cBhvr>
                                      <p:to>
                                        <p:strVal val="visible"/>
                                      </p:to>
                                    </p:set>
                                    <p:animEffect transition="in" filter="dissolve">
                                      <p:cBhvr>
                                        <p:cTn id="22" dur="500"/>
                                        <p:tgtEl>
                                          <p:spTgt spid="5837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8374"/>
                                        </p:tgtEl>
                                        <p:attrNameLst>
                                          <p:attrName>style.visibility</p:attrName>
                                        </p:attrNameLst>
                                      </p:cBhvr>
                                      <p:to>
                                        <p:strVal val="visible"/>
                                      </p:to>
                                    </p:set>
                                    <p:animEffect transition="in" filter="blinds(horizontal)">
                                      <p:cBhvr>
                                        <p:cTn id="27" dur="500"/>
                                        <p:tgtEl>
                                          <p:spTgt spid="58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utoUpdateAnimBg="0"/>
      <p:bldP spid="5837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61442" name="Rectangle 2"/>
          <p:cNvSpPr>
            <a:spLocks noGrp="1" noRot="1" noChangeArrowheads="1"/>
          </p:cNvSpPr>
          <p:nvPr/>
        </p:nvSpPr>
        <p:spPr>
          <a:xfrm>
            <a:off x="457835" y="922020"/>
            <a:ext cx="8229600" cy="1143000"/>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eaLnBrk="1" hangingPunct="1"/>
            <a:r>
              <a:rPr lang="zh-CN" altLang="en-US" sz="3200" b="1" smtClean="0">
                <a:solidFill>
                  <a:schemeClr val="tx1"/>
                </a:solidFill>
                <a:latin typeface="Times New Roman" panose="02020603050405020304" pitchFamily="18" charset="0"/>
                <a:ea typeface="黑体" panose="02010609060101010101" charset="-122"/>
                <a:cs typeface="Times New Roman" panose="02020603050405020304" pitchFamily="18" charset="0"/>
              </a:rPr>
              <a:t>思考：电冰箱工作时，其侧面和背面为什么会发热</a:t>
            </a:r>
            <a:r>
              <a:rPr lang="en-US" altLang="zh-CN" sz="3200" b="1" smtClean="0">
                <a:solidFill>
                  <a:schemeClr val="tx1"/>
                </a:solidFill>
                <a:latin typeface="Times New Roman" panose="02020603050405020304" pitchFamily="18" charset="0"/>
                <a:ea typeface="黑体" panose="02010609060101010101" charset="-122"/>
                <a:cs typeface="Times New Roman" panose="02020603050405020304" pitchFamily="18" charset="0"/>
              </a:rPr>
              <a:t>?</a:t>
            </a:r>
            <a:endParaRPr lang="en-US" altLang="zh-CN" sz="3200" b="1" smtClean="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pic>
        <p:nvPicPr>
          <p:cNvPr id="67587" name="Picture 3" descr="20021115911573499"/>
          <p:cNvPicPr>
            <a:picLocks noChangeAspect="1" noChangeArrowheads="1"/>
          </p:cNvPicPr>
          <p:nvPr/>
        </p:nvPicPr>
        <p:blipFill>
          <a:blip r:embed="rId2"/>
          <a:srcRect/>
          <a:stretch>
            <a:fillRect/>
          </a:stretch>
        </p:blipFill>
        <p:spPr bwMode="auto">
          <a:xfrm>
            <a:off x="3209290" y="2297748"/>
            <a:ext cx="2725738"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442">
                                            <p:txEl>
                                              <p:pRg st="0" end="0"/>
                                            </p:txEl>
                                          </p:spTgt>
                                        </p:tgtEl>
                                        <p:attrNameLst>
                                          <p:attrName>style.visibility</p:attrName>
                                        </p:attrNameLst>
                                      </p:cBhvr>
                                      <p:to>
                                        <p:strVal val="visible"/>
                                      </p:to>
                                    </p:set>
                                    <p:animEffect transition="in" filter="dissolve">
                                      <p:cBhvr>
                                        <p:cTn id="7" dur="500"/>
                                        <p:tgtEl>
                                          <p:spTgt spid="614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autoUpdateAnimBg="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62466" name="Rectangle 2"/>
          <p:cNvSpPr>
            <a:spLocks noGrp="1" noRot="1" noChangeArrowheads="1"/>
          </p:cNvSpPr>
          <p:nvPr/>
        </p:nvSpPr>
        <p:spPr>
          <a:xfrm>
            <a:off x="513080" y="786130"/>
            <a:ext cx="6934200" cy="791845"/>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eaLnBrk="1" hangingPunct="1"/>
            <a:r>
              <a:rPr lang="zh-CN" altLang="en-US" sz="3600" b="1" smtClean="0">
                <a:solidFill>
                  <a:schemeClr val="tx1"/>
                </a:solidFill>
                <a:latin typeface="Times New Roman" panose="02020603050405020304" pitchFamily="18" charset="0"/>
                <a:ea typeface="黑体" panose="02010609060101010101" charset="-122"/>
                <a:cs typeface="Times New Roman" panose="02020603050405020304" pitchFamily="18" charset="0"/>
              </a:rPr>
              <a:t>你知道卫星内的热管温控技术吗</a:t>
            </a:r>
            <a:r>
              <a:rPr lang="en-US" altLang="zh-CN" sz="3600" b="1" smtClean="0">
                <a:solidFill>
                  <a:schemeClr val="tx1"/>
                </a:solidFill>
                <a:latin typeface="Times New Roman" panose="02020603050405020304" pitchFamily="18" charset="0"/>
                <a:ea typeface="黑体" panose="02010609060101010101" charset="-122"/>
                <a:cs typeface="Times New Roman" panose="02020603050405020304" pitchFamily="18" charset="0"/>
              </a:rPr>
              <a:t>?</a:t>
            </a:r>
            <a:endParaRPr lang="en-US" altLang="zh-CN" sz="3600" b="1" smtClean="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pic>
        <p:nvPicPr>
          <p:cNvPr id="62467" name="Picture 3" descr="weixing"/>
          <p:cNvPicPr>
            <a:picLocks noChangeAspect="1" noChangeArrowheads="1"/>
          </p:cNvPicPr>
          <p:nvPr/>
        </p:nvPicPr>
        <p:blipFill>
          <a:blip r:embed="rId2"/>
          <a:srcRect/>
          <a:stretch>
            <a:fillRect/>
          </a:stretch>
        </p:blipFill>
        <p:spPr bwMode="auto">
          <a:xfrm>
            <a:off x="641350" y="1661795"/>
            <a:ext cx="3793490" cy="487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Text Box 4"/>
          <p:cNvSpPr txBox="1">
            <a:spLocks noChangeArrowheads="1"/>
          </p:cNvSpPr>
          <p:nvPr/>
        </p:nvSpPr>
        <p:spPr bwMode="auto">
          <a:xfrm>
            <a:off x="4676775" y="2257425"/>
            <a:ext cx="4038600" cy="341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kumimoji="1" lang="en-US" altLang="zh-CN" sz="3200" b="1"/>
              <a:t>    </a:t>
            </a:r>
            <a:r>
              <a:rPr kumimoji="1" lang="zh-CN" altLang="en-US" sz="3200" b="1"/>
              <a:t>管内工作的液体在向阳面汽化吸热，在背阳面液化放热。使温差不致过大，满足电子设备的温度要求。                </a:t>
            </a:r>
            <a:endParaRPr kumimoji="1" lang="zh-CN" altLang="en-US" sz="3200" b="1"/>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2466">
                                            <p:txEl>
                                              <p:pRg st="0" end="0"/>
                                            </p:txEl>
                                          </p:spTgt>
                                        </p:tgtEl>
                                        <p:attrNameLst>
                                          <p:attrName>style.visibility</p:attrName>
                                        </p:attrNameLst>
                                      </p:cBhvr>
                                      <p:to>
                                        <p:strVal val="visible"/>
                                      </p:to>
                                    </p:set>
                                    <p:animEffect transition="in" filter="dissolve">
                                      <p:cBhvr>
                                        <p:cTn id="7" dur="500"/>
                                        <p:tgtEl>
                                          <p:spTgt spid="624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2467"/>
                                        </p:tgtEl>
                                        <p:attrNameLst>
                                          <p:attrName>style.visibility</p:attrName>
                                        </p:attrNameLst>
                                      </p:cBhvr>
                                      <p:to>
                                        <p:strVal val="visible"/>
                                      </p:to>
                                    </p:set>
                                    <p:animEffect transition="in" filter="dissolve">
                                      <p:cBhvr>
                                        <p:cTn id="12" dur="500"/>
                                        <p:tgtEl>
                                          <p:spTgt spid="6246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2468">
                                            <p:txEl>
                                              <p:pRg st="0" end="0"/>
                                            </p:txEl>
                                          </p:spTgt>
                                        </p:tgtEl>
                                        <p:attrNameLst>
                                          <p:attrName>style.visibility</p:attrName>
                                        </p:attrNameLst>
                                      </p:cBhvr>
                                      <p:to>
                                        <p:strVal val="visible"/>
                                      </p:to>
                                    </p:set>
                                    <p:animEffect transition="in" filter="dissolve">
                                      <p:cBhvr>
                                        <p:cTn id="17" dur="500"/>
                                        <p:tgtEl>
                                          <p:spTgt spid="6246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utoUpdateAnimBg="0" build="p"/>
      <p:bldP spid="62468" grpId="0" autoUpdateAnimBg="0" build="p"/>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69634" name="Picture 4" descr="你看到的是水蒸气吗4-21"/>
          <p:cNvPicPr>
            <a:picLocks noChangeAspect="1" noChangeArrowheads="1"/>
          </p:cNvPicPr>
          <p:nvPr/>
        </p:nvPicPr>
        <p:blipFill>
          <a:blip r:embed="rId2" cstate="email"/>
          <a:srcRect/>
          <a:stretch>
            <a:fillRect/>
          </a:stretch>
        </p:blipFill>
        <p:spPr bwMode="auto">
          <a:xfrm>
            <a:off x="3609975" y="2600325"/>
            <a:ext cx="5095875" cy="382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5" name="WordArt 6"/>
          <p:cNvSpPr>
            <a:spLocks noChangeArrowheads="1" noChangeShapeType="1" noTextEdit="1"/>
          </p:cNvSpPr>
          <p:nvPr/>
        </p:nvSpPr>
        <p:spPr bwMode="auto">
          <a:xfrm>
            <a:off x="461328" y="722630"/>
            <a:ext cx="2592387" cy="1582738"/>
          </a:xfrm>
          <a:prstGeom prst="rect">
            <a:avLst/>
          </a:prstGeom>
        </p:spPr>
        <p:txBody>
          <a:bodyPr wrap="none" fromWordArt="1">
            <a:prstTxWarp prst="textSlantUp">
              <a:avLst>
                <a:gd name="adj" fmla="val 32056"/>
              </a:avLst>
            </a:prstTxWarp>
          </a:bodyPr>
          <a:lstStyle/>
          <a:p>
            <a:pPr algn="ctr"/>
            <a:r>
              <a:rPr lang="zh-CN" altLang="en-US" sz="3600" b="1" kern="10" dirty="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panose="02010600030101010101" pitchFamily="2" charset="-122"/>
                <a:ea typeface="宋体" panose="02010600030101010101" pitchFamily="2" charset="-122"/>
              </a:rPr>
              <a:t>讨论</a:t>
            </a:r>
            <a:endParaRPr lang="zh-CN" altLang="en-US" sz="3600" b="1" kern="10" dirty="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panose="02010600030101010101" pitchFamily="2" charset="-122"/>
              <a:ea typeface="宋体" panose="02010600030101010101" pitchFamily="2" charset="-122"/>
            </a:endParaRPr>
          </a:p>
        </p:txBody>
      </p:sp>
      <p:sp>
        <p:nvSpPr>
          <p:cNvPr id="66567" name="Text Box 7"/>
          <p:cNvSpPr txBox="1">
            <a:spLocks noChangeArrowheads="1"/>
          </p:cNvSpPr>
          <p:nvPr/>
        </p:nvSpPr>
        <p:spPr bwMode="auto">
          <a:xfrm>
            <a:off x="3435350" y="342900"/>
            <a:ext cx="4967288"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dirty="0">
                <a:solidFill>
                  <a:srgbClr val="FFFF00"/>
                </a:solidFill>
                <a:latin typeface="Times New Roman" panose="02020603050405020304" pitchFamily="18" charset="0"/>
                <a:ea typeface="黑体" panose="02010609060101010101" charset="-122"/>
                <a:cs typeface="Times New Roman" panose="02020603050405020304" pitchFamily="18" charset="0"/>
              </a:rPr>
              <a:t>       </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1</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、当水壶里的水沸腾时</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为什么靠近壶嘴的一段看不见”白气”</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而在上面一段能够看得见</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a:t>
            </a:r>
            <a:endParaRPr kumimoji="1" lang="en-US" altLang="zh-CN"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66568" name="Text Box 8"/>
          <p:cNvSpPr txBox="1">
            <a:spLocks noChangeArrowheads="1"/>
          </p:cNvSpPr>
          <p:nvPr/>
        </p:nvSpPr>
        <p:spPr bwMode="auto">
          <a:xfrm>
            <a:off x="231775" y="2619693"/>
            <a:ext cx="320357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spcBef>
                <a:spcPct val="50000"/>
              </a:spcBef>
            </a:pPr>
            <a:r>
              <a:rPr kumimoji="1" lang="en-US" altLang="zh-CN" sz="3200" b="1" dirty="0"/>
              <a:t>    </a:t>
            </a:r>
            <a:r>
              <a:rPr kumimoji="1" lang="zh-CN" altLang="en-US" sz="3200" b="1" dirty="0"/>
              <a:t>靠近壶嘴处温度较高</a:t>
            </a:r>
            <a:r>
              <a:rPr kumimoji="1" lang="en-US" altLang="zh-CN" sz="3200" b="1" dirty="0"/>
              <a:t>,</a:t>
            </a:r>
            <a:r>
              <a:rPr kumimoji="1" lang="zh-CN" altLang="en-US" sz="3200" b="1" dirty="0"/>
              <a:t>水蒸气没有被液化</a:t>
            </a:r>
            <a:r>
              <a:rPr kumimoji="1" lang="en-US" altLang="zh-CN" sz="3200" b="1" dirty="0"/>
              <a:t>,</a:t>
            </a:r>
            <a:r>
              <a:rPr kumimoji="1" lang="zh-CN" altLang="en-US" sz="3200" b="1" dirty="0"/>
              <a:t>而后面一段水蒸气温度较低</a:t>
            </a:r>
            <a:r>
              <a:rPr kumimoji="1" lang="en-US" altLang="zh-CN" sz="3200" b="1" dirty="0"/>
              <a:t>,</a:t>
            </a:r>
            <a:r>
              <a:rPr kumimoji="1" lang="zh-CN" altLang="en-US" sz="3200" b="1" dirty="0"/>
              <a:t>液化成小水滴</a:t>
            </a:r>
            <a:r>
              <a:rPr kumimoji="1" lang="en-US" altLang="zh-CN" sz="3200" b="1" dirty="0"/>
              <a:t>,</a:t>
            </a:r>
            <a:r>
              <a:rPr kumimoji="1" lang="zh-CN" altLang="en-US" sz="3200" b="1" dirty="0"/>
              <a:t>所以能被看见。</a:t>
            </a:r>
            <a:endParaRPr kumimoji="1" lang="en-US" altLang="zh-CN" sz="3200" b="1" dirty="0"/>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6567">
                                            <p:txEl>
                                              <p:pRg st="0" end="0"/>
                                            </p:txEl>
                                          </p:spTgt>
                                        </p:tgtEl>
                                        <p:attrNameLst>
                                          <p:attrName>style.visibility</p:attrName>
                                        </p:attrNameLst>
                                      </p:cBhvr>
                                      <p:to>
                                        <p:strVal val="visible"/>
                                      </p:to>
                                    </p:set>
                                    <p:animEffect transition="in" filter="dissolve">
                                      <p:cBhvr>
                                        <p:cTn id="7" dur="500"/>
                                        <p:tgtEl>
                                          <p:spTgt spid="665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6568">
                                            <p:txEl>
                                              <p:pRg st="0" end="0"/>
                                            </p:txEl>
                                          </p:spTgt>
                                        </p:tgtEl>
                                        <p:attrNameLst>
                                          <p:attrName>style.visibility</p:attrName>
                                        </p:attrNameLst>
                                      </p:cBhvr>
                                      <p:to>
                                        <p:strVal val="visible"/>
                                      </p:to>
                                    </p:set>
                                    <p:animEffect transition="in" filter="dissolve">
                                      <p:cBhvr>
                                        <p:cTn id="12" dur="500"/>
                                        <p:tgtEl>
                                          <p:spTgt spid="6656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7" grpId="0" autoUpdateAnimBg="0" build="p"/>
      <p:bldP spid="66568" grpId="0" autoUpdateAnimBg="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58723" name="Text Box 3"/>
          <p:cNvSpPr txBox="1">
            <a:spLocks noChangeArrowheads="1"/>
          </p:cNvSpPr>
          <p:nvPr/>
        </p:nvSpPr>
        <p:spPr bwMode="auto">
          <a:xfrm>
            <a:off x="449580" y="1125220"/>
            <a:ext cx="824388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spcBef>
                <a:spcPct val="50000"/>
              </a:spcBef>
              <a:buClrTx/>
              <a:buSzTx/>
              <a:buFontTx/>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2.冬天的夜晚，窗户玻璃上有水珠生成，为什么?</a:t>
            </a:r>
            <a:endParaRPr kumimoji="1" lang="en-US" altLang="zh-CN"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158724" name="Text Box 4"/>
          <p:cNvSpPr txBox="1">
            <a:spLocks noChangeArrowheads="1"/>
          </p:cNvSpPr>
          <p:nvPr/>
        </p:nvSpPr>
        <p:spPr bwMode="auto">
          <a:xfrm>
            <a:off x="450215" y="2493645"/>
            <a:ext cx="583628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Times New Roman" panose="02020603050405020304" pitchFamily="18" charset="0"/>
              </a:rPr>
              <a:t>请思考在玻璃的内侧还是外侧？</a:t>
            </a:r>
            <a:endParaRPr lang="zh-CN" altLang="en-US" sz="3200" b="1" dirty="0">
              <a:solidFill>
                <a:srgbClr val="FF0000"/>
              </a:solidFill>
              <a:latin typeface="Times New Roman" panose="02020603050405020304" pitchFamily="18" charset="0"/>
            </a:endParaRPr>
          </a:p>
        </p:txBody>
      </p:sp>
      <p:sp>
        <p:nvSpPr>
          <p:cNvPr id="64517" name="Text Box 5"/>
          <p:cNvSpPr txBox="1">
            <a:spLocks noChangeArrowheads="1"/>
          </p:cNvSpPr>
          <p:nvPr/>
        </p:nvSpPr>
        <p:spPr bwMode="auto">
          <a:xfrm>
            <a:off x="300990" y="3334385"/>
            <a:ext cx="854202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dirty="0"/>
              <a:t>内侧有水珠</a:t>
            </a:r>
            <a:br>
              <a:rPr lang="zh-CN" altLang="en-US" sz="3600" b="1" dirty="0"/>
            </a:br>
            <a:r>
              <a:rPr lang="zh-CN" altLang="en-US" sz="3600" b="1" dirty="0"/>
              <a:t>冬天屋子里热外边冷，屋里的热空气遇到冷玻璃放热液化，成为小水滴</a:t>
            </a:r>
            <a:endParaRPr lang="zh-CN" altLang="en-US" sz="3600" b="1" dirty="0"/>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8723"/>
                                        </p:tgtEl>
                                        <p:attrNameLst>
                                          <p:attrName>style.visibility</p:attrName>
                                        </p:attrNameLst>
                                      </p:cBhvr>
                                      <p:to>
                                        <p:strVal val="visible"/>
                                      </p:to>
                                    </p:set>
                                    <p:animEffect transition="in" filter="dissolve">
                                      <p:cBhvr>
                                        <p:cTn id="7" dur="500"/>
                                        <p:tgtEl>
                                          <p:spTgt spid="1587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8724"/>
                                        </p:tgtEl>
                                        <p:attrNameLst>
                                          <p:attrName>style.visibility</p:attrName>
                                        </p:attrNameLst>
                                      </p:cBhvr>
                                      <p:to>
                                        <p:strVal val="visible"/>
                                      </p:to>
                                    </p:set>
                                    <p:animEffect transition="in" filter="dissolve">
                                      <p:cBhvr>
                                        <p:cTn id="12" dur="500"/>
                                        <p:tgtEl>
                                          <p:spTgt spid="15872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45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3" grpId="0"/>
      <p:bldP spid="158724" grpId="0"/>
      <p:bldP spid="64517"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grpSp>
        <p:nvGrpSpPr>
          <p:cNvPr id="19" name="组合 18"/>
          <p:cNvGrpSpPr/>
          <p:nvPr/>
        </p:nvGrpSpPr>
        <p:grpSpPr>
          <a:xfrm>
            <a:off x="85090" y="93980"/>
            <a:ext cx="2548255" cy="773430"/>
            <a:chOff x="288" y="190"/>
            <a:chExt cx="4013" cy="1218"/>
          </a:xfrm>
        </p:grpSpPr>
        <p:pic>
          <p:nvPicPr>
            <p:cNvPr id="15" name="图形 5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8" y="190"/>
              <a:ext cx="1218" cy="1218"/>
            </a:xfrm>
            <a:prstGeom prst="rect">
              <a:avLst/>
            </a:prstGeom>
          </p:spPr>
        </p:pic>
        <p:sp>
          <p:nvSpPr>
            <p:cNvPr id="16" name="文本框 15"/>
            <p:cNvSpPr txBox="1"/>
            <p:nvPr/>
          </p:nvSpPr>
          <p:spPr>
            <a:xfrm>
              <a:off x="1400" y="339"/>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sp>
        <p:nvSpPr>
          <p:cNvPr id="2" name="文本框 1"/>
          <p:cNvSpPr txBox="1"/>
          <p:nvPr/>
        </p:nvSpPr>
        <p:spPr>
          <a:xfrm>
            <a:off x="2414588" y="772160"/>
            <a:ext cx="4314825" cy="645160"/>
          </a:xfrm>
          <a:prstGeom prst="rect">
            <a:avLst/>
          </a:prstGeom>
          <a:noFill/>
        </p:spPr>
        <p:txBody>
          <a:bodyPr wrap="none" rtlCol="0" anchor="t">
            <a:spAutoFit/>
          </a:bodyPr>
          <a:lstStyle/>
          <a:p>
            <a:pPr algn="ctr"/>
            <a:r>
              <a:rPr lang="zh-CN" altLang="en-US" sz="3600" b="1" dirty="0">
                <a:ea typeface="黑体" panose="02010609060101010101" charset="-122"/>
                <a:sym typeface="+mn-ea"/>
              </a:rPr>
              <a:t>蒸发和沸腾的异同点</a:t>
            </a:r>
            <a:endParaRPr lang="zh-CN" altLang="en-US" sz="3600" b="1" dirty="0">
              <a:ea typeface="黑体" panose="02010609060101010101" charset="-122"/>
              <a:sym typeface="+mn-ea"/>
            </a:endParaRPr>
          </a:p>
        </p:txBody>
      </p:sp>
      <p:graphicFrame>
        <p:nvGraphicFramePr>
          <p:cNvPr id="222277" name="Group 69"/>
          <p:cNvGraphicFramePr>
            <a:graphicFrameLocks noGrp="1"/>
          </p:cNvGraphicFramePr>
          <p:nvPr>
            <p:custDataLst>
              <p:tags r:id="rId2"/>
            </p:custDataLst>
          </p:nvPr>
        </p:nvGraphicFramePr>
        <p:xfrm>
          <a:off x="245685" y="1683385"/>
          <a:ext cx="8651875" cy="4527868"/>
        </p:xfrm>
        <a:graphic>
          <a:graphicData uri="http://schemas.openxmlformats.org/drawingml/2006/table">
            <a:tbl>
              <a:tblPr/>
              <a:tblGrid>
                <a:gridCol w="1152525"/>
                <a:gridCol w="3600450"/>
                <a:gridCol w="3898900"/>
              </a:tblGrid>
              <a:tr h="6048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蒸发</a:t>
                      </a:r>
                      <a:endPar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沸腾</a:t>
                      </a:r>
                      <a:endPar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共同点</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        </a:t>
                      </a:r>
                      <a:endPar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cPr/>
                </a:tc>
              </a:tr>
              <a:tr h="33115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 不</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 同</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r>
                        <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 点</a:t>
                      </a: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en-US" altLang="zh-CN"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pPr>
                      <a:endParaRPr kumimoji="0" lang="zh-CN" altLang="en-US" sz="24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22260" name="Text Box 52"/>
          <p:cNvSpPr txBox="1">
            <a:spLocks noChangeArrowheads="1"/>
          </p:cNvSpPr>
          <p:nvPr/>
        </p:nvSpPr>
        <p:spPr bwMode="auto">
          <a:xfrm>
            <a:off x="2533015" y="2360930"/>
            <a:ext cx="48514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1</a:t>
            </a:r>
            <a:r>
              <a:rPr lang="zh-CN" altLang="en-US" sz="2800" b="1">
                <a:latin typeface="Times New Roman" panose="02020603050405020304" pitchFamily="18" charset="0"/>
                <a:ea typeface="黑体" panose="02010609060101010101" charset="-122"/>
                <a:cs typeface="Times New Roman" panose="02020603050405020304" pitchFamily="18" charset="0"/>
              </a:rPr>
              <a:t>、</a:t>
            </a:r>
            <a:r>
              <a:rPr lang="zh-CN" altLang="en-US" sz="2800" b="1">
                <a:solidFill>
                  <a:srgbClr val="FF3300"/>
                </a:solidFill>
                <a:latin typeface="Times New Roman" panose="02020603050405020304" pitchFamily="18" charset="0"/>
                <a:ea typeface="黑体" panose="02010609060101010101" charset="-122"/>
                <a:cs typeface="Times New Roman" panose="02020603050405020304" pitchFamily="18" charset="0"/>
              </a:rPr>
              <a:t>汽化</a:t>
            </a:r>
            <a:r>
              <a:rPr lang="zh-CN" altLang="en-US" sz="2800" b="1">
                <a:latin typeface="Times New Roman" panose="02020603050405020304" pitchFamily="18" charset="0"/>
                <a:ea typeface="黑体" panose="02010609060101010101" charset="-122"/>
                <a:cs typeface="Times New Roman" panose="02020603050405020304" pitchFamily="18" charset="0"/>
              </a:rPr>
              <a:t>现象        </a:t>
            </a:r>
            <a:r>
              <a:rPr lang="en-US" altLang="zh-CN" sz="2800" b="1">
                <a:latin typeface="Times New Roman" panose="02020603050405020304" pitchFamily="18" charset="0"/>
                <a:ea typeface="黑体" panose="02010609060101010101" charset="-122"/>
                <a:cs typeface="Times New Roman" panose="02020603050405020304" pitchFamily="18" charset="0"/>
              </a:rPr>
              <a:t>2</a:t>
            </a:r>
            <a:r>
              <a:rPr lang="zh-CN" altLang="en-US" sz="2800" b="1">
                <a:latin typeface="Times New Roman" panose="02020603050405020304" pitchFamily="18" charset="0"/>
                <a:ea typeface="黑体" panose="02010609060101010101" charset="-122"/>
                <a:cs typeface="Times New Roman" panose="02020603050405020304" pitchFamily="18" charset="0"/>
              </a:rPr>
              <a:t>、需要</a:t>
            </a:r>
            <a:r>
              <a:rPr lang="zh-CN" altLang="en-US" sz="2800" b="1">
                <a:solidFill>
                  <a:srgbClr val="FF3300"/>
                </a:solidFill>
                <a:latin typeface="Times New Roman" panose="02020603050405020304" pitchFamily="18" charset="0"/>
                <a:ea typeface="黑体" panose="02010609060101010101" charset="-122"/>
                <a:cs typeface="Times New Roman" panose="02020603050405020304" pitchFamily="18" charset="0"/>
              </a:rPr>
              <a:t>吸热</a:t>
            </a:r>
            <a:endParaRPr lang="zh-CN" altLang="en-US" sz="2800" b="1">
              <a:solidFill>
                <a:srgbClr val="FF3300"/>
              </a:solidFill>
              <a:latin typeface="Times New Roman" panose="02020603050405020304" pitchFamily="18" charset="0"/>
              <a:ea typeface="黑体" panose="02010609060101010101" charset="-122"/>
              <a:cs typeface="Times New Roman" panose="02020603050405020304" pitchFamily="18" charset="0"/>
            </a:endParaRPr>
          </a:p>
        </p:txBody>
      </p:sp>
      <p:sp>
        <p:nvSpPr>
          <p:cNvPr id="222262" name="Text Box 54"/>
          <p:cNvSpPr txBox="1">
            <a:spLocks noChangeArrowheads="1"/>
          </p:cNvSpPr>
          <p:nvPr/>
        </p:nvSpPr>
        <p:spPr bwMode="auto">
          <a:xfrm>
            <a:off x="1469648" y="2935923"/>
            <a:ext cx="2881312" cy="1014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1</a:t>
            </a:r>
            <a:r>
              <a:rPr lang="zh-CN" altLang="en-US" sz="2400" b="1">
                <a:latin typeface="Times New Roman" panose="02020603050405020304" pitchFamily="18" charset="0"/>
                <a:ea typeface="黑体" panose="02010609060101010101" charset="-122"/>
                <a:cs typeface="Times New Roman" panose="02020603050405020304" pitchFamily="18" charset="0"/>
              </a:rPr>
              <a:t>、在液体</a:t>
            </a:r>
            <a:r>
              <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rPr>
              <a:t>表面</a:t>
            </a:r>
            <a:r>
              <a:rPr lang="zh-CN" altLang="en-US" sz="2400" b="1">
                <a:latin typeface="Times New Roman" panose="02020603050405020304" pitchFamily="18" charset="0"/>
                <a:ea typeface="黑体" panose="02010609060101010101" charset="-122"/>
                <a:cs typeface="Times New Roman" panose="02020603050405020304" pitchFamily="18" charset="0"/>
              </a:rPr>
              <a:t>发生</a:t>
            </a:r>
            <a:endParaRPr lang="zh-CN" altLang="en-US" sz="2400" b="1">
              <a:latin typeface="Times New Roman" panose="02020603050405020304" pitchFamily="18" charset="0"/>
              <a:ea typeface="黑体" panose="02010609060101010101" charset="-122"/>
              <a:cs typeface="Times New Roman" panose="02020603050405020304" pitchFamily="18" charset="0"/>
            </a:endParaRPr>
          </a:p>
          <a:p>
            <a:pPr algn="l">
              <a:spcBef>
                <a:spcPct val="20000"/>
              </a:spcBef>
            </a:pPr>
            <a:endParaRPr lang="zh-CN" altLang="en-US" sz="2400" b="1">
              <a:latin typeface="Times New Roman" panose="02020603050405020304" pitchFamily="18" charset="0"/>
              <a:ea typeface="黑体" panose="02010609060101010101" charset="-122"/>
              <a:cs typeface="Times New Roman" panose="02020603050405020304" pitchFamily="18" charset="0"/>
            </a:endParaRPr>
          </a:p>
        </p:txBody>
      </p:sp>
      <p:sp>
        <p:nvSpPr>
          <p:cNvPr id="222264" name="Text Box 56"/>
          <p:cNvSpPr txBox="1">
            <a:spLocks noChangeArrowheads="1"/>
          </p:cNvSpPr>
          <p:nvPr/>
        </p:nvSpPr>
        <p:spPr bwMode="auto">
          <a:xfrm>
            <a:off x="4998720" y="2954020"/>
            <a:ext cx="367093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1</a:t>
            </a:r>
            <a:r>
              <a:rPr lang="zh-CN" altLang="en-US" sz="2400" b="1">
                <a:latin typeface="Times New Roman" panose="02020603050405020304" pitchFamily="18" charset="0"/>
                <a:ea typeface="黑体" panose="02010609060101010101" charset="-122"/>
                <a:cs typeface="Times New Roman" panose="02020603050405020304" pitchFamily="18" charset="0"/>
              </a:rPr>
              <a:t>、</a:t>
            </a:r>
            <a:r>
              <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rPr>
              <a:t>表面</a:t>
            </a:r>
            <a:r>
              <a:rPr lang="zh-CN" altLang="en-US" sz="2400" b="1">
                <a:latin typeface="Times New Roman" panose="02020603050405020304" pitchFamily="18" charset="0"/>
                <a:ea typeface="黑体" panose="02010609060101010101" charset="-122"/>
                <a:cs typeface="Times New Roman" panose="02020603050405020304" pitchFamily="18" charset="0"/>
              </a:rPr>
              <a:t>和</a:t>
            </a:r>
            <a:r>
              <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rPr>
              <a:t>内部</a:t>
            </a:r>
            <a:r>
              <a:rPr lang="zh-CN" altLang="en-US" sz="2400" b="1">
                <a:latin typeface="Times New Roman" panose="02020603050405020304" pitchFamily="18" charset="0"/>
                <a:ea typeface="黑体" panose="02010609060101010101" charset="-122"/>
                <a:cs typeface="Times New Roman" panose="02020603050405020304" pitchFamily="18" charset="0"/>
              </a:rPr>
              <a:t>同时发生</a:t>
            </a:r>
            <a:endParaRPr lang="zh-CN" altLang="en-US" sz="2400" b="1">
              <a:latin typeface="Times New Roman" panose="02020603050405020304" pitchFamily="18" charset="0"/>
              <a:ea typeface="黑体" panose="02010609060101010101" charset="-122"/>
              <a:cs typeface="Times New Roman" panose="02020603050405020304" pitchFamily="18" charset="0"/>
            </a:endParaRPr>
          </a:p>
        </p:txBody>
      </p:sp>
      <p:sp>
        <p:nvSpPr>
          <p:cNvPr id="222267" name="Text Box 59"/>
          <p:cNvSpPr txBox="1">
            <a:spLocks noChangeArrowheads="1"/>
          </p:cNvSpPr>
          <p:nvPr/>
        </p:nvSpPr>
        <p:spPr bwMode="auto">
          <a:xfrm>
            <a:off x="1469390" y="3449955"/>
            <a:ext cx="3383915"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2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2</a:t>
            </a:r>
            <a:r>
              <a:rPr lang="zh-CN" altLang="en-US" sz="2400" b="1">
                <a:latin typeface="Times New Roman" panose="02020603050405020304" pitchFamily="18" charset="0"/>
                <a:ea typeface="黑体" panose="02010609060101010101" charset="-122"/>
                <a:cs typeface="Times New Roman" panose="02020603050405020304" pitchFamily="18" charset="0"/>
              </a:rPr>
              <a:t>、在</a:t>
            </a:r>
            <a:r>
              <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rPr>
              <a:t>任何温度</a:t>
            </a:r>
            <a:r>
              <a:rPr lang="zh-CN" altLang="en-US" sz="2400" b="1">
                <a:latin typeface="Times New Roman" panose="02020603050405020304" pitchFamily="18" charset="0"/>
                <a:ea typeface="黑体" panose="02010609060101010101" charset="-122"/>
                <a:cs typeface="Times New Roman" panose="02020603050405020304" pitchFamily="18" charset="0"/>
              </a:rPr>
              <a:t>下都可以      发生</a:t>
            </a:r>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222268" name="Text Box 60"/>
          <p:cNvSpPr txBox="1">
            <a:spLocks noChangeArrowheads="1"/>
          </p:cNvSpPr>
          <p:nvPr/>
        </p:nvSpPr>
        <p:spPr bwMode="auto">
          <a:xfrm>
            <a:off x="5033903" y="3449955"/>
            <a:ext cx="36004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2</a:t>
            </a:r>
            <a:r>
              <a:rPr lang="zh-CN" altLang="en-US" sz="2400" b="1">
                <a:latin typeface="Times New Roman" panose="02020603050405020304" pitchFamily="18" charset="0"/>
                <a:ea typeface="黑体" panose="02010609060101010101" charset="-122"/>
                <a:cs typeface="Times New Roman" panose="02020603050405020304" pitchFamily="18" charset="0"/>
              </a:rPr>
              <a:t>、在</a:t>
            </a:r>
            <a:r>
              <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rPr>
              <a:t>一定的温度</a:t>
            </a:r>
            <a:r>
              <a:rPr lang="zh-CN" altLang="en-US" sz="2400" b="1">
                <a:latin typeface="Times New Roman" panose="02020603050405020304" pitchFamily="18" charset="0"/>
                <a:ea typeface="黑体" panose="02010609060101010101" charset="-122"/>
                <a:cs typeface="Times New Roman" panose="02020603050405020304" pitchFamily="18" charset="0"/>
              </a:rPr>
              <a:t>下发生</a:t>
            </a:r>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222269" name="Text Box 61"/>
          <p:cNvSpPr txBox="1">
            <a:spLocks noChangeArrowheads="1"/>
          </p:cNvSpPr>
          <p:nvPr/>
        </p:nvSpPr>
        <p:spPr bwMode="auto">
          <a:xfrm>
            <a:off x="1471235" y="4232910"/>
            <a:ext cx="2303463"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3</a:t>
            </a:r>
            <a:r>
              <a:rPr lang="zh-CN" altLang="en-US" sz="2400" b="1">
                <a:latin typeface="Times New Roman" panose="02020603050405020304" pitchFamily="18" charset="0"/>
                <a:ea typeface="黑体" panose="02010609060101010101" charset="-122"/>
                <a:cs typeface="Times New Roman" panose="02020603050405020304" pitchFamily="18" charset="0"/>
              </a:rPr>
              <a:t>、</a:t>
            </a:r>
            <a:r>
              <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rPr>
              <a:t>缓慢</a:t>
            </a:r>
            <a:r>
              <a:rPr lang="zh-CN" altLang="en-US" sz="2400" b="1">
                <a:latin typeface="Times New Roman" panose="02020603050405020304" pitchFamily="18" charset="0"/>
                <a:ea typeface="黑体" panose="02010609060101010101" charset="-122"/>
                <a:cs typeface="Times New Roman" panose="02020603050405020304" pitchFamily="18" charset="0"/>
              </a:rPr>
              <a:t>的汽化</a:t>
            </a:r>
            <a:endParaRPr lang="zh-CN" altLang="en-US" sz="2400" b="1">
              <a:latin typeface="Times New Roman" panose="02020603050405020304" pitchFamily="18" charset="0"/>
              <a:ea typeface="黑体" panose="02010609060101010101" charset="-122"/>
              <a:cs typeface="Times New Roman" panose="02020603050405020304" pitchFamily="18" charset="0"/>
            </a:endParaRPr>
          </a:p>
        </p:txBody>
      </p:sp>
      <p:sp>
        <p:nvSpPr>
          <p:cNvPr id="222270" name="Text Box 62"/>
          <p:cNvSpPr txBox="1">
            <a:spLocks noChangeArrowheads="1"/>
          </p:cNvSpPr>
          <p:nvPr/>
        </p:nvSpPr>
        <p:spPr bwMode="auto">
          <a:xfrm>
            <a:off x="5071685" y="4088448"/>
            <a:ext cx="23749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3</a:t>
            </a:r>
            <a:r>
              <a:rPr lang="zh-CN" altLang="en-US" sz="2400" b="1">
                <a:latin typeface="Times New Roman" panose="02020603050405020304" pitchFamily="18" charset="0"/>
                <a:ea typeface="黑体" panose="02010609060101010101" charset="-122"/>
                <a:cs typeface="Times New Roman" panose="02020603050405020304" pitchFamily="18" charset="0"/>
              </a:rPr>
              <a:t>、</a:t>
            </a:r>
            <a:r>
              <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rPr>
              <a:t>剧烈</a:t>
            </a:r>
            <a:r>
              <a:rPr lang="zh-CN" altLang="en-US" sz="2400" b="1">
                <a:latin typeface="Times New Roman" panose="02020603050405020304" pitchFamily="18" charset="0"/>
                <a:ea typeface="黑体" panose="02010609060101010101" charset="-122"/>
                <a:cs typeface="Times New Roman" panose="02020603050405020304" pitchFamily="18" charset="0"/>
              </a:rPr>
              <a:t>的汽化</a:t>
            </a:r>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222271" name="Text Box 63"/>
          <p:cNvSpPr txBox="1">
            <a:spLocks noChangeArrowheads="1"/>
          </p:cNvSpPr>
          <p:nvPr/>
        </p:nvSpPr>
        <p:spPr bwMode="auto">
          <a:xfrm>
            <a:off x="1469648" y="4736148"/>
            <a:ext cx="3384550"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4</a:t>
            </a:r>
            <a:r>
              <a:rPr lang="zh-CN" altLang="en-US" sz="2400" b="1">
                <a:latin typeface="Times New Roman" panose="02020603050405020304" pitchFamily="18" charset="0"/>
                <a:ea typeface="黑体" panose="02010609060101010101" charset="-122"/>
                <a:cs typeface="Times New Roman" panose="02020603050405020304" pitchFamily="18" charset="0"/>
              </a:rPr>
              <a:t>、影响蒸发快慢的因素：</a:t>
            </a:r>
            <a:r>
              <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rPr>
              <a:t>温度</a:t>
            </a:r>
            <a:r>
              <a:rPr lang="zh-CN" altLang="en-US" sz="2400" b="1">
                <a:latin typeface="Times New Roman" panose="02020603050405020304" pitchFamily="18" charset="0"/>
                <a:ea typeface="黑体" panose="02010609060101010101" charset="-122"/>
                <a:cs typeface="Times New Roman" panose="02020603050405020304" pitchFamily="18" charset="0"/>
              </a:rPr>
              <a:t>、</a:t>
            </a:r>
            <a:r>
              <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rPr>
              <a:t>表面积</a:t>
            </a:r>
            <a:r>
              <a:rPr lang="zh-CN" altLang="en-US" sz="2400" b="1">
                <a:latin typeface="Times New Roman" panose="02020603050405020304" pitchFamily="18" charset="0"/>
                <a:ea typeface="黑体" panose="02010609060101010101" charset="-122"/>
                <a:cs typeface="Times New Roman" panose="02020603050405020304" pitchFamily="18" charset="0"/>
              </a:rPr>
              <a:t>、液面上方</a:t>
            </a:r>
            <a:r>
              <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rPr>
              <a:t>空气的流速</a:t>
            </a:r>
            <a:endPar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endParaRPr>
          </a:p>
        </p:txBody>
      </p:sp>
      <p:sp>
        <p:nvSpPr>
          <p:cNvPr id="222272" name="Text Box 64"/>
          <p:cNvSpPr txBox="1">
            <a:spLocks noChangeArrowheads="1"/>
          </p:cNvSpPr>
          <p:nvPr/>
        </p:nvSpPr>
        <p:spPr bwMode="auto">
          <a:xfrm>
            <a:off x="5071745" y="4711065"/>
            <a:ext cx="3597275"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2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4</a:t>
            </a:r>
            <a:r>
              <a:rPr lang="zh-CN" altLang="en-US" sz="2400" b="1">
                <a:latin typeface="Times New Roman" panose="02020603050405020304" pitchFamily="18" charset="0"/>
                <a:ea typeface="黑体" panose="02010609060101010101" charset="-122"/>
                <a:cs typeface="Times New Roman" panose="02020603050405020304" pitchFamily="18" charset="0"/>
              </a:rPr>
              <a:t>、影响沸点高低的因素：                                                                              液面上方</a:t>
            </a:r>
            <a:r>
              <a:rPr lang="zh-CN" altLang="en-US" sz="2400" b="1">
                <a:solidFill>
                  <a:srgbClr val="FF3300"/>
                </a:solidFill>
                <a:latin typeface="Times New Roman" panose="02020603050405020304" pitchFamily="18" charset="0"/>
                <a:ea typeface="黑体" panose="02010609060101010101" charset="-122"/>
                <a:cs typeface="Times New Roman" panose="02020603050405020304" pitchFamily="18" charset="0"/>
              </a:rPr>
              <a:t>气压</a:t>
            </a:r>
            <a:r>
              <a:rPr lang="zh-CN" altLang="en-US" sz="2400" b="1">
                <a:latin typeface="Times New Roman" panose="02020603050405020304" pitchFamily="18" charset="0"/>
                <a:ea typeface="黑体" panose="02010609060101010101" charset="-122"/>
                <a:cs typeface="Times New Roman" panose="02020603050405020304" pitchFamily="18" charset="0"/>
              </a:rPr>
              <a:t>的大小</a:t>
            </a:r>
            <a:endParaRPr lang="zh-CN" altLang="en-US" sz="2400" b="1">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2260"/>
                                        </p:tgtEl>
                                        <p:attrNameLst>
                                          <p:attrName>style.visibility</p:attrName>
                                        </p:attrNameLst>
                                      </p:cBhvr>
                                      <p:to>
                                        <p:strVal val="visible"/>
                                      </p:to>
                                    </p:set>
                                    <p:anim calcmode="lin" valueType="num">
                                      <p:cBhvr additive="base">
                                        <p:cTn id="7" dur="500" fill="hold"/>
                                        <p:tgtEl>
                                          <p:spTgt spid="222260"/>
                                        </p:tgtEl>
                                        <p:attrNameLst>
                                          <p:attrName>ppt_x</p:attrName>
                                        </p:attrNameLst>
                                      </p:cBhvr>
                                      <p:tavLst>
                                        <p:tav tm="0">
                                          <p:val>
                                            <p:strVal val="#ppt_x"/>
                                          </p:val>
                                        </p:tav>
                                        <p:tav tm="100000">
                                          <p:val>
                                            <p:strVal val="#ppt_x"/>
                                          </p:val>
                                        </p:tav>
                                      </p:tavLst>
                                    </p:anim>
                                    <p:anim calcmode="lin" valueType="num">
                                      <p:cBhvr additive="base">
                                        <p:cTn id="8" dur="500" fill="hold"/>
                                        <p:tgtEl>
                                          <p:spTgt spid="2222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2262"/>
                                        </p:tgtEl>
                                        <p:attrNameLst>
                                          <p:attrName>style.visibility</p:attrName>
                                        </p:attrNameLst>
                                      </p:cBhvr>
                                      <p:to>
                                        <p:strVal val="visible"/>
                                      </p:to>
                                    </p:set>
                                    <p:anim calcmode="lin" valueType="num">
                                      <p:cBhvr additive="base">
                                        <p:cTn id="13" dur="500" fill="hold"/>
                                        <p:tgtEl>
                                          <p:spTgt spid="222262"/>
                                        </p:tgtEl>
                                        <p:attrNameLst>
                                          <p:attrName>ppt_x</p:attrName>
                                        </p:attrNameLst>
                                      </p:cBhvr>
                                      <p:tavLst>
                                        <p:tav tm="0">
                                          <p:val>
                                            <p:strVal val="#ppt_x"/>
                                          </p:val>
                                        </p:tav>
                                        <p:tav tm="100000">
                                          <p:val>
                                            <p:strVal val="#ppt_x"/>
                                          </p:val>
                                        </p:tav>
                                      </p:tavLst>
                                    </p:anim>
                                    <p:anim calcmode="lin" valueType="num">
                                      <p:cBhvr additive="base">
                                        <p:cTn id="14" dur="500" fill="hold"/>
                                        <p:tgtEl>
                                          <p:spTgt spid="22226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2264"/>
                                        </p:tgtEl>
                                        <p:attrNameLst>
                                          <p:attrName>style.visibility</p:attrName>
                                        </p:attrNameLst>
                                      </p:cBhvr>
                                      <p:to>
                                        <p:strVal val="visible"/>
                                      </p:to>
                                    </p:set>
                                    <p:anim calcmode="lin" valueType="num">
                                      <p:cBhvr additive="base">
                                        <p:cTn id="19" dur="500" fill="hold"/>
                                        <p:tgtEl>
                                          <p:spTgt spid="222264"/>
                                        </p:tgtEl>
                                        <p:attrNameLst>
                                          <p:attrName>ppt_x</p:attrName>
                                        </p:attrNameLst>
                                      </p:cBhvr>
                                      <p:tavLst>
                                        <p:tav tm="0">
                                          <p:val>
                                            <p:strVal val="#ppt_x"/>
                                          </p:val>
                                        </p:tav>
                                        <p:tav tm="100000">
                                          <p:val>
                                            <p:strVal val="#ppt_x"/>
                                          </p:val>
                                        </p:tav>
                                      </p:tavLst>
                                    </p:anim>
                                    <p:anim calcmode="lin" valueType="num">
                                      <p:cBhvr additive="base">
                                        <p:cTn id="20" dur="500" fill="hold"/>
                                        <p:tgtEl>
                                          <p:spTgt spid="22226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2267"/>
                                        </p:tgtEl>
                                        <p:attrNameLst>
                                          <p:attrName>style.visibility</p:attrName>
                                        </p:attrNameLst>
                                      </p:cBhvr>
                                      <p:to>
                                        <p:strVal val="visible"/>
                                      </p:to>
                                    </p:set>
                                    <p:anim calcmode="lin" valueType="num">
                                      <p:cBhvr additive="base">
                                        <p:cTn id="25" dur="500" fill="hold"/>
                                        <p:tgtEl>
                                          <p:spTgt spid="222267"/>
                                        </p:tgtEl>
                                        <p:attrNameLst>
                                          <p:attrName>ppt_x</p:attrName>
                                        </p:attrNameLst>
                                      </p:cBhvr>
                                      <p:tavLst>
                                        <p:tav tm="0">
                                          <p:val>
                                            <p:strVal val="#ppt_x"/>
                                          </p:val>
                                        </p:tav>
                                        <p:tav tm="100000">
                                          <p:val>
                                            <p:strVal val="#ppt_x"/>
                                          </p:val>
                                        </p:tav>
                                      </p:tavLst>
                                    </p:anim>
                                    <p:anim calcmode="lin" valueType="num">
                                      <p:cBhvr additive="base">
                                        <p:cTn id="26" dur="500" fill="hold"/>
                                        <p:tgtEl>
                                          <p:spTgt spid="22226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2268"/>
                                        </p:tgtEl>
                                        <p:attrNameLst>
                                          <p:attrName>style.visibility</p:attrName>
                                        </p:attrNameLst>
                                      </p:cBhvr>
                                      <p:to>
                                        <p:strVal val="visible"/>
                                      </p:to>
                                    </p:set>
                                    <p:anim calcmode="lin" valueType="num">
                                      <p:cBhvr additive="base">
                                        <p:cTn id="31" dur="500" fill="hold"/>
                                        <p:tgtEl>
                                          <p:spTgt spid="222268"/>
                                        </p:tgtEl>
                                        <p:attrNameLst>
                                          <p:attrName>ppt_x</p:attrName>
                                        </p:attrNameLst>
                                      </p:cBhvr>
                                      <p:tavLst>
                                        <p:tav tm="0">
                                          <p:val>
                                            <p:strVal val="#ppt_x"/>
                                          </p:val>
                                        </p:tav>
                                        <p:tav tm="100000">
                                          <p:val>
                                            <p:strVal val="#ppt_x"/>
                                          </p:val>
                                        </p:tav>
                                      </p:tavLst>
                                    </p:anim>
                                    <p:anim calcmode="lin" valueType="num">
                                      <p:cBhvr additive="base">
                                        <p:cTn id="32" dur="500" fill="hold"/>
                                        <p:tgtEl>
                                          <p:spTgt spid="22226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2269"/>
                                        </p:tgtEl>
                                        <p:attrNameLst>
                                          <p:attrName>style.visibility</p:attrName>
                                        </p:attrNameLst>
                                      </p:cBhvr>
                                      <p:to>
                                        <p:strVal val="visible"/>
                                      </p:to>
                                    </p:set>
                                    <p:anim calcmode="lin" valueType="num">
                                      <p:cBhvr additive="base">
                                        <p:cTn id="37" dur="500" fill="hold"/>
                                        <p:tgtEl>
                                          <p:spTgt spid="222269"/>
                                        </p:tgtEl>
                                        <p:attrNameLst>
                                          <p:attrName>ppt_x</p:attrName>
                                        </p:attrNameLst>
                                      </p:cBhvr>
                                      <p:tavLst>
                                        <p:tav tm="0">
                                          <p:val>
                                            <p:strVal val="#ppt_x"/>
                                          </p:val>
                                        </p:tav>
                                        <p:tav tm="100000">
                                          <p:val>
                                            <p:strVal val="#ppt_x"/>
                                          </p:val>
                                        </p:tav>
                                      </p:tavLst>
                                    </p:anim>
                                    <p:anim calcmode="lin" valueType="num">
                                      <p:cBhvr additive="base">
                                        <p:cTn id="38" dur="500" fill="hold"/>
                                        <p:tgtEl>
                                          <p:spTgt spid="22226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2270"/>
                                        </p:tgtEl>
                                        <p:attrNameLst>
                                          <p:attrName>style.visibility</p:attrName>
                                        </p:attrNameLst>
                                      </p:cBhvr>
                                      <p:to>
                                        <p:strVal val="visible"/>
                                      </p:to>
                                    </p:set>
                                    <p:anim calcmode="lin" valueType="num">
                                      <p:cBhvr additive="base">
                                        <p:cTn id="43" dur="500" fill="hold"/>
                                        <p:tgtEl>
                                          <p:spTgt spid="222270"/>
                                        </p:tgtEl>
                                        <p:attrNameLst>
                                          <p:attrName>ppt_x</p:attrName>
                                        </p:attrNameLst>
                                      </p:cBhvr>
                                      <p:tavLst>
                                        <p:tav tm="0">
                                          <p:val>
                                            <p:strVal val="#ppt_x"/>
                                          </p:val>
                                        </p:tav>
                                        <p:tav tm="100000">
                                          <p:val>
                                            <p:strVal val="#ppt_x"/>
                                          </p:val>
                                        </p:tav>
                                      </p:tavLst>
                                    </p:anim>
                                    <p:anim calcmode="lin" valueType="num">
                                      <p:cBhvr additive="base">
                                        <p:cTn id="44" dur="500" fill="hold"/>
                                        <p:tgtEl>
                                          <p:spTgt spid="22227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2271"/>
                                        </p:tgtEl>
                                        <p:attrNameLst>
                                          <p:attrName>style.visibility</p:attrName>
                                        </p:attrNameLst>
                                      </p:cBhvr>
                                      <p:to>
                                        <p:strVal val="visible"/>
                                      </p:to>
                                    </p:set>
                                    <p:anim calcmode="lin" valueType="num">
                                      <p:cBhvr additive="base">
                                        <p:cTn id="49" dur="500" fill="hold"/>
                                        <p:tgtEl>
                                          <p:spTgt spid="222271"/>
                                        </p:tgtEl>
                                        <p:attrNameLst>
                                          <p:attrName>ppt_x</p:attrName>
                                        </p:attrNameLst>
                                      </p:cBhvr>
                                      <p:tavLst>
                                        <p:tav tm="0">
                                          <p:val>
                                            <p:strVal val="#ppt_x"/>
                                          </p:val>
                                        </p:tav>
                                        <p:tav tm="100000">
                                          <p:val>
                                            <p:strVal val="#ppt_x"/>
                                          </p:val>
                                        </p:tav>
                                      </p:tavLst>
                                    </p:anim>
                                    <p:anim calcmode="lin" valueType="num">
                                      <p:cBhvr additive="base">
                                        <p:cTn id="50" dur="500" fill="hold"/>
                                        <p:tgtEl>
                                          <p:spTgt spid="22227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22272"/>
                                        </p:tgtEl>
                                        <p:attrNameLst>
                                          <p:attrName>style.visibility</p:attrName>
                                        </p:attrNameLst>
                                      </p:cBhvr>
                                      <p:to>
                                        <p:strVal val="visible"/>
                                      </p:to>
                                    </p:set>
                                    <p:anim calcmode="lin" valueType="num">
                                      <p:cBhvr additive="base">
                                        <p:cTn id="55" dur="500" fill="hold"/>
                                        <p:tgtEl>
                                          <p:spTgt spid="222272"/>
                                        </p:tgtEl>
                                        <p:attrNameLst>
                                          <p:attrName>ppt_x</p:attrName>
                                        </p:attrNameLst>
                                      </p:cBhvr>
                                      <p:tavLst>
                                        <p:tav tm="0">
                                          <p:val>
                                            <p:strVal val="#ppt_x"/>
                                          </p:val>
                                        </p:tav>
                                        <p:tav tm="100000">
                                          <p:val>
                                            <p:strVal val="#ppt_x"/>
                                          </p:val>
                                        </p:tav>
                                      </p:tavLst>
                                    </p:anim>
                                    <p:anim calcmode="lin" valueType="num">
                                      <p:cBhvr additive="base">
                                        <p:cTn id="56" dur="500" fill="hold"/>
                                        <p:tgtEl>
                                          <p:spTgt spid="2222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60" grpId="0" bldLvl="0" animBg="1"/>
      <p:bldP spid="222262" grpId="0" bldLvl="0" animBg="1"/>
      <p:bldP spid="222264" grpId="0" bldLvl="0" animBg="1"/>
      <p:bldP spid="222267" grpId="0" bldLvl="0" animBg="1"/>
      <p:bldP spid="222268" grpId="0" bldLvl="0" animBg="1"/>
      <p:bldP spid="222269" grpId="0" bldLvl="0" animBg="1"/>
      <p:bldP spid="222270" grpId="0" bldLvl="0" animBg="1"/>
      <p:bldP spid="222271" grpId="0" bldLvl="0" animBg="1"/>
      <p:bldP spid="22227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
        <p:nvSpPr>
          <p:cNvPr id="2" name="文本框 1"/>
          <p:cNvSpPr txBox="1"/>
          <p:nvPr/>
        </p:nvSpPr>
        <p:spPr>
          <a:xfrm>
            <a:off x="1010920" y="922020"/>
            <a:ext cx="7121525" cy="583565"/>
          </a:xfrm>
          <a:prstGeom prst="rect">
            <a:avLst/>
          </a:prstGeom>
          <a:noFill/>
        </p:spPr>
        <p:txBody>
          <a:bodyPr wrap="none" rtlCol="0" anchor="t">
            <a:spAutoFit/>
          </a:bodyPr>
          <a:lstStyle/>
          <a:p>
            <a:pPr eaLnBrk="1" hangingPunct="1">
              <a:spcBef>
                <a:spcPct val="50000"/>
              </a:spcBef>
            </a:pP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液化</a:t>
            </a:r>
            <a:r>
              <a:rPr kumimoji="1"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物质由气态变成液态的过程</a:t>
            </a:r>
            <a:r>
              <a:rPr kumimoji="1"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r>
              <a:rPr kumimoji="1"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放热</a:t>
            </a:r>
            <a:r>
              <a:rPr kumimoji="1"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endParaRPr kumimoji="1"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endParaRPr>
          </a:p>
        </p:txBody>
      </p:sp>
      <p:sp>
        <p:nvSpPr>
          <p:cNvPr id="73730" name="Text Box 2"/>
          <p:cNvSpPr txBox="1">
            <a:spLocks noChangeArrowheads="1"/>
          </p:cNvSpPr>
          <p:nvPr/>
        </p:nvSpPr>
        <p:spPr bwMode="auto">
          <a:xfrm>
            <a:off x="722948" y="1999615"/>
            <a:ext cx="6913562"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rPr>
              <a:t>1.</a:t>
            </a:r>
            <a:r>
              <a:rPr kumimoji="1" lang="zh-CN" altLang="en-US"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rPr>
              <a:t>气体液化的方式：</a:t>
            </a:r>
            <a:endParaRPr kumimoji="1" lang="zh-CN" altLang="en-US"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3731" name="Text Box 3"/>
          <p:cNvSpPr txBox="1">
            <a:spLocks noChangeArrowheads="1"/>
          </p:cNvSpPr>
          <p:nvPr/>
        </p:nvSpPr>
        <p:spPr bwMode="auto">
          <a:xfrm>
            <a:off x="651510" y="3007995"/>
            <a:ext cx="837882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rPr>
              <a:t>a.</a:t>
            </a:r>
            <a:r>
              <a:rPr kumimoji="1" lang="zh-CN" altLang="en-US"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rPr>
              <a:t>降温（降至一定温度时气体就会液化）</a:t>
            </a:r>
            <a:r>
              <a:rPr kumimoji="1" lang="zh-CN" altLang="en-US" sz="2400" b="1">
                <a:solidFill>
                  <a:schemeClr val="tx1"/>
                </a:solidFill>
                <a:latin typeface="Times New Roman" panose="02020603050405020304" pitchFamily="18" charset="0"/>
                <a:ea typeface="楷体" panose="02010609060101010101" pitchFamily="49" charset="-122"/>
                <a:cs typeface="Times New Roman" panose="02020603050405020304" pitchFamily="18" charset="0"/>
              </a:rPr>
              <a:t>     </a:t>
            </a:r>
            <a:endParaRPr kumimoji="1" lang="zh-CN" altLang="en-US" sz="2400" b="1">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3733" name="Text Box 5"/>
          <p:cNvSpPr txBox="1">
            <a:spLocks noChangeArrowheads="1"/>
          </p:cNvSpPr>
          <p:nvPr/>
        </p:nvSpPr>
        <p:spPr bwMode="auto">
          <a:xfrm>
            <a:off x="722948" y="4017328"/>
            <a:ext cx="62658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rPr>
              <a:t>b.</a:t>
            </a:r>
            <a:r>
              <a:rPr kumimoji="1" lang="zh-CN" altLang="en-US"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rPr>
              <a:t>压缩体积</a:t>
            </a:r>
            <a:endParaRPr kumimoji="1" lang="zh-CN" altLang="en-US"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3734" name="Text Box 6"/>
          <p:cNvSpPr txBox="1">
            <a:spLocks noChangeArrowheads="1"/>
          </p:cNvSpPr>
          <p:nvPr/>
        </p:nvSpPr>
        <p:spPr bwMode="auto">
          <a:xfrm>
            <a:off x="651510" y="5025390"/>
            <a:ext cx="59613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rPr>
              <a:t>2.”</a:t>
            </a:r>
            <a:r>
              <a:rPr kumimoji="1" lang="zh-CN" altLang="en-US"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rPr>
              <a:t>白气”是小液滴</a:t>
            </a:r>
            <a:r>
              <a:rPr kumimoji="1" lang="en-US" altLang="zh-CN"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rPr>
              <a:t>,</a:t>
            </a:r>
            <a:r>
              <a:rPr kumimoji="1" lang="zh-CN" altLang="en-US"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rPr>
              <a:t>属于液态</a:t>
            </a:r>
            <a:endParaRPr kumimoji="1" lang="zh-CN" altLang="en-US" sz="3600" b="1">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p:txBody>
      </p:sp>
      <p:grpSp>
        <p:nvGrpSpPr>
          <p:cNvPr id="19" name="组合 18"/>
          <p:cNvGrpSpPr/>
          <p:nvPr/>
        </p:nvGrpSpPr>
        <p:grpSpPr>
          <a:xfrm>
            <a:off x="85090" y="93980"/>
            <a:ext cx="2548255" cy="773430"/>
            <a:chOff x="288" y="190"/>
            <a:chExt cx="4013" cy="1218"/>
          </a:xfrm>
        </p:grpSpPr>
        <p:pic>
          <p:nvPicPr>
            <p:cNvPr id="15" name="图形 5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8" y="190"/>
              <a:ext cx="1218" cy="1218"/>
            </a:xfrm>
            <a:prstGeom prst="rect">
              <a:avLst/>
            </a:prstGeom>
          </p:spPr>
        </p:pic>
        <p:sp>
          <p:nvSpPr>
            <p:cNvPr id="16" name="文本框 15"/>
            <p:cNvSpPr txBox="1"/>
            <p:nvPr/>
          </p:nvSpPr>
          <p:spPr>
            <a:xfrm>
              <a:off x="1400" y="339"/>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spTree>
  </p:cSld>
  <p:clrMapOvr>
    <a:masterClrMapping/>
  </p:clrMapOvr>
  <p:transition advTm="8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274437" name="Rectangle 5"/>
          <p:cNvSpPr>
            <a:spLocks noGrp="1" noRot="1" noChangeArrowheads="1"/>
          </p:cNvSpPr>
          <p:nvPr/>
        </p:nvSpPr>
        <p:spPr>
          <a:xfrm>
            <a:off x="188595" y="1267778"/>
            <a:ext cx="8893175" cy="4525962"/>
          </a:xfrm>
          <a:prstGeom prst="rect">
            <a:avLst/>
          </a:prstGeom>
          <a:noFill/>
          <a:ln>
            <a:noFill/>
          </a:ln>
          <a:effectLst/>
        </p:spPr>
        <p:txBody>
          <a:bodyPr vert="horz" wrap="square" lIns="91440" tIns="45720" rIns="91440" bIns="45720" numCol="1" anchor="t" anchorCtr="0" compatLnSpc="1"/>
          <a:lstStyle>
            <a:lvl1pPr marL="342900" indent="-342900" algn="l" rtl="0" fontAlgn="base">
              <a:spcBef>
                <a:spcPct val="20000"/>
              </a:spcBef>
              <a:spcAft>
                <a:spcPct val="0"/>
              </a:spcAft>
              <a:buBlip>
                <a:blip r:embed="rId3"/>
              </a:buBlip>
              <a:defRPr kumimoji="1" sz="3200">
                <a:solidFill>
                  <a:schemeClr val="tx1"/>
                </a:solidFill>
                <a:latin typeface="+mn-lt"/>
                <a:ea typeface="+mn-ea"/>
                <a:cs typeface="+mn-cs"/>
              </a:defRPr>
            </a:lvl1pPr>
            <a:lvl2pPr marL="742950" indent="-285750" algn="l" rtl="0" fontAlgn="base">
              <a:spcBef>
                <a:spcPct val="20000"/>
              </a:spcBef>
              <a:spcAft>
                <a:spcPct val="0"/>
              </a:spcAft>
              <a:buBlip>
                <a:blip r:embed="rId4"/>
              </a:buBlip>
              <a:defRPr kumimoji="1" sz="2800">
                <a:solidFill>
                  <a:schemeClr val="tx1"/>
                </a:solidFill>
                <a:latin typeface="+mn-lt"/>
                <a:ea typeface="+mn-ea"/>
              </a:defRPr>
            </a:lvl2pPr>
            <a:lvl3pPr marL="1143000" indent="-228600" algn="l" rtl="0" fontAlgn="base">
              <a:spcBef>
                <a:spcPct val="20000"/>
              </a:spcBef>
              <a:spcAft>
                <a:spcPct val="0"/>
              </a:spcAft>
              <a:buBlip>
                <a:blip r:embed="rId5"/>
              </a:buBlip>
              <a:defRPr kumimoji="1" sz="2400">
                <a:solidFill>
                  <a:schemeClr val="tx1"/>
                </a:solidFill>
                <a:latin typeface="+mn-lt"/>
                <a:ea typeface="+mn-ea"/>
              </a:defRPr>
            </a:lvl3pPr>
            <a:lvl4pPr marL="16002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4pPr>
            <a:lvl5pPr marL="20574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5pPr>
            <a:lvl6pPr marL="25146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6pPr>
            <a:lvl7pPr marL="29718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7pPr>
            <a:lvl8pPr marL="34290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8pPr>
            <a:lvl9pPr marL="3886200" indent="-228600" algn="l" rtl="0" fontAlgn="base">
              <a:spcBef>
                <a:spcPct val="20000"/>
              </a:spcBef>
              <a:spcAft>
                <a:spcPct val="0"/>
              </a:spcAft>
              <a:buClr>
                <a:srgbClr val="6699FF"/>
              </a:buClr>
              <a:buFont typeface="Arial" panose="020B0604020202020204" pitchFamily="34" charset="0"/>
              <a:buChar char="▪"/>
              <a:defRPr kumimoji="1" sz="2000">
                <a:solidFill>
                  <a:schemeClr val="tx1"/>
                </a:solidFill>
                <a:latin typeface="+mn-lt"/>
                <a:ea typeface="+mn-ea"/>
              </a:defRPr>
            </a:lvl9pPr>
          </a:lstStyle>
          <a:p>
            <a:pPr>
              <a:lnSpc>
                <a:spcPct val="90000"/>
              </a:lnSpc>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1.</a:t>
            </a:r>
            <a:r>
              <a:rPr lang="zh-CN" altLang="en-US" b="1" dirty="0">
                <a:latin typeface="Times New Roman" panose="02020603050405020304" pitchFamily="18" charset="0"/>
                <a:ea typeface="黑体" panose="02010609060101010101" charset="-122"/>
                <a:cs typeface="Times New Roman" panose="02020603050405020304" pitchFamily="18" charset="0"/>
              </a:rPr>
              <a:t>物质由</a:t>
            </a:r>
            <a:r>
              <a:rPr lang="zh-CN" altLang="en-US" b="1" u="sng" dirty="0">
                <a:latin typeface="Times New Roman" panose="02020603050405020304" pitchFamily="18" charset="0"/>
                <a:ea typeface="黑体" panose="02010609060101010101" charset="-122"/>
                <a:cs typeface="Times New Roman" panose="02020603050405020304" pitchFamily="18" charset="0"/>
              </a:rPr>
              <a:t>            </a:t>
            </a:r>
            <a:r>
              <a:rPr lang="zh-CN" altLang="en-US" b="1" dirty="0">
                <a:latin typeface="Times New Roman" panose="02020603050405020304" pitchFamily="18" charset="0"/>
                <a:ea typeface="黑体" panose="02010609060101010101" charset="-122"/>
                <a:cs typeface="Times New Roman" panose="02020603050405020304" pitchFamily="18" charset="0"/>
              </a:rPr>
              <a:t>变为 </a:t>
            </a:r>
            <a:r>
              <a:rPr lang="zh-CN" altLang="en-US" b="1" u="sng" dirty="0">
                <a:latin typeface="Times New Roman" panose="02020603050405020304" pitchFamily="18" charset="0"/>
                <a:ea typeface="黑体" panose="02010609060101010101" charset="-122"/>
                <a:cs typeface="Times New Roman" panose="02020603050405020304" pitchFamily="18" charset="0"/>
              </a:rPr>
              <a:t>          </a:t>
            </a:r>
            <a:r>
              <a:rPr lang="zh-CN" altLang="en-US" b="1" dirty="0">
                <a:latin typeface="Times New Roman" panose="02020603050405020304" pitchFamily="18" charset="0"/>
                <a:ea typeface="黑体" panose="02010609060101010101" charset="-122"/>
                <a:cs typeface="Times New Roman" panose="02020603050405020304" pitchFamily="18" charset="0"/>
              </a:rPr>
              <a:t>的现象叫做汽化</a:t>
            </a:r>
            <a:r>
              <a:rPr lang="en-US" altLang="zh-CN" b="1" dirty="0">
                <a:latin typeface="Times New Roman" panose="02020603050405020304" pitchFamily="18" charset="0"/>
                <a:ea typeface="黑体" panose="02010609060101010101" charset="-122"/>
                <a:cs typeface="Times New Roman" panose="02020603050405020304" pitchFamily="18" charset="0"/>
              </a:rPr>
              <a:t>,  </a:t>
            </a:r>
            <a:r>
              <a:rPr lang="zh-CN" altLang="en-US" b="1" dirty="0">
                <a:latin typeface="Times New Roman" panose="02020603050405020304" pitchFamily="18" charset="0"/>
                <a:ea typeface="黑体" panose="02010609060101010101" charset="-122"/>
                <a:cs typeface="Times New Roman" panose="02020603050405020304" pitchFamily="18" charset="0"/>
              </a:rPr>
              <a:t>这个过程需要</a:t>
            </a:r>
            <a:r>
              <a:rPr lang="zh-CN" altLang="en-US" b="1" u="sng" dirty="0">
                <a:latin typeface="Times New Roman" panose="02020603050405020304" pitchFamily="18" charset="0"/>
                <a:ea typeface="黑体" panose="02010609060101010101" charset="-122"/>
                <a:cs typeface="Times New Roman" panose="02020603050405020304" pitchFamily="18" charset="0"/>
              </a:rPr>
              <a:t>          </a:t>
            </a:r>
            <a:r>
              <a:rPr lang="zh-CN" altLang="en-US" b="1" dirty="0">
                <a:latin typeface="Times New Roman" panose="02020603050405020304" pitchFamily="18" charset="0"/>
                <a:ea typeface="黑体" panose="02010609060101010101" charset="-122"/>
                <a:cs typeface="Times New Roman" panose="02020603050405020304" pitchFamily="18" charset="0"/>
              </a:rPr>
              <a:t>热</a:t>
            </a:r>
            <a:r>
              <a:rPr lang="en-US" altLang="zh-CN" b="1" dirty="0">
                <a:latin typeface="Times New Roman" panose="02020603050405020304" pitchFamily="18" charset="0"/>
                <a:ea typeface="黑体" panose="02010609060101010101" charset="-122"/>
                <a:cs typeface="Times New Roman" panose="02020603050405020304" pitchFamily="18" charset="0"/>
              </a:rPr>
              <a:t>.</a:t>
            </a:r>
            <a:r>
              <a:rPr lang="zh-CN" altLang="en-US" b="1" dirty="0">
                <a:latin typeface="Times New Roman" panose="02020603050405020304" pitchFamily="18" charset="0"/>
                <a:ea typeface="黑体" panose="02010609060101010101" charset="-122"/>
                <a:cs typeface="Times New Roman" panose="02020603050405020304" pitchFamily="18" charset="0"/>
              </a:rPr>
              <a:t>汽化有两种方式：</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a:p>
            <a:pPr>
              <a:lnSpc>
                <a:spcPct val="90000"/>
              </a:lnSpc>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   </a:t>
            </a:r>
            <a:r>
              <a:rPr lang="en-US" altLang="zh-CN" b="1" u="sng" dirty="0">
                <a:latin typeface="Times New Roman" panose="02020603050405020304" pitchFamily="18" charset="0"/>
                <a:ea typeface="黑体" panose="02010609060101010101" charset="-122"/>
                <a:cs typeface="Times New Roman" panose="02020603050405020304" pitchFamily="18" charset="0"/>
              </a:rPr>
              <a:t>          </a:t>
            </a:r>
            <a:r>
              <a:rPr lang="zh-CN" altLang="en-US" b="1" dirty="0">
                <a:latin typeface="Times New Roman" panose="02020603050405020304" pitchFamily="18" charset="0"/>
                <a:ea typeface="黑体" panose="02010609060101010101" charset="-122"/>
                <a:cs typeface="Times New Roman" panose="02020603050405020304" pitchFamily="18" charset="0"/>
              </a:rPr>
              <a:t>和</a:t>
            </a:r>
            <a:r>
              <a:rPr lang="zh-CN" altLang="en-US" b="1" u="sng" dirty="0">
                <a:latin typeface="Times New Roman" panose="02020603050405020304" pitchFamily="18" charset="0"/>
                <a:ea typeface="黑体" panose="02010609060101010101" charset="-122"/>
                <a:cs typeface="Times New Roman" panose="02020603050405020304" pitchFamily="18" charset="0"/>
              </a:rPr>
              <a:t>           </a:t>
            </a:r>
            <a:r>
              <a:rPr lang="zh-CN" altLang="en-US" b="1" dirty="0">
                <a:latin typeface="Times New Roman" panose="02020603050405020304" pitchFamily="18" charset="0"/>
                <a:ea typeface="黑体" panose="02010609060101010101" charset="-122"/>
                <a:cs typeface="Times New Roman" panose="02020603050405020304" pitchFamily="18" charset="0"/>
              </a:rPr>
              <a:t>。</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a:p>
            <a:pPr>
              <a:lnSpc>
                <a:spcPct val="90000"/>
              </a:lnSpc>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2.</a:t>
            </a:r>
            <a:r>
              <a:rPr lang="zh-CN" altLang="en-US" b="1" dirty="0">
                <a:latin typeface="Times New Roman" panose="02020603050405020304" pitchFamily="18" charset="0"/>
                <a:ea typeface="黑体" panose="02010609060101010101" charset="-122"/>
                <a:cs typeface="Times New Roman" panose="02020603050405020304" pitchFamily="18" charset="0"/>
              </a:rPr>
              <a:t>下列能使蒸发变慢的措施是（        ）</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a:p>
            <a:pPr>
              <a:lnSpc>
                <a:spcPct val="90000"/>
              </a:lnSpc>
              <a:buFont typeface="Wingdings" panose="05000000000000000000" pitchFamily="2" charset="2"/>
              <a:buNone/>
            </a:pPr>
            <a:r>
              <a:rPr lang="zh-CN" altLang="en-US" b="1" dirty="0">
                <a:latin typeface="Times New Roman" panose="02020603050405020304" pitchFamily="18" charset="0"/>
                <a:ea typeface="黑体" panose="02010609060101010101" charset="-122"/>
                <a:cs typeface="Times New Roman" panose="02020603050405020304" pitchFamily="18" charset="0"/>
              </a:rPr>
              <a:t>   </a:t>
            </a:r>
            <a:r>
              <a:rPr lang="en-US" altLang="zh-CN" b="1" dirty="0">
                <a:latin typeface="Times New Roman" panose="02020603050405020304" pitchFamily="18" charset="0"/>
                <a:ea typeface="黑体" panose="02010609060101010101" charset="-122"/>
                <a:cs typeface="Times New Roman" panose="02020603050405020304" pitchFamily="18" charset="0"/>
              </a:rPr>
              <a:t>A</a:t>
            </a:r>
            <a:r>
              <a:rPr lang="zh-CN" altLang="en-US" b="1" dirty="0">
                <a:latin typeface="Times New Roman" panose="02020603050405020304" pitchFamily="18" charset="0"/>
                <a:ea typeface="黑体" panose="02010609060101010101" charset="-122"/>
                <a:cs typeface="Times New Roman" panose="02020603050405020304" pitchFamily="18" charset="0"/>
              </a:rPr>
              <a:t>、将教室地面上的水扫开后地面 易干          </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a:p>
            <a:pPr>
              <a:lnSpc>
                <a:spcPct val="90000"/>
              </a:lnSpc>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   B</a:t>
            </a:r>
            <a:r>
              <a:rPr lang="zh-CN" altLang="en-US" b="1" dirty="0">
                <a:latin typeface="Times New Roman" panose="02020603050405020304" pitchFamily="18" charset="0"/>
                <a:ea typeface="黑体" panose="02010609060101010101" charset="-122"/>
                <a:cs typeface="Times New Roman" panose="02020603050405020304" pitchFamily="18" charset="0"/>
              </a:rPr>
              <a:t>、夏天，人们使用电风扇扇风</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a:p>
            <a:pPr>
              <a:lnSpc>
                <a:spcPct val="90000"/>
              </a:lnSpc>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   C</a:t>
            </a:r>
            <a:r>
              <a:rPr lang="zh-CN" altLang="en-US" b="1" dirty="0">
                <a:latin typeface="Times New Roman" panose="02020603050405020304" pitchFamily="18" charset="0"/>
                <a:ea typeface="黑体" panose="02010609060101010101" charset="-122"/>
                <a:cs typeface="Times New Roman" panose="02020603050405020304" pitchFamily="18" charset="0"/>
              </a:rPr>
              <a:t>、把湿衣服展开晾在通风向阳处            </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a:p>
            <a:pPr>
              <a:lnSpc>
                <a:spcPct val="90000"/>
              </a:lnSpc>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   D</a:t>
            </a:r>
            <a:r>
              <a:rPr lang="zh-CN" altLang="en-US" b="1" dirty="0">
                <a:latin typeface="Times New Roman" panose="02020603050405020304" pitchFamily="18" charset="0"/>
                <a:ea typeface="黑体" panose="02010609060101010101" charset="-122"/>
                <a:cs typeface="Times New Roman" panose="02020603050405020304" pitchFamily="18" charset="0"/>
              </a:rPr>
              <a:t>、用塑料袋包装蔬菜放入冰箱内</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p:txBody>
      </p:sp>
      <p:sp>
        <p:nvSpPr>
          <p:cNvPr id="274438" name="Text Box 6"/>
          <p:cNvSpPr txBox="1">
            <a:spLocks noChangeArrowheads="1"/>
          </p:cNvSpPr>
          <p:nvPr/>
        </p:nvSpPr>
        <p:spPr bwMode="auto">
          <a:xfrm>
            <a:off x="2061845" y="1194753"/>
            <a:ext cx="1150938"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FF0000"/>
                </a:solidFill>
                <a:latin typeface="Times New Roman" panose="02020603050405020304" pitchFamily="18" charset="0"/>
                <a:ea typeface="黑体" panose="02010609060101010101" charset="-122"/>
              </a:rPr>
              <a:t>液态</a:t>
            </a:r>
            <a:endParaRPr lang="zh-CN" altLang="en-US" sz="3200" b="1">
              <a:solidFill>
                <a:srgbClr val="FF0000"/>
              </a:solidFill>
              <a:latin typeface="Times New Roman" panose="02020603050405020304" pitchFamily="18" charset="0"/>
              <a:ea typeface="黑体" panose="02010609060101010101" charset="-122"/>
            </a:endParaRPr>
          </a:p>
        </p:txBody>
      </p:sp>
      <p:sp>
        <p:nvSpPr>
          <p:cNvPr id="274439" name="Text Box 7"/>
          <p:cNvSpPr txBox="1">
            <a:spLocks noChangeArrowheads="1"/>
          </p:cNvSpPr>
          <p:nvPr/>
        </p:nvSpPr>
        <p:spPr bwMode="auto">
          <a:xfrm>
            <a:off x="3933508" y="1194753"/>
            <a:ext cx="1154112"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FF0000"/>
                </a:solidFill>
                <a:latin typeface="Times New Roman" panose="02020603050405020304" pitchFamily="18" charset="0"/>
                <a:ea typeface="黑体" panose="02010609060101010101" charset="-122"/>
              </a:rPr>
              <a:t>气态</a:t>
            </a:r>
            <a:endParaRPr lang="zh-CN" altLang="en-US" sz="3200" b="1">
              <a:solidFill>
                <a:srgbClr val="FF0000"/>
              </a:solidFill>
              <a:latin typeface="Times New Roman" panose="02020603050405020304" pitchFamily="18" charset="0"/>
              <a:ea typeface="黑体" panose="02010609060101010101" charset="-122"/>
            </a:endParaRPr>
          </a:p>
        </p:txBody>
      </p:sp>
      <p:sp>
        <p:nvSpPr>
          <p:cNvPr id="274440" name="Text Box 8"/>
          <p:cNvSpPr txBox="1">
            <a:spLocks noChangeArrowheads="1"/>
          </p:cNvSpPr>
          <p:nvPr/>
        </p:nvSpPr>
        <p:spPr bwMode="auto">
          <a:xfrm>
            <a:off x="2399983" y="1673543"/>
            <a:ext cx="64770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FF0000"/>
                </a:solidFill>
                <a:latin typeface="Times New Roman" panose="02020603050405020304" pitchFamily="18" charset="0"/>
                <a:ea typeface="黑体" panose="02010609060101010101" charset="-122"/>
              </a:rPr>
              <a:t>吸</a:t>
            </a:r>
            <a:endParaRPr lang="zh-CN" altLang="en-US" sz="3200" b="1">
              <a:solidFill>
                <a:srgbClr val="FF0000"/>
              </a:solidFill>
              <a:latin typeface="Times New Roman" panose="02020603050405020304" pitchFamily="18" charset="0"/>
              <a:ea typeface="黑体" panose="02010609060101010101" charset="-122"/>
            </a:endParaRPr>
          </a:p>
        </p:txBody>
      </p:sp>
      <p:sp>
        <p:nvSpPr>
          <p:cNvPr id="274441" name="Text Box 9"/>
          <p:cNvSpPr txBox="1">
            <a:spLocks noChangeArrowheads="1"/>
          </p:cNvSpPr>
          <p:nvPr/>
        </p:nvSpPr>
        <p:spPr bwMode="auto">
          <a:xfrm>
            <a:off x="579120" y="2201228"/>
            <a:ext cx="115252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FF0000"/>
                </a:solidFill>
                <a:latin typeface="Times New Roman" panose="02020603050405020304" pitchFamily="18" charset="0"/>
                <a:ea typeface="黑体" panose="02010609060101010101" charset="-122"/>
              </a:rPr>
              <a:t>蒸发</a:t>
            </a:r>
            <a:endParaRPr lang="zh-CN" altLang="en-US" sz="3200" b="1">
              <a:solidFill>
                <a:srgbClr val="FF0000"/>
              </a:solidFill>
              <a:latin typeface="Times New Roman" panose="02020603050405020304" pitchFamily="18" charset="0"/>
              <a:ea typeface="黑体" panose="02010609060101010101" charset="-122"/>
            </a:endParaRPr>
          </a:p>
        </p:txBody>
      </p:sp>
      <p:sp>
        <p:nvSpPr>
          <p:cNvPr id="274442" name="Text Box 10"/>
          <p:cNvSpPr txBox="1">
            <a:spLocks noChangeArrowheads="1"/>
          </p:cNvSpPr>
          <p:nvPr/>
        </p:nvSpPr>
        <p:spPr bwMode="auto">
          <a:xfrm>
            <a:off x="2033270" y="2192338"/>
            <a:ext cx="1223963"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FF0000"/>
                </a:solidFill>
                <a:latin typeface="Times New Roman" panose="02020603050405020304" pitchFamily="18" charset="0"/>
                <a:ea typeface="黑体" panose="02010609060101010101" charset="-122"/>
              </a:rPr>
              <a:t>沸腾</a:t>
            </a:r>
            <a:endParaRPr lang="zh-CN" altLang="en-US" sz="3200" b="1">
              <a:solidFill>
                <a:srgbClr val="FF0000"/>
              </a:solidFill>
              <a:latin typeface="Times New Roman" panose="02020603050405020304" pitchFamily="18" charset="0"/>
              <a:ea typeface="黑体" panose="02010609060101010101" charset="-122"/>
            </a:endParaRPr>
          </a:p>
        </p:txBody>
      </p:sp>
      <p:sp>
        <p:nvSpPr>
          <p:cNvPr id="274443" name="Text Box 11"/>
          <p:cNvSpPr txBox="1">
            <a:spLocks noChangeArrowheads="1"/>
          </p:cNvSpPr>
          <p:nvPr/>
        </p:nvSpPr>
        <p:spPr bwMode="auto">
          <a:xfrm>
            <a:off x="5992813" y="2710498"/>
            <a:ext cx="576262"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rPr>
              <a:t>D</a:t>
            </a:r>
            <a:endPar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4438"/>
                                        </p:tgtEl>
                                        <p:attrNameLst>
                                          <p:attrName>style.visibility</p:attrName>
                                        </p:attrNameLst>
                                      </p:cBhvr>
                                      <p:to>
                                        <p:strVal val="visible"/>
                                      </p:to>
                                    </p:set>
                                    <p:anim calcmode="lin" valueType="num">
                                      <p:cBhvr additive="base">
                                        <p:cTn id="7" dur="500" fill="hold"/>
                                        <p:tgtEl>
                                          <p:spTgt spid="274438"/>
                                        </p:tgtEl>
                                        <p:attrNameLst>
                                          <p:attrName>ppt_x</p:attrName>
                                        </p:attrNameLst>
                                      </p:cBhvr>
                                      <p:tavLst>
                                        <p:tav tm="0">
                                          <p:val>
                                            <p:strVal val="#ppt_x"/>
                                          </p:val>
                                        </p:tav>
                                        <p:tav tm="100000">
                                          <p:val>
                                            <p:strVal val="#ppt_x"/>
                                          </p:val>
                                        </p:tav>
                                      </p:tavLst>
                                    </p:anim>
                                    <p:anim calcmode="lin" valueType="num">
                                      <p:cBhvr additive="base">
                                        <p:cTn id="8" dur="500" fill="hold"/>
                                        <p:tgtEl>
                                          <p:spTgt spid="2744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4439"/>
                                        </p:tgtEl>
                                        <p:attrNameLst>
                                          <p:attrName>style.visibility</p:attrName>
                                        </p:attrNameLst>
                                      </p:cBhvr>
                                      <p:to>
                                        <p:strVal val="visible"/>
                                      </p:to>
                                    </p:set>
                                    <p:anim calcmode="lin" valueType="num">
                                      <p:cBhvr additive="base">
                                        <p:cTn id="13" dur="500" fill="hold"/>
                                        <p:tgtEl>
                                          <p:spTgt spid="274439"/>
                                        </p:tgtEl>
                                        <p:attrNameLst>
                                          <p:attrName>ppt_x</p:attrName>
                                        </p:attrNameLst>
                                      </p:cBhvr>
                                      <p:tavLst>
                                        <p:tav tm="0">
                                          <p:val>
                                            <p:strVal val="#ppt_x"/>
                                          </p:val>
                                        </p:tav>
                                        <p:tav tm="100000">
                                          <p:val>
                                            <p:strVal val="#ppt_x"/>
                                          </p:val>
                                        </p:tav>
                                      </p:tavLst>
                                    </p:anim>
                                    <p:anim calcmode="lin" valueType="num">
                                      <p:cBhvr additive="base">
                                        <p:cTn id="14" dur="500" fill="hold"/>
                                        <p:tgtEl>
                                          <p:spTgt spid="2744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4440"/>
                                        </p:tgtEl>
                                        <p:attrNameLst>
                                          <p:attrName>style.visibility</p:attrName>
                                        </p:attrNameLst>
                                      </p:cBhvr>
                                      <p:to>
                                        <p:strVal val="visible"/>
                                      </p:to>
                                    </p:set>
                                    <p:anim calcmode="lin" valueType="num">
                                      <p:cBhvr additive="base">
                                        <p:cTn id="19" dur="500" fill="hold"/>
                                        <p:tgtEl>
                                          <p:spTgt spid="274440"/>
                                        </p:tgtEl>
                                        <p:attrNameLst>
                                          <p:attrName>ppt_x</p:attrName>
                                        </p:attrNameLst>
                                      </p:cBhvr>
                                      <p:tavLst>
                                        <p:tav tm="0">
                                          <p:val>
                                            <p:strVal val="#ppt_x"/>
                                          </p:val>
                                        </p:tav>
                                        <p:tav tm="100000">
                                          <p:val>
                                            <p:strVal val="#ppt_x"/>
                                          </p:val>
                                        </p:tav>
                                      </p:tavLst>
                                    </p:anim>
                                    <p:anim calcmode="lin" valueType="num">
                                      <p:cBhvr additive="base">
                                        <p:cTn id="20" dur="500" fill="hold"/>
                                        <p:tgtEl>
                                          <p:spTgt spid="2744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74441">
                                            <p:txEl>
                                              <p:pRg st="0" end="0"/>
                                            </p:txEl>
                                          </p:spTgt>
                                        </p:tgtEl>
                                        <p:attrNameLst>
                                          <p:attrName>style.visibility</p:attrName>
                                        </p:attrNameLst>
                                      </p:cBhvr>
                                      <p:to>
                                        <p:strVal val="visible"/>
                                      </p:to>
                                    </p:set>
                                    <p:anim calcmode="lin" valueType="num">
                                      <p:cBhvr additive="base">
                                        <p:cTn id="25" dur="500" fill="hold"/>
                                        <p:tgtEl>
                                          <p:spTgt spid="27444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44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4442"/>
                                        </p:tgtEl>
                                        <p:attrNameLst>
                                          <p:attrName>style.visibility</p:attrName>
                                        </p:attrNameLst>
                                      </p:cBhvr>
                                      <p:to>
                                        <p:strVal val="visible"/>
                                      </p:to>
                                    </p:set>
                                    <p:anim calcmode="lin" valueType="num">
                                      <p:cBhvr additive="base">
                                        <p:cTn id="31" dur="500" fill="hold"/>
                                        <p:tgtEl>
                                          <p:spTgt spid="274442"/>
                                        </p:tgtEl>
                                        <p:attrNameLst>
                                          <p:attrName>ppt_x</p:attrName>
                                        </p:attrNameLst>
                                      </p:cBhvr>
                                      <p:tavLst>
                                        <p:tav tm="0">
                                          <p:val>
                                            <p:strVal val="#ppt_x"/>
                                          </p:val>
                                        </p:tav>
                                        <p:tav tm="100000">
                                          <p:val>
                                            <p:strVal val="#ppt_x"/>
                                          </p:val>
                                        </p:tav>
                                      </p:tavLst>
                                    </p:anim>
                                    <p:anim calcmode="lin" valueType="num">
                                      <p:cBhvr additive="base">
                                        <p:cTn id="32" dur="500" fill="hold"/>
                                        <p:tgtEl>
                                          <p:spTgt spid="2744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74443"/>
                                        </p:tgtEl>
                                        <p:attrNameLst>
                                          <p:attrName>style.visibility</p:attrName>
                                        </p:attrNameLst>
                                      </p:cBhvr>
                                      <p:to>
                                        <p:strVal val="visible"/>
                                      </p:to>
                                    </p:set>
                                    <p:anim calcmode="lin" valueType="num">
                                      <p:cBhvr additive="base">
                                        <p:cTn id="37" dur="500" fill="hold"/>
                                        <p:tgtEl>
                                          <p:spTgt spid="274443"/>
                                        </p:tgtEl>
                                        <p:attrNameLst>
                                          <p:attrName>ppt_x</p:attrName>
                                        </p:attrNameLst>
                                      </p:cBhvr>
                                      <p:tavLst>
                                        <p:tav tm="0">
                                          <p:val>
                                            <p:strVal val="#ppt_x"/>
                                          </p:val>
                                        </p:tav>
                                        <p:tav tm="100000">
                                          <p:val>
                                            <p:strVal val="#ppt_x"/>
                                          </p:val>
                                        </p:tav>
                                      </p:tavLst>
                                    </p:anim>
                                    <p:anim calcmode="lin" valueType="num">
                                      <p:cBhvr additive="base">
                                        <p:cTn id="38" dur="500" fill="hold"/>
                                        <p:tgtEl>
                                          <p:spTgt spid="2744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8" grpId="0" bldLvl="0" animBg="1"/>
      <p:bldP spid="274439" grpId="0" bldLvl="0" animBg="1"/>
      <p:bldP spid="274440" grpId="0" bldLvl="0" animBg="1"/>
      <p:bldP spid="274442" grpId="0" bldLvl="0" animBg="1"/>
      <p:bldP spid="274443"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2" name="文本框 1"/>
          <p:cNvSpPr txBox="1"/>
          <p:nvPr/>
        </p:nvSpPr>
        <p:spPr>
          <a:xfrm>
            <a:off x="321310" y="911225"/>
            <a:ext cx="8500745" cy="5210810"/>
          </a:xfrm>
          <a:prstGeom prst="rect">
            <a:avLst/>
          </a:prstGeom>
          <a:noFill/>
        </p:spPr>
        <p:txBody>
          <a:bodyPr wrap="square" rtlCol="0" anchor="t">
            <a:spAutoFit/>
          </a:bodyPr>
          <a:lstStyle/>
          <a:p>
            <a:pPr fontAlgn="auto">
              <a:lnSpc>
                <a:spcPct val="130000"/>
              </a:lnSpc>
              <a:buFont typeface="Wingdings" panose="05000000000000000000" pitchFamily="2" charset="2"/>
              <a:buNone/>
            </a:pPr>
            <a:r>
              <a:rPr lang="en-US" altLang="zh-CN" sz="3200" b="1" dirty="0">
                <a:latin typeface="Times New Roman" panose="02020603050405020304" pitchFamily="18" charset="0"/>
                <a:ea typeface="黑体" panose="02010609060101010101" charset="-122"/>
                <a:cs typeface="Times New Roman" panose="02020603050405020304" pitchFamily="18" charset="0"/>
                <a:sym typeface="+mn-ea"/>
              </a:rPr>
              <a:t>3.</a:t>
            </a:r>
            <a:r>
              <a:rPr lang="zh-CN" altLang="en-US" sz="3200" b="1" dirty="0">
                <a:latin typeface="Times New Roman" panose="02020603050405020304" pitchFamily="18" charset="0"/>
                <a:ea typeface="黑体" panose="02010609060101010101" charset="-122"/>
                <a:cs typeface="Times New Roman" panose="02020603050405020304" pitchFamily="18" charset="0"/>
                <a:sym typeface="+mn-ea"/>
              </a:rPr>
              <a:t>小李把同样水饺放在水中煮和放在油中炸，经过一段时间取出水饺，发现油炸的水饺发黄变焦了，而在水中煮的水饺没有发黄变焦，这说明</a:t>
            </a:r>
            <a:r>
              <a:rPr lang="en-US" altLang="zh-CN" sz="3200" b="1" dirty="0">
                <a:latin typeface="黑体" panose="02010609060101010101" charset="-122"/>
                <a:ea typeface="黑体" panose="02010609060101010101" charset="-122"/>
                <a:cs typeface="Times New Roman" panose="02020603050405020304" pitchFamily="18" charset="0"/>
                <a:sym typeface="+mn-ea"/>
              </a:rPr>
              <a:t>(     </a:t>
            </a:r>
            <a:r>
              <a:rPr lang="en-US" altLang="zh-CN" sz="3200" b="1" dirty="0">
                <a:solidFill>
                  <a:srgbClr val="FF3300"/>
                </a:solidFill>
                <a:latin typeface="黑体" panose="02010609060101010101" charset="-122"/>
                <a:ea typeface="黑体" panose="02010609060101010101" charset="-122"/>
                <a:cs typeface="Times New Roman" panose="02020603050405020304" pitchFamily="18" charset="0"/>
                <a:sym typeface="+mn-ea"/>
              </a:rPr>
              <a:t> </a:t>
            </a:r>
            <a:r>
              <a:rPr lang="en-US" altLang="zh-CN" sz="3200" b="1" dirty="0">
                <a:latin typeface="黑体" panose="02010609060101010101" charset="-122"/>
                <a:ea typeface="黑体" panose="02010609060101010101" charset="-122"/>
                <a:cs typeface="Times New Roman" panose="02020603050405020304" pitchFamily="18" charset="0"/>
                <a:sym typeface="+mn-ea"/>
              </a:rPr>
              <a:t>)</a:t>
            </a:r>
            <a:endParaRPr lang="en-US" altLang="zh-CN" sz="3200" b="1" dirty="0">
              <a:latin typeface="黑体" panose="02010609060101010101" charset="-122"/>
              <a:ea typeface="黑体" panose="02010609060101010101" charset="-122"/>
              <a:cs typeface="Times New Roman" panose="02020603050405020304" pitchFamily="18" charset="0"/>
            </a:endParaRPr>
          </a:p>
          <a:p>
            <a:pPr fontAlgn="auto">
              <a:lnSpc>
                <a:spcPct val="130000"/>
              </a:lnSpc>
              <a:buFont typeface="Wingdings" panose="05000000000000000000" pitchFamily="2" charset="2"/>
              <a:buNone/>
            </a:pPr>
            <a:r>
              <a:rPr lang="en-US" altLang="zh-CN" sz="3200" b="1" dirty="0">
                <a:latin typeface="Times New Roman" panose="02020603050405020304" pitchFamily="18" charset="0"/>
                <a:ea typeface="黑体" panose="02010609060101010101" charset="-122"/>
                <a:cs typeface="Times New Roman" panose="02020603050405020304" pitchFamily="18" charset="0"/>
                <a:sym typeface="+mn-ea"/>
              </a:rPr>
              <a:t>  A</a:t>
            </a:r>
            <a:r>
              <a:rPr lang="zh-CN" altLang="en-US" sz="3200" b="1" dirty="0">
                <a:latin typeface="Times New Roman" panose="02020603050405020304" pitchFamily="18" charset="0"/>
                <a:ea typeface="黑体" panose="02010609060101010101" charset="-122"/>
                <a:cs typeface="Times New Roman" panose="02020603050405020304" pitchFamily="18" charset="0"/>
                <a:sym typeface="+mn-ea"/>
              </a:rPr>
              <a:t>、水是无色的，油是黄的         </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fontAlgn="auto">
              <a:lnSpc>
                <a:spcPct val="130000"/>
              </a:lnSpc>
              <a:buFont typeface="Wingdings" panose="05000000000000000000" pitchFamily="2" charset="2"/>
              <a:buNone/>
            </a:pPr>
            <a:r>
              <a:rPr lang="en-US" altLang="zh-CN" sz="3200" b="1" dirty="0">
                <a:latin typeface="Times New Roman" panose="02020603050405020304" pitchFamily="18" charset="0"/>
                <a:ea typeface="黑体" panose="02010609060101010101" charset="-122"/>
                <a:cs typeface="Times New Roman" panose="02020603050405020304" pitchFamily="18" charset="0"/>
                <a:sym typeface="+mn-ea"/>
              </a:rPr>
              <a:t>  B</a:t>
            </a:r>
            <a:r>
              <a:rPr lang="zh-CN" altLang="en-US" sz="3200" b="1" dirty="0">
                <a:latin typeface="Times New Roman" panose="02020603050405020304" pitchFamily="18" charset="0"/>
                <a:ea typeface="黑体" panose="02010609060101010101" charset="-122"/>
                <a:cs typeface="Times New Roman" panose="02020603050405020304" pitchFamily="18" charset="0"/>
                <a:sym typeface="+mn-ea"/>
              </a:rPr>
              <a:t>、油的传热性能比水强</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fontAlgn="auto">
              <a:lnSpc>
                <a:spcPct val="130000"/>
              </a:lnSpc>
              <a:buFont typeface="Wingdings" panose="05000000000000000000" pitchFamily="2" charset="2"/>
              <a:buNone/>
            </a:pPr>
            <a:r>
              <a:rPr lang="en-US" altLang="zh-CN" sz="3200" b="1" dirty="0">
                <a:latin typeface="Times New Roman" panose="02020603050405020304" pitchFamily="18" charset="0"/>
                <a:ea typeface="黑体" panose="02010609060101010101" charset="-122"/>
                <a:cs typeface="Times New Roman" panose="02020603050405020304" pitchFamily="18" charset="0"/>
                <a:sym typeface="+mn-ea"/>
              </a:rPr>
              <a:t>  C</a:t>
            </a:r>
            <a:r>
              <a:rPr lang="zh-CN" altLang="en-US" sz="3200" b="1" dirty="0">
                <a:latin typeface="Times New Roman" panose="02020603050405020304" pitchFamily="18" charset="0"/>
                <a:ea typeface="黑体" panose="02010609060101010101" charset="-122"/>
                <a:cs typeface="Times New Roman" panose="02020603050405020304" pitchFamily="18" charset="0"/>
                <a:sym typeface="+mn-ea"/>
              </a:rPr>
              <a:t>、油的沸点比水的沸点高         </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fontAlgn="auto">
              <a:lnSpc>
                <a:spcPct val="130000"/>
              </a:lnSpc>
              <a:buFont typeface="Wingdings" panose="05000000000000000000" pitchFamily="2" charset="2"/>
              <a:buNone/>
            </a:pPr>
            <a:r>
              <a:rPr lang="en-US" altLang="zh-CN" sz="3200" b="1" dirty="0">
                <a:latin typeface="Times New Roman" panose="02020603050405020304" pitchFamily="18" charset="0"/>
                <a:ea typeface="黑体" panose="02010609060101010101" charset="-122"/>
                <a:cs typeface="Times New Roman" panose="02020603050405020304" pitchFamily="18" charset="0"/>
                <a:sym typeface="+mn-ea"/>
              </a:rPr>
              <a:t>  D</a:t>
            </a:r>
            <a:r>
              <a:rPr lang="zh-CN" altLang="en-US" sz="3200" b="1" dirty="0">
                <a:latin typeface="Times New Roman" panose="02020603050405020304" pitchFamily="18" charset="0"/>
                <a:ea typeface="黑体" panose="02010609060101010101" charset="-122"/>
                <a:cs typeface="Times New Roman" panose="02020603050405020304" pitchFamily="18" charset="0"/>
                <a:sym typeface="+mn-ea"/>
              </a:rPr>
              <a:t>、油没有沸点，水有沸点</a:t>
            </a:r>
            <a:endParaRPr lang="zh-CN" altLang="en-US" sz="3200" b="1" dirty="0">
              <a:latin typeface="Times New Roman" panose="02020603050405020304" pitchFamily="18" charset="0"/>
              <a:ea typeface="黑体" panose="02010609060101010101" charset="-122"/>
              <a:cs typeface="Times New Roman" panose="02020603050405020304" pitchFamily="18" charset="0"/>
              <a:sym typeface="+mn-ea"/>
            </a:endParaRPr>
          </a:p>
        </p:txBody>
      </p:sp>
      <p:sp>
        <p:nvSpPr>
          <p:cNvPr id="3" name="Text Box 11"/>
          <p:cNvSpPr txBox="1">
            <a:spLocks noChangeArrowheads="1"/>
          </p:cNvSpPr>
          <p:nvPr/>
        </p:nvSpPr>
        <p:spPr bwMode="auto">
          <a:xfrm>
            <a:off x="1864995" y="2905125"/>
            <a:ext cx="53022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rPr>
              <a:t>C</a:t>
            </a:r>
            <a:endPar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39942" name="Text Box 7"/>
          <p:cNvSpPr txBox="1">
            <a:spLocks noChangeArrowheads="1"/>
          </p:cNvSpPr>
          <p:nvPr/>
        </p:nvSpPr>
        <p:spPr bwMode="auto">
          <a:xfrm>
            <a:off x="340360" y="1400810"/>
            <a:ext cx="8335645" cy="3538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3200" b="1" dirty="0">
                <a:latin typeface="Times New Roman" panose="02020603050405020304" pitchFamily="18" charset="0"/>
                <a:ea typeface="黑体" panose="02010609060101010101" charset="-122"/>
                <a:cs typeface="Times New Roman" panose="02020603050405020304" pitchFamily="18" charset="0"/>
              </a:rPr>
              <a:t>4.</a:t>
            </a:r>
            <a:r>
              <a:rPr lang="zh-CN" altLang="en-US" sz="3200" b="1" dirty="0">
                <a:latin typeface="Times New Roman" panose="02020603050405020304" pitchFamily="18" charset="0"/>
                <a:ea typeface="黑体" panose="02010609060101010101" charset="-122"/>
                <a:cs typeface="Times New Roman" panose="02020603050405020304" pitchFamily="18" charset="0"/>
              </a:rPr>
              <a:t>夏天扇扇子感到凉爽，这是因为  （   ）</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eaLnBrk="1" hangingPunct="1"/>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eaLnBrk="1" hangingPunct="1"/>
            <a:r>
              <a:rPr lang="en-US" altLang="zh-CN" sz="3200" b="1" dirty="0">
                <a:latin typeface="Times New Roman" panose="02020603050405020304" pitchFamily="18" charset="0"/>
                <a:ea typeface="黑体" panose="02010609060101010101" charset="-122"/>
                <a:cs typeface="Times New Roman" panose="02020603050405020304" pitchFamily="18" charset="0"/>
              </a:rPr>
              <a:t>A</a:t>
            </a:r>
            <a:r>
              <a:rPr lang="zh-CN" altLang="en-US" sz="3200" b="1" dirty="0">
                <a:latin typeface="Times New Roman" panose="02020603050405020304" pitchFamily="18" charset="0"/>
                <a:ea typeface="黑体" panose="02010609060101010101" charset="-122"/>
                <a:cs typeface="Times New Roman" panose="02020603050405020304" pitchFamily="18" charset="0"/>
              </a:rPr>
              <a:t>、扇来的风是凉的</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eaLnBrk="1" hangingPunct="1"/>
            <a:r>
              <a:rPr lang="en-US" altLang="zh-CN" sz="3200" b="1" dirty="0">
                <a:latin typeface="Times New Roman" panose="02020603050405020304" pitchFamily="18" charset="0"/>
                <a:ea typeface="黑体" panose="02010609060101010101" charset="-122"/>
                <a:cs typeface="Times New Roman" panose="02020603050405020304" pitchFamily="18" charset="0"/>
              </a:rPr>
              <a:t>B</a:t>
            </a:r>
            <a:r>
              <a:rPr lang="zh-CN" altLang="en-US" sz="3200" b="1" dirty="0">
                <a:latin typeface="Times New Roman" panose="02020603050405020304" pitchFamily="18" charset="0"/>
                <a:ea typeface="黑体" panose="02010609060101010101" charset="-122"/>
                <a:cs typeface="Times New Roman" panose="02020603050405020304" pitchFamily="18" charset="0"/>
              </a:rPr>
              <a:t>、扇来的风把身上的热吹掉了</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eaLnBrk="1" hangingPunct="1"/>
            <a:r>
              <a:rPr lang="en-US" altLang="zh-CN" sz="3200" b="1" dirty="0">
                <a:latin typeface="Times New Roman" panose="02020603050405020304" pitchFamily="18" charset="0"/>
                <a:ea typeface="黑体" panose="02010609060101010101" charset="-122"/>
                <a:cs typeface="Times New Roman" panose="02020603050405020304" pitchFamily="18" charset="0"/>
              </a:rPr>
              <a:t>C</a:t>
            </a:r>
            <a:r>
              <a:rPr lang="zh-CN" altLang="en-US" sz="3200" b="1" dirty="0">
                <a:latin typeface="Times New Roman" panose="02020603050405020304" pitchFamily="18" charset="0"/>
                <a:ea typeface="黑体" panose="02010609060101010101" charset="-122"/>
                <a:cs typeface="Times New Roman" panose="02020603050405020304" pitchFamily="18" charset="0"/>
              </a:rPr>
              <a:t>、扇来的风能加快汗液蒸发从而加快从人身上吸热</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eaLnBrk="1" hangingPunct="1"/>
            <a:r>
              <a:rPr lang="en-US" altLang="zh-CN" sz="3200" b="1" dirty="0">
                <a:latin typeface="Times New Roman" panose="02020603050405020304" pitchFamily="18" charset="0"/>
                <a:ea typeface="黑体" panose="02010609060101010101" charset="-122"/>
                <a:cs typeface="Times New Roman" panose="02020603050405020304" pitchFamily="18" charset="0"/>
              </a:rPr>
              <a:t>D</a:t>
            </a:r>
            <a:r>
              <a:rPr lang="zh-CN" altLang="en-US" sz="3200" b="1" dirty="0">
                <a:latin typeface="Times New Roman" panose="02020603050405020304" pitchFamily="18" charset="0"/>
                <a:ea typeface="黑体" panose="02010609060101010101" charset="-122"/>
                <a:cs typeface="Times New Roman" panose="02020603050405020304" pitchFamily="18" charset="0"/>
              </a:rPr>
              <a:t>、扇风能使空气温度降低</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63496" name="Text Box 8"/>
          <p:cNvSpPr txBox="1">
            <a:spLocks noChangeArrowheads="1"/>
          </p:cNvSpPr>
          <p:nvPr/>
        </p:nvSpPr>
        <p:spPr bwMode="auto">
          <a:xfrm>
            <a:off x="6957695" y="1311910"/>
            <a:ext cx="53467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a:solidFill>
                  <a:srgbClr val="FF0000"/>
                </a:solidFill>
                <a:latin typeface="Times New Roman" panose="02020603050405020304" pitchFamily="18" charset="0"/>
                <a:ea typeface="黑体" panose="02010609060101010101" charset="-122"/>
                <a:cs typeface="Times New Roman" panose="02020603050405020304" pitchFamily="18" charset="0"/>
              </a:rPr>
              <a:t>C</a:t>
            </a:r>
            <a:endParaRPr lang="en-US" altLang="zh-CN" sz="36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496"/>
                                        </p:tgtEl>
                                        <p:attrNameLst>
                                          <p:attrName>style.visibility</p:attrName>
                                        </p:attrNameLst>
                                      </p:cBhvr>
                                      <p:to>
                                        <p:strVal val="visible"/>
                                      </p:to>
                                    </p:set>
                                    <p:animEffect transition="in" filter="blinds(horizontal)">
                                      <p:cBhvr>
                                        <p:cTn id="7" dur="500"/>
                                        <p:tgtEl>
                                          <p:spTgt spid="63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sp>
        <p:nvSpPr>
          <p:cNvPr id="29699" name="Text Box 3"/>
          <p:cNvSpPr txBox="1">
            <a:spLocks noChangeArrowheads="1"/>
          </p:cNvSpPr>
          <p:nvPr/>
        </p:nvSpPr>
        <p:spPr bwMode="auto">
          <a:xfrm>
            <a:off x="592773" y="1622425"/>
            <a:ext cx="80772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600" b="1" dirty="0">
                <a:latin typeface="Times New Roman" panose="02020603050405020304" pitchFamily="18" charset="0"/>
                <a:ea typeface="黑体" panose="02010609060101010101" charset="-122"/>
                <a:cs typeface="Times New Roman" panose="02020603050405020304" pitchFamily="18" charset="0"/>
              </a:rPr>
              <a:t>1</a:t>
            </a:r>
            <a:r>
              <a:rPr kumimoji="1" lang="zh-CN" altLang="en-US" sz="3600" b="1" dirty="0">
                <a:latin typeface="Times New Roman" panose="02020603050405020304" pitchFamily="18" charset="0"/>
                <a:ea typeface="黑体" panose="02010609060101010101" charset="-122"/>
                <a:cs typeface="Times New Roman" panose="02020603050405020304" pitchFamily="18" charset="0"/>
              </a:rPr>
              <a:t>、什么叫熔化</a:t>
            </a:r>
            <a:r>
              <a:rPr kumimoji="1" lang="en-US" altLang="zh-CN" sz="3600" b="1" dirty="0">
                <a:latin typeface="Times New Roman" panose="02020603050405020304" pitchFamily="18" charset="0"/>
                <a:ea typeface="黑体" panose="02010609060101010101" charset="-122"/>
                <a:cs typeface="Times New Roman" panose="02020603050405020304" pitchFamily="18" charset="0"/>
              </a:rPr>
              <a:t>?</a:t>
            </a:r>
            <a:r>
              <a:rPr kumimoji="1" lang="zh-CN" altLang="en-US" sz="3600" b="1" dirty="0">
                <a:latin typeface="Times New Roman" panose="02020603050405020304" pitchFamily="18" charset="0"/>
                <a:ea typeface="黑体" panose="02010609060101010101" charset="-122"/>
                <a:cs typeface="Times New Roman" panose="02020603050405020304" pitchFamily="18" charset="0"/>
              </a:rPr>
              <a:t>什么叫凝固</a:t>
            </a:r>
            <a:r>
              <a:rPr kumimoji="1" lang="en-US" altLang="zh-CN" sz="3600" b="1" dirty="0">
                <a:latin typeface="Times New Roman" panose="02020603050405020304" pitchFamily="18" charset="0"/>
                <a:ea typeface="黑体" panose="02010609060101010101" charset="-122"/>
                <a:cs typeface="Times New Roman" panose="02020603050405020304" pitchFamily="18" charset="0"/>
              </a:rPr>
              <a:t>?</a:t>
            </a:r>
            <a:endParaRPr kumimoji="1" lang="en-US" altLang="zh-CN" sz="3600" b="1" dirty="0">
              <a:latin typeface="Times New Roman" panose="02020603050405020304" pitchFamily="18" charset="0"/>
              <a:ea typeface="黑体" panose="02010609060101010101" charset="-122"/>
              <a:cs typeface="Times New Roman" panose="02020603050405020304" pitchFamily="18" charset="0"/>
            </a:endParaRPr>
          </a:p>
        </p:txBody>
      </p:sp>
      <p:sp>
        <p:nvSpPr>
          <p:cNvPr id="29700" name="Text Box 4"/>
          <p:cNvSpPr txBox="1">
            <a:spLocks noChangeArrowheads="1"/>
          </p:cNvSpPr>
          <p:nvPr/>
        </p:nvSpPr>
        <p:spPr bwMode="auto">
          <a:xfrm>
            <a:off x="564198" y="2919413"/>
            <a:ext cx="838200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600" b="1" dirty="0">
                <a:latin typeface="Times New Roman" panose="02020603050405020304" pitchFamily="18" charset="0"/>
                <a:ea typeface="黑体" panose="02010609060101010101" charset="-122"/>
                <a:cs typeface="Times New Roman" panose="02020603050405020304" pitchFamily="18" charset="0"/>
              </a:rPr>
              <a:t>2</a:t>
            </a:r>
            <a:r>
              <a:rPr kumimoji="1" lang="zh-CN" altLang="en-US" sz="3600" b="1" dirty="0">
                <a:latin typeface="Times New Roman" panose="02020603050405020304" pitchFamily="18" charset="0"/>
                <a:ea typeface="黑体" panose="02010609060101010101" charset="-122"/>
                <a:cs typeface="Times New Roman" panose="02020603050405020304" pitchFamily="18" charset="0"/>
              </a:rPr>
              <a:t>、什么叫晶体</a:t>
            </a:r>
            <a:r>
              <a:rPr kumimoji="1" lang="en-US" altLang="zh-CN" sz="3600" b="1" dirty="0">
                <a:latin typeface="Times New Roman" panose="02020603050405020304" pitchFamily="18" charset="0"/>
                <a:ea typeface="黑体" panose="02010609060101010101" charset="-122"/>
                <a:cs typeface="Times New Roman" panose="02020603050405020304" pitchFamily="18" charset="0"/>
              </a:rPr>
              <a:t>?</a:t>
            </a:r>
            <a:r>
              <a:rPr kumimoji="1" lang="zh-CN" altLang="en-US" sz="3600" b="1" dirty="0">
                <a:latin typeface="Times New Roman" panose="02020603050405020304" pitchFamily="18" charset="0"/>
                <a:ea typeface="黑体" panose="02010609060101010101" charset="-122"/>
                <a:cs typeface="Times New Roman" panose="02020603050405020304" pitchFamily="18" charset="0"/>
              </a:rPr>
              <a:t>什么是非晶体</a:t>
            </a:r>
            <a:r>
              <a:rPr kumimoji="1" lang="en-US" altLang="zh-CN" sz="3600" b="1" dirty="0">
                <a:latin typeface="Times New Roman" panose="02020603050405020304" pitchFamily="18" charset="0"/>
                <a:ea typeface="黑体" panose="02010609060101010101" charset="-122"/>
                <a:cs typeface="Times New Roman" panose="02020603050405020304" pitchFamily="18" charset="0"/>
              </a:rPr>
              <a:t>?</a:t>
            </a:r>
            <a:r>
              <a:rPr kumimoji="1" lang="zh-CN" altLang="en-US" sz="3600" b="1" dirty="0">
                <a:latin typeface="Times New Roman" panose="02020603050405020304" pitchFamily="18" charset="0"/>
                <a:ea typeface="黑体" panose="02010609060101010101" charset="-122"/>
                <a:cs typeface="Times New Roman" panose="02020603050405020304" pitchFamily="18" charset="0"/>
              </a:rPr>
              <a:t>两者的根本区别是什么</a:t>
            </a:r>
            <a:r>
              <a:rPr kumimoji="1" lang="en-US" altLang="zh-CN" sz="3600" b="1" dirty="0">
                <a:latin typeface="Times New Roman" panose="02020603050405020304" pitchFamily="18" charset="0"/>
                <a:ea typeface="黑体" panose="02010609060101010101" charset="-122"/>
                <a:cs typeface="Times New Roman" panose="02020603050405020304" pitchFamily="18" charset="0"/>
              </a:rPr>
              <a:t>?</a:t>
            </a:r>
            <a:endParaRPr kumimoji="1" lang="en-US" altLang="zh-CN" sz="3600" b="1" dirty="0">
              <a:latin typeface="Times New Roman" panose="02020603050405020304" pitchFamily="18" charset="0"/>
              <a:ea typeface="黑体" panose="02010609060101010101" charset="-122"/>
              <a:cs typeface="Times New Roman" panose="02020603050405020304" pitchFamily="18" charset="0"/>
            </a:endParaRPr>
          </a:p>
        </p:txBody>
      </p:sp>
      <p:sp>
        <p:nvSpPr>
          <p:cNvPr id="29701" name="Text Box 5"/>
          <p:cNvSpPr txBox="1">
            <a:spLocks noChangeArrowheads="1"/>
          </p:cNvSpPr>
          <p:nvPr/>
        </p:nvSpPr>
        <p:spPr bwMode="auto">
          <a:xfrm>
            <a:off x="592773" y="4646613"/>
            <a:ext cx="784860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600" b="1" dirty="0">
                <a:latin typeface="Times New Roman" panose="02020603050405020304" pitchFamily="18" charset="0"/>
                <a:ea typeface="黑体" panose="02010609060101010101" charset="-122"/>
                <a:cs typeface="Times New Roman" panose="02020603050405020304" pitchFamily="18" charset="0"/>
              </a:rPr>
              <a:t>3</a:t>
            </a:r>
            <a:r>
              <a:rPr kumimoji="1" lang="zh-CN" altLang="en-US" sz="3600" b="1" dirty="0">
                <a:latin typeface="Times New Roman" panose="02020603050405020304" pitchFamily="18" charset="0"/>
                <a:ea typeface="黑体" panose="02010609060101010101" charset="-122"/>
                <a:cs typeface="Times New Roman" panose="02020603050405020304" pitchFamily="18" charset="0"/>
              </a:rPr>
              <a:t>、自然界中，物质存在的状态有哪几种</a:t>
            </a:r>
            <a:r>
              <a:rPr kumimoji="1" lang="en-US" altLang="zh-CN" sz="3600" b="1" dirty="0">
                <a:latin typeface="Times New Roman" panose="02020603050405020304" pitchFamily="18" charset="0"/>
                <a:ea typeface="黑体" panose="02010609060101010101" charset="-122"/>
                <a:cs typeface="Times New Roman" panose="02020603050405020304" pitchFamily="18" charset="0"/>
              </a:rPr>
              <a:t>?</a:t>
            </a:r>
            <a:endParaRPr kumimoji="1" lang="zh-CN" altLang="en-US" sz="3600" b="1" dirty="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strips(downLeft)">
                                      <p:cBhvr>
                                        <p:cTn id="7" dur="5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box(out)">
                                      <p:cBhvr>
                                        <p:cTn id="12" dur="500"/>
                                        <p:tgtEl>
                                          <p:spTgt spid="2970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9701"/>
                                        </p:tgtEl>
                                        <p:attrNameLst>
                                          <p:attrName>style.visibility</p:attrName>
                                        </p:attrNameLst>
                                      </p:cBhvr>
                                      <p:to>
                                        <p:strVal val="visible"/>
                                      </p:to>
                                    </p:set>
                                    <p:animEffect transition="in" filter="slide(fromLeft)">
                                      <p:cBhvr>
                                        <p:cTn id="17" dur="5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P spid="29700" grpId="0" autoUpdateAnimBg="0"/>
      <p:bldP spid="29701"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40962" name="Text Box 3"/>
          <p:cNvSpPr txBox="1">
            <a:spLocks noChangeArrowheads="1"/>
          </p:cNvSpPr>
          <p:nvPr/>
        </p:nvSpPr>
        <p:spPr bwMode="auto">
          <a:xfrm>
            <a:off x="179388" y="1430973"/>
            <a:ext cx="896461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5.</a:t>
            </a:r>
            <a:r>
              <a:rPr lang="zh-CN" altLang="en-US" sz="3200" b="1">
                <a:latin typeface="Times New Roman" panose="02020603050405020304" pitchFamily="18" charset="0"/>
                <a:ea typeface="黑体" panose="02010609060101010101" charset="-122"/>
                <a:cs typeface="Times New Roman" panose="02020603050405020304" pitchFamily="18" charset="0"/>
              </a:rPr>
              <a:t>下列事例中，</a:t>
            </a:r>
            <a:r>
              <a:rPr lang="zh-CN" altLang="en-US" sz="3200" b="1">
                <a:solidFill>
                  <a:srgbClr val="0000FF"/>
                </a:solidFill>
                <a:latin typeface="Times New Roman" panose="02020603050405020304" pitchFamily="18" charset="0"/>
                <a:ea typeface="黑体" panose="02010609060101010101" charset="-122"/>
                <a:cs typeface="Times New Roman" panose="02020603050405020304" pitchFamily="18" charset="0"/>
              </a:rPr>
              <a:t>不能</a:t>
            </a:r>
            <a:r>
              <a:rPr lang="zh-CN" altLang="en-US" sz="3200" b="1">
                <a:latin typeface="Times New Roman" panose="02020603050405020304" pitchFamily="18" charset="0"/>
                <a:ea typeface="黑体" panose="02010609060101010101" charset="-122"/>
                <a:cs typeface="Times New Roman" panose="02020603050405020304" pitchFamily="18" charset="0"/>
              </a:rPr>
              <a:t>加快液体蒸发的是（       ）</a:t>
            </a:r>
            <a:r>
              <a:rPr lang="zh-CN" altLang="en-US" sz="3200" b="1" u="sng">
                <a:latin typeface="Times New Roman" panose="02020603050405020304" pitchFamily="18" charset="0"/>
                <a:ea typeface="黑体" panose="02010609060101010101" charset="-122"/>
                <a:cs typeface="Times New Roman" panose="02020603050405020304" pitchFamily="18" charset="0"/>
              </a:rPr>
              <a:t> </a:t>
            </a:r>
            <a:r>
              <a:rPr lang="zh-CN" altLang="en-US" sz="3200" b="1">
                <a:latin typeface="Times New Roman" panose="02020603050405020304" pitchFamily="18" charset="0"/>
                <a:ea typeface="黑体" panose="02010609060101010101" charset="-122"/>
                <a:cs typeface="Times New Roman" panose="02020603050405020304" pitchFamily="18" charset="0"/>
              </a:rPr>
              <a:t>                  </a:t>
            </a:r>
            <a:r>
              <a:rPr lang="zh-CN" altLang="en-US" sz="3200" b="1" u="sng">
                <a:latin typeface="Times New Roman" panose="02020603050405020304" pitchFamily="18" charset="0"/>
                <a:ea typeface="黑体" panose="02010609060101010101" charset="-122"/>
                <a:cs typeface="Times New Roman" panose="02020603050405020304" pitchFamily="18" charset="0"/>
              </a:rPr>
              <a:t>            </a:t>
            </a:r>
            <a:r>
              <a:rPr lang="zh-CN" altLang="en-US" sz="3200" b="1">
                <a:latin typeface="Times New Roman" panose="02020603050405020304" pitchFamily="18" charset="0"/>
                <a:ea typeface="黑体" panose="02010609060101010101" charset="-122"/>
                <a:cs typeface="Times New Roman" panose="02020603050405020304" pitchFamily="18" charset="0"/>
              </a:rPr>
              <a:t>      </a:t>
            </a:r>
            <a:endParaRPr lang="zh-CN" altLang="en-US" sz="3200" b="1" u="sng">
              <a:latin typeface="Times New Roman" panose="02020603050405020304" pitchFamily="18" charset="0"/>
              <a:ea typeface="黑体" panose="02010609060101010101" charset="-122"/>
              <a:cs typeface="Times New Roman" panose="02020603050405020304" pitchFamily="18" charset="0"/>
            </a:endParaRPr>
          </a:p>
        </p:txBody>
      </p:sp>
      <p:sp>
        <p:nvSpPr>
          <p:cNvPr id="40963" name="Text Box 4"/>
          <p:cNvSpPr txBox="1">
            <a:spLocks noChangeArrowheads="1"/>
          </p:cNvSpPr>
          <p:nvPr/>
        </p:nvSpPr>
        <p:spPr bwMode="auto">
          <a:xfrm>
            <a:off x="1187450" y="2654935"/>
            <a:ext cx="6048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A.</a:t>
            </a:r>
            <a:r>
              <a:rPr lang="zh-CN" altLang="en-US" sz="3200" b="1">
                <a:latin typeface="Times New Roman" panose="02020603050405020304" pitchFamily="18" charset="0"/>
                <a:ea typeface="黑体" panose="02010609060101010101" charset="-122"/>
                <a:cs typeface="Times New Roman" panose="02020603050405020304" pitchFamily="18" charset="0"/>
              </a:rPr>
              <a:t>把瓶中的水倒入盘中</a:t>
            </a:r>
            <a:endParaRPr lang="zh-CN" altLang="en-US" sz="3200" b="1">
              <a:latin typeface="Times New Roman" panose="02020603050405020304" pitchFamily="18" charset="0"/>
              <a:ea typeface="黑体" panose="02010609060101010101" charset="-122"/>
              <a:cs typeface="Times New Roman" panose="02020603050405020304" pitchFamily="18" charset="0"/>
            </a:endParaRPr>
          </a:p>
        </p:txBody>
      </p:sp>
      <p:sp>
        <p:nvSpPr>
          <p:cNvPr id="40964" name="Text Box 5"/>
          <p:cNvSpPr txBox="1">
            <a:spLocks noChangeArrowheads="1"/>
          </p:cNvSpPr>
          <p:nvPr/>
        </p:nvSpPr>
        <p:spPr bwMode="auto">
          <a:xfrm>
            <a:off x="1187450" y="3372485"/>
            <a:ext cx="64801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B.</a:t>
            </a:r>
            <a:r>
              <a:rPr lang="zh-CN" altLang="en-US" sz="3200" b="1">
                <a:latin typeface="Times New Roman" panose="02020603050405020304" pitchFamily="18" charset="0"/>
                <a:ea typeface="黑体" panose="02010609060101010101" charset="-122"/>
                <a:cs typeface="Times New Roman" panose="02020603050405020304" pitchFamily="18" charset="0"/>
              </a:rPr>
              <a:t>把湿衣服从树荫下移到阳光下</a:t>
            </a:r>
            <a:endParaRPr lang="zh-CN" altLang="en-US" sz="3200" b="1">
              <a:latin typeface="Times New Roman" panose="02020603050405020304" pitchFamily="18" charset="0"/>
              <a:ea typeface="黑体" panose="02010609060101010101" charset="-122"/>
              <a:cs typeface="Times New Roman" panose="02020603050405020304" pitchFamily="18" charset="0"/>
            </a:endParaRPr>
          </a:p>
        </p:txBody>
      </p:sp>
      <p:sp>
        <p:nvSpPr>
          <p:cNvPr id="40965" name="Text Box 6"/>
          <p:cNvSpPr txBox="1">
            <a:spLocks noChangeArrowheads="1"/>
          </p:cNvSpPr>
          <p:nvPr/>
        </p:nvSpPr>
        <p:spPr bwMode="auto">
          <a:xfrm>
            <a:off x="1187450" y="4239260"/>
            <a:ext cx="6769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C.</a:t>
            </a:r>
            <a:r>
              <a:rPr lang="zh-CN" altLang="en-US" sz="3200" b="1">
                <a:latin typeface="Times New Roman" panose="02020603050405020304" pitchFamily="18" charset="0"/>
                <a:ea typeface="黑体" panose="02010609060101010101" charset="-122"/>
                <a:cs typeface="Times New Roman" panose="02020603050405020304" pitchFamily="18" charset="0"/>
              </a:rPr>
              <a:t>把湿毛巾挂在电风扇前吹</a:t>
            </a:r>
            <a:endParaRPr lang="zh-CN" altLang="en-US" sz="3200" b="1">
              <a:latin typeface="Times New Roman" panose="02020603050405020304" pitchFamily="18" charset="0"/>
              <a:ea typeface="黑体" panose="02010609060101010101" charset="-122"/>
              <a:cs typeface="Times New Roman" panose="02020603050405020304" pitchFamily="18" charset="0"/>
            </a:endParaRPr>
          </a:p>
        </p:txBody>
      </p:sp>
      <p:sp>
        <p:nvSpPr>
          <p:cNvPr id="40966" name="Text Box 7"/>
          <p:cNvSpPr txBox="1">
            <a:spLocks noChangeArrowheads="1"/>
          </p:cNvSpPr>
          <p:nvPr/>
        </p:nvSpPr>
        <p:spPr bwMode="auto">
          <a:xfrm>
            <a:off x="1187450" y="5104448"/>
            <a:ext cx="61198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D.</a:t>
            </a:r>
            <a:r>
              <a:rPr lang="zh-CN" altLang="en-US" sz="3200" b="1">
                <a:latin typeface="Times New Roman" panose="02020603050405020304" pitchFamily="18" charset="0"/>
                <a:ea typeface="黑体" panose="02010609060101010101" charset="-122"/>
                <a:cs typeface="Times New Roman" panose="02020603050405020304" pitchFamily="18" charset="0"/>
              </a:rPr>
              <a:t>利用管道代替沟渠输水</a:t>
            </a:r>
            <a:endParaRPr lang="zh-CN" altLang="en-US" sz="3200" b="1">
              <a:latin typeface="Times New Roman" panose="02020603050405020304" pitchFamily="18" charset="0"/>
              <a:ea typeface="黑体" panose="02010609060101010101" charset="-122"/>
              <a:cs typeface="Times New Roman" panose="02020603050405020304" pitchFamily="18" charset="0"/>
            </a:endParaRPr>
          </a:p>
        </p:txBody>
      </p:sp>
      <p:sp>
        <p:nvSpPr>
          <p:cNvPr id="79885" name="Text Box 13"/>
          <p:cNvSpPr txBox="1">
            <a:spLocks noChangeArrowheads="1"/>
          </p:cNvSpPr>
          <p:nvPr/>
        </p:nvSpPr>
        <p:spPr bwMode="auto">
          <a:xfrm>
            <a:off x="7667625" y="1431290"/>
            <a:ext cx="5156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solidFill>
                  <a:srgbClr val="FF0000"/>
                </a:solidFill>
                <a:latin typeface="Times New Roman" panose="02020603050405020304" pitchFamily="18" charset="0"/>
                <a:cs typeface="Times New Roman" panose="02020603050405020304" pitchFamily="18" charset="0"/>
              </a:rPr>
              <a:t>D</a:t>
            </a:r>
            <a:endParaRPr lang="en-US" altLang="zh-CN" sz="32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9885"/>
                                        </p:tgtEl>
                                        <p:attrNameLst>
                                          <p:attrName>style.visibility</p:attrName>
                                        </p:attrNameLst>
                                      </p:cBhvr>
                                      <p:to>
                                        <p:strVal val="visible"/>
                                      </p:to>
                                    </p:set>
                                    <p:anim calcmode="lin" valueType="num">
                                      <p:cBhvr additive="base">
                                        <p:cTn id="7" dur="500" fill="hold"/>
                                        <p:tgtEl>
                                          <p:spTgt spid="79885"/>
                                        </p:tgtEl>
                                        <p:attrNameLst>
                                          <p:attrName>ppt_x</p:attrName>
                                        </p:attrNameLst>
                                      </p:cBhvr>
                                      <p:tavLst>
                                        <p:tav tm="0">
                                          <p:val>
                                            <p:strVal val="0-#ppt_w/2"/>
                                          </p:val>
                                        </p:tav>
                                        <p:tav tm="100000">
                                          <p:val>
                                            <p:strVal val="#ppt_x"/>
                                          </p:val>
                                        </p:tav>
                                      </p:tavLst>
                                    </p:anim>
                                    <p:anim calcmode="lin" valueType="num">
                                      <p:cBhvr additive="base">
                                        <p:cTn id="8" dur="500" fill="hold"/>
                                        <p:tgtEl>
                                          <p:spTgt spid="7988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8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41986" name="Text Box 3"/>
          <p:cNvSpPr txBox="1">
            <a:spLocks noChangeArrowheads="1"/>
          </p:cNvSpPr>
          <p:nvPr/>
        </p:nvSpPr>
        <p:spPr bwMode="auto">
          <a:xfrm>
            <a:off x="601663" y="1147763"/>
            <a:ext cx="756126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6. </a:t>
            </a:r>
            <a:r>
              <a:rPr lang="zh-CN" altLang="en-US" sz="3200" b="1">
                <a:latin typeface="Times New Roman" panose="02020603050405020304" pitchFamily="18" charset="0"/>
                <a:ea typeface="黑体" panose="02010609060101010101" charset="-122"/>
                <a:cs typeface="Times New Roman" panose="02020603050405020304" pitchFamily="18" charset="0"/>
              </a:rPr>
              <a:t>喝开水的时候，常向水面吹一些气，这样喝起来就不太烫，这是由于（     ）</a:t>
            </a:r>
            <a:endParaRPr lang="zh-CN" altLang="en-US" sz="3200" b="1">
              <a:latin typeface="Times New Roman" panose="02020603050405020304" pitchFamily="18" charset="0"/>
              <a:ea typeface="黑体" panose="02010609060101010101" charset="-122"/>
              <a:cs typeface="Times New Roman" panose="02020603050405020304" pitchFamily="18" charset="0"/>
            </a:endParaRPr>
          </a:p>
        </p:txBody>
      </p:sp>
      <p:sp>
        <p:nvSpPr>
          <p:cNvPr id="41987" name="Text Box 4"/>
          <p:cNvSpPr txBox="1">
            <a:spLocks noChangeArrowheads="1"/>
          </p:cNvSpPr>
          <p:nvPr/>
        </p:nvSpPr>
        <p:spPr bwMode="auto">
          <a:xfrm>
            <a:off x="890588" y="2516188"/>
            <a:ext cx="63357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A.</a:t>
            </a:r>
            <a:r>
              <a:rPr lang="zh-CN" altLang="en-US" sz="3200" b="1">
                <a:latin typeface="Times New Roman" panose="02020603050405020304" pitchFamily="18" charset="0"/>
                <a:ea typeface="黑体" panose="02010609060101010101" charset="-122"/>
                <a:cs typeface="Times New Roman" panose="02020603050405020304" pitchFamily="18" charset="0"/>
              </a:rPr>
              <a:t>向水面吹的是冷气，因此温度高</a:t>
            </a:r>
            <a:endParaRPr lang="zh-CN" altLang="en-US" sz="3200" b="1">
              <a:latin typeface="Times New Roman" panose="02020603050405020304" pitchFamily="18" charset="0"/>
              <a:ea typeface="黑体" panose="02010609060101010101" charset="-122"/>
              <a:cs typeface="Times New Roman" panose="02020603050405020304" pitchFamily="18" charset="0"/>
            </a:endParaRPr>
          </a:p>
        </p:txBody>
      </p:sp>
      <p:sp>
        <p:nvSpPr>
          <p:cNvPr id="41988" name="Text Box 5"/>
          <p:cNvSpPr txBox="1">
            <a:spLocks noChangeArrowheads="1"/>
          </p:cNvSpPr>
          <p:nvPr/>
        </p:nvSpPr>
        <p:spPr bwMode="auto">
          <a:xfrm>
            <a:off x="890905" y="3237230"/>
            <a:ext cx="63766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B.</a:t>
            </a:r>
            <a:r>
              <a:rPr lang="zh-CN" altLang="en-US" sz="3200" b="1">
                <a:latin typeface="Times New Roman" panose="02020603050405020304" pitchFamily="18" charset="0"/>
                <a:ea typeface="黑体" panose="02010609060101010101" charset="-122"/>
                <a:cs typeface="Times New Roman" panose="02020603050405020304" pitchFamily="18" charset="0"/>
              </a:rPr>
              <a:t>吹气使热水下沉而冷水留在上面</a:t>
            </a:r>
            <a:endParaRPr lang="zh-CN" altLang="en-US" sz="3200" b="1">
              <a:latin typeface="Times New Roman" panose="02020603050405020304" pitchFamily="18" charset="0"/>
              <a:ea typeface="黑体" panose="02010609060101010101" charset="-122"/>
              <a:cs typeface="Times New Roman" panose="02020603050405020304" pitchFamily="18" charset="0"/>
            </a:endParaRPr>
          </a:p>
        </p:txBody>
      </p:sp>
      <p:sp>
        <p:nvSpPr>
          <p:cNvPr id="41989" name="Text Box 6"/>
          <p:cNvSpPr txBox="1">
            <a:spLocks noChangeArrowheads="1"/>
          </p:cNvSpPr>
          <p:nvPr/>
        </p:nvSpPr>
        <p:spPr bwMode="auto">
          <a:xfrm>
            <a:off x="890905" y="3884930"/>
            <a:ext cx="72720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C.</a:t>
            </a:r>
            <a:r>
              <a:rPr lang="zh-CN" altLang="en-US" sz="3200" b="1">
                <a:latin typeface="Times New Roman" panose="02020603050405020304" pitchFamily="18" charset="0"/>
                <a:ea typeface="黑体" panose="02010609060101010101" charset="-122"/>
                <a:cs typeface="Times New Roman" panose="02020603050405020304" pitchFamily="18" charset="0"/>
              </a:rPr>
              <a:t>吹气加快水面汽化，使水面温度降低</a:t>
            </a:r>
            <a:endParaRPr lang="zh-CN" altLang="en-US" sz="3200" b="1">
              <a:latin typeface="Times New Roman" panose="02020603050405020304" pitchFamily="18" charset="0"/>
              <a:ea typeface="黑体" panose="02010609060101010101" charset="-122"/>
              <a:cs typeface="Times New Roman" panose="02020603050405020304" pitchFamily="18" charset="0"/>
            </a:endParaRPr>
          </a:p>
        </p:txBody>
      </p:sp>
      <p:sp>
        <p:nvSpPr>
          <p:cNvPr id="41990" name="Text Box 7"/>
          <p:cNvSpPr txBox="1">
            <a:spLocks noChangeArrowheads="1"/>
          </p:cNvSpPr>
          <p:nvPr/>
        </p:nvSpPr>
        <p:spPr bwMode="auto">
          <a:xfrm>
            <a:off x="890905" y="4676775"/>
            <a:ext cx="75647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D.</a:t>
            </a:r>
            <a:r>
              <a:rPr lang="zh-CN" altLang="en-US" sz="3200" b="1">
                <a:latin typeface="Times New Roman" panose="02020603050405020304" pitchFamily="18" charset="0"/>
                <a:ea typeface="黑体" panose="02010609060101010101" charset="-122"/>
                <a:cs typeface="Times New Roman" panose="02020603050405020304" pitchFamily="18" charset="0"/>
              </a:rPr>
              <a:t>吹气使水面流动，因此使水面温度降低</a:t>
            </a:r>
            <a:endParaRPr lang="zh-CN" altLang="en-US" sz="3200" b="1">
              <a:latin typeface="Times New Roman" panose="02020603050405020304" pitchFamily="18" charset="0"/>
              <a:ea typeface="黑体" panose="02010609060101010101" charset="-122"/>
              <a:cs typeface="Times New Roman" panose="02020603050405020304" pitchFamily="18" charset="0"/>
            </a:endParaRPr>
          </a:p>
        </p:txBody>
      </p:sp>
      <p:sp>
        <p:nvSpPr>
          <p:cNvPr id="74760" name="Text Box 8"/>
          <p:cNvSpPr txBox="1">
            <a:spLocks noChangeArrowheads="1"/>
          </p:cNvSpPr>
          <p:nvPr/>
        </p:nvSpPr>
        <p:spPr bwMode="auto">
          <a:xfrm>
            <a:off x="6412865" y="1614170"/>
            <a:ext cx="53975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rPr>
              <a:t>C</a:t>
            </a:r>
            <a:endPar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4760"/>
                                        </p:tgtEl>
                                        <p:attrNameLst>
                                          <p:attrName>style.visibility</p:attrName>
                                        </p:attrNameLst>
                                      </p:cBhvr>
                                      <p:to>
                                        <p:strVal val="visible"/>
                                      </p:to>
                                    </p:set>
                                    <p:anim calcmode="lin" valueType="num">
                                      <p:cBhvr additive="base">
                                        <p:cTn id="7" dur="500" fill="hold"/>
                                        <p:tgtEl>
                                          <p:spTgt spid="74760"/>
                                        </p:tgtEl>
                                        <p:attrNameLst>
                                          <p:attrName>ppt_x</p:attrName>
                                        </p:attrNameLst>
                                      </p:cBhvr>
                                      <p:tavLst>
                                        <p:tav tm="0">
                                          <p:val>
                                            <p:strVal val="0-#ppt_w/2"/>
                                          </p:val>
                                        </p:tav>
                                        <p:tav tm="100000">
                                          <p:val>
                                            <p:strVal val="#ppt_x"/>
                                          </p:val>
                                        </p:tav>
                                      </p:tavLst>
                                    </p:anim>
                                    <p:anim calcmode="lin" valueType="num">
                                      <p:cBhvr additive="base">
                                        <p:cTn id="8" dur="500" fill="hold"/>
                                        <p:tgtEl>
                                          <p:spTgt spid="747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60"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43010" name="Text Box 3"/>
          <p:cNvSpPr txBox="1">
            <a:spLocks noChangeArrowheads="1"/>
          </p:cNvSpPr>
          <p:nvPr/>
        </p:nvSpPr>
        <p:spPr bwMode="auto">
          <a:xfrm>
            <a:off x="388303" y="1196975"/>
            <a:ext cx="84963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7.</a:t>
            </a:r>
            <a:r>
              <a:rPr lang="zh-CN" altLang="en-US" sz="3200" b="1">
                <a:latin typeface="Times New Roman" panose="02020603050405020304" pitchFamily="18" charset="0"/>
                <a:ea typeface="黑体" panose="02010609060101010101" charset="-122"/>
                <a:cs typeface="Times New Roman" panose="02020603050405020304" pitchFamily="18" charset="0"/>
              </a:rPr>
              <a:t>两只外行不同的容器，如图：原来里面盛有相同质量的水，经过一段较长的时间之后，容器内水的多少情况是（          ）</a:t>
            </a:r>
            <a:endParaRPr lang="zh-CN" altLang="en-US" sz="3200" b="1">
              <a:latin typeface="Times New Roman" panose="02020603050405020304" pitchFamily="18" charset="0"/>
              <a:ea typeface="黑体" panose="02010609060101010101" charset="-122"/>
              <a:cs typeface="Times New Roman" panose="02020603050405020304" pitchFamily="18" charset="0"/>
            </a:endParaRPr>
          </a:p>
        </p:txBody>
      </p:sp>
      <p:grpSp>
        <p:nvGrpSpPr>
          <p:cNvPr id="43011" name="Group 4"/>
          <p:cNvGrpSpPr/>
          <p:nvPr/>
        </p:nvGrpSpPr>
        <p:grpSpPr bwMode="auto">
          <a:xfrm>
            <a:off x="5931853" y="3213100"/>
            <a:ext cx="1081087" cy="1008063"/>
            <a:chOff x="3606" y="2251"/>
            <a:chExt cx="681" cy="635"/>
          </a:xfrm>
        </p:grpSpPr>
        <p:sp>
          <p:nvSpPr>
            <p:cNvPr id="43024" name="Rectangle 5"/>
            <p:cNvSpPr>
              <a:spLocks noChangeArrowheads="1"/>
            </p:cNvSpPr>
            <p:nvPr/>
          </p:nvSpPr>
          <p:spPr bwMode="auto">
            <a:xfrm>
              <a:off x="3606" y="2524"/>
              <a:ext cx="681" cy="362"/>
            </a:xfrm>
            <a:prstGeom prst="rect">
              <a:avLst/>
            </a:prstGeom>
            <a:solidFill>
              <a:srgbClr val="00FF00"/>
            </a:solidFill>
            <a:ln w="9525">
              <a:solidFill>
                <a:schemeClr val="tx1"/>
              </a:solidFill>
              <a:miter lim="800000"/>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3025" name="Line 6"/>
            <p:cNvSpPr>
              <a:spLocks noChangeShapeType="1"/>
            </p:cNvSpPr>
            <p:nvPr/>
          </p:nvSpPr>
          <p:spPr bwMode="auto">
            <a:xfrm>
              <a:off x="3606" y="2252"/>
              <a:ext cx="0" cy="544"/>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3026" name="Line 7"/>
            <p:cNvSpPr>
              <a:spLocks noChangeShapeType="1"/>
            </p:cNvSpPr>
            <p:nvPr/>
          </p:nvSpPr>
          <p:spPr bwMode="auto">
            <a:xfrm>
              <a:off x="4287" y="2251"/>
              <a:ext cx="0" cy="544"/>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43012" name="Group 8"/>
          <p:cNvGrpSpPr/>
          <p:nvPr/>
        </p:nvGrpSpPr>
        <p:grpSpPr bwMode="auto">
          <a:xfrm>
            <a:off x="7587615" y="2995613"/>
            <a:ext cx="577850" cy="1585912"/>
            <a:chOff x="4830" y="1887"/>
            <a:chExt cx="364" cy="999"/>
          </a:xfrm>
        </p:grpSpPr>
        <p:sp>
          <p:nvSpPr>
            <p:cNvPr id="43021" name="Rectangle 9"/>
            <p:cNvSpPr>
              <a:spLocks noChangeArrowheads="1"/>
            </p:cNvSpPr>
            <p:nvPr/>
          </p:nvSpPr>
          <p:spPr bwMode="auto">
            <a:xfrm rot="-5400000">
              <a:off x="4670" y="2365"/>
              <a:ext cx="681" cy="362"/>
            </a:xfrm>
            <a:prstGeom prst="rect">
              <a:avLst/>
            </a:prstGeom>
            <a:solidFill>
              <a:srgbClr val="00FF00"/>
            </a:solidFill>
            <a:ln w="9525">
              <a:solidFill>
                <a:schemeClr val="tx1"/>
              </a:solidFill>
              <a:miter lim="800000"/>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43022" name="Line 10"/>
            <p:cNvSpPr>
              <a:spLocks noChangeShapeType="1"/>
            </p:cNvSpPr>
            <p:nvPr/>
          </p:nvSpPr>
          <p:spPr bwMode="auto">
            <a:xfrm flipV="1">
              <a:off x="5193" y="1887"/>
              <a:ext cx="1" cy="77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3023" name="Line 11"/>
            <p:cNvSpPr>
              <a:spLocks noChangeShapeType="1"/>
            </p:cNvSpPr>
            <p:nvPr/>
          </p:nvSpPr>
          <p:spPr bwMode="auto">
            <a:xfrm flipV="1">
              <a:off x="4830" y="1888"/>
              <a:ext cx="0" cy="771"/>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43013" name="Text Box 12"/>
          <p:cNvSpPr txBox="1">
            <a:spLocks noChangeArrowheads="1"/>
          </p:cNvSpPr>
          <p:nvPr/>
        </p:nvSpPr>
        <p:spPr bwMode="auto">
          <a:xfrm>
            <a:off x="923608" y="3215005"/>
            <a:ext cx="35274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A.</a:t>
            </a:r>
            <a:r>
              <a:rPr lang="zh-CN" altLang="en-US" sz="2800" b="1">
                <a:latin typeface="Times New Roman" panose="02020603050405020304" pitchFamily="18" charset="0"/>
                <a:ea typeface="黑体" panose="02010609060101010101" charset="-122"/>
                <a:cs typeface="Times New Roman" panose="02020603050405020304" pitchFamily="18" charset="0"/>
              </a:rPr>
              <a:t>甲容器内水比较多</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43014" name="Text Box 13"/>
          <p:cNvSpPr txBox="1">
            <a:spLocks noChangeArrowheads="1"/>
          </p:cNvSpPr>
          <p:nvPr/>
        </p:nvSpPr>
        <p:spPr bwMode="auto">
          <a:xfrm>
            <a:off x="962978" y="4005263"/>
            <a:ext cx="3167062"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B.</a:t>
            </a:r>
            <a:r>
              <a:rPr lang="zh-CN" altLang="en-US" sz="2800" b="1">
                <a:latin typeface="Times New Roman" panose="02020603050405020304" pitchFamily="18" charset="0"/>
                <a:ea typeface="黑体" panose="02010609060101010101" charset="-122"/>
                <a:cs typeface="Times New Roman" panose="02020603050405020304" pitchFamily="18" charset="0"/>
              </a:rPr>
              <a:t>乙容器内比较多</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43015" name="Text Box 14"/>
          <p:cNvSpPr txBox="1">
            <a:spLocks noChangeArrowheads="1"/>
          </p:cNvSpPr>
          <p:nvPr/>
        </p:nvSpPr>
        <p:spPr bwMode="auto">
          <a:xfrm>
            <a:off x="962978" y="4868863"/>
            <a:ext cx="35274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C.</a:t>
            </a:r>
            <a:r>
              <a:rPr lang="zh-CN" altLang="en-US" sz="2800" b="1">
                <a:latin typeface="Times New Roman" panose="02020603050405020304" pitchFamily="18" charset="0"/>
                <a:ea typeface="黑体" panose="02010609060101010101" charset="-122"/>
                <a:cs typeface="Times New Roman" panose="02020603050405020304" pitchFamily="18" charset="0"/>
              </a:rPr>
              <a:t>两容器内水一样多</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43016" name="Text Box 15"/>
          <p:cNvSpPr txBox="1">
            <a:spLocks noChangeArrowheads="1"/>
          </p:cNvSpPr>
          <p:nvPr/>
        </p:nvSpPr>
        <p:spPr bwMode="auto">
          <a:xfrm>
            <a:off x="1036003" y="5661025"/>
            <a:ext cx="410368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D.</a:t>
            </a:r>
            <a:r>
              <a:rPr lang="zh-CN" altLang="en-US" sz="2800" b="1">
                <a:latin typeface="Times New Roman" panose="02020603050405020304" pitchFamily="18" charset="0"/>
                <a:ea typeface="黑体" panose="02010609060101010101" charset="-122"/>
                <a:cs typeface="Times New Roman" panose="02020603050405020304" pitchFamily="18" charset="0"/>
              </a:rPr>
              <a:t>少条件不好判断</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72720" name="Text Box 16"/>
          <p:cNvSpPr txBox="1">
            <a:spLocks noChangeArrowheads="1"/>
          </p:cNvSpPr>
          <p:nvPr/>
        </p:nvSpPr>
        <p:spPr bwMode="auto">
          <a:xfrm>
            <a:off x="4892040" y="2133600"/>
            <a:ext cx="49974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rPr>
              <a:t>B</a:t>
            </a:r>
            <a:endPar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43019" name="Text Box 18"/>
          <p:cNvSpPr txBox="1">
            <a:spLocks noChangeArrowheads="1"/>
          </p:cNvSpPr>
          <p:nvPr/>
        </p:nvSpPr>
        <p:spPr bwMode="auto">
          <a:xfrm>
            <a:off x="6147753" y="4724400"/>
            <a:ext cx="86518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latin typeface="Times New Roman" panose="02020603050405020304" pitchFamily="18" charset="0"/>
                <a:ea typeface="黑体" panose="02010609060101010101" charset="-122"/>
              </a:rPr>
              <a:t>甲</a:t>
            </a:r>
            <a:endParaRPr lang="zh-CN" altLang="en-US" sz="2800" b="1">
              <a:latin typeface="Times New Roman" panose="02020603050405020304" pitchFamily="18" charset="0"/>
              <a:ea typeface="黑体" panose="02010609060101010101" charset="-122"/>
            </a:endParaRPr>
          </a:p>
        </p:txBody>
      </p:sp>
      <p:sp>
        <p:nvSpPr>
          <p:cNvPr id="43020" name="Text Box 19"/>
          <p:cNvSpPr txBox="1">
            <a:spLocks noChangeArrowheads="1"/>
          </p:cNvSpPr>
          <p:nvPr/>
        </p:nvSpPr>
        <p:spPr bwMode="auto">
          <a:xfrm>
            <a:off x="7587615" y="4797425"/>
            <a:ext cx="86518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latin typeface="Times New Roman" panose="02020603050405020304" pitchFamily="18" charset="0"/>
                <a:ea typeface="黑体" panose="02010609060101010101" charset="-122"/>
              </a:rPr>
              <a:t>乙</a:t>
            </a:r>
            <a:endParaRPr lang="zh-CN" altLang="en-US" sz="2800" b="1">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2720"/>
                                        </p:tgtEl>
                                        <p:attrNameLst>
                                          <p:attrName>style.visibility</p:attrName>
                                        </p:attrNameLst>
                                      </p:cBhvr>
                                      <p:to>
                                        <p:strVal val="visible"/>
                                      </p:to>
                                    </p:set>
                                    <p:anim calcmode="lin" valueType="num">
                                      <p:cBhvr additive="base">
                                        <p:cTn id="7" dur="500" fill="hold"/>
                                        <p:tgtEl>
                                          <p:spTgt spid="72720"/>
                                        </p:tgtEl>
                                        <p:attrNameLst>
                                          <p:attrName>ppt_x</p:attrName>
                                        </p:attrNameLst>
                                      </p:cBhvr>
                                      <p:tavLst>
                                        <p:tav tm="0">
                                          <p:val>
                                            <p:strVal val="0-#ppt_w/2"/>
                                          </p:val>
                                        </p:tav>
                                        <p:tav tm="100000">
                                          <p:val>
                                            <p:strVal val="#ppt_x"/>
                                          </p:val>
                                        </p:tav>
                                      </p:tavLst>
                                    </p:anim>
                                    <p:anim calcmode="lin" valueType="num">
                                      <p:cBhvr additive="base">
                                        <p:cTn id="8" dur="500" fill="hold"/>
                                        <p:tgtEl>
                                          <p:spTgt spid="727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20"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44034" name="Text Box 2"/>
          <p:cNvSpPr txBox="1">
            <a:spLocks noChangeArrowheads="1"/>
          </p:cNvSpPr>
          <p:nvPr/>
        </p:nvSpPr>
        <p:spPr bwMode="auto">
          <a:xfrm>
            <a:off x="304165" y="1144270"/>
            <a:ext cx="79279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黑体" panose="02010609060101010101" charset="-122"/>
                <a:cs typeface="Times New Roman" panose="02020603050405020304" pitchFamily="18" charset="0"/>
              </a:rPr>
              <a:t>8.</a:t>
            </a:r>
            <a:r>
              <a:rPr lang="zh-CN" altLang="en-US" sz="3200" b="1">
                <a:latin typeface="Times New Roman" panose="02020603050405020304" pitchFamily="18" charset="0"/>
                <a:ea typeface="黑体" panose="02010609060101010101" charset="-122"/>
                <a:cs typeface="Times New Roman" panose="02020603050405020304" pitchFamily="18" charset="0"/>
              </a:rPr>
              <a:t>下列措施中，能使蒸发变快的是（          ）</a:t>
            </a:r>
            <a:endParaRPr lang="zh-CN" altLang="en-US" sz="3200" b="1">
              <a:latin typeface="Times New Roman" panose="02020603050405020304" pitchFamily="18" charset="0"/>
              <a:ea typeface="黑体" panose="02010609060101010101" charset="-122"/>
              <a:cs typeface="Times New Roman" panose="02020603050405020304" pitchFamily="18" charset="0"/>
            </a:endParaRPr>
          </a:p>
        </p:txBody>
      </p:sp>
      <p:sp>
        <p:nvSpPr>
          <p:cNvPr id="44035" name="Text Box 11"/>
          <p:cNvSpPr txBox="1">
            <a:spLocks noChangeArrowheads="1"/>
          </p:cNvSpPr>
          <p:nvPr/>
        </p:nvSpPr>
        <p:spPr bwMode="auto">
          <a:xfrm>
            <a:off x="1161098" y="2232025"/>
            <a:ext cx="5543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A.</a:t>
            </a:r>
            <a:r>
              <a:rPr lang="zh-CN" altLang="en-US" sz="2800" b="1">
                <a:latin typeface="Times New Roman" panose="02020603050405020304" pitchFamily="18" charset="0"/>
                <a:ea typeface="黑体" panose="02010609060101010101" charset="-122"/>
                <a:cs typeface="Times New Roman" panose="02020603050405020304" pitchFamily="18" charset="0"/>
              </a:rPr>
              <a:t>给盛有水的杯子加盖</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44036" name="Text Box 12"/>
          <p:cNvSpPr txBox="1">
            <a:spLocks noChangeArrowheads="1"/>
          </p:cNvSpPr>
          <p:nvPr/>
        </p:nvSpPr>
        <p:spPr bwMode="auto">
          <a:xfrm>
            <a:off x="1088073" y="3033713"/>
            <a:ext cx="54737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B.</a:t>
            </a:r>
            <a:r>
              <a:rPr lang="zh-CN" altLang="en-US" sz="2800" b="1">
                <a:latin typeface="Times New Roman" panose="02020603050405020304" pitchFamily="18" charset="0"/>
                <a:ea typeface="黑体" panose="02010609060101010101" charset="-122"/>
                <a:cs typeface="Times New Roman" panose="02020603050405020304" pitchFamily="18" charset="0"/>
              </a:rPr>
              <a:t>把新鲜的蔬菜装入塑料袋</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44037" name="Text Box 13"/>
          <p:cNvSpPr txBox="1">
            <a:spLocks noChangeArrowheads="1"/>
          </p:cNvSpPr>
          <p:nvPr/>
        </p:nvSpPr>
        <p:spPr bwMode="auto">
          <a:xfrm>
            <a:off x="1088073" y="3897313"/>
            <a:ext cx="54737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C.</a:t>
            </a:r>
            <a:r>
              <a:rPr lang="zh-CN" altLang="en-US" sz="2800" b="1">
                <a:latin typeface="Times New Roman" panose="02020603050405020304" pitchFamily="18" charset="0"/>
                <a:ea typeface="黑体" panose="02010609060101010101" charset="-122"/>
                <a:cs typeface="Times New Roman" panose="02020603050405020304" pitchFamily="18" charset="0"/>
              </a:rPr>
              <a:t>把湿衣服放在通风处</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44038" name="Text Box 14"/>
          <p:cNvSpPr txBox="1">
            <a:spLocks noChangeArrowheads="1"/>
          </p:cNvSpPr>
          <p:nvPr/>
        </p:nvSpPr>
        <p:spPr bwMode="auto">
          <a:xfrm>
            <a:off x="1161098" y="4689475"/>
            <a:ext cx="64801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D.</a:t>
            </a:r>
            <a:r>
              <a:rPr lang="zh-CN" altLang="en-US" sz="2800" b="1">
                <a:latin typeface="Times New Roman" panose="02020603050405020304" pitchFamily="18" charset="0"/>
                <a:ea typeface="黑体" panose="02010609060101010101" charset="-122"/>
                <a:cs typeface="Times New Roman" panose="02020603050405020304" pitchFamily="18" charset="0"/>
              </a:rPr>
              <a:t>把蔬菜用保鲜膜包好，放入冰箱内</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93199" name="Text Box 15"/>
          <p:cNvSpPr txBox="1">
            <a:spLocks noChangeArrowheads="1"/>
          </p:cNvSpPr>
          <p:nvPr/>
        </p:nvSpPr>
        <p:spPr bwMode="auto">
          <a:xfrm>
            <a:off x="7042150" y="1126490"/>
            <a:ext cx="5467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rPr>
              <a:t>C</a:t>
            </a:r>
            <a:endPar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3199"/>
                                        </p:tgtEl>
                                        <p:attrNameLst>
                                          <p:attrName>style.visibility</p:attrName>
                                        </p:attrNameLst>
                                      </p:cBhvr>
                                      <p:to>
                                        <p:strVal val="visible"/>
                                      </p:to>
                                    </p:set>
                                    <p:anim calcmode="lin" valueType="num">
                                      <p:cBhvr additive="base">
                                        <p:cTn id="7" dur="500" fill="hold"/>
                                        <p:tgtEl>
                                          <p:spTgt spid="93199"/>
                                        </p:tgtEl>
                                        <p:attrNameLst>
                                          <p:attrName>ppt_x</p:attrName>
                                        </p:attrNameLst>
                                      </p:cBhvr>
                                      <p:tavLst>
                                        <p:tav tm="0">
                                          <p:val>
                                            <p:strVal val="0-#ppt_w/2"/>
                                          </p:val>
                                        </p:tav>
                                        <p:tav tm="100000">
                                          <p:val>
                                            <p:strVal val="#ppt_x"/>
                                          </p:val>
                                        </p:tav>
                                      </p:tavLst>
                                    </p:anim>
                                    <p:anim calcmode="lin" valueType="num">
                                      <p:cBhvr additive="base">
                                        <p:cTn id="8" dur="500" fill="hold"/>
                                        <p:tgtEl>
                                          <p:spTgt spid="931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77826" name="Text Box 2"/>
          <p:cNvSpPr txBox="1">
            <a:spLocks noChangeArrowheads="1"/>
          </p:cNvSpPr>
          <p:nvPr/>
        </p:nvSpPr>
        <p:spPr bwMode="auto">
          <a:xfrm>
            <a:off x="240983" y="1659890"/>
            <a:ext cx="8661400"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sz="3200" b="1" dirty="0">
                <a:latin typeface="Times New Roman" panose="02020603050405020304" pitchFamily="18" charset="0"/>
                <a:ea typeface="黑体" panose="02010609060101010101" charset="-122"/>
                <a:cs typeface="Times New Roman" panose="02020603050405020304" pitchFamily="18" charset="0"/>
              </a:rPr>
              <a:t>9.</a:t>
            </a:r>
            <a:r>
              <a:rPr lang="zh-CN" altLang="en-US" sz="3200" b="1" dirty="0">
                <a:latin typeface="Times New Roman" panose="02020603050405020304" pitchFamily="18" charset="0"/>
                <a:ea typeface="黑体" panose="02010609060101010101" charset="-122"/>
                <a:cs typeface="Times New Roman" panose="02020603050405020304" pitchFamily="18" charset="0"/>
              </a:rPr>
              <a:t>夏天，小刚同学买了一只西瓜，吃了一部分后将剩下的部分保存起来下列措施中，不能防止水份蒸发的是（    ）</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eaLnBrk="1" hangingPunct="1"/>
            <a:r>
              <a:rPr lang="en-US" altLang="zh-CN" sz="3200" b="1" dirty="0">
                <a:latin typeface="Times New Roman" panose="02020603050405020304" pitchFamily="18" charset="0"/>
                <a:ea typeface="黑体" panose="02010609060101010101" charset="-122"/>
                <a:cs typeface="Times New Roman" panose="02020603050405020304" pitchFamily="18" charset="0"/>
              </a:rPr>
              <a:t>A</a:t>
            </a:r>
            <a:r>
              <a:rPr lang="zh-CN" altLang="en-US" sz="3200" b="1" dirty="0">
                <a:latin typeface="Times New Roman" panose="02020603050405020304" pitchFamily="18" charset="0"/>
                <a:ea typeface="黑体" panose="02010609060101010101" charset="-122"/>
                <a:cs typeface="Times New Roman" panose="02020603050405020304" pitchFamily="18" charset="0"/>
              </a:rPr>
              <a:t>、将西瓜放入冰箱中</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eaLnBrk="1" hangingPunct="1"/>
            <a:r>
              <a:rPr lang="en-US" altLang="zh-CN" sz="3200" b="1" dirty="0">
                <a:latin typeface="Times New Roman" panose="02020603050405020304" pitchFamily="18" charset="0"/>
                <a:ea typeface="黑体" panose="02010609060101010101" charset="-122"/>
                <a:cs typeface="Times New Roman" panose="02020603050405020304" pitchFamily="18" charset="0"/>
              </a:rPr>
              <a:t>B</a:t>
            </a:r>
            <a:r>
              <a:rPr lang="zh-CN" altLang="en-US" sz="3200" b="1" dirty="0">
                <a:latin typeface="Times New Roman" panose="02020603050405020304" pitchFamily="18" charset="0"/>
                <a:ea typeface="黑体" panose="02010609060101010101" charset="-122"/>
                <a:cs typeface="Times New Roman" panose="02020603050405020304" pitchFamily="18" charset="0"/>
              </a:rPr>
              <a:t>、将西瓜放入高压锅内封存</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eaLnBrk="1" hangingPunct="1"/>
            <a:r>
              <a:rPr lang="en-US" altLang="zh-CN" sz="3200" b="1" dirty="0">
                <a:latin typeface="Times New Roman" panose="02020603050405020304" pitchFamily="18" charset="0"/>
                <a:ea typeface="黑体" panose="02010609060101010101" charset="-122"/>
                <a:cs typeface="Times New Roman" panose="02020603050405020304" pitchFamily="18" charset="0"/>
              </a:rPr>
              <a:t>C</a:t>
            </a:r>
            <a:r>
              <a:rPr lang="zh-CN" altLang="en-US" sz="3200" b="1" dirty="0">
                <a:latin typeface="Times New Roman" panose="02020603050405020304" pitchFamily="18" charset="0"/>
                <a:ea typeface="黑体" panose="02010609060101010101" charset="-122"/>
                <a:cs typeface="Times New Roman" panose="02020603050405020304" pitchFamily="18" charset="0"/>
              </a:rPr>
              <a:t>、用保鲜膜将西瓜包好</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eaLnBrk="1" hangingPunct="1"/>
            <a:r>
              <a:rPr lang="en-US" altLang="zh-CN" sz="3200" b="1" dirty="0">
                <a:latin typeface="Times New Roman" panose="02020603050405020304" pitchFamily="18" charset="0"/>
                <a:ea typeface="黑体" panose="02010609060101010101" charset="-122"/>
                <a:cs typeface="Times New Roman" panose="02020603050405020304" pitchFamily="18" charset="0"/>
              </a:rPr>
              <a:t>D</a:t>
            </a:r>
            <a:r>
              <a:rPr lang="zh-CN" altLang="en-US" sz="3200" b="1" dirty="0">
                <a:latin typeface="Times New Roman" panose="02020603050405020304" pitchFamily="18" charset="0"/>
                <a:ea typeface="黑体" panose="02010609060101010101" charset="-122"/>
                <a:cs typeface="Times New Roman" panose="02020603050405020304" pitchFamily="18" charset="0"/>
              </a:rPr>
              <a:t>、将西瓜切成小块后存放</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77827" name="Text Box 3"/>
          <p:cNvSpPr txBox="1">
            <a:spLocks noChangeArrowheads="1"/>
          </p:cNvSpPr>
          <p:nvPr/>
        </p:nvSpPr>
        <p:spPr bwMode="auto">
          <a:xfrm>
            <a:off x="3140710" y="2593340"/>
            <a:ext cx="5334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rPr>
              <a:t>D</a:t>
            </a:r>
            <a:endPar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anim calcmode="lin" valueType="num">
                                      <p:cBhvr additive="base">
                                        <p:cTn id="7" dur="500"/>
                                        <p:tgtEl>
                                          <p:spTgt spid="77827"/>
                                        </p:tgtEl>
                                        <p:attrNameLst>
                                          <p:attrName>ppt_y</p:attrName>
                                        </p:attrNameLst>
                                      </p:cBhvr>
                                      <p:tavLst>
                                        <p:tav tm="0">
                                          <p:val>
                                            <p:strVal val="#ppt_y+#ppt_h*1.125000"/>
                                          </p:val>
                                        </p:tav>
                                        <p:tav tm="100000">
                                          <p:val>
                                            <p:strVal val="#ppt_y"/>
                                          </p:val>
                                        </p:tav>
                                      </p:tavLst>
                                    </p:anim>
                                    <p:animEffect transition="in" filter="wipe(up)">
                                      <p:cBhvr>
                                        <p:cTn id="8" dur="500"/>
                                        <p:tgtEl>
                                          <p:spTgt spid="77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2" name="文本框 1"/>
          <p:cNvSpPr txBox="1"/>
          <p:nvPr/>
        </p:nvSpPr>
        <p:spPr>
          <a:xfrm>
            <a:off x="262890" y="911225"/>
            <a:ext cx="8484870" cy="2061210"/>
          </a:xfrm>
          <a:prstGeom prst="rect">
            <a:avLst/>
          </a:prstGeom>
          <a:noFill/>
        </p:spPr>
        <p:txBody>
          <a:bodyPr wrap="square" rtlCol="0" anchor="t">
            <a:spAutoFit/>
          </a:bodyPr>
          <a:lstStyle/>
          <a:p>
            <a:pPr marL="609600" indent="-609600" eaLnBrk="1" hangingPunct="1">
              <a:buFontTx/>
              <a:buNone/>
            </a:pPr>
            <a:r>
              <a:rPr lang="en-US" altLang="zh-CN" sz="3200" b="1" smtClean="0">
                <a:latin typeface="Times New Roman" panose="02020603050405020304" pitchFamily="18" charset="0"/>
                <a:ea typeface="黑体" panose="02010609060101010101" charset="-122"/>
                <a:cs typeface="Times New Roman" panose="02020603050405020304" pitchFamily="18" charset="0"/>
                <a:sym typeface="+mn-ea"/>
              </a:rPr>
              <a:t>10.</a:t>
            </a:r>
            <a:r>
              <a:rPr lang="zh-CN" altLang="en-US" sz="3200" b="1" smtClean="0">
                <a:latin typeface="Times New Roman" panose="02020603050405020304" pitchFamily="18" charset="0"/>
                <a:ea typeface="黑体" panose="02010609060101010101" charset="-122"/>
                <a:cs typeface="Times New Roman" panose="02020603050405020304" pitchFamily="18" charset="0"/>
                <a:sym typeface="+mn-ea"/>
              </a:rPr>
              <a:t>在</a:t>
            </a:r>
            <a:r>
              <a:rPr lang="en-US" altLang="zh-CN" sz="3200" b="1" smtClean="0">
                <a:latin typeface="Times New Roman" panose="02020603050405020304" pitchFamily="18" charset="0"/>
                <a:ea typeface="黑体" panose="02010609060101010101" charset="-122"/>
                <a:cs typeface="Times New Roman" panose="02020603050405020304" pitchFamily="18" charset="0"/>
                <a:sym typeface="+mn-ea"/>
              </a:rPr>
              <a:t>30℃</a:t>
            </a:r>
            <a:r>
              <a:rPr lang="zh-CN" altLang="en-US" sz="3200" b="1" smtClean="0">
                <a:latin typeface="Times New Roman" panose="02020603050405020304" pitchFamily="18" charset="0"/>
                <a:ea typeface="黑体" panose="02010609060101010101" charset="-122"/>
                <a:cs typeface="Times New Roman" panose="02020603050405020304" pitchFamily="18" charset="0"/>
                <a:sym typeface="+mn-ea"/>
              </a:rPr>
              <a:t>的教室中，将温度计从装有酒精的瓶中取出，它的示数会  （     ）</a:t>
            </a:r>
            <a:br>
              <a:rPr lang="zh-CN" altLang="en-US" sz="3200" b="1" smtClean="0">
                <a:latin typeface="Times New Roman" panose="02020603050405020304" pitchFamily="18" charset="0"/>
                <a:ea typeface="黑体" panose="02010609060101010101" charset="-122"/>
                <a:cs typeface="Times New Roman" panose="02020603050405020304" pitchFamily="18" charset="0"/>
                <a:sym typeface="+mn-ea"/>
              </a:rPr>
            </a:br>
            <a:r>
              <a:rPr lang="en-US" altLang="zh-CN" sz="3200" b="1" smtClean="0">
                <a:latin typeface="Times New Roman" panose="02020603050405020304" pitchFamily="18" charset="0"/>
                <a:ea typeface="黑体" panose="02010609060101010101" charset="-122"/>
                <a:cs typeface="Times New Roman" panose="02020603050405020304" pitchFamily="18" charset="0"/>
                <a:sym typeface="+mn-ea"/>
              </a:rPr>
              <a:t>A</a:t>
            </a:r>
            <a:r>
              <a:rPr lang="zh-CN" altLang="en-US" sz="3200" b="1" smtClean="0">
                <a:latin typeface="Times New Roman" panose="02020603050405020304" pitchFamily="18" charset="0"/>
                <a:ea typeface="黑体" panose="02010609060101010101" charset="-122"/>
                <a:cs typeface="Times New Roman" panose="02020603050405020304" pitchFamily="18" charset="0"/>
                <a:sym typeface="+mn-ea"/>
              </a:rPr>
              <a:t>、不变                  </a:t>
            </a:r>
            <a:r>
              <a:rPr lang="en-US" altLang="zh-CN" sz="3200" b="1" smtClean="0">
                <a:latin typeface="Times New Roman" panose="02020603050405020304" pitchFamily="18" charset="0"/>
                <a:ea typeface="黑体" panose="02010609060101010101" charset="-122"/>
                <a:cs typeface="Times New Roman" panose="02020603050405020304" pitchFamily="18" charset="0"/>
                <a:sym typeface="+mn-ea"/>
              </a:rPr>
              <a:t>B</a:t>
            </a:r>
            <a:r>
              <a:rPr lang="zh-CN" altLang="en-US" sz="3200" b="1" smtClean="0">
                <a:latin typeface="Times New Roman" panose="02020603050405020304" pitchFamily="18" charset="0"/>
                <a:ea typeface="黑体" panose="02010609060101010101" charset="-122"/>
                <a:cs typeface="Times New Roman" panose="02020603050405020304" pitchFamily="18" charset="0"/>
                <a:sym typeface="+mn-ea"/>
              </a:rPr>
              <a:t>、先下降后上升   </a:t>
            </a:r>
            <a:br>
              <a:rPr lang="zh-CN" altLang="en-US" sz="3200" b="1" smtClean="0">
                <a:latin typeface="Times New Roman" panose="02020603050405020304" pitchFamily="18" charset="0"/>
                <a:ea typeface="黑体" panose="02010609060101010101" charset="-122"/>
                <a:cs typeface="Times New Roman" panose="02020603050405020304" pitchFamily="18" charset="0"/>
                <a:sym typeface="+mn-ea"/>
              </a:rPr>
            </a:br>
            <a:r>
              <a:rPr lang="en-US" altLang="zh-CN" sz="3200" b="1" smtClean="0">
                <a:latin typeface="Times New Roman" panose="02020603050405020304" pitchFamily="18" charset="0"/>
                <a:ea typeface="黑体" panose="02010609060101010101" charset="-122"/>
                <a:cs typeface="Times New Roman" panose="02020603050405020304" pitchFamily="18" charset="0"/>
                <a:sym typeface="+mn-ea"/>
              </a:rPr>
              <a:t>C</a:t>
            </a:r>
            <a:r>
              <a:rPr lang="zh-CN" altLang="en-US" sz="3200" b="1" smtClean="0">
                <a:latin typeface="Times New Roman" panose="02020603050405020304" pitchFamily="18" charset="0"/>
                <a:ea typeface="黑体" panose="02010609060101010101" charset="-122"/>
                <a:cs typeface="Times New Roman" panose="02020603050405020304" pitchFamily="18" charset="0"/>
                <a:sym typeface="+mn-ea"/>
              </a:rPr>
              <a:t>先上升后下降      </a:t>
            </a:r>
            <a:r>
              <a:rPr lang="en-US" altLang="zh-CN" sz="3200" b="1" smtClean="0">
                <a:latin typeface="Times New Roman" panose="02020603050405020304" pitchFamily="18" charset="0"/>
                <a:ea typeface="黑体" panose="02010609060101010101" charset="-122"/>
                <a:cs typeface="Times New Roman" panose="02020603050405020304" pitchFamily="18" charset="0"/>
                <a:sym typeface="+mn-ea"/>
              </a:rPr>
              <a:t>D</a:t>
            </a:r>
            <a:r>
              <a:rPr lang="zh-CN" altLang="en-US" sz="3200" b="1" smtClean="0">
                <a:latin typeface="Times New Roman" panose="02020603050405020304" pitchFamily="18" charset="0"/>
                <a:ea typeface="黑体" panose="02010609060101010101" charset="-122"/>
                <a:cs typeface="Times New Roman" panose="02020603050405020304" pitchFamily="18" charset="0"/>
                <a:sym typeface="+mn-ea"/>
              </a:rPr>
              <a:t>、立即上升</a:t>
            </a:r>
            <a:endParaRPr lang="zh-CN" altLang="en-US" sz="3200" b="1" smtClean="0">
              <a:latin typeface="Times New Roman" panose="02020603050405020304" pitchFamily="18" charset="0"/>
              <a:ea typeface="黑体" panose="02010609060101010101" charset="-122"/>
              <a:cs typeface="Times New Roman" panose="02020603050405020304" pitchFamily="18" charset="0"/>
              <a:sym typeface="+mn-ea"/>
            </a:endParaRPr>
          </a:p>
        </p:txBody>
      </p:sp>
      <p:sp>
        <p:nvSpPr>
          <p:cNvPr id="74755" name="Text Box 3"/>
          <p:cNvSpPr txBox="1">
            <a:spLocks noChangeArrowheads="1"/>
          </p:cNvSpPr>
          <p:nvPr/>
        </p:nvSpPr>
        <p:spPr bwMode="auto">
          <a:xfrm>
            <a:off x="5238115" y="1405890"/>
            <a:ext cx="6096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solidFill>
                  <a:srgbClr val="FF0000"/>
                </a:solidFill>
                <a:latin typeface="Times New Roman" panose="02020603050405020304" pitchFamily="18" charset="0"/>
                <a:cs typeface="Times New Roman" panose="02020603050405020304" pitchFamily="18" charset="0"/>
              </a:rPr>
              <a:t>B</a:t>
            </a:r>
            <a:endParaRPr lang="en-US" altLang="zh-CN" sz="3200" b="1">
              <a:solidFill>
                <a:srgbClr val="FF0000"/>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262890" y="3541395"/>
            <a:ext cx="8602980" cy="2061210"/>
          </a:xfrm>
          <a:prstGeom prst="rect">
            <a:avLst/>
          </a:prstGeom>
          <a:noFill/>
        </p:spPr>
        <p:txBody>
          <a:bodyPr wrap="square" rtlCol="0" anchor="t">
            <a:spAutoFit/>
          </a:bodyPr>
          <a:lstStyle/>
          <a:p>
            <a:pPr eaLnBrk="1" hangingPunct="1">
              <a:buFontTx/>
              <a:buNone/>
            </a:pPr>
            <a:r>
              <a:rPr lang="en-US" altLang="zh-CN" sz="3200" b="1" smtClean="0">
                <a:latin typeface="Times New Roman" panose="02020603050405020304" pitchFamily="18" charset="0"/>
                <a:ea typeface="黑体" panose="02010609060101010101" charset="-122"/>
                <a:cs typeface="Times New Roman" panose="02020603050405020304" pitchFamily="18" charset="0"/>
                <a:sym typeface="+mn-ea"/>
              </a:rPr>
              <a:t>11.夏天吹电扇的人感到凉爽，主要是扇来的风 （    ）</a:t>
            </a:r>
            <a:br>
              <a:rPr lang="en-US" altLang="zh-CN" sz="3200" b="1" smtClean="0">
                <a:latin typeface="Times New Roman" panose="02020603050405020304" pitchFamily="18" charset="0"/>
                <a:ea typeface="黑体" panose="02010609060101010101" charset="-122"/>
                <a:cs typeface="Times New Roman" panose="02020603050405020304" pitchFamily="18" charset="0"/>
                <a:sym typeface="+mn-ea"/>
              </a:rPr>
            </a:br>
            <a:r>
              <a:rPr lang="en-US" altLang="zh-CN" sz="3200" b="1" smtClean="0">
                <a:latin typeface="Times New Roman" panose="02020603050405020304" pitchFamily="18" charset="0"/>
                <a:ea typeface="黑体" panose="02010609060101010101" charset="-122"/>
                <a:cs typeface="Times New Roman" panose="02020603050405020304" pitchFamily="18" charset="0"/>
                <a:sym typeface="+mn-ea"/>
              </a:rPr>
              <a:t>  A、扇了冷风          B、带走了热空气   </a:t>
            </a:r>
            <a:br>
              <a:rPr lang="en-US" altLang="zh-CN" sz="3200" b="1" smtClean="0">
                <a:latin typeface="Times New Roman" panose="02020603050405020304" pitchFamily="18" charset="0"/>
                <a:ea typeface="黑体" panose="02010609060101010101" charset="-122"/>
                <a:cs typeface="Times New Roman" panose="02020603050405020304" pitchFamily="18" charset="0"/>
                <a:sym typeface="+mn-ea"/>
              </a:rPr>
            </a:br>
            <a:r>
              <a:rPr lang="en-US" altLang="zh-CN" sz="3200" b="1" smtClean="0">
                <a:latin typeface="Times New Roman" panose="02020603050405020304" pitchFamily="18" charset="0"/>
                <a:ea typeface="黑体" panose="02010609060101010101" charset="-122"/>
                <a:cs typeface="Times New Roman" panose="02020603050405020304" pitchFamily="18" charset="0"/>
                <a:sym typeface="+mn-ea"/>
              </a:rPr>
              <a:t>  C、降低空气温度  D、加快汗蒸发</a:t>
            </a:r>
            <a:endParaRPr lang="en-US" altLang="zh-CN" sz="3200" b="1" smtClean="0">
              <a:latin typeface="Times New Roman" panose="02020603050405020304" pitchFamily="18" charset="0"/>
              <a:ea typeface="黑体" panose="02010609060101010101" charset="-122"/>
              <a:cs typeface="Times New Roman" panose="02020603050405020304" pitchFamily="18" charset="0"/>
            </a:endParaRPr>
          </a:p>
        </p:txBody>
      </p:sp>
      <p:sp>
        <p:nvSpPr>
          <p:cNvPr id="5" name="Text Box 3"/>
          <p:cNvSpPr txBox="1">
            <a:spLocks noChangeArrowheads="1"/>
          </p:cNvSpPr>
          <p:nvPr/>
        </p:nvSpPr>
        <p:spPr bwMode="auto">
          <a:xfrm>
            <a:off x="734695" y="4042410"/>
            <a:ext cx="4984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solidFill>
                  <a:srgbClr val="FF0000"/>
                </a:solidFill>
                <a:latin typeface="Times New Roman" panose="02020603050405020304" pitchFamily="18" charset="0"/>
                <a:cs typeface="Times New Roman" panose="02020603050405020304" pitchFamily="18" charset="0"/>
              </a:rPr>
              <a:t>D</a:t>
            </a:r>
            <a:endParaRPr lang="en-US" altLang="zh-CN" sz="32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86018" name="Rectangle 2"/>
          <p:cNvSpPr>
            <a:spLocks noGrp="1" noChangeArrowheads="1"/>
          </p:cNvSpPr>
          <p:nvPr/>
        </p:nvSpPr>
        <p:spPr>
          <a:xfrm>
            <a:off x="381000" y="1116330"/>
            <a:ext cx="8229600" cy="3886200"/>
          </a:xfrm>
          <a:prstGeom prst="rect">
            <a:avLst/>
          </a:prstGeom>
          <a:noFill/>
          <a:ln>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lnSpc>
                <a:spcPct val="90000"/>
              </a:lnSpc>
              <a:buNone/>
            </a:pPr>
            <a:r>
              <a:rPr lang="en-US" altLang="zh-CN" b="1" smtClean="0">
                <a:latin typeface="Times New Roman" panose="02020603050405020304" pitchFamily="18" charset="0"/>
                <a:ea typeface="黑体" panose="02010609060101010101" charset="-122"/>
                <a:cs typeface="Times New Roman" panose="02020603050405020304" pitchFamily="18" charset="0"/>
              </a:rPr>
              <a:t>14.</a:t>
            </a:r>
            <a:r>
              <a:rPr lang="zh-CN" altLang="en-US" b="1" smtClean="0">
                <a:latin typeface="Times New Roman" panose="02020603050405020304" pitchFamily="18" charset="0"/>
                <a:ea typeface="黑体" panose="02010609060101010101" charset="-122"/>
                <a:cs typeface="Times New Roman" panose="02020603050405020304" pitchFamily="18" charset="0"/>
              </a:rPr>
              <a:t>在没有加盖的锅中装上水，加热到沸腾后，再将火力加大，关于锅中水的温度，下列说法中正确的是（　　）</a:t>
            </a:r>
            <a:endParaRPr lang="zh-CN" altLang="en-US" b="1" smtClean="0">
              <a:latin typeface="Times New Roman" panose="02020603050405020304" pitchFamily="18" charset="0"/>
              <a:ea typeface="黑体" panose="02010609060101010101" charset="-122"/>
              <a:cs typeface="Times New Roman" panose="02020603050405020304" pitchFamily="18" charset="0"/>
            </a:endParaRPr>
          </a:p>
          <a:p>
            <a:pPr marL="0" indent="0" eaLnBrk="1" hangingPunct="1">
              <a:lnSpc>
                <a:spcPct val="90000"/>
              </a:lnSpc>
              <a:buNone/>
            </a:pPr>
            <a:r>
              <a:rPr lang="en-US" altLang="zh-CN" b="1" smtClean="0">
                <a:latin typeface="Times New Roman" panose="02020603050405020304" pitchFamily="18" charset="0"/>
                <a:ea typeface="黑体" panose="02010609060101010101" charset="-122"/>
                <a:cs typeface="Times New Roman" panose="02020603050405020304" pitchFamily="18" charset="0"/>
              </a:rPr>
              <a:t>A</a:t>
            </a:r>
            <a:r>
              <a:rPr lang="zh-CN" altLang="en-US" b="1" smtClean="0">
                <a:latin typeface="Times New Roman" panose="02020603050405020304" pitchFamily="18" charset="0"/>
                <a:ea typeface="黑体" panose="02010609060101010101" charset="-122"/>
                <a:cs typeface="Times New Roman" panose="02020603050405020304" pitchFamily="18" charset="0"/>
              </a:rPr>
              <a:t>．逐渐升高</a:t>
            </a:r>
            <a:endParaRPr lang="zh-CN" altLang="en-US" b="1" smtClean="0">
              <a:latin typeface="Times New Roman" panose="02020603050405020304" pitchFamily="18" charset="0"/>
              <a:ea typeface="黑体" panose="02010609060101010101" charset="-122"/>
              <a:cs typeface="Times New Roman" panose="02020603050405020304" pitchFamily="18" charset="0"/>
            </a:endParaRPr>
          </a:p>
          <a:p>
            <a:pPr marL="0" indent="0" eaLnBrk="1" hangingPunct="1">
              <a:lnSpc>
                <a:spcPct val="90000"/>
              </a:lnSpc>
              <a:buNone/>
            </a:pPr>
            <a:r>
              <a:rPr lang="en-US" altLang="zh-CN" b="1" smtClean="0">
                <a:latin typeface="Times New Roman" panose="02020603050405020304" pitchFamily="18" charset="0"/>
                <a:ea typeface="黑体" panose="02010609060101010101" charset="-122"/>
                <a:cs typeface="Times New Roman" panose="02020603050405020304" pitchFamily="18" charset="0"/>
              </a:rPr>
              <a:t>B</a:t>
            </a:r>
            <a:r>
              <a:rPr lang="zh-CN" altLang="en-US" b="1" smtClean="0">
                <a:latin typeface="Times New Roman" panose="02020603050405020304" pitchFamily="18" charset="0"/>
                <a:ea typeface="黑体" panose="02010609060101010101" charset="-122"/>
                <a:cs typeface="Times New Roman" panose="02020603050405020304" pitchFamily="18" charset="0"/>
              </a:rPr>
              <a:t>．迅速升高</a:t>
            </a:r>
            <a:endParaRPr lang="zh-CN" altLang="en-US" b="1" smtClean="0">
              <a:latin typeface="Times New Roman" panose="02020603050405020304" pitchFamily="18" charset="0"/>
              <a:ea typeface="黑体" panose="02010609060101010101" charset="-122"/>
              <a:cs typeface="Times New Roman" panose="02020603050405020304" pitchFamily="18" charset="0"/>
            </a:endParaRPr>
          </a:p>
          <a:p>
            <a:pPr marL="0" indent="0" eaLnBrk="1" hangingPunct="1">
              <a:lnSpc>
                <a:spcPct val="90000"/>
              </a:lnSpc>
              <a:buNone/>
            </a:pPr>
            <a:r>
              <a:rPr lang="en-US" altLang="zh-CN" b="1" smtClean="0">
                <a:latin typeface="Times New Roman" panose="02020603050405020304" pitchFamily="18" charset="0"/>
                <a:ea typeface="黑体" panose="02010609060101010101" charset="-122"/>
                <a:cs typeface="Times New Roman" panose="02020603050405020304" pitchFamily="18" charset="0"/>
              </a:rPr>
              <a:t>C</a:t>
            </a:r>
            <a:r>
              <a:rPr lang="zh-CN" altLang="en-US" b="1" smtClean="0">
                <a:latin typeface="Times New Roman" panose="02020603050405020304" pitchFamily="18" charset="0"/>
                <a:ea typeface="黑体" panose="02010609060101010101" charset="-122"/>
                <a:cs typeface="Times New Roman" panose="02020603050405020304" pitchFamily="18" charset="0"/>
              </a:rPr>
              <a:t>．不变</a:t>
            </a:r>
            <a:endParaRPr lang="zh-CN" altLang="en-US" b="1" smtClean="0">
              <a:latin typeface="Times New Roman" panose="02020603050405020304" pitchFamily="18" charset="0"/>
              <a:ea typeface="黑体" panose="02010609060101010101" charset="-122"/>
              <a:cs typeface="Times New Roman" panose="02020603050405020304" pitchFamily="18" charset="0"/>
            </a:endParaRPr>
          </a:p>
          <a:p>
            <a:pPr marL="0" indent="0" eaLnBrk="1" hangingPunct="1">
              <a:lnSpc>
                <a:spcPct val="90000"/>
              </a:lnSpc>
              <a:buNone/>
            </a:pPr>
            <a:r>
              <a:rPr lang="en-US" altLang="zh-CN" b="1" smtClean="0">
                <a:latin typeface="Times New Roman" panose="02020603050405020304" pitchFamily="18" charset="0"/>
                <a:ea typeface="黑体" panose="02010609060101010101" charset="-122"/>
                <a:cs typeface="Times New Roman" panose="02020603050405020304" pitchFamily="18" charset="0"/>
              </a:rPr>
              <a:t>D</a:t>
            </a:r>
            <a:r>
              <a:rPr lang="zh-CN" altLang="en-US" b="1" smtClean="0">
                <a:latin typeface="Times New Roman" panose="02020603050405020304" pitchFamily="18" charset="0"/>
                <a:ea typeface="黑体" panose="02010609060101010101" charset="-122"/>
                <a:cs typeface="Times New Roman" panose="02020603050405020304" pitchFamily="18" charset="0"/>
              </a:rPr>
              <a:t>．无法确定</a:t>
            </a:r>
            <a:endParaRPr lang="zh-CN" altLang="en-US" b="1" smtClean="0">
              <a:latin typeface="Times New Roman" panose="02020603050405020304" pitchFamily="18" charset="0"/>
              <a:ea typeface="黑体" panose="02010609060101010101" charset="-122"/>
              <a:cs typeface="Times New Roman" panose="02020603050405020304" pitchFamily="18" charset="0"/>
            </a:endParaRPr>
          </a:p>
        </p:txBody>
      </p:sp>
      <p:sp>
        <p:nvSpPr>
          <p:cNvPr id="79875" name="Text Box 3"/>
          <p:cNvSpPr txBox="1">
            <a:spLocks noChangeArrowheads="1"/>
          </p:cNvSpPr>
          <p:nvPr/>
        </p:nvSpPr>
        <p:spPr bwMode="auto">
          <a:xfrm>
            <a:off x="3518535" y="1913890"/>
            <a:ext cx="4476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eaLnBrk="1" hangingPunct="1">
              <a:spcBef>
                <a:spcPct val="50000"/>
              </a:spcBef>
              <a:buNone/>
            </a:pPr>
            <a:r>
              <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rPr>
              <a:t>C</a:t>
            </a:r>
            <a:endPar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 calcmode="lin" valueType="num">
                                      <p:cBhvr additive="base">
                                        <p:cTn id="7" dur="500"/>
                                        <p:tgtEl>
                                          <p:spTgt spid="79875"/>
                                        </p:tgtEl>
                                        <p:attrNameLst>
                                          <p:attrName>ppt_y</p:attrName>
                                        </p:attrNameLst>
                                      </p:cBhvr>
                                      <p:tavLst>
                                        <p:tav tm="0">
                                          <p:val>
                                            <p:strVal val="#ppt_y+#ppt_h*1.125000"/>
                                          </p:val>
                                        </p:tav>
                                        <p:tav tm="100000">
                                          <p:val>
                                            <p:strVal val="#ppt_y"/>
                                          </p:val>
                                        </p:tav>
                                      </p:tavLst>
                                    </p:anim>
                                    <p:animEffect transition="in" filter="wipe(up)">
                                      <p:cBhvr>
                                        <p:cTn id="8" dur="500"/>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grpSp>
        <p:nvGrpSpPr>
          <p:cNvPr id="16387" name="Group 17"/>
          <p:cNvGrpSpPr/>
          <p:nvPr/>
        </p:nvGrpSpPr>
        <p:grpSpPr bwMode="auto">
          <a:xfrm>
            <a:off x="990918" y="1121410"/>
            <a:ext cx="7431087" cy="1731963"/>
            <a:chOff x="793" y="754"/>
            <a:chExt cx="4681" cy="1091"/>
          </a:xfrm>
        </p:grpSpPr>
        <p:sp>
          <p:nvSpPr>
            <p:cNvPr id="16390" name="Text Box 4"/>
            <p:cNvSpPr txBox="1">
              <a:spLocks noChangeArrowheads="1"/>
            </p:cNvSpPr>
            <p:nvPr/>
          </p:nvSpPr>
          <p:spPr bwMode="auto">
            <a:xfrm>
              <a:off x="1454" y="797"/>
              <a:ext cx="91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kumimoji="1" lang="zh-CN" altLang="en-US" sz="3200" b="1">
                  <a:solidFill>
                    <a:schemeClr val="tx2"/>
                  </a:solidFill>
                </a:rPr>
                <a:t>熔化                            </a:t>
              </a:r>
              <a:endParaRPr kumimoji="1" lang="zh-CN" altLang="en-US" sz="3200" b="1">
                <a:solidFill>
                  <a:schemeClr val="tx2"/>
                </a:solidFill>
              </a:endParaRPr>
            </a:p>
          </p:txBody>
        </p:sp>
        <p:sp>
          <p:nvSpPr>
            <p:cNvPr id="16391" name="Text Box 5"/>
            <p:cNvSpPr txBox="1">
              <a:spLocks noChangeArrowheads="1"/>
            </p:cNvSpPr>
            <p:nvPr/>
          </p:nvSpPr>
          <p:spPr bwMode="auto">
            <a:xfrm>
              <a:off x="1363" y="1343"/>
              <a:ext cx="953"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kumimoji="1" lang="zh-CN" altLang="en-US" sz="3200" b="1">
                  <a:solidFill>
                    <a:schemeClr val="tx2"/>
                  </a:solidFill>
                </a:rPr>
                <a:t>凝固</a:t>
              </a:r>
              <a:endParaRPr kumimoji="1" lang="zh-CN" altLang="en-US" sz="3200" b="1">
                <a:solidFill>
                  <a:schemeClr val="tx2"/>
                </a:solidFill>
              </a:endParaRPr>
            </a:p>
          </p:txBody>
        </p:sp>
        <p:sp>
          <p:nvSpPr>
            <p:cNvPr id="16392" name="Text Box 6"/>
            <p:cNvSpPr txBox="1">
              <a:spLocks noChangeArrowheads="1"/>
            </p:cNvSpPr>
            <p:nvPr/>
          </p:nvSpPr>
          <p:spPr bwMode="auto">
            <a:xfrm>
              <a:off x="3223" y="754"/>
              <a:ext cx="6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kumimoji="1" lang="zh-CN" altLang="en-US" sz="3200" b="1">
                  <a:solidFill>
                    <a:srgbClr val="FF0066"/>
                  </a:solidFill>
                </a:rPr>
                <a:t>汽化</a:t>
              </a:r>
              <a:endParaRPr kumimoji="1" lang="zh-CN" altLang="en-US" sz="3200" b="1">
                <a:solidFill>
                  <a:srgbClr val="FF0066"/>
                </a:solidFill>
              </a:endParaRPr>
            </a:p>
          </p:txBody>
        </p:sp>
        <p:sp>
          <p:nvSpPr>
            <p:cNvPr id="16393" name="Text Box 7"/>
            <p:cNvSpPr txBox="1">
              <a:spLocks noChangeArrowheads="1"/>
            </p:cNvSpPr>
            <p:nvPr/>
          </p:nvSpPr>
          <p:spPr bwMode="auto">
            <a:xfrm>
              <a:off x="2835" y="1480"/>
              <a:ext cx="1653"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kumimoji="1" lang="zh-CN" altLang="en-US" sz="3200" b="1">
                  <a:solidFill>
                    <a:srgbClr val="FF0066"/>
                  </a:solidFill>
                </a:rPr>
                <a:t>液化</a:t>
              </a:r>
              <a:r>
                <a:rPr kumimoji="1" lang="en-US" altLang="zh-CN" sz="3200" b="1">
                  <a:solidFill>
                    <a:srgbClr val="FF0066"/>
                  </a:solidFill>
                </a:rPr>
                <a:t>(</a:t>
              </a:r>
              <a:r>
                <a:rPr kumimoji="1" lang="zh-CN" altLang="en-US" sz="3200" b="1">
                  <a:solidFill>
                    <a:srgbClr val="FF0066"/>
                  </a:solidFill>
                </a:rPr>
                <a:t>凝结</a:t>
              </a:r>
              <a:r>
                <a:rPr kumimoji="1" lang="en-US" altLang="zh-CN" sz="3200" b="1">
                  <a:solidFill>
                    <a:srgbClr val="FF0066"/>
                  </a:solidFill>
                </a:rPr>
                <a:t>)</a:t>
              </a:r>
              <a:endParaRPr kumimoji="1" lang="en-US" altLang="zh-CN" sz="3200" b="1">
                <a:solidFill>
                  <a:srgbClr val="FF0066"/>
                </a:solidFill>
              </a:endParaRPr>
            </a:p>
          </p:txBody>
        </p:sp>
        <p:sp>
          <p:nvSpPr>
            <p:cNvPr id="16394" name="Line 8"/>
            <p:cNvSpPr>
              <a:spLocks noChangeShapeType="1"/>
            </p:cNvSpPr>
            <p:nvPr/>
          </p:nvSpPr>
          <p:spPr bwMode="auto">
            <a:xfrm>
              <a:off x="1408" y="1207"/>
              <a:ext cx="912"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6395" name="Line 9"/>
            <p:cNvSpPr>
              <a:spLocks noChangeShapeType="1"/>
            </p:cNvSpPr>
            <p:nvPr/>
          </p:nvSpPr>
          <p:spPr bwMode="auto">
            <a:xfrm>
              <a:off x="3086" y="1162"/>
              <a:ext cx="912"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6396" name="Line 10"/>
            <p:cNvSpPr>
              <a:spLocks noChangeShapeType="1"/>
            </p:cNvSpPr>
            <p:nvPr/>
          </p:nvSpPr>
          <p:spPr bwMode="auto">
            <a:xfrm flipH="1">
              <a:off x="1454" y="1298"/>
              <a:ext cx="864"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6397" name="Line 11"/>
            <p:cNvSpPr>
              <a:spLocks noChangeShapeType="1"/>
            </p:cNvSpPr>
            <p:nvPr/>
          </p:nvSpPr>
          <p:spPr bwMode="auto">
            <a:xfrm flipH="1">
              <a:off x="3041" y="1298"/>
              <a:ext cx="912"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6398" name="Text Box 12"/>
            <p:cNvSpPr txBox="1">
              <a:spLocks noChangeArrowheads="1"/>
            </p:cNvSpPr>
            <p:nvPr/>
          </p:nvSpPr>
          <p:spPr bwMode="auto">
            <a:xfrm>
              <a:off x="793" y="1041"/>
              <a:ext cx="706"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t>固态</a:t>
              </a:r>
              <a:endParaRPr kumimoji="1" lang="zh-CN" altLang="en-US" sz="3200" b="1"/>
            </a:p>
          </p:txBody>
        </p:sp>
        <p:sp>
          <p:nvSpPr>
            <p:cNvPr id="16399" name="Text Box 13"/>
            <p:cNvSpPr txBox="1">
              <a:spLocks noChangeArrowheads="1"/>
            </p:cNvSpPr>
            <p:nvPr/>
          </p:nvSpPr>
          <p:spPr bwMode="auto">
            <a:xfrm>
              <a:off x="2315" y="1026"/>
              <a:ext cx="6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t>液态</a:t>
              </a:r>
              <a:endParaRPr kumimoji="1" lang="zh-CN" altLang="en-US" sz="3200" b="1"/>
            </a:p>
          </p:txBody>
        </p:sp>
        <p:sp>
          <p:nvSpPr>
            <p:cNvPr id="16400" name="Text Box 14"/>
            <p:cNvSpPr txBox="1">
              <a:spLocks noChangeArrowheads="1"/>
            </p:cNvSpPr>
            <p:nvPr/>
          </p:nvSpPr>
          <p:spPr bwMode="auto">
            <a:xfrm>
              <a:off x="4130" y="980"/>
              <a:ext cx="1344"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t>气态</a:t>
              </a:r>
              <a:endParaRPr kumimoji="1" lang="zh-CN" altLang="en-US" sz="3200" b="1"/>
            </a:p>
          </p:txBody>
        </p:sp>
      </p:grpSp>
      <p:sp>
        <p:nvSpPr>
          <p:cNvPr id="28687" name="Text Box 15"/>
          <p:cNvSpPr txBox="1">
            <a:spLocks noChangeArrowheads="1"/>
          </p:cNvSpPr>
          <p:nvPr/>
        </p:nvSpPr>
        <p:spPr bwMode="auto">
          <a:xfrm>
            <a:off x="416243" y="3242310"/>
            <a:ext cx="8208962"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4800" b="1">
                <a:solidFill>
                  <a:srgbClr val="FF0066"/>
                </a:solidFill>
                <a:ea typeface="黑体" panose="02010609060101010101" charset="-122"/>
              </a:rPr>
              <a:t>汽化</a:t>
            </a:r>
            <a:r>
              <a:rPr kumimoji="1" lang="en-US" altLang="zh-CN" sz="3600" b="1"/>
              <a:t>:</a:t>
            </a:r>
            <a:r>
              <a:rPr kumimoji="1" lang="zh-CN" altLang="en-US" sz="3600" b="1"/>
              <a:t>物质由液态变成气态的过程</a:t>
            </a:r>
            <a:endParaRPr kumimoji="1" lang="zh-CN" altLang="en-US" sz="3600" b="1"/>
          </a:p>
        </p:txBody>
      </p:sp>
      <p:sp>
        <p:nvSpPr>
          <p:cNvPr id="28688" name="Text Box 16"/>
          <p:cNvSpPr txBox="1">
            <a:spLocks noChangeArrowheads="1"/>
          </p:cNvSpPr>
          <p:nvPr/>
        </p:nvSpPr>
        <p:spPr bwMode="auto">
          <a:xfrm>
            <a:off x="416243" y="4899660"/>
            <a:ext cx="8135937"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4800" b="1">
                <a:solidFill>
                  <a:srgbClr val="FF0066"/>
                </a:solidFill>
                <a:ea typeface="黑体" panose="02010609060101010101" charset="-122"/>
              </a:rPr>
              <a:t>液化</a:t>
            </a:r>
            <a:r>
              <a:rPr kumimoji="1" lang="en-US" altLang="zh-CN" sz="3600" b="1"/>
              <a:t>:</a:t>
            </a:r>
            <a:r>
              <a:rPr kumimoji="1" lang="zh-CN" altLang="en-US" sz="3600" b="1"/>
              <a:t>物质由气态变成液态的过程</a:t>
            </a:r>
            <a:endParaRPr kumimoji="1" lang="zh-CN" altLang="en-US" sz="3600" b="1"/>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687">
                                            <p:txEl>
                                              <p:pRg st="0" end="0"/>
                                            </p:txEl>
                                          </p:spTgt>
                                        </p:tgtEl>
                                        <p:attrNameLst>
                                          <p:attrName>style.visibility</p:attrName>
                                        </p:attrNameLst>
                                      </p:cBhvr>
                                      <p:to>
                                        <p:strVal val="visible"/>
                                      </p:to>
                                    </p:set>
                                    <p:animEffect transition="in" filter="dissolve">
                                      <p:cBhvr>
                                        <p:cTn id="7" dur="500"/>
                                        <p:tgtEl>
                                          <p:spTgt spid="286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8688">
                                            <p:txEl>
                                              <p:pRg st="0" end="0"/>
                                            </p:txEl>
                                          </p:spTgt>
                                        </p:tgtEl>
                                        <p:attrNameLst>
                                          <p:attrName>style.visibility</p:attrName>
                                        </p:attrNameLst>
                                      </p:cBhvr>
                                      <p:to>
                                        <p:strVal val="visible"/>
                                      </p:to>
                                    </p:set>
                                    <p:animEffect transition="in" filter="dissolve">
                                      <p:cBhvr>
                                        <p:cTn id="12" dur="500"/>
                                        <p:tgtEl>
                                          <p:spTgt spid="286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7" grpId="0" autoUpdateAnimBg="0" build="p"/>
      <p:bldP spid="28688" grpId="0" autoUpdateAnimBg="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pic>
        <p:nvPicPr>
          <p:cNvPr id="31746" name="Picture 2" descr="2"/>
          <p:cNvPicPr>
            <a:picLocks noChangeAspect="1" noChangeArrowheads="1"/>
          </p:cNvPicPr>
          <p:nvPr/>
        </p:nvPicPr>
        <p:blipFill>
          <a:blip r:embed="rId3" cstate="email"/>
          <a:srcRect/>
          <a:stretch>
            <a:fillRect/>
          </a:stretch>
        </p:blipFill>
        <p:spPr bwMode="auto">
          <a:xfrm>
            <a:off x="1763713" y="2820670"/>
            <a:ext cx="2736850"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3" descr="4"/>
          <p:cNvPicPr>
            <a:picLocks noChangeAspect="1" noChangeArrowheads="1"/>
          </p:cNvPicPr>
          <p:nvPr/>
        </p:nvPicPr>
        <p:blipFill>
          <a:blip r:embed="rId4" cstate="email"/>
          <a:srcRect/>
          <a:stretch>
            <a:fillRect/>
          </a:stretch>
        </p:blipFill>
        <p:spPr bwMode="auto">
          <a:xfrm>
            <a:off x="1692275" y="804545"/>
            <a:ext cx="280828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4" descr="窗玻璃上的水雾4-14"/>
          <p:cNvPicPr>
            <a:picLocks noChangeAspect="1" noChangeArrowheads="1"/>
          </p:cNvPicPr>
          <p:nvPr/>
        </p:nvPicPr>
        <p:blipFill>
          <a:blip r:embed="rId5" cstate="email"/>
          <a:srcRect/>
          <a:stretch>
            <a:fillRect/>
          </a:stretch>
        </p:blipFill>
        <p:spPr bwMode="auto">
          <a:xfrm>
            <a:off x="4500563" y="767080"/>
            <a:ext cx="2789237"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5" descr="3"/>
          <p:cNvPicPr>
            <a:picLocks noChangeAspect="1" noChangeArrowheads="1"/>
          </p:cNvPicPr>
          <p:nvPr/>
        </p:nvPicPr>
        <p:blipFill>
          <a:blip r:embed="rId6"/>
          <a:srcRect/>
          <a:stretch>
            <a:fillRect/>
          </a:stretch>
        </p:blipFill>
        <p:spPr bwMode="auto">
          <a:xfrm>
            <a:off x="4500563" y="2850198"/>
            <a:ext cx="2808287" cy="194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Text Box 6"/>
          <p:cNvSpPr txBox="1">
            <a:spLocks noChangeArrowheads="1"/>
          </p:cNvSpPr>
          <p:nvPr/>
        </p:nvSpPr>
        <p:spPr bwMode="auto">
          <a:xfrm>
            <a:off x="595630" y="1117600"/>
            <a:ext cx="736600" cy="5175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nchor="b">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600" b="1"/>
              <a:t>它们分别属于什么现象？                                         </a:t>
            </a:r>
            <a:endParaRPr kumimoji="1" lang="zh-CN" altLang="en-US" sz="3600" b="1"/>
          </a:p>
        </p:txBody>
      </p:sp>
      <p:sp>
        <p:nvSpPr>
          <p:cNvPr id="31752" name="Text Box 8"/>
          <p:cNvSpPr txBox="1">
            <a:spLocks noChangeArrowheads="1"/>
          </p:cNvSpPr>
          <p:nvPr/>
        </p:nvSpPr>
        <p:spPr bwMode="auto">
          <a:xfrm>
            <a:off x="7451725" y="1735455"/>
            <a:ext cx="110331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200" b="1">
                <a:solidFill>
                  <a:schemeClr val="tx2"/>
                </a:solidFill>
              </a:rPr>
              <a:t>液化</a:t>
            </a:r>
            <a:endParaRPr kumimoji="1" lang="zh-CN" altLang="en-US" sz="3200" b="1">
              <a:solidFill>
                <a:schemeClr val="tx2"/>
              </a:solidFill>
            </a:endParaRPr>
          </a:p>
        </p:txBody>
      </p:sp>
      <p:sp>
        <p:nvSpPr>
          <p:cNvPr id="31753" name="Text Box 9"/>
          <p:cNvSpPr txBox="1">
            <a:spLocks noChangeArrowheads="1"/>
          </p:cNvSpPr>
          <p:nvPr/>
        </p:nvSpPr>
        <p:spPr bwMode="auto">
          <a:xfrm>
            <a:off x="2314575" y="5095240"/>
            <a:ext cx="4514850" cy="144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pPr>
            <a:r>
              <a:rPr kumimoji="1" lang="zh-CN" altLang="en-US" sz="4400" b="1">
                <a:solidFill>
                  <a:schemeClr val="tx2"/>
                </a:solidFill>
              </a:rPr>
              <a:t>汽化有两种方式：</a:t>
            </a:r>
            <a:endParaRPr kumimoji="1" lang="zh-CN" altLang="en-US" sz="4400" b="1">
              <a:solidFill>
                <a:schemeClr val="tx2"/>
              </a:solidFill>
            </a:endParaRPr>
          </a:p>
          <a:p>
            <a:pPr algn="ctr" eaLnBrk="1" fontAlgn="auto" hangingPunct="1">
              <a:spcBef>
                <a:spcPts val="0"/>
              </a:spcBef>
            </a:pPr>
            <a:r>
              <a:rPr kumimoji="1" lang="zh-CN" altLang="en-US" sz="4400" b="1">
                <a:solidFill>
                  <a:srgbClr val="FF0066"/>
                </a:solidFill>
              </a:rPr>
              <a:t>蒸发</a:t>
            </a:r>
            <a:r>
              <a:rPr kumimoji="1" lang="zh-CN" altLang="en-US" sz="4400" b="1">
                <a:solidFill>
                  <a:schemeClr val="tx2"/>
                </a:solidFill>
              </a:rPr>
              <a:t>和</a:t>
            </a:r>
            <a:r>
              <a:rPr kumimoji="1" lang="zh-CN" altLang="en-US" sz="4400" b="1">
                <a:solidFill>
                  <a:srgbClr val="FF0066"/>
                </a:solidFill>
              </a:rPr>
              <a:t>沸腾</a:t>
            </a:r>
            <a:endParaRPr kumimoji="1" lang="zh-CN" altLang="en-US" sz="4400" b="1">
              <a:solidFill>
                <a:srgbClr val="FF0066"/>
              </a:solidFill>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50"/>
                                        </p:tgtEl>
                                        <p:attrNameLst>
                                          <p:attrName>style.visibility</p:attrName>
                                        </p:attrNameLst>
                                      </p:cBhvr>
                                      <p:to>
                                        <p:strVal val="visible"/>
                                      </p:to>
                                    </p:set>
                                    <p:animEffect transition="in" filter="blinds(horizontal)">
                                      <p:cBhvr>
                                        <p:cTn id="7" dur="500"/>
                                        <p:tgtEl>
                                          <p:spTgt spid="317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blinds(horizontal)">
                                      <p:cBhvr>
                                        <p:cTn id="12" dur="500"/>
                                        <p:tgtEl>
                                          <p:spTgt spid="3174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1748"/>
                                        </p:tgtEl>
                                        <p:attrNameLst>
                                          <p:attrName>style.visibility</p:attrName>
                                        </p:attrNameLst>
                                      </p:cBhvr>
                                      <p:to>
                                        <p:strVal val="visible"/>
                                      </p:to>
                                    </p:set>
                                    <p:animEffect transition="in" filter="blinds(horizontal)">
                                      <p:cBhvr>
                                        <p:cTn id="17" dur="500"/>
                                        <p:tgtEl>
                                          <p:spTgt spid="3174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1752">
                                            <p:txEl>
                                              <p:pRg st="0" end="0"/>
                                            </p:txEl>
                                          </p:spTgt>
                                        </p:tgtEl>
                                        <p:attrNameLst>
                                          <p:attrName>style.visibility</p:attrName>
                                        </p:attrNameLst>
                                      </p:cBhvr>
                                      <p:to>
                                        <p:strVal val="visible"/>
                                      </p:to>
                                    </p:set>
                                    <p:animEffect transition="in" filter="dissolve">
                                      <p:cBhvr>
                                        <p:cTn id="22" dur="500"/>
                                        <p:tgtEl>
                                          <p:spTgt spid="3175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1746"/>
                                        </p:tgtEl>
                                        <p:attrNameLst>
                                          <p:attrName>style.visibility</p:attrName>
                                        </p:attrNameLst>
                                      </p:cBhvr>
                                      <p:to>
                                        <p:strVal val="visible"/>
                                      </p:to>
                                    </p:set>
                                    <p:animEffect transition="in" filter="blinds(horizontal)">
                                      <p:cBhvr>
                                        <p:cTn id="27" dur="500"/>
                                        <p:tgtEl>
                                          <p:spTgt spid="3174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1749"/>
                                        </p:tgtEl>
                                        <p:attrNameLst>
                                          <p:attrName>style.visibility</p:attrName>
                                        </p:attrNameLst>
                                      </p:cBhvr>
                                      <p:to>
                                        <p:strVal val="visible"/>
                                      </p:to>
                                    </p:set>
                                    <p:animEffect transition="in" filter="dissolve">
                                      <p:cBhvr>
                                        <p:cTn id="32" dur="500"/>
                                        <p:tgtEl>
                                          <p:spTgt spid="31749"/>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1753">
                                            <p:txEl>
                                              <p:pRg st="0" end="0"/>
                                            </p:txEl>
                                          </p:spTgt>
                                        </p:tgtEl>
                                        <p:attrNameLst>
                                          <p:attrName>style.visibility</p:attrName>
                                        </p:attrNameLst>
                                      </p:cBhvr>
                                      <p:to>
                                        <p:strVal val="visible"/>
                                      </p:to>
                                    </p:set>
                                    <p:animEffect transition="in" filter="dissolve">
                                      <p:cBhvr>
                                        <p:cTn id="37" dur="500"/>
                                        <p:tgtEl>
                                          <p:spTgt spid="3175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1753">
                                            <p:txEl>
                                              <p:pRg st="1" end="1"/>
                                            </p:txEl>
                                          </p:spTgt>
                                        </p:tgtEl>
                                        <p:attrNameLst>
                                          <p:attrName>style.visibility</p:attrName>
                                        </p:attrNameLst>
                                      </p:cBhvr>
                                      <p:to>
                                        <p:strVal val="visible"/>
                                      </p:to>
                                    </p:set>
                                    <p:animEffect transition="in" filter="dissolve">
                                      <p:cBhvr>
                                        <p:cTn id="42" dur="500"/>
                                        <p:tgtEl>
                                          <p:spTgt spid="3175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31752" grpId="0" autoUpdateAnimBg="0" build="p"/>
      <p:bldP spid="31753" grpId="0" autoUpdateAnimBg="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2963545" cy="914400"/>
            <a:chOff x="306" y="1210"/>
            <a:chExt cx="4667" cy="1440"/>
          </a:xfrm>
        </p:grpSpPr>
        <p:sp>
          <p:nvSpPr>
            <p:cNvPr id="19488" name="文本框 6151"/>
            <p:cNvSpPr txBox="1"/>
            <p:nvPr/>
          </p:nvSpPr>
          <p:spPr>
            <a:xfrm>
              <a:off x="1623" y="1452"/>
              <a:ext cx="3350" cy="1016"/>
            </a:xfrm>
            <a:prstGeom prst="rect">
              <a:avLst/>
            </a:prstGeom>
            <a:noFill/>
            <a:ln w="9525">
              <a:noFill/>
            </a:ln>
          </p:spPr>
          <p:txBody>
            <a:bodyPr wrap="square">
              <a:spAutoFit/>
            </a:bodyPr>
            <a:lstStyle/>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一、蒸发</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3" cstate="print">
              <a:extLst>
                <a:ext uri="{96DAC541-7B7A-43D3-8B79-37D633B846F1}">
                  <asvg:svgBlip xmlns:asvg="http://schemas.microsoft.com/office/drawing/2016/SVG/main" r:embed="rId4"/>
                </a:ext>
              </a:extLst>
            </a:blip>
            <a:stretch>
              <a:fillRect/>
            </a:stretch>
          </p:blipFill>
          <p:spPr>
            <a:xfrm>
              <a:off x="306" y="1210"/>
              <a:ext cx="1440" cy="1440"/>
            </a:xfrm>
            <a:prstGeom prst="rect">
              <a:avLst/>
            </a:prstGeom>
          </p:spPr>
        </p:pic>
      </p:grpSp>
      <p:sp>
        <p:nvSpPr>
          <p:cNvPr id="2" name="文本框 1"/>
          <p:cNvSpPr txBox="1"/>
          <p:nvPr/>
        </p:nvSpPr>
        <p:spPr>
          <a:xfrm>
            <a:off x="901065" y="1899285"/>
            <a:ext cx="7473315" cy="3415030"/>
          </a:xfrm>
          <a:prstGeom prst="rect">
            <a:avLst/>
          </a:prstGeom>
          <a:noFill/>
        </p:spPr>
        <p:txBody>
          <a:bodyPr wrap="square" rtlCol="0" anchor="t">
            <a:spAutoFit/>
          </a:bodyPr>
          <a:lstStyle/>
          <a:p>
            <a:pPr>
              <a:buFont typeface="Wingdings" panose="05000000000000000000" pitchFamily="2" charset="2"/>
              <a:buNone/>
            </a:pPr>
            <a:r>
              <a:rPr lang="en-US" altLang="zh-CN" sz="3600" b="1" dirty="0">
                <a:latin typeface="Times New Roman" panose="02020603050405020304" pitchFamily="18" charset="0"/>
                <a:ea typeface="黑体" panose="02010609060101010101" charset="-122"/>
                <a:cs typeface="Times New Roman" panose="02020603050405020304" pitchFamily="18" charset="0"/>
                <a:sym typeface="+mn-ea"/>
              </a:rPr>
              <a:t>1.</a:t>
            </a:r>
            <a:r>
              <a:rPr lang="zh-CN" altLang="en-US" sz="3600" b="1" dirty="0">
                <a:latin typeface="Times New Roman" panose="02020603050405020304" pitchFamily="18" charset="0"/>
                <a:ea typeface="黑体" panose="02010609060101010101" charset="-122"/>
                <a:cs typeface="Times New Roman" panose="02020603050405020304" pitchFamily="18" charset="0"/>
                <a:sym typeface="+mn-ea"/>
              </a:rPr>
              <a:t>（</a:t>
            </a:r>
            <a:r>
              <a:rPr lang="en-US" altLang="zh-CN" sz="3600" b="1" dirty="0">
                <a:latin typeface="Times New Roman" panose="02020603050405020304" pitchFamily="18" charset="0"/>
                <a:ea typeface="黑体" panose="02010609060101010101" charset="-122"/>
                <a:cs typeface="Times New Roman" panose="02020603050405020304" pitchFamily="18" charset="0"/>
                <a:sym typeface="+mn-ea"/>
              </a:rPr>
              <a:t>1</a:t>
            </a:r>
            <a:r>
              <a:rPr lang="zh-CN" altLang="en-US" sz="3600" b="1" dirty="0">
                <a:latin typeface="Times New Roman" panose="02020603050405020304" pitchFamily="18" charset="0"/>
                <a:ea typeface="黑体" panose="02010609060101010101" charset="-122"/>
                <a:cs typeface="Times New Roman" panose="02020603050405020304" pitchFamily="18" charset="0"/>
                <a:sym typeface="+mn-ea"/>
              </a:rPr>
              <a:t>）蒸发：只在液体</a:t>
            </a:r>
            <a:r>
              <a:rPr lang="zh-CN" altLang="en-US" sz="3600" b="1" dirty="0">
                <a:solidFill>
                  <a:srgbClr val="FF3300"/>
                </a:solidFill>
                <a:latin typeface="Times New Roman" panose="02020603050405020304" pitchFamily="18" charset="0"/>
                <a:ea typeface="黑体" panose="02010609060101010101" charset="-122"/>
                <a:cs typeface="Times New Roman" panose="02020603050405020304" pitchFamily="18" charset="0"/>
                <a:sym typeface="+mn-ea"/>
              </a:rPr>
              <a:t>表面</a:t>
            </a:r>
            <a:r>
              <a:rPr lang="zh-CN" altLang="en-US" sz="3600" b="1" dirty="0">
                <a:latin typeface="Times New Roman" panose="02020603050405020304" pitchFamily="18" charset="0"/>
                <a:ea typeface="黑体" panose="02010609060101010101" charset="-122"/>
                <a:cs typeface="Times New Roman" panose="02020603050405020304" pitchFamily="18" charset="0"/>
                <a:sym typeface="+mn-ea"/>
              </a:rPr>
              <a:t>发生汽化现象叫做蒸发。是一种</a:t>
            </a:r>
            <a:r>
              <a:rPr lang="zh-CN" altLang="en-US" sz="3600" b="1" dirty="0">
                <a:solidFill>
                  <a:srgbClr val="FF3300"/>
                </a:solidFill>
                <a:latin typeface="Times New Roman" panose="02020603050405020304" pitchFamily="18" charset="0"/>
                <a:ea typeface="黑体" panose="02010609060101010101" charset="-122"/>
                <a:cs typeface="Times New Roman" panose="02020603050405020304" pitchFamily="18" charset="0"/>
                <a:sym typeface="+mn-ea"/>
              </a:rPr>
              <a:t>缓慢</a:t>
            </a:r>
            <a:r>
              <a:rPr lang="zh-CN" altLang="en-US" sz="3600" b="1" dirty="0">
                <a:latin typeface="Times New Roman" panose="02020603050405020304" pitchFamily="18" charset="0"/>
                <a:ea typeface="黑体" panose="02010609060101010101" charset="-122"/>
                <a:cs typeface="Times New Roman" panose="02020603050405020304" pitchFamily="18" charset="0"/>
                <a:sym typeface="+mn-ea"/>
              </a:rPr>
              <a:t>的汽化现象。</a:t>
            </a:r>
            <a:endParaRPr lang="zh-CN" altLang="en-US" sz="3600" b="1" dirty="0">
              <a:latin typeface="Times New Roman" panose="02020603050405020304" pitchFamily="18" charset="0"/>
              <a:ea typeface="黑体" panose="02010609060101010101" charset="-122"/>
              <a:cs typeface="Times New Roman" panose="02020603050405020304" pitchFamily="18" charset="0"/>
            </a:endParaRPr>
          </a:p>
          <a:p>
            <a:pPr>
              <a:buFont typeface="Wingdings" panose="05000000000000000000" pitchFamily="2" charset="2"/>
              <a:buNone/>
            </a:pPr>
            <a:r>
              <a:rPr lang="zh-CN" altLang="en-US" sz="3600" b="1" dirty="0">
                <a:latin typeface="Times New Roman" panose="02020603050405020304" pitchFamily="18" charset="0"/>
                <a:ea typeface="黑体" panose="02010609060101010101" charset="-122"/>
                <a:cs typeface="Times New Roman" panose="02020603050405020304" pitchFamily="18" charset="0"/>
                <a:sym typeface="+mn-ea"/>
              </a:rPr>
              <a:t> （</a:t>
            </a:r>
            <a:r>
              <a:rPr lang="en-US" altLang="zh-CN" sz="3600" b="1" dirty="0">
                <a:latin typeface="Times New Roman" panose="02020603050405020304" pitchFamily="18" charset="0"/>
                <a:ea typeface="黑体" panose="02010609060101010101" charset="-122"/>
                <a:cs typeface="Times New Roman" panose="02020603050405020304" pitchFamily="18" charset="0"/>
                <a:sym typeface="+mn-ea"/>
              </a:rPr>
              <a:t>2</a:t>
            </a:r>
            <a:r>
              <a:rPr lang="zh-CN" altLang="en-US" sz="3600" b="1" dirty="0">
                <a:latin typeface="Times New Roman" panose="02020603050405020304" pitchFamily="18" charset="0"/>
                <a:ea typeface="黑体" panose="02010609060101010101" charset="-122"/>
                <a:cs typeface="Times New Roman" panose="02020603050405020304" pitchFamily="18" charset="0"/>
                <a:sym typeface="+mn-ea"/>
              </a:rPr>
              <a:t>）蒸发在</a:t>
            </a:r>
            <a:r>
              <a:rPr lang="zh-CN" altLang="en-US" sz="3600" b="1" dirty="0">
                <a:solidFill>
                  <a:srgbClr val="FF3300"/>
                </a:solidFill>
                <a:latin typeface="Times New Roman" panose="02020603050405020304" pitchFamily="18" charset="0"/>
                <a:ea typeface="黑体" panose="02010609060101010101" charset="-122"/>
                <a:cs typeface="Times New Roman" panose="02020603050405020304" pitchFamily="18" charset="0"/>
                <a:sym typeface="+mn-ea"/>
              </a:rPr>
              <a:t>任何温度</a:t>
            </a:r>
            <a:r>
              <a:rPr lang="zh-CN" altLang="en-US" sz="3600" b="1" dirty="0">
                <a:latin typeface="Times New Roman" panose="02020603050405020304" pitchFamily="18" charset="0"/>
                <a:ea typeface="黑体" panose="02010609060101010101" charset="-122"/>
                <a:cs typeface="Times New Roman" panose="02020603050405020304" pitchFamily="18" charset="0"/>
                <a:sym typeface="+mn-ea"/>
              </a:rPr>
              <a:t>下都能发生。</a:t>
            </a:r>
            <a:endParaRPr lang="zh-CN" altLang="en-US" sz="3600" b="1" dirty="0">
              <a:solidFill>
                <a:srgbClr val="FF3300"/>
              </a:solidFill>
              <a:latin typeface="Times New Roman" panose="02020603050405020304" pitchFamily="18" charset="0"/>
              <a:ea typeface="黑体" panose="02010609060101010101" charset="-122"/>
              <a:cs typeface="Times New Roman" panose="02020603050405020304" pitchFamily="18" charset="0"/>
            </a:endParaRPr>
          </a:p>
          <a:p>
            <a:pPr>
              <a:buFont typeface="Wingdings" panose="05000000000000000000" pitchFamily="2" charset="2"/>
              <a:buNone/>
            </a:pPr>
            <a:r>
              <a:rPr lang="zh-CN" altLang="en-US" sz="3600" b="1" dirty="0">
                <a:latin typeface="Times New Roman" panose="02020603050405020304" pitchFamily="18" charset="0"/>
                <a:ea typeface="黑体" panose="02010609060101010101" charset="-122"/>
                <a:cs typeface="Times New Roman" panose="02020603050405020304" pitchFamily="18" charset="0"/>
                <a:sym typeface="+mn-ea"/>
              </a:rPr>
              <a:t> （</a:t>
            </a:r>
            <a:r>
              <a:rPr lang="en-US" altLang="zh-CN" sz="3600" b="1" dirty="0">
                <a:latin typeface="Times New Roman" panose="02020603050405020304" pitchFamily="18" charset="0"/>
                <a:ea typeface="黑体" panose="02010609060101010101" charset="-122"/>
                <a:cs typeface="Times New Roman" panose="02020603050405020304" pitchFamily="18" charset="0"/>
                <a:sym typeface="+mn-ea"/>
              </a:rPr>
              <a:t>3</a:t>
            </a:r>
            <a:r>
              <a:rPr lang="zh-CN" altLang="en-US" sz="3600" b="1" dirty="0">
                <a:latin typeface="Times New Roman" panose="02020603050405020304" pitchFamily="18" charset="0"/>
                <a:ea typeface="黑体" panose="02010609060101010101" charset="-122"/>
                <a:cs typeface="Times New Roman" panose="02020603050405020304" pitchFamily="18" charset="0"/>
                <a:sym typeface="+mn-ea"/>
              </a:rPr>
              <a:t>）液体蒸发时需要</a:t>
            </a:r>
            <a:r>
              <a:rPr lang="zh-CN" altLang="en-US" sz="3600" b="1" dirty="0">
                <a:solidFill>
                  <a:srgbClr val="FF3300"/>
                </a:solidFill>
                <a:latin typeface="Times New Roman" panose="02020603050405020304" pitchFamily="18" charset="0"/>
                <a:ea typeface="黑体" panose="02010609060101010101" charset="-122"/>
                <a:cs typeface="Times New Roman" panose="02020603050405020304" pitchFamily="18" charset="0"/>
                <a:sym typeface="+mn-ea"/>
              </a:rPr>
              <a:t>吸</a:t>
            </a:r>
            <a:r>
              <a:rPr lang="zh-CN" altLang="en-US" sz="3600" b="1" dirty="0">
                <a:latin typeface="Times New Roman" panose="02020603050405020304" pitchFamily="18" charset="0"/>
                <a:ea typeface="黑体" panose="02010609060101010101" charset="-122"/>
                <a:cs typeface="Times New Roman" panose="02020603050405020304" pitchFamily="18" charset="0"/>
                <a:sym typeface="+mn-ea"/>
              </a:rPr>
              <a:t>热（具有</a:t>
            </a:r>
            <a:r>
              <a:rPr lang="zh-CN" altLang="en-US" sz="3600" b="1" dirty="0">
                <a:solidFill>
                  <a:srgbClr val="FF3300"/>
                </a:solidFill>
                <a:latin typeface="Times New Roman" panose="02020603050405020304" pitchFamily="18" charset="0"/>
                <a:ea typeface="黑体" panose="02010609060101010101" charset="-122"/>
                <a:cs typeface="Times New Roman" panose="02020603050405020304" pitchFamily="18" charset="0"/>
                <a:sym typeface="+mn-ea"/>
              </a:rPr>
              <a:t>制冷</a:t>
            </a:r>
            <a:r>
              <a:rPr lang="zh-CN" altLang="en-US" sz="3600" b="1" dirty="0">
                <a:latin typeface="Times New Roman" panose="02020603050405020304" pitchFamily="18" charset="0"/>
                <a:ea typeface="黑体" panose="02010609060101010101" charset="-122"/>
                <a:cs typeface="Times New Roman" panose="02020603050405020304" pitchFamily="18" charset="0"/>
                <a:sym typeface="+mn-ea"/>
              </a:rPr>
              <a:t>作用</a:t>
            </a:r>
            <a:r>
              <a:rPr lang="zh-CN" altLang="en-US" sz="3600" b="1" dirty="0" smtClean="0">
                <a:latin typeface="Times New Roman" panose="02020603050405020304" pitchFamily="18" charset="0"/>
                <a:ea typeface="黑体" panose="02010609060101010101" charset="-122"/>
                <a:cs typeface="Times New Roman" panose="02020603050405020304" pitchFamily="18" charset="0"/>
                <a:sym typeface="+mn-ea"/>
              </a:rPr>
              <a:t>）。</a:t>
            </a:r>
            <a:endParaRPr lang="zh-CN" altLang="en-US" sz="3600" b="1" dirty="0" smtClean="0">
              <a:latin typeface="Times New Roman" panose="02020603050405020304" pitchFamily="18" charset="0"/>
              <a:ea typeface="黑体" panose="02010609060101010101" charset="-122"/>
              <a:cs typeface="Times New Roman" panose="02020603050405020304" pitchFamily="18" charset="0"/>
              <a:sym typeface="+mn-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15366" name="Picture 6" descr="晾衣服的学问"/>
          <p:cNvPicPr>
            <a:picLocks noChangeAspect="1" noChangeArrowheads="1"/>
          </p:cNvPicPr>
          <p:nvPr/>
        </p:nvPicPr>
        <p:blipFill>
          <a:blip r:embed="rId2" cstate="email"/>
          <a:srcRect/>
          <a:stretch>
            <a:fillRect/>
          </a:stretch>
        </p:blipFill>
        <p:spPr bwMode="auto">
          <a:xfrm>
            <a:off x="175895" y="1110615"/>
            <a:ext cx="52197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Text Box 7"/>
          <p:cNvSpPr txBox="1">
            <a:spLocks noChangeArrowheads="1"/>
          </p:cNvSpPr>
          <p:nvPr/>
        </p:nvSpPr>
        <p:spPr bwMode="auto">
          <a:xfrm>
            <a:off x="5516245" y="2649855"/>
            <a:ext cx="350520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600" b="1">
                <a:solidFill>
                  <a:srgbClr val="FF0000"/>
                </a:solidFill>
                <a:latin typeface="Times New Roman" panose="02020603050405020304" pitchFamily="18" charset="0"/>
                <a:ea typeface="黑体" panose="02010609060101010101" charset="-122"/>
              </a:rPr>
              <a:t>你明白晒衣服的学问吗</a:t>
            </a:r>
            <a:r>
              <a:rPr kumimoji="1" lang="en-US" altLang="zh-CN" sz="3600" b="1">
                <a:solidFill>
                  <a:srgbClr val="FF0000"/>
                </a:solidFill>
                <a:latin typeface="Times New Roman" panose="02020603050405020304" pitchFamily="18" charset="0"/>
                <a:ea typeface="黑体" panose="02010609060101010101" charset="-122"/>
              </a:rPr>
              <a:t>?</a:t>
            </a:r>
            <a:endParaRPr kumimoji="1" lang="en-US" altLang="zh-CN" sz="3600" b="1">
              <a:solidFill>
                <a:srgbClr val="FF0000"/>
              </a:solidFill>
              <a:latin typeface="Times New Roman" panose="02020603050405020304" pitchFamily="18" charset="0"/>
              <a:ea typeface="黑体" panose="02010609060101010101" charset="-122"/>
            </a:endParaRPr>
          </a:p>
        </p:txBody>
      </p:sp>
      <p:sp>
        <p:nvSpPr>
          <p:cNvPr id="15370" name="Text Box 10"/>
          <p:cNvSpPr txBox="1">
            <a:spLocks noChangeArrowheads="1"/>
          </p:cNvSpPr>
          <p:nvPr/>
        </p:nvSpPr>
        <p:spPr bwMode="auto">
          <a:xfrm>
            <a:off x="5540058" y="1659890"/>
            <a:ext cx="3627437"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600" b="1">
                <a:solidFill>
                  <a:srgbClr val="FF0000"/>
                </a:solidFill>
                <a:latin typeface="Times New Roman" panose="02020603050405020304" pitchFamily="18" charset="0"/>
                <a:ea typeface="黑体" panose="02010609060101010101" charset="-122"/>
              </a:rPr>
              <a:t>你晒过衣服吗</a:t>
            </a:r>
            <a:r>
              <a:rPr kumimoji="1" lang="en-US" altLang="zh-CN" sz="3600" b="1">
                <a:solidFill>
                  <a:srgbClr val="FF0000"/>
                </a:solidFill>
                <a:latin typeface="Times New Roman" panose="02020603050405020304" pitchFamily="18" charset="0"/>
                <a:ea typeface="黑体" panose="02010609060101010101" charset="-122"/>
              </a:rPr>
              <a:t>?</a:t>
            </a:r>
            <a:endParaRPr kumimoji="1" lang="en-US" altLang="zh-CN" sz="3600" b="1">
              <a:solidFill>
                <a:srgbClr val="FF0000"/>
              </a:solidFill>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5370"/>
                                        </p:tgtEl>
                                        <p:attrNameLst>
                                          <p:attrName>style.visibility</p:attrName>
                                        </p:attrNameLst>
                                      </p:cBhvr>
                                      <p:to>
                                        <p:strVal val="visible"/>
                                      </p:to>
                                    </p:set>
                                    <p:animEffect transition="in" filter="barn(inHorizontal)">
                                      <p:cBhvr>
                                        <p:cTn id="7" dur="500"/>
                                        <p:tgtEl>
                                          <p:spTgt spid="15370"/>
                                        </p:tgtEl>
                                      </p:cBhvr>
                                    </p:animEffect>
                                  </p:childTnLst>
                                  <p:subTnLst>
                                    <p:audio>
                                      <p:cMediaNode>
                                        <p:cTn display="0" masterRel="sameClick">
                                          <p:stCondLst>
                                            <p:cond evt="begin" delay="0">
                                              <p:tn val="5"/>
                                            </p:cond>
                                          </p:stCondLst>
                                          <p:endCondLst>
                                            <p:cond evt="onStopAudio" delay="0">
                                              <p:tgtEl>
                                                <p:sldTgt/>
                                              </p:tgtEl>
                                            </p:cond>
                                          </p:endCondLst>
                                        </p:cTn>
                                        <p:tgtEl>
                                          <p:sndTgt r:embed="rId3" name="JR001.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5366"/>
                                        </p:tgtEl>
                                        <p:attrNameLst>
                                          <p:attrName>style.visibility</p:attrName>
                                        </p:attrNameLst>
                                      </p:cBhvr>
                                      <p:to>
                                        <p:strVal val="visible"/>
                                      </p:to>
                                    </p:set>
                                    <p:animEffect transition="in" filter="dissolve">
                                      <p:cBhvr>
                                        <p:cTn id="12" dur="500"/>
                                        <p:tgtEl>
                                          <p:spTgt spid="1536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5367"/>
                                        </p:tgtEl>
                                        <p:attrNameLst>
                                          <p:attrName>style.visibility</p:attrName>
                                        </p:attrNameLst>
                                      </p:cBhvr>
                                      <p:to>
                                        <p:strVal val="visible"/>
                                      </p:to>
                                    </p:set>
                                    <p:animEffect transition="in" filter="barn(inHorizontal)">
                                      <p:cBhvr>
                                        <p:cTn id="17" dur="500"/>
                                        <p:tgtEl>
                                          <p:spTgt spid="15367"/>
                                        </p:tgtEl>
                                      </p:cBhvr>
                                    </p:animEffect>
                                  </p:childTnLst>
                                  <p:subTnLst>
                                    <p:audio>
                                      <p:cMediaNode>
                                        <p:cTn display="0" masterRel="sameClick">
                                          <p:stCondLst>
                                            <p:cond evt="begin" delay="0">
                                              <p:tn val="15"/>
                                            </p:cond>
                                          </p:stCondLst>
                                          <p:endCondLst>
                                            <p:cond evt="onStopAudio" delay="0">
                                              <p:tgtEl>
                                                <p:sldTgt/>
                                              </p:tgtEl>
                                            </p:cond>
                                          </p:endCondLst>
                                        </p:cTn>
                                        <p:tgtEl>
                                          <p:sndTgt r:embed="rId4"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autoUpdateAnimBg="0"/>
      <p:bldP spid="1537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2" name="Picture 2" descr="200410131833524126"/>
          <p:cNvPicPr>
            <a:picLocks noChangeAspect="1" noChangeArrowheads="1"/>
          </p:cNvPicPr>
          <p:nvPr/>
        </p:nvPicPr>
        <p:blipFill>
          <a:blip r:embed="rId2" cstate="email"/>
          <a:srcRect/>
          <a:stretch>
            <a:fillRect/>
          </a:stretch>
        </p:blipFill>
        <p:spPr bwMode="auto">
          <a:xfrm>
            <a:off x="4443730" y="3729355"/>
            <a:ext cx="3837305" cy="2804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200410131833542476"/>
          <p:cNvPicPr>
            <a:picLocks noChangeAspect="1" noChangeArrowheads="1"/>
          </p:cNvPicPr>
          <p:nvPr/>
        </p:nvPicPr>
        <p:blipFill>
          <a:blip r:embed="rId3" cstate="email"/>
          <a:srcRect/>
          <a:stretch>
            <a:fillRect/>
          </a:stretch>
        </p:blipFill>
        <p:spPr bwMode="auto">
          <a:xfrm>
            <a:off x="4443730" y="922020"/>
            <a:ext cx="3837940" cy="2807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ct 4"/>
          <p:cNvGraphicFramePr>
            <a:graphicFrameLocks noChangeAspect="1"/>
          </p:cNvGraphicFramePr>
          <p:nvPr/>
        </p:nvGraphicFramePr>
        <p:xfrm>
          <a:off x="226695" y="1635125"/>
          <a:ext cx="3490595" cy="4547870"/>
        </p:xfrm>
        <a:graphic>
          <a:graphicData uri="http://schemas.openxmlformats.org/presentationml/2006/ole">
            <mc:AlternateContent xmlns:mc="http://schemas.openxmlformats.org/markup-compatibility/2006">
              <mc:Choice xmlns:v="urn:schemas-microsoft-com:vml" Requires="v">
                <p:oleObj spid="_x0000_s1025" name="位图图像" r:id="rId4" imgW="3476625" imgH="3419475" progId="PBrush">
                  <p:embed/>
                </p:oleObj>
              </mc:Choice>
              <mc:Fallback>
                <p:oleObj name="位图图像" r:id="rId4" imgW="3476625" imgH="3419475" progId="PBrush">
                  <p:embed/>
                  <p:pic>
                    <p:nvPicPr>
                      <p:cNvPr id="0" name="Object 4" descr="image16"/>
                      <p:cNvPicPr>
                        <a:picLocks noChangeAspect="1"/>
                      </p:cNvPicPr>
                      <p:nvPr/>
                    </p:nvPicPr>
                    <p:blipFill>
                      <a:blip r:embed="rId5"/>
                      <a:stretch>
                        <a:fillRect/>
                      </a:stretch>
                    </p:blipFill>
                    <p:spPr>
                      <a:xfrm>
                        <a:off x="226695" y="1635125"/>
                        <a:ext cx="3490595" cy="4547870"/>
                      </a:xfrm>
                      <a:prstGeom prst="rect">
                        <a:avLst/>
                      </a:prstGeom>
                      <a:noFill/>
                      <a:ln w="9525">
                        <a:noFill/>
                      </a:ln>
                    </p:spPr>
                  </p:pic>
                </p:oleObj>
              </mc:Fallback>
            </mc:AlternateContent>
          </a:graphicData>
        </a:graphic>
      </p:graphicFrame>
      <p:sp>
        <p:nvSpPr>
          <p:cNvPr id="8" name="Rectangle 5"/>
          <p:cNvSpPr>
            <a:spLocks noChangeArrowheads="1"/>
          </p:cNvSpPr>
          <p:nvPr/>
        </p:nvSpPr>
        <p:spPr bwMode="auto">
          <a:xfrm>
            <a:off x="215900" y="930275"/>
            <a:ext cx="4152265" cy="67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3200" b="1">
                <a:solidFill>
                  <a:srgbClr val="FF0066"/>
                </a:solidFill>
                <a:latin typeface="Times New Roman" panose="02020603050405020304" pitchFamily="18" charset="0"/>
                <a:ea typeface="黑体" panose="02010609060101010101" charset="-122"/>
              </a:rPr>
              <a:t>怎样使衣服干得更快</a:t>
            </a:r>
            <a:r>
              <a:rPr lang="en-US" altLang="zh-CN" sz="3200" b="1">
                <a:solidFill>
                  <a:srgbClr val="FF0066"/>
                </a:solidFill>
                <a:latin typeface="Times New Roman" panose="02020603050405020304" pitchFamily="18" charset="0"/>
                <a:ea typeface="黑体" panose="02010609060101010101" charset="-122"/>
              </a:rPr>
              <a:t>?</a:t>
            </a:r>
            <a:endParaRPr lang="en-US" altLang="zh-CN" sz="3200" b="1">
              <a:solidFill>
                <a:srgbClr val="FF0066"/>
              </a:solidFill>
              <a:latin typeface="Times New Roman" panose="02020603050405020304" pitchFamily="18" charset="0"/>
              <a:ea typeface="黑体" panose="02010609060101010101" charset="-122"/>
            </a:endParaRPr>
          </a:p>
        </p:txBody>
      </p:sp>
      <p:sp>
        <p:nvSpPr>
          <p:cNvPr id="9" name="Text Box 6"/>
          <p:cNvSpPr txBox="1">
            <a:spLocks noChangeArrowheads="1"/>
          </p:cNvSpPr>
          <p:nvPr/>
        </p:nvSpPr>
        <p:spPr bwMode="auto">
          <a:xfrm>
            <a:off x="5687060" y="3088005"/>
            <a:ext cx="2590165" cy="6451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a:solidFill>
                  <a:srgbClr val="0000FF"/>
                </a:solidFill>
                <a:latin typeface="Calibri" panose="020F0502020204030204" charset="0"/>
                <a:ea typeface="黑体" panose="02010609060101010101" charset="-122"/>
              </a:rPr>
              <a:t>挂在朝阳处</a:t>
            </a:r>
            <a:endParaRPr lang="zh-CN" altLang="en-US" sz="3600" b="1">
              <a:solidFill>
                <a:srgbClr val="0000FF"/>
              </a:solidFill>
              <a:latin typeface="Calibri" panose="020F0502020204030204" charset="0"/>
              <a:ea typeface="黑体" panose="02010609060101010101" charset="-122"/>
            </a:endParaRPr>
          </a:p>
        </p:txBody>
      </p:sp>
      <p:sp>
        <p:nvSpPr>
          <p:cNvPr id="10" name="Text Box 7"/>
          <p:cNvSpPr txBox="1">
            <a:spLocks noChangeArrowheads="1"/>
          </p:cNvSpPr>
          <p:nvPr/>
        </p:nvSpPr>
        <p:spPr bwMode="auto">
          <a:xfrm>
            <a:off x="478790" y="6191885"/>
            <a:ext cx="2557780" cy="6451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a:solidFill>
                  <a:srgbClr val="0000FF"/>
                </a:solidFill>
                <a:latin typeface="Calibri" panose="020F0502020204030204" charset="0"/>
                <a:ea typeface="黑体" panose="02010609060101010101" charset="-122"/>
              </a:rPr>
              <a:t>挂在通风处</a:t>
            </a:r>
            <a:endParaRPr lang="zh-CN" altLang="en-US" sz="3600" b="1">
              <a:solidFill>
                <a:srgbClr val="0000FF"/>
              </a:solidFill>
              <a:latin typeface="Calibri" panose="020F0502020204030204" charset="0"/>
              <a:ea typeface="黑体" panose="02010609060101010101" charset="-122"/>
            </a:endParaRPr>
          </a:p>
        </p:txBody>
      </p:sp>
      <p:sp>
        <p:nvSpPr>
          <p:cNvPr id="17416" name="Text Box 8"/>
          <p:cNvSpPr txBox="1">
            <a:spLocks noChangeArrowheads="1"/>
          </p:cNvSpPr>
          <p:nvPr/>
        </p:nvSpPr>
        <p:spPr bwMode="auto">
          <a:xfrm>
            <a:off x="4443730" y="5937250"/>
            <a:ext cx="2513330" cy="6451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a:solidFill>
                  <a:srgbClr val="0000FF"/>
                </a:solidFill>
                <a:latin typeface="Calibri" panose="020F0502020204030204" charset="0"/>
                <a:ea typeface="黑体" panose="02010609060101010101" charset="-122"/>
              </a:rPr>
              <a:t>把衣服撑开</a:t>
            </a:r>
            <a:endParaRPr lang="zh-CN" altLang="en-US" sz="3600" b="1">
              <a:solidFill>
                <a:srgbClr val="0000FF"/>
              </a:solidFill>
              <a:latin typeface="Calibri" panose="020F0502020204030204"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heckerboard(across)">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17411"/>
                                        </p:tgtEl>
                                        <p:attrNameLst>
                                          <p:attrName>style.visibility</p:attrName>
                                        </p:attrNameLst>
                                      </p:cBhvr>
                                      <p:to>
                                        <p:strVal val="visible"/>
                                      </p:to>
                                    </p:set>
                                    <p:animEffect transition="in" filter="checkerboard(across)">
                                      <p:cBhvr>
                                        <p:cTn id="15" dur="500"/>
                                        <p:tgtEl>
                                          <p:spTgt spid="17411"/>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heckerboard(across)">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checkerboard(across)">
                                      <p:cBhvr>
                                        <p:cTn id="23" dur="500"/>
                                        <p:tgtEl>
                                          <p:spTgt spid="2"/>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17416"/>
                                        </p:tgtEl>
                                        <p:attrNameLst>
                                          <p:attrName>style.visibility</p:attrName>
                                        </p:attrNameLst>
                                      </p:cBhvr>
                                      <p:to>
                                        <p:strVal val="visible"/>
                                      </p:to>
                                    </p:set>
                                    <p:animEffect transition="in" filter="checkerboard(across)">
                                      <p:cBhvr>
                                        <p:cTn id="26" dur="500"/>
                                        <p:tgtEl>
                                          <p:spTgt spid="17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7416" grpId="0" bldLvl="0" animBg="1"/>
    </p:bldLst>
  </p:timing>
</p:sld>
</file>

<file path=ppt/tags/tag1.xml><?xml version="1.0" encoding="utf-8"?>
<p:tagLst xmlns:p="http://schemas.openxmlformats.org/presentationml/2006/main">
  <p:tag name="KSO_WM_UNIT_TABLE_BEAUTIFY" val="smartTable{74ac7012-ac92-44ba-944e-cf483d796b8a}"/>
</p:tagLst>
</file>

<file path=ppt/tags/tag2.xml><?xml version="1.0" encoding="utf-8"?>
<p:tagLst xmlns:p="http://schemas.openxmlformats.org/presentationml/2006/main">
  <p:tag name="KSO_WM_UNIT_TABLE_BEAUTIFY" val="smartTable{59d5a7e4-69ae-4471-b541-f4cf4341da50}"/>
</p:tagLst>
</file>

<file path=ppt/tags/tag3.xml><?xml version="1.0" encoding="utf-8"?>
<p:tagLst xmlns:p="http://schemas.openxmlformats.org/presentationml/2006/main">
  <p:tag name="KSO_WM_UNIT_TABLE_BEAUTIFY" val="smartTable{8ab89d11-4ec6-4f4e-a8b1-4ced2a3bdcc5}"/>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3788</Words>
  <Application>WPS 演示</Application>
  <PresentationFormat>全屏显示(4:3)</PresentationFormat>
  <Paragraphs>561</Paragraphs>
  <Slides>46</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57" baseType="lpstr">
      <vt:lpstr>Arial</vt:lpstr>
      <vt:lpstr>宋体</vt:lpstr>
      <vt:lpstr>Wingdings</vt:lpstr>
      <vt:lpstr>黑体</vt:lpstr>
      <vt:lpstr>微软雅黑</vt:lpstr>
      <vt:lpstr>Times New Roman</vt:lpstr>
      <vt:lpstr>楷体</vt:lpstr>
      <vt:lpstr>Calibri</vt:lpstr>
      <vt:lpstr>Arial Unicode MS</vt:lpstr>
      <vt:lpstr>演示文稿1</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Weisheng Zhu</dc:creator>
  <cp:lastModifiedBy>Administrator</cp:lastModifiedBy>
  <cp:revision>81</cp:revision>
  <dcterms:created xsi:type="dcterms:W3CDTF">2019-08-19T07:30:00Z</dcterms:created>
  <dcterms:modified xsi:type="dcterms:W3CDTF">2023-02-21T06:08:45Z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t-weiszh@microsoft.com</vt:lpwstr>
  </property>
  <property fmtid="{D5CDD505-2E9C-101B-9397-08002B2CF9AE}" pid="5" name="MSIP_Label_f42aa342-8706-4288-bd11-ebb85995028c_SetDate">
    <vt:lpwstr>2019-08-19T08:41:05.1913746Z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423e1048-e9f6-4858-a025-37493a4162f5</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ContentTypeId">
    <vt:lpwstr>0x0101004D520B0621022B4CA37193CEB4BD4006</vt:lpwstr>
  </property>
  <property fmtid="{D5CDD505-2E9C-101B-9397-08002B2CF9AE}" pid="12" name="KSOProductBuildVer">
    <vt:lpwstr>2052-11.1.0.10938</vt:lpwstr>
  </property>
  <property fmtid="{D5CDD505-2E9C-101B-9397-08002B2CF9AE}" pid="13" name="ICV">
    <vt:lpwstr>B355CBB67CA44BBF9ED9E18420040A85</vt:lpwstr>
  </property>
</Properties>
</file>