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88" r:id="rId3"/>
    <p:sldId id="289" r:id="rId4"/>
    <p:sldId id="315" r:id="rId5"/>
    <p:sldId id="299" r:id="rId6"/>
    <p:sldId id="353" r:id="rId7"/>
    <p:sldId id="317" r:id="rId8"/>
    <p:sldId id="318" r:id="rId9"/>
    <p:sldId id="312" r:id="rId10"/>
    <p:sldId id="300" r:id="rId11"/>
    <p:sldId id="355" r:id="rId12"/>
    <p:sldId id="356" r:id="rId13"/>
    <p:sldId id="357" r:id="rId14"/>
    <p:sldId id="358" r:id="rId15"/>
    <p:sldId id="359" r:id="rId16"/>
    <p:sldId id="361" r:id="rId17"/>
    <p:sldId id="362" r:id="rId18"/>
    <p:sldId id="360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  <p:sldId id="376" r:id="rId32"/>
    <p:sldId id="377" r:id="rId33"/>
    <p:sldId id="379" r:id="rId34"/>
    <p:sldId id="383" r:id="rId35"/>
    <p:sldId id="384" r:id="rId36"/>
    <p:sldId id="385" r:id="rId37"/>
    <p:sldId id="305" r:id="rId38"/>
    <p:sldId id="313" r:id="rId39"/>
    <p:sldId id="388" r:id="rId40"/>
    <p:sldId id="387" r:id="rId41"/>
    <p:sldId id="380" r:id="rId42"/>
    <p:sldId id="381" r:id="rId43"/>
    <p:sldId id="382" r:id="rId44"/>
    <p:sldId id="386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925"/>
        <p:guide pos="2163"/>
        <p:guide orient="horz" pos="21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png"/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6" Type="http://schemas.openxmlformats.org/officeDocument/2006/relationships/theme" Target="../theme/theme1.xml"/><Relationship Id="rId65" Type="http://schemas.openxmlformats.org/officeDocument/2006/relationships/image" Target="../media/image2.png"/><Relationship Id="rId64" Type="http://schemas.openxmlformats.org/officeDocument/2006/relationships/image" Target="../media/image1.png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audio" Target="../media/audio6.wav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4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jpe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21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audio" Target="../media/audio7.wav"/><Relationship Id="rId8" Type="http://schemas.openxmlformats.org/officeDocument/2006/relationships/image" Target="../media/image28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6.png"/><Relationship Id="rId3" Type="http://schemas.openxmlformats.org/officeDocument/2006/relationships/oleObject" Target="../embeddings/oleObject1.bin"/><Relationship Id="rId2" Type="http://schemas.openxmlformats.org/officeDocument/2006/relationships/image" Target="../media/image11.pn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42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audio" Target="../media/audio7.wav"/><Relationship Id="rId7" Type="http://schemas.openxmlformats.org/officeDocument/2006/relationships/image" Target="../media/image30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29.png"/><Relationship Id="rId4" Type="http://schemas.openxmlformats.org/officeDocument/2006/relationships/oleObject" Target="../embeddings/oleObject5.bin"/><Relationship Id="rId3" Type="http://schemas.openxmlformats.org/officeDocument/2006/relationships/image" Target="../media/image26.png"/><Relationship Id="rId2" Type="http://schemas.openxmlformats.org/officeDocument/2006/relationships/oleObject" Target="../embeddings/oleObject4.bin"/><Relationship Id="rId10" Type="http://schemas.openxmlformats.org/officeDocument/2006/relationships/vmlDrawing" Target="../drawings/vmlDrawing2.v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44.xml"/><Relationship Id="rId6" Type="http://schemas.openxmlformats.org/officeDocument/2006/relationships/audio" Target="../media/audio7.wav"/><Relationship Id="rId5" Type="http://schemas.openxmlformats.org/officeDocument/2006/relationships/image" Target="../media/image31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26.png"/><Relationship Id="rId2" Type="http://schemas.openxmlformats.org/officeDocument/2006/relationships/oleObject" Target="../embeddings/oleObject7.bin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32.jpeg"/><Relationship Id="rId1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8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audio" Target="../media/audio6.wav"/><Relationship Id="rId1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4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5.xml"/><Relationship Id="rId3" Type="http://schemas.openxmlformats.org/officeDocument/2006/relationships/image" Target="../media/image38.png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57.xml"/><Relationship Id="rId4" Type="http://schemas.openxmlformats.org/officeDocument/2006/relationships/image" Target="../media/image39.png"/><Relationship Id="rId3" Type="http://schemas.openxmlformats.org/officeDocument/2006/relationships/oleObject" Target="../embeddings/oleObject9.bin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58.xml"/><Relationship Id="rId4" Type="http://schemas.openxmlformats.org/officeDocument/2006/relationships/image" Target="../media/image40.png"/><Relationship Id="rId3" Type="http://schemas.openxmlformats.org/officeDocument/2006/relationships/oleObject" Target="../embeddings/oleObject10.bin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9.xml"/><Relationship Id="rId3" Type="http://schemas.openxmlformats.org/officeDocument/2006/relationships/image" Target="../media/image41.png"/><Relationship Id="rId2" Type="http://schemas.openxmlformats.org/officeDocument/2006/relationships/image" Target="../media/image8.sv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jpeg"/><Relationship Id="rId2" Type="http://schemas.openxmlformats.org/officeDocument/2006/relationships/image" Target="../media/image2.sv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0.png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sv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audio" Target="../media/audio5.wav"/><Relationship Id="rId3" Type="http://schemas.openxmlformats.org/officeDocument/2006/relationships/image" Target="../media/image4.sv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635" y="1580515"/>
            <a:ext cx="9143365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第十五章 探究电路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</a:t>
            </a:r>
            <a:r>
              <a:rPr lang="zh-CN" sz="5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家庭用电</a:t>
            </a:r>
            <a:endParaRPr lang="zh-CN" sz="5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413703" y="1453664"/>
            <a:ext cx="8316912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电能表：测量用户一段时间内消耗电能的仪表。安装在家庭电路的干路上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414020" y="2853690"/>
            <a:ext cx="837184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闸刀开关：安装在电能表之后，是家庭电路的总开关，其下端有保险</a:t>
            </a:r>
            <a:r>
              <a:rPr lang="zh-CN" altLang="en-US" sz="32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丝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14020" y="4239895"/>
            <a:ext cx="83724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保险丝：材料由电阻率大、熔点低的铅锑合金组成，串联在电路中。当电流过大时，自动切断电路。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36870" grpId="0" bldLvl="0" animBg="1"/>
      <p:bldP spid="3687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6085" y="2165985"/>
            <a:ext cx="1474470" cy="237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7725093" y="2853373"/>
            <a:ext cx="1008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火线</a:t>
            </a:r>
            <a:endParaRPr kumimoji="1"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Text Box 8"/>
          <p:cNvSpPr txBox="1">
            <a:spLocks noChangeArrowheads="1"/>
          </p:cNvSpPr>
          <p:nvPr/>
        </p:nvSpPr>
        <p:spPr bwMode="auto">
          <a:xfrm>
            <a:off x="6199505" y="2853373"/>
            <a:ext cx="884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零线</a:t>
            </a:r>
            <a:endParaRPr kumimoji="1"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578485" y="1611630"/>
            <a:ext cx="5440045" cy="461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进户线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我是家庭电路中的电源，由低压供电线路供给，我有两个成员，一个叫火线，另一个叫零线。火线和地之间有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伏的电压，零线和地之间没有电压，火线和零线之间有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伏的电压。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753110" y="895350"/>
            <a:ext cx="6162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家庭电路中“家庭成员”的自我介绍：</a:t>
            </a:r>
            <a:endParaRPr kumimoji="1"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CFFE9"/>
              </a:clrFrom>
              <a:clrTo>
                <a:srgbClr val="ECFF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06390" y="1532890"/>
            <a:ext cx="318611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836295" y="1278890"/>
            <a:ext cx="19627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  能  表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537141" y="2287588"/>
            <a:ext cx="4386263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测量并记录用户用电的多少，其安装和维修不属于用户的权利。从左到右有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个接线柱，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kumimoji="1"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接进户线。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692893" y="763112"/>
            <a:ext cx="4256088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闸刀开关</a:t>
            </a:r>
            <a:endParaRPr kumimoji="1"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在家庭电路中，能控制所有用电器的通断。</a:t>
            </a:r>
            <a:endParaRPr kumimoji="1"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EFFEC"/>
              </a:clrFrom>
              <a:clrTo>
                <a:srgbClr val="EEFF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4013" y="912813"/>
            <a:ext cx="2978150" cy="338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8"/>
          <p:cNvGrpSpPr/>
          <p:nvPr/>
        </p:nvGrpSpPr>
        <p:grpSpPr bwMode="auto">
          <a:xfrm>
            <a:off x="857250" y="2886075"/>
            <a:ext cx="5195888" cy="3195638"/>
            <a:chOff x="657" y="2045"/>
            <a:chExt cx="3273" cy="2013"/>
          </a:xfrm>
        </p:grpSpPr>
        <p:sp>
          <p:nvSpPr>
            <p:cNvPr id="12293" name="Text Box 61"/>
            <p:cNvSpPr txBox="1">
              <a:spLocks noChangeArrowheads="1"/>
            </p:cNvSpPr>
            <p:nvPr/>
          </p:nvSpPr>
          <p:spPr bwMode="auto">
            <a:xfrm>
              <a:off x="657" y="2069"/>
              <a:ext cx="543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220V</a:t>
              </a:r>
              <a:endParaRPr kumimoji="1"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294" name="Group 77"/>
            <p:cNvGrpSpPr/>
            <p:nvPr/>
          </p:nvGrpSpPr>
          <p:grpSpPr bwMode="auto">
            <a:xfrm>
              <a:off x="657" y="2205"/>
              <a:ext cx="3273" cy="1853"/>
              <a:chOff x="657" y="2205"/>
              <a:chExt cx="3273" cy="1853"/>
            </a:xfrm>
          </p:grpSpPr>
          <p:grpSp>
            <p:nvGrpSpPr>
              <p:cNvPr id="12295" name="Group 9"/>
              <p:cNvGrpSpPr/>
              <p:nvPr/>
            </p:nvGrpSpPr>
            <p:grpSpPr bwMode="auto">
              <a:xfrm>
                <a:off x="793" y="2568"/>
                <a:ext cx="2495" cy="1309"/>
                <a:chOff x="480" y="1584"/>
                <a:chExt cx="5040" cy="1685"/>
              </a:xfrm>
            </p:grpSpPr>
            <p:sp>
              <p:nvSpPr>
                <p:cNvPr id="12296" name="Line 10"/>
                <p:cNvSpPr>
                  <a:spLocks noChangeShapeType="1"/>
                </p:cNvSpPr>
                <p:nvPr/>
              </p:nvSpPr>
              <p:spPr bwMode="auto">
                <a:xfrm>
                  <a:off x="480" y="1584"/>
                  <a:ext cx="0" cy="1488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297" name="Line 11"/>
                <p:cNvSpPr>
                  <a:spLocks noChangeShapeType="1"/>
                </p:cNvSpPr>
                <p:nvPr/>
              </p:nvSpPr>
              <p:spPr bwMode="auto">
                <a:xfrm>
                  <a:off x="816" y="1584"/>
                  <a:ext cx="0" cy="1248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298" name="Rectangle 12"/>
                <p:cNvSpPr>
                  <a:spLocks noChangeArrowheads="1"/>
                </p:cNvSpPr>
                <p:nvPr/>
              </p:nvSpPr>
              <p:spPr bwMode="auto">
                <a:xfrm>
                  <a:off x="1248" y="1632"/>
                  <a:ext cx="576" cy="864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299" name="Line 13"/>
                <p:cNvSpPr>
                  <a:spLocks noChangeShapeType="1"/>
                </p:cNvSpPr>
                <p:nvPr/>
              </p:nvSpPr>
              <p:spPr bwMode="auto">
                <a:xfrm>
                  <a:off x="816" y="2832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0" name="Line 14"/>
                <p:cNvSpPr>
                  <a:spLocks noChangeShapeType="1"/>
                </p:cNvSpPr>
                <p:nvPr/>
              </p:nvSpPr>
              <p:spPr bwMode="auto">
                <a:xfrm>
                  <a:off x="480" y="3072"/>
                  <a:ext cx="1248" cy="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1" name="Line 15"/>
                <p:cNvSpPr>
                  <a:spLocks noChangeShapeType="1"/>
                </p:cNvSpPr>
                <p:nvPr/>
              </p:nvSpPr>
              <p:spPr bwMode="auto">
                <a:xfrm>
                  <a:off x="1712" y="2496"/>
                  <a:ext cx="0" cy="576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2" name="Line 16"/>
                <p:cNvSpPr>
                  <a:spLocks noChangeShapeType="1"/>
                </p:cNvSpPr>
                <p:nvPr/>
              </p:nvSpPr>
              <p:spPr bwMode="auto">
                <a:xfrm>
                  <a:off x="1440" y="2496"/>
                  <a:ext cx="0" cy="336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3" name="Line 17"/>
                <p:cNvSpPr>
                  <a:spLocks noChangeShapeType="1"/>
                </p:cNvSpPr>
                <p:nvPr/>
              </p:nvSpPr>
              <p:spPr bwMode="auto">
                <a:xfrm>
                  <a:off x="1536" y="2496"/>
                  <a:ext cx="0" cy="336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4" name="Line 18"/>
                <p:cNvSpPr>
                  <a:spLocks noChangeShapeType="1"/>
                </p:cNvSpPr>
                <p:nvPr/>
              </p:nvSpPr>
              <p:spPr bwMode="auto">
                <a:xfrm>
                  <a:off x="1536" y="2832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5" name="Line 19"/>
                <p:cNvSpPr>
                  <a:spLocks noChangeShapeType="1"/>
                </p:cNvSpPr>
                <p:nvPr/>
              </p:nvSpPr>
              <p:spPr bwMode="auto">
                <a:xfrm>
                  <a:off x="2160" y="1632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6" name="Line 20"/>
                <p:cNvSpPr>
                  <a:spLocks noChangeShapeType="1"/>
                </p:cNvSpPr>
                <p:nvPr/>
              </p:nvSpPr>
              <p:spPr bwMode="auto">
                <a:xfrm>
                  <a:off x="2160" y="1632"/>
                  <a:ext cx="816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7" name="Line 21"/>
                <p:cNvSpPr>
                  <a:spLocks noChangeShapeType="1"/>
                </p:cNvSpPr>
                <p:nvPr/>
              </p:nvSpPr>
              <p:spPr bwMode="auto">
                <a:xfrm>
                  <a:off x="1776" y="2496"/>
                  <a:ext cx="0" cy="576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8" name="Line 22"/>
                <p:cNvSpPr>
                  <a:spLocks noChangeShapeType="1"/>
                </p:cNvSpPr>
                <p:nvPr/>
              </p:nvSpPr>
              <p:spPr bwMode="auto">
                <a:xfrm>
                  <a:off x="1776" y="3072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09" name="Line 23"/>
                <p:cNvSpPr>
                  <a:spLocks noChangeShapeType="1"/>
                </p:cNvSpPr>
                <p:nvPr/>
              </p:nvSpPr>
              <p:spPr bwMode="auto">
                <a:xfrm>
                  <a:off x="2384" y="1872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0" name="Line 24"/>
                <p:cNvSpPr>
                  <a:spLocks noChangeShapeType="1"/>
                </p:cNvSpPr>
                <p:nvPr/>
              </p:nvSpPr>
              <p:spPr bwMode="auto">
                <a:xfrm>
                  <a:off x="2384" y="1872"/>
                  <a:ext cx="384" cy="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1" name="Line 25"/>
                <p:cNvSpPr>
                  <a:spLocks noChangeShapeType="1"/>
                </p:cNvSpPr>
                <p:nvPr/>
              </p:nvSpPr>
              <p:spPr bwMode="auto">
                <a:xfrm>
                  <a:off x="2752" y="1872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2" name="Line 26"/>
                <p:cNvSpPr>
                  <a:spLocks noChangeShapeType="1"/>
                </p:cNvSpPr>
                <p:nvPr/>
              </p:nvSpPr>
              <p:spPr bwMode="auto">
                <a:xfrm>
                  <a:off x="2960" y="1632"/>
                  <a:ext cx="0" cy="48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3" name="Rectangle 27"/>
                <p:cNvSpPr>
                  <a:spLocks noChangeArrowheads="1"/>
                </p:cNvSpPr>
                <p:nvPr/>
              </p:nvSpPr>
              <p:spPr bwMode="auto">
                <a:xfrm>
                  <a:off x="2704" y="2448"/>
                  <a:ext cx="96" cy="240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14" name="Rectangle 28"/>
                <p:cNvSpPr>
                  <a:spLocks noChangeArrowheads="1"/>
                </p:cNvSpPr>
                <p:nvPr/>
              </p:nvSpPr>
              <p:spPr bwMode="auto">
                <a:xfrm>
                  <a:off x="2928" y="2448"/>
                  <a:ext cx="96" cy="240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15" name="Line 29"/>
                <p:cNvSpPr>
                  <a:spLocks noChangeShapeType="1"/>
                </p:cNvSpPr>
                <p:nvPr/>
              </p:nvSpPr>
              <p:spPr bwMode="auto">
                <a:xfrm>
                  <a:off x="2752" y="2304"/>
                  <a:ext cx="0" cy="768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6" name="Line 30"/>
                <p:cNvSpPr>
                  <a:spLocks noChangeShapeType="1"/>
                </p:cNvSpPr>
                <p:nvPr/>
              </p:nvSpPr>
              <p:spPr bwMode="auto">
                <a:xfrm>
                  <a:off x="2976" y="2304"/>
                  <a:ext cx="0" cy="528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7" name="Line 31"/>
                <p:cNvSpPr>
                  <a:spLocks noChangeShapeType="1"/>
                </p:cNvSpPr>
                <p:nvPr/>
              </p:nvSpPr>
              <p:spPr bwMode="auto">
                <a:xfrm>
                  <a:off x="2752" y="3072"/>
                  <a:ext cx="912" cy="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8" name="Line 32"/>
                <p:cNvSpPr>
                  <a:spLocks noChangeShapeType="1"/>
                </p:cNvSpPr>
                <p:nvPr/>
              </p:nvSpPr>
              <p:spPr bwMode="auto">
                <a:xfrm>
                  <a:off x="2976" y="2832"/>
                  <a:ext cx="480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19" name="Line 33"/>
                <p:cNvSpPr>
                  <a:spLocks noChangeShapeType="1"/>
                </p:cNvSpPr>
                <p:nvPr/>
              </p:nvSpPr>
              <p:spPr bwMode="auto">
                <a:xfrm>
                  <a:off x="3456" y="1632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0" name="Line 34"/>
                <p:cNvSpPr>
                  <a:spLocks noChangeShapeType="1"/>
                </p:cNvSpPr>
                <p:nvPr/>
              </p:nvSpPr>
              <p:spPr bwMode="auto">
                <a:xfrm>
                  <a:off x="3648" y="1872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1" name="Line 35"/>
                <p:cNvSpPr>
                  <a:spLocks noChangeShapeType="1"/>
                </p:cNvSpPr>
                <p:nvPr/>
              </p:nvSpPr>
              <p:spPr bwMode="auto">
                <a:xfrm>
                  <a:off x="3456" y="1632"/>
                  <a:ext cx="2064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2" name="Line 36"/>
                <p:cNvSpPr>
                  <a:spLocks noChangeShapeType="1"/>
                </p:cNvSpPr>
                <p:nvPr/>
              </p:nvSpPr>
              <p:spPr bwMode="auto">
                <a:xfrm>
                  <a:off x="3648" y="1872"/>
                  <a:ext cx="1824" cy="0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3" name="Line 37"/>
                <p:cNvSpPr>
                  <a:spLocks noChangeShapeType="1"/>
                </p:cNvSpPr>
                <p:nvPr/>
              </p:nvSpPr>
              <p:spPr bwMode="auto">
                <a:xfrm>
                  <a:off x="3984" y="1872"/>
                  <a:ext cx="0" cy="120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4" name="Line 38"/>
                <p:cNvSpPr>
                  <a:spLocks noChangeShapeType="1"/>
                </p:cNvSpPr>
                <p:nvPr/>
              </p:nvSpPr>
              <p:spPr bwMode="auto">
                <a:xfrm>
                  <a:off x="4272" y="1632"/>
                  <a:ext cx="0" cy="144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5" name="Line 39"/>
                <p:cNvSpPr>
                  <a:spLocks noChangeShapeType="1"/>
                </p:cNvSpPr>
                <p:nvPr/>
              </p:nvSpPr>
              <p:spPr bwMode="auto">
                <a:xfrm>
                  <a:off x="4240" y="3072"/>
                  <a:ext cx="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6" name="Line 40"/>
                <p:cNvSpPr>
                  <a:spLocks noChangeShapeType="1"/>
                </p:cNvSpPr>
                <p:nvPr/>
              </p:nvSpPr>
              <p:spPr bwMode="auto">
                <a:xfrm>
                  <a:off x="3984" y="3072"/>
                  <a:ext cx="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7" name="Oval 41"/>
                <p:cNvSpPr>
                  <a:spLocks noChangeArrowheads="1"/>
                </p:cNvSpPr>
                <p:nvPr/>
              </p:nvSpPr>
              <p:spPr bwMode="auto">
                <a:xfrm>
                  <a:off x="4032" y="297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28" name="Line 42"/>
                <p:cNvSpPr>
                  <a:spLocks noChangeShapeType="1"/>
                </p:cNvSpPr>
                <p:nvPr/>
              </p:nvSpPr>
              <p:spPr bwMode="auto">
                <a:xfrm>
                  <a:off x="4464" y="1872"/>
                  <a:ext cx="0" cy="120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29" name="Line 43"/>
                <p:cNvSpPr>
                  <a:spLocks noChangeShapeType="1"/>
                </p:cNvSpPr>
                <p:nvPr/>
              </p:nvSpPr>
              <p:spPr bwMode="auto">
                <a:xfrm>
                  <a:off x="4752" y="1632"/>
                  <a:ext cx="0" cy="62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0" name="Line 44"/>
                <p:cNvSpPr>
                  <a:spLocks noChangeShapeType="1"/>
                </p:cNvSpPr>
                <p:nvPr/>
              </p:nvSpPr>
              <p:spPr bwMode="auto">
                <a:xfrm>
                  <a:off x="4752" y="2400"/>
                  <a:ext cx="0" cy="67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1" name="Line 45"/>
                <p:cNvSpPr>
                  <a:spLocks noChangeShapeType="1"/>
                </p:cNvSpPr>
                <p:nvPr/>
              </p:nvSpPr>
              <p:spPr bwMode="auto">
                <a:xfrm>
                  <a:off x="4464" y="3072"/>
                  <a:ext cx="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2" name="Line 46"/>
                <p:cNvSpPr>
                  <a:spLocks noChangeShapeType="1"/>
                </p:cNvSpPr>
                <p:nvPr/>
              </p:nvSpPr>
              <p:spPr bwMode="auto">
                <a:xfrm>
                  <a:off x="4720" y="3072"/>
                  <a:ext cx="4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3" name="AutoShape 47"/>
                <p:cNvSpPr>
                  <a:spLocks noChangeArrowheads="1"/>
                </p:cNvSpPr>
                <p:nvPr/>
              </p:nvSpPr>
              <p:spPr bwMode="auto">
                <a:xfrm>
                  <a:off x="4512" y="2976"/>
                  <a:ext cx="192" cy="192"/>
                </a:xfrm>
                <a:prstGeom prst="flowChartSummingJunction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34" name="Line 48"/>
                <p:cNvSpPr>
                  <a:spLocks noChangeShapeType="1"/>
                </p:cNvSpPr>
                <p:nvPr/>
              </p:nvSpPr>
              <p:spPr bwMode="auto">
                <a:xfrm>
                  <a:off x="4944" y="1872"/>
                  <a:ext cx="0" cy="120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5" name="Line 49"/>
                <p:cNvSpPr>
                  <a:spLocks noChangeShapeType="1"/>
                </p:cNvSpPr>
                <p:nvPr/>
              </p:nvSpPr>
              <p:spPr bwMode="auto">
                <a:xfrm>
                  <a:off x="5280" y="1632"/>
                  <a:ext cx="0" cy="62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6" name="Line 50"/>
                <p:cNvSpPr>
                  <a:spLocks noChangeShapeType="1"/>
                </p:cNvSpPr>
                <p:nvPr/>
              </p:nvSpPr>
              <p:spPr bwMode="auto">
                <a:xfrm>
                  <a:off x="5280" y="2400"/>
                  <a:ext cx="0" cy="67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7" name="Line 51"/>
                <p:cNvSpPr>
                  <a:spLocks noChangeShapeType="1"/>
                </p:cNvSpPr>
                <p:nvPr/>
              </p:nvSpPr>
              <p:spPr bwMode="auto">
                <a:xfrm>
                  <a:off x="4944" y="3072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38" name="AutoShape 52"/>
                <p:cNvSpPr>
                  <a:spLocks noChangeArrowheads="1"/>
                </p:cNvSpPr>
                <p:nvPr/>
              </p:nvSpPr>
              <p:spPr bwMode="auto">
                <a:xfrm>
                  <a:off x="5008" y="2976"/>
                  <a:ext cx="192" cy="192"/>
                </a:xfrm>
                <a:prstGeom prst="flowChartSummingJunction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endParaRPr lang="zh-CN" altLang="zh-CN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39" name="Line 53"/>
                <p:cNvSpPr>
                  <a:spLocks noChangeShapeType="1"/>
                </p:cNvSpPr>
                <p:nvPr/>
              </p:nvSpPr>
              <p:spPr bwMode="auto">
                <a:xfrm>
                  <a:off x="5200" y="3072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40" name="Line 54"/>
                <p:cNvSpPr>
                  <a:spLocks noChangeShapeType="1"/>
                </p:cNvSpPr>
                <p:nvPr/>
              </p:nvSpPr>
              <p:spPr bwMode="auto">
                <a:xfrm flipH="1" flipV="1">
                  <a:off x="2656" y="2112"/>
                  <a:ext cx="96" cy="192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41" name="Line 55"/>
                <p:cNvSpPr>
                  <a:spLocks noChangeShapeType="1"/>
                </p:cNvSpPr>
                <p:nvPr/>
              </p:nvSpPr>
              <p:spPr bwMode="auto">
                <a:xfrm flipH="1" flipV="1">
                  <a:off x="2880" y="2128"/>
                  <a:ext cx="96" cy="192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42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4656" y="2240"/>
                  <a:ext cx="96" cy="1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43" name="Line 57"/>
                <p:cNvSpPr>
                  <a:spLocks noChangeShapeType="1"/>
                </p:cNvSpPr>
                <p:nvPr/>
              </p:nvSpPr>
              <p:spPr bwMode="auto">
                <a:xfrm flipH="1" flipV="1">
                  <a:off x="5184" y="2224"/>
                  <a:ext cx="96" cy="1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2344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3999" y="2896"/>
                  <a:ext cx="624" cy="3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kumimoji="1" lang="en-US" altLang="zh-CN" sz="2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rPr>
                    <a:t>..</a:t>
                  </a:r>
                  <a:endParaRPr kumimoji="1" lang="en-US" altLang="zh-CN" sz="2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345" name="Text Box 59"/>
              <p:cNvSpPr txBox="1">
                <a:spLocks noChangeArrowheads="1"/>
              </p:cNvSpPr>
              <p:nvPr/>
            </p:nvSpPr>
            <p:spPr bwMode="auto">
              <a:xfrm>
                <a:off x="839" y="2205"/>
                <a:ext cx="181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。</a:t>
                </a:r>
                <a:endPara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46" name="Rectangle 60"/>
              <p:cNvSpPr>
                <a:spLocks noChangeArrowheads="1"/>
              </p:cNvSpPr>
              <p:nvPr/>
            </p:nvSpPr>
            <p:spPr bwMode="auto">
              <a:xfrm>
                <a:off x="657" y="2205"/>
                <a:ext cx="182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。</a:t>
                </a:r>
                <a:endPara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47" name="Text Box 62"/>
              <p:cNvSpPr txBox="1">
                <a:spLocks noChangeArrowheads="1"/>
              </p:cNvSpPr>
              <p:nvPr/>
            </p:nvSpPr>
            <p:spPr bwMode="auto">
              <a:xfrm>
                <a:off x="3429" y="2390"/>
                <a:ext cx="501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>
                    <a:solidFill>
                      <a:srgbClr val="FF3300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火线</a:t>
                </a:r>
                <a:endPara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48" name="Text Box 63"/>
              <p:cNvSpPr txBox="1">
                <a:spLocks noChangeArrowheads="1"/>
              </p:cNvSpPr>
              <p:nvPr/>
            </p:nvSpPr>
            <p:spPr bwMode="auto">
              <a:xfrm>
                <a:off x="3429" y="2701"/>
                <a:ext cx="501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零线</a:t>
                </a:r>
                <a:endParaRPr kumimoji="1" lang="zh-CN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49" name="Text Box 64"/>
              <p:cNvSpPr txBox="1">
                <a:spLocks noChangeArrowheads="1"/>
              </p:cNvSpPr>
              <p:nvPr/>
            </p:nvSpPr>
            <p:spPr bwMode="auto">
              <a:xfrm>
                <a:off x="1193" y="2568"/>
                <a:ext cx="348" cy="7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电能表</a:t>
                </a:r>
                <a:endParaRPr kumimoji="1" lang="zh-CN" altLang="en-US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50" name="Line 65"/>
              <p:cNvSpPr>
                <a:spLocks noChangeShapeType="1"/>
              </p:cNvSpPr>
              <p:nvPr/>
            </p:nvSpPr>
            <p:spPr bwMode="auto">
              <a:xfrm flipH="1">
                <a:off x="1655" y="3294"/>
                <a:ext cx="283" cy="45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2351" name="Text Box 66"/>
              <p:cNvSpPr txBox="1">
                <a:spLocks noChangeArrowheads="1"/>
              </p:cNvSpPr>
              <p:nvPr/>
            </p:nvSpPr>
            <p:spPr bwMode="auto">
              <a:xfrm>
                <a:off x="839" y="3768"/>
                <a:ext cx="694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1" lang="zh-CN" altLang="en-US" sz="2400" b="1">
                    <a:solidFill>
                      <a:srgbClr val="CC00FF"/>
                    </a:solidFill>
                    <a:latin typeface="Times New Roman" panose="02020603050405020304" pitchFamily="18" charset="0"/>
                    <a:ea typeface="黑体" panose="02010609060101010101" charset="-122"/>
                  </a:rPr>
                  <a:t>保险丝</a:t>
                </a:r>
                <a:endParaRPr kumimoji="1" lang="zh-CN" altLang="en-US" sz="2400" b="1">
                  <a:solidFill>
                    <a:srgbClr val="CC00FF"/>
                  </a:solidFill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2352" name="Line 67"/>
              <p:cNvSpPr>
                <a:spLocks noChangeShapeType="1"/>
              </p:cNvSpPr>
              <p:nvPr/>
            </p:nvSpPr>
            <p:spPr bwMode="auto">
              <a:xfrm flipV="1">
                <a:off x="1973" y="2296"/>
                <a:ext cx="179" cy="65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2353" name="Text Box 68"/>
            <p:cNvSpPr txBox="1">
              <a:spLocks noChangeArrowheads="1"/>
            </p:cNvSpPr>
            <p:nvPr/>
          </p:nvSpPr>
          <p:spPr bwMode="auto">
            <a:xfrm>
              <a:off x="1837" y="2045"/>
              <a:ext cx="886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闸刀开关</a:t>
              </a:r>
              <a:endPara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18845" y="815340"/>
            <a:ext cx="50311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观察三线插头与三线插座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53252" name="Picture 4" descr="DSC003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040" y="1416685"/>
            <a:ext cx="8250238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447040" y="5887085"/>
            <a:ext cx="1870075" cy="58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algn="l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三线插头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8" name="Picture 2" descr="DSC003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6785" y="850900"/>
            <a:ext cx="7249795" cy="546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AutoShape 3"/>
          <p:cNvSpPr>
            <a:spLocks noChangeArrowheads="1"/>
          </p:cNvSpPr>
          <p:nvPr/>
        </p:nvSpPr>
        <p:spPr bwMode="auto">
          <a:xfrm>
            <a:off x="946785" y="5661025"/>
            <a:ext cx="1854835" cy="659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algn="l" eaLnBrk="0" hangingPunct="0">
              <a:defRPr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三线插座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960755" y="1581785"/>
            <a:ext cx="290068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rIns="0">
            <a:spAutoFit/>
          </a:bodyPr>
          <a:p>
            <a:pPr eaLnBrk="0" hangingPunct="0"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三线插座是怎样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 eaLnBrk="0" hangingPunct="0"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接入电路中的呢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219700" y="1598613"/>
            <a:ext cx="2952750" cy="2808287"/>
            <a:chOff x="5666" y="4236"/>
            <a:chExt cx="880" cy="909"/>
          </a:xfrm>
        </p:grpSpPr>
        <p:grpSp>
          <p:nvGrpSpPr>
            <p:cNvPr id="15364" name="Group 4"/>
            <p:cNvGrpSpPr/>
            <p:nvPr/>
          </p:nvGrpSpPr>
          <p:grpSpPr bwMode="auto">
            <a:xfrm>
              <a:off x="5666" y="4236"/>
              <a:ext cx="880" cy="909"/>
              <a:chOff x="5592" y="3966"/>
              <a:chExt cx="1044" cy="1134"/>
            </a:xfrm>
          </p:grpSpPr>
          <p:sp>
            <p:nvSpPr>
              <p:cNvPr id="56325" name="Rectangle 5"/>
              <p:cNvSpPr>
                <a:spLocks noChangeArrowheads="1"/>
              </p:cNvSpPr>
              <p:nvPr/>
            </p:nvSpPr>
            <p:spPr bwMode="auto">
              <a:xfrm>
                <a:off x="5592" y="3966"/>
                <a:ext cx="1044" cy="1134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26" name="Rectangle 6"/>
              <p:cNvSpPr>
                <a:spLocks noChangeArrowheads="1"/>
              </p:cNvSpPr>
              <p:nvPr/>
            </p:nvSpPr>
            <p:spPr bwMode="auto">
              <a:xfrm>
                <a:off x="5756" y="4125"/>
                <a:ext cx="709" cy="831"/>
              </a:xfrm>
              <a:prstGeom prst="rect">
                <a:avLst/>
              </a:prstGeom>
              <a:solidFill>
                <a:srgbClr val="FFFF00">
                  <a:alpha val="12000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p>
                <a:pPr>
                  <a:defRPr/>
                </a:pPr>
                <a:endParaRPr lang="zh-CN" altLang="en-US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327" name="Rectangle 7"/>
            <p:cNvSpPr>
              <a:spLocks noChangeArrowheads="1"/>
            </p:cNvSpPr>
            <p:nvPr/>
          </p:nvSpPr>
          <p:spPr bwMode="auto">
            <a:xfrm>
              <a:off x="6089" y="4539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 rot="19800000">
              <a:off x="5969" y="4734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56329" name="Rectangle 9"/>
            <p:cNvSpPr>
              <a:spLocks noChangeArrowheads="1"/>
            </p:cNvSpPr>
            <p:nvPr/>
          </p:nvSpPr>
          <p:spPr bwMode="auto">
            <a:xfrm rot="1800000">
              <a:off x="6209" y="4734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p>
              <a:pPr>
                <a:defRPr/>
              </a:pPr>
              <a:endPara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330" name="AutoShape 10"/>
          <p:cNvSpPr>
            <a:spLocks noChangeArrowheads="1"/>
          </p:cNvSpPr>
          <p:nvPr/>
        </p:nvSpPr>
        <p:spPr bwMode="auto">
          <a:xfrm>
            <a:off x="4572000" y="4324350"/>
            <a:ext cx="1093788" cy="493713"/>
          </a:xfrm>
          <a:prstGeom prst="wedgeRectCallout">
            <a:avLst>
              <a:gd name="adj1" fmla="val 107028"/>
              <a:gd name="adj2" fmla="val -222403"/>
            </a:avLst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p>
            <a:pPr algn="ctr" eaLnBrk="0" hangingPunct="0"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零线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6331" name="AutoShape 11"/>
          <p:cNvSpPr>
            <a:spLocks noChangeArrowheads="1"/>
          </p:cNvSpPr>
          <p:nvPr/>
        </p:nvSpPr>
        <p:spPr bwMode="auto">
          <a:xfrm>
            <a:off x="7210425" y="4333875"/>
            <a:ext cx="1198563" cy="522288"/>
          </a:xfrm>
          <a:prstGeom prst="wedgeRectCallout">
            <a:avLst>
              <a:gd name="adj1" fmla="val -53250"/>
              <a:gd name="adj2" fmla="val -223815"/>
            </a:avLst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algn="ctr" eaLnBrk="0" hangingPunct="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火线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6332" name="AutoShape 12"/>
          <p:cNvSpPr>
            <a:spLocks noChangeArrowheads="1"/>
          </p:cNvSpPr>
          <p:nvPr/>
        </p:nvSpPr>
        <p:spPr bwMode="auto">
          <a:xfrm>
            <a:off x="7164388" y="1414463"/>
            <a:ext cx="1349375" cy="606425"/>
          </a:xfrm>
          <a:prstGeom prst="wedgeRectCallout">
            <a:avLst>
              <a:gd name="adj1" fmla="val -73194"/>
              <a:gd name="adj2" fmla="val 123759"/>
            </a:avLst>
          </a:prstGeom>
          <a:solidFill>
            <a:schemeClr val="accent1"/>
          </a:solidFill>
          <a:ln w="254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p>
            <a:pPr algn="ctr" eaLnBrk="0" hangingPunct="0">
              <a:defRPr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地线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1144270" y="3165475"/>
            <a:ext cx="2266315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左零右火          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中接地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 bldLvl="0" animBg="1"/>
      <p:bldP spid="56331" grpId="0" bldLvl="0" animBg="1"/>
      <p:bldP spid="56332" grpId="0" bldLvl="0" animBg="1"/>
      <p:bldP spid="5633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7470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157798" y="1066483"/>
            <a:ext cx="723582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157798" y="1569720"/>
            <a:ext cx="72358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489710" y="2145983"/>
            <a:ext cx="59753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7177723" y="2145983"/>
            <a:ext cx="0" cy="8636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6390" name="Group 6"/>
          <p:cNvGrpSpPr/>
          <p:nvPr/>
        </p:nvGrpSpPr>
        <p:grpSpPr bwMode="auto">
          <a:xfrm>
            <a:off x="2281873" y="3009583"/>
            <a:ext cx="2952750" cy="2808287"/>
            <a:chOff x="5666" y="4236"/>
            <a:chExt cx="880" cy="909"/>
          </a:xfrm>
        </p:grpSpPr>
        <p:grpSp>
          <p:nvGrpSpPr>
            <p:cNvPr id="16391" name="Group 7"/>
            <p:cNvGrpSpPr/>
            <p:nvPr/>
          </p:nvGrpSpPr>
          <p:grpSpPr bwMode="auto">
            <a:xfrm>
              <a:off x="5666" y="4236"/>
              <a:ext cx="880" cy="909"/>
              <a:chOff x="5592" y="3966"/>
              <a:chExt cx="1044" cy="1134"/>
            </a:xfrm>
          </p:grpSpPr>
          <p:sp>
            <p:nvSpPr>
              <p:cNvPr id="16392" name="Rectangle 8"/>
              <p:cNvSpPr>
                <a:spLocks noChangeArrowheads="1"/>
              </p:cNvSpPr>
              <p:nvPr/>
            </p:nvSpPr>
            <p:spPr bwMode="auto">
              <a:xfrm>
                <a:off x="5592" y="3966"/>
                <a:ext cx="1044" cy="1134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zh-CN" sz="36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6393" name="Rectangle 9"/>
              <p:cNvSpPr>
                <a:spLocks noChangeArrowheads="1"/>
              </p:cNvSpPr>
              <p:nvPr/>
            </p:nvSpPr>
            <p:spPr bwMode="auto">
              <a:xfrm>
                <a:off x="5756" y="4125"/>
                <a:ext cx="709" cy="831"/>
              </a:xfrm>
              <a:prstGeom prst="rect">
                <a:avLst/>
              </a:prstGeom>
              <a:solidFill>
                <a:srgbClr val="FFFF00">
                  <a:alpha val="12157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zh-CN" sz="3600" b="1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6394" name="Rectangle 10"/>
            <p:cNvSpPr>
              <a:spLocks noChangeArrowheads="1"/>
            </p:cNvSpPr>
            <p:nvPr/>
          </p:nvSpPr>
          <p:spPr bwMode="auto">
            <a:xfrm>
              <a:off x="6089" y="4539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395" name="Rectangle 11"/>
            <p:cNvSpPr>
              <a:spLocks noChangeArrowheads="1"/>
            </p:cNvSpPr>
            <p:nvPr/>
          </p:nvSpPr>
          <p:spPr bwMode="auto">
            <a:xfrm rot="-1800000">
              <a:off x="5969" y="4734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 rot="1800000">
              <a:off x="6209" y="4734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6397" name="Group 13"/>
          <p:cNvGrpSpPr/>
          <p:nvPr/>
        </p:nvGrpSpPr>
        <p:grpSpPr bwMode="auto">
          <a:xfrm>
            <a:off x="6890385" y="3009583"/>
            <a:ext cx="576263" cy="288925"/>
            <a:chOff x="4241" y="1933"/>
            <a:chExt cx="363" cy="182"/>
          </a:xfrm>
        </p:grpSpPr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4241" y="1933"/>
              <a:ext cx="36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4332" y="2024"/>
              <a:ext cx="22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>
              <a:off x="4377" y="2115"/>
              <a:ext cx="13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Group 17"/>
          <p:cNvGrpSpPr/>
          <p:nvPr/>
        </p:nvGrpSpPr>
        <p:grpSpPr bwMode="auto">
          <a:xfrm>
            <a:off x="4224973" y="1066483"/>
            <a:ext cx="1152525" cy="3671887"/>
            <a:chOff x="2562" y="709"/>
            <a:chExt cx="726" cy="2313"/>
          </a:xfrm>
        </p:grpSpPr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 flipH="1" flipV="1">
              <a:off x="3288" y="709"/>
              <a:ext cx="0" cy="231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3" name="Line 19"/>
            <p:cNvSpPr>
              <a:spLocks noChangeShapeType="1"/>
            </p:cNvSpPr>
            <p:nvPr/>
          </p:nvSpPr>
          <p:spPr bwMode="auto">
            <a:xfrm>
              <a:off x="2562" y="3022"/>
              <a:ext cx="72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388" name="Line 20"/>
          <p:cNvSpPr>
            <a:spLocks noChangeShapeType="1"/>
          </p:cNvSpPr>
          <p:nvPr/>
        </p:nvSpPr>
        <p:spPr bwMode="auto">
          <a:xfrm flipH="1" flipV="1">
            <a:off x="3780473" y="2145983"/>
            <a:ext cx="0" cy="18716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6" name="Group 21"/>
          <p:cNvGrpSpPr/>
          <p:nvPr/>
        </p:nvGrpSpPr>
        <p:grpSpPr bwMode="auto">
          <a:xfrm>
            <a:off x="2497773" y="1569720"/>
            <a:ext cx="792162" cy="3168650"/>
            <a:chOff x="1474" y="1026"/>
            <a:chExt cx="499" cy="1996"/>
          </a:xfrm>
        </p:grpSpPr>
        <p:sp>
          <p:nvSpPr>
            <p:cNvPr id="16406" name="Line 22"/>
            <p:cNvSpPr>
              <a:spLocks noChangeShapeType="1"/>
            </p:cNvSpPr>
            <p:nvPr/>
          </p:nvSpPr>
          <p:spPr bwMode="auto">
            <a:xfrm flipH="1" flipV="1">
              <a:off x="1474" y="1026"/>
              <a:ext cx="0" cy="19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7" name="Line 23"/>
            <p:cNvSpPr>
              <a:spLocks noChangeShapeType="1"/>
            </p:cNvSpPr>
            <p:nvPr/>
          </p:nvSpPr>
          <p:spPr bwMode="auto">
            <a:xfrm>
              <a:off x="1474" y="3022"/>
              <a:ext cx="499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6945313" y="320993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火线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7571423" y="1228408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零线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7571423" y="2081848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地线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95" name="AutoShape 27"/>
          <p:cNvSpPr>
            <a:spLocks noChangeArrowheads="1"/>
          </p:cNvSpPr>
          <p:nvPr/>
        </p:nvSpPr>
        <p:spPr bwMode="auto">
          <a:xfrm>
            <a:off x="1551623" y="5817870"/>
            <a:ext cx="1800225" cy="792163"/>
          </a:xfrm>
          <a:prstGeom prst="wedgeRectCallout">
            <a:avLst>
              <a:gd name="adj1" fmla="val 50264"/>
              <a:gd name="adj2" fmla="val -188074"/>
            </a:avLst>
          </a:prstGeom>
          <a:solidFill>
            <a:schemeClr val="accent1"/>
          </a:solidFill>
          <a:ln w="2222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eaLnBrk="0" hangingPunct="0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零线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96" name="AutoShape 28"/>
          <p:cNvSpPr>
            <a:spLocks noChangeArrowheads="1"/>
          </p:cNvSpPr>
          <p:nvPr/>
        </p:nvSpPr>
        <p:spPr bwMode="auto">
          <a:xfrm>
            <a:off x="3928110" y="5817870"/>
            <a:ext cx="1800225" cy="908050"/>
          </a:xfrm>
          <a:prstGeom prst="wedgeRectCallout">
            <a:avLst>
              <a:gd name="adj1" fmla="val -34481"/>
              <a:gd name="adj2" fmla="val -174648"/>
            </a:avLst>
          </a:prstGeom>
          <a:solidFill>
            <a:schemeClr val="accent1"/>
          </a:solidFill>
          <a:ln w="2222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火线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397" name="AutoShape 29"/>
          <p:cNvSpPr>
            <a:spLocks noChangeArrowheads="1"/>
          </p:cNvSpPr>
          <p:nvPr/>
        </p:nvSpPr>
        <p:spPr bwMode="auto">
          <a:xfrm>
            <a:off x="3897948" y="2382520"/>
            <a:ext cx="1368425" cy="936625"/>
          </a:xfrm>
          <a:prstGeom prst="wedgeRectCallout">
            <a:avLst>
              <a:gd name="adj1" fmla="val -59051"/>
              <a:gd name="adj2" fmla="val 134407"/>
            </a:avLst>
          </a:prstGeom>
          <a:solidFill>
            <a:schemeClr val="accent1"/>
          </a:solidFill>
          <a:ln w="2222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eaLnBrk="0" hangingPunct="0"/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地线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6285865" y="4035425"/>
            <a:ext cx="22383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左零右火          中接地</a:t>
            </a:r>
            <a:endParaRPr lang="zh-CN" altLang="en-US" sz="36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8" grpId="0" bldLvl="0" animBg="1"/>
      <p:bldP spid="58395" grpId="0" bldLvl="0" animBg="1"/>
      <p:bldP spid="58396" grpId="0" bldLvl="0" animBg="1"/>
      <p:bldP spid="5839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0" name="Group 2"/>
          <p:cNvGrpSpPr/>
          <p:nvPr/>
        </p:nvGrpSpPr>
        <p:grpSpPr bwMode="auto">
          <a:xfrm>
            <a:off x="1727200" y="3132455"/>
            <a:ext cx="3311525" cy="3168650"/>
            <a:chOff x="6770" y="12338"/>
            <a:chExt cx="726" cy="697"/>
          </a:xfrm>
        </p:grpSpPr>
        <p:sp>
          <p:nvSpPr>
            <p:cNvPr id="17411" name="Rectangle 3"/>
            <p:cNvSpPr>
              <a:spLocks noChangeArrowheads="1"/>
            </p:cNvSpPr>
            <p:nvPr/>
          </p:nvSpPr>
          <p:spPr bwMode="auto">
            <a:xfrm>
              <a:off x="6770" y="12338"/>
              <a:ext cx="726" cy="69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2" name="Rectangle 4"/>
            <p:cNvSpPr>
              <a:spLocks noChangeArrowheads="1"/>
            </p:cNvSpPr>
            <p:nvPr/>
          </p:nvSpPr>
          <p:spPr bwMode="auto">
            <a:xfrm>
              <a:off x="6890" y="12434"/>
              <a:ext cx="525" cy="468"/>
            </a:xfrm>
            <a:prstGeom prst="rect">
              <a:avLst/>
            </a:prstGeom>
            <a:solidFill>
              <a:srgbClr val="FFFF00">
                <a:alpha val="12157"/>
              </a:srgbClr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7016" y="12626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7241" y="12626"/>
              <a:ext cx="45" cy="11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7259" y="12638"/>
              <a:ext cx="85" cy="8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6956" y="12638"/>
              <a:ext cx="85" cy="8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zh-CN" sz="36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719138" y="1019493"/>
            <a:ext cx="64087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719138" y="1524318"/>
            <a:ext cx="64087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790575" y="2098993"/>
            <a:ext cx="64087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 flipV="1">
            <a:off x="6911975" y="2098993"/>
            <a:ext cx="0" cy="8636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17421" name="Group 13"/>
          <p:cNvGrpSpPr/>
          <p:nvPr/>
        </p:nvGrpSpPr>
        <p:grpSpPr bwMode="auto">
          <a:xfrm>
            <a:off x="6624638" y="2962593"/>
            <a:ext cx="576262" cy="288925"/>
            <a:chOff x="4241" y="1933"/>
            <a:chExt cx="363" cy="182"/>
          </a:xfrm>
        </p:grpSpPr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4241" y="1933"/>
              <a:ext cx="36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>
              <a:off x="4332" y="2024"/>
              <a:ext cx="22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Line 16"/>
            <p:cNvSpPr>
              <a:spLocks noChangeShapeType="1"/>
            </p:cNvSpPr>
            <p:nvPr/>
          </p:nvSpPr>
          <p:spPr bwMode="auto">
            <a:xfrm>
              <a:off x="4377" y="2115"/>
              <a:ext cx="13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Group 17"/>
          <p:cNvGrpSpPr/>
          <p:nvPr/>
        </p:nvGrpSpPr>
        <p:grpSpPr bwMode="auto">
          <a:xfrm>
            <a:off x="4354513" y="1019493"/>
            <a:ext cx="1152525" cy="3671887"/>
            <a:chOff x="2562" y="709"/>
            <a:chExt cx="726" cy="2313"/>
          </a:xfrm>
        </p:grpSpPr>
        <p:sp>
          <p:nvSpPr>
            <p:cNvPr id="17426" name="Line 18"/>
            <p:cNvSpPr>
              <a:spLocks noChangeShapeType="1"/>
            </p:cNvSpPr>
            <p:nvPr/>
          </p:nvSpPr>
          <p:spPr bwMode="auto">
            <a:xfrm flipH="1" flipV="1">
              <a:off x="3288" y="709"/>
              <a:ext cx="0" cy="231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7" name="Line 19"/>
            <p:cNvSpPr>
              <a:spLocks noChangeShapeType="1"/>
            </p:cNvSpPr>
            <p:nvPr/>
          </p:nvSpPr>
          <p:spPr bwMode="auto">
            <a:xfrm>
              <a:off x="2562" y="3022"/>
              <a:ext cx="72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1800225" y="1522730"/>
            <a:ext cx="792163" cy="3168650"/>
            <a:chOff x="1474" y="1026"/>
            <a:chExt cx="499" cy="1996"/>
          </a:xfrm>
        </p:grpSpPr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 flipH="1" flipV="1">
              <a:off x="1474" y="1026"/>
              <a:ext cx="0" cy="19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>
              <a:off x="1474" y="3022"/>
              <a:ext cx="499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7305675" y="298768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火线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7305675" y="1162368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零线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7305675" y="2025968"/>
            <a:ext cx="9182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地线</a:t>
            </a:r>
            <a:endParaRPr lang="zh-CN" altLang="en-US" sz="36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370" name="AutoShape 26"/>
          <p:cNvSpPr>
            <a:spLocks noChangeArrowheads="1"/>
          </p:cNvSpPr>
          <p:nvPr/>
        </p:nvSpPr>
        <p:spPr bwMode="auto">
          <a:xfrm>
            <a:off x="1163320" y="5843905"/>
            <a:ext cx="1800225" cy="593725"/>
          </a:xfrm>
          <a:prstGeom prst="wedgeRectCallout">
            <a:avLst>
              <a:gd name="adj1" fmla="val 44074"/>
              <a:gd name="adj2" fmla="val -196844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eaLnBrk="0" hangingPunct="0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零线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371" name="AutoShape 27"/>
          <p:cNvSpPr>
            <a:spLocks noChangeArrowheads="1"/>
          </p:cNvSpPr>
          <p:nvPr/>
        </p:nvSpPr>
        <p:spPr bwMode="auto">
          <a:xfrm>
            <a:off x="3755390" y="5843905"/>
            <a:ext cx="1800225" cy="593725"/>
          </a:xfrm>
          <a:prstGeom prst="wedgeRectCallout">
            <a:avLst>
              <a:gd name="adj1" fmla="val -34479"/>
              <a:gd name="adj2" fmla="val -196417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火线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6070600" y="4432935"/>
            <a:ext cx="21532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左零右火</a:t>
            </a:r>
            <a:endParaRPr lang="zh-CN" altLang="en-US" sz="36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0" grpId="0" bldLvl="0" animBg="1"/>
      <p:bldP spid="5737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81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7473" y="1599248"/>
            <a:ext cx="16176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6" name="Group 13"/>
          <p:cNvGrpSpPr/>
          <p:nvPr/>
        </p:nvGrpSpPr>
        <p:grpSpPr bwMode="auto">
          <a:xfrm>
            <a:off x="4088448" y="3110548"/>
            <a:ext cx="1600200" cy="1447800"/>
            <a:chOff x="768" y="2064"/>
            <a:chExt cx="1008" cy="912"/>
          </a:xfrm>
        </p:grpSpPr>
        <p:sp>
          <p:nvSpPr>
            <p:cNvPr id="18437" name="Oval 14"/>
            <p:cNvSpPr>
              <a:spLocks noChangeArrowheads="1"/>
            </p:cNvSpPr>
            <p:nvPr/>
          </p:nvSpPr>
          <p:spPr bwMode="auto">
            <a:xfrm>
              <a:off x="768" y="2064"/>
              <a:ext cx="1008" cy="91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38" name="Rectangle 15"/>
            <p:cNvSpPr>
              <a:spLocks noChangeArrowheads="1"/>
            </p:cNvSpPr>
            <p:nvPr/>
          </p:nvSpPr>
          <p:spPr bwMode="auto">
            <a:xfrm>
              <a:off x="1216" y="2208"/>
              <a:ext cx="96" cy="19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39" name="Rectangle 16"/>
            <p:cNvSpPr>
              <a:spLocks noChangeArrowheads="1"/>
            </p:cNvSpPr>
            <p:nvPr/>
          </p:nvSpPr>
          <p:spPr bwMode="auto">
            <a:xfrm rot="-3190688">
              <a:off x="1008" y="2544"/>
              <a:ext cx="96" cy="19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440" name="Rectangle 17"/>
            <p:cNvSpPr>
              <a:spLocks noChangeArrowheads="1"/>
            </p:cNvSpPr>
            <p:nvPr/>
          </p:nvSpPr>
          <p:spPr bwMode="auto">
            <a:xfrm rot="2167411">
              <a:off x="1424" y="2528"/>
              <a:ext cx="96" cy="19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2980373" y="4086860"/>
            <a:ext cx="1560513" cy="873125"/>
            <a:chOff x="48" y="2736"/>
            <a:chExt cx="983" cy="550"/>
          </a:xfrm>
        </p:grpSpPr>
        <p:sp>
          <p:nvSpPr>
            <p:cNvPr id="18442" name="Line 19"/>
            <p:cNvSpPr>
              <a:spLocks noChangeShapeType="1"/>
            </p:cNvSpPr>
            <p:nvPr/>
          </p:nvSpPr>
          <p:spPr bwMode="auto">
            <a:xfrm flipH="1">
              <a:off x="672" y="2736"/>
              <a:ext cx="336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443" name="Text Box 20"/>
            <p:cNvSpPr txBox="1">
              <a:spLocks noChangeArrowheads="1"/>
            </p:cNvSpPr>
            <p:nvPr/>
          </p:nvSpPr>
          <p:spPr bwMode="auto">
            <a:xfrm>
              <a:off x="48" y="2880"/>
              <a:ext cx="983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600" b="1">
                  <a:latin typeface="宋体" panose="02010600030101010101" pitchFamily="2" charset="-122"/>
                </a:rPr>
                <a:t>接零线</a:t>
              </a:r>
              <a:endParaRPr kumimoji="1" lang="zh-CN" altLang="en-US" sz="36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Group 21"/>
          <p:cNvGrpSpPr/>
          <p:nvPr/>
        </p:nvGrpSpPr>
        <p:grpSpPr bwMode="auto">
          <a:xfrm>
            <a:off x="5067935" y="4064635"/>
            <a:ext cx="1560513" cy="993775"/>
            <a:chOff x="1440" y="2688"/>
            <a:chExt cx="983" cy="626"/>
          </a:xfrm>
        </p:grpSpPr>
        <p:sp>
          <p:nvSpPr>
            <p:cNvPr id="18445" name="Line 22"/>
            <p:cNvSpPr>
              <a:spLocks noChangeShapeType="1"/>
            </p:cNvSpPr>
            <p:nvPr/>
          </p:nvSpPr>
          <p:spPr bwMode="auto">
            <a:xfrm>
              <a:off x="1584" y="2688"/>
              <a:ext cx="288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446" name="Text Box 23"/>
            <p:cNvSpPr txBox="1">
              <a:spLocks noChangeArrowheads="1"/>
            </p:cNvSpPr>
            <p:nvPr/>
          </p:nvSpPr>
          <p:spPr bwMode="auto">
            <a:xfrm>
              <a:off x="1440" y="2908"/>
              <a:ext cx="983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600" b="1">
                  <a:latin typeface="宋体" panose="02010600030101010101" pitchFamily="2" charset="-122"/>
                </a:rPr>
                <a:t>接火线</a:t>
              </a:r>
              <a:endParaRPr kumimoji="1" lang="zh-CN" altLang="en-US" sz="36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Group 24"/>
          <p:cNvGrpSpPr/>
          <p:nvPr/>
        </p:nvGrpSpPr>
        <p:grpSpPr bwMode="auto">
          <a:xfrm>
            <a:off x="4894898" y="2707323"/>
            <a:ext cx="2170113" cy="685800"/>
            <a:chOff x="1392" y="1776"/>
            <a:chExt cx="1367" cy="432"/>
          </a:xfrm>
        </p:grpSpPr>
        <p:sp>
          <p:nvSpPr>
            <p:cNvPr id="18448" name="Line 25"/>
            <p:cNvSpPr>
              <a:spLocks noChangeShapeType="1"/>
            </p:cNvSpPr>
            <p:nvPr/>
          </p:nvSpPr>
          <p:spPr bwMode="auto">
            <a:xfrm flipV="1">
              <a:off x="1392" y="1968"/>
              <a:ext cx="432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449" name="Text Box 26"/>
            <p:cNvSpPr txBox="1">
              <a:spLocks noChangeArrowheads="1"/>
            </p:cNvSpPr>
            <p:nvPr/>
          </p:nvSpPr>
          <p:spPr bwMode="auto">
            <a:xfrm>
              <a:off x="1776" y="1776"/>
              <a:ext cx="983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1" lang="zh-CN" altLang="en-US" sz="3600" b="1">
                  <a:latin typeface="宋体" panose="02010600030101010101" pitchFamily="2" charset="-122"/>
                </a:rPr>
                <a:t>接地线</a:t>
              </a:r>
              <a:endParaRPr kumimoji="1" lang="zh-CN" altLang="en-US" sz="36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Picture 4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2695" y="922020"/>
            <a:ext cx="327818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5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93970" y="909320"/>
            <a:ext cx="28051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35915" y="3338830"/>
            <a:ext cx="61785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思考：同是漏电，为何反差如此大？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252730" y="3916045"/>
            <a:ext cx="84645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当用电器漏电时，其金属壳上就有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伏的电压。如果这个用电器没有接地线，当人触及它时，电流就会通过人体进入大地，发生触电事故。若外壳接地，电流就会经接地线进入大地，人体接触用电器外壳时就不再有电流流经人体。因此，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接地线是用电器的安全线。</a:t>
            </a:r>
            <a:endParaRPr lang="zh-CN" altLang="en-US" sz="2800" b="1" dirty="0">
              <a:solidFill>
                <a:srgbClr val="99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63295" y="815340"/>
            <a:ext cx="16529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p>
            <a:pPr algn="l" fontAlgn="auto">
              <a:spcBef>
                <a:spcPts val="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测电笔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7355" y="2240915"/>
            <a:ext cx="375285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测电笔的构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造：</a:t>
            </a:r>
            <a:endParaRPr kumimoji="1"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由金属笔尖、大电阻、氖管和笔尾金属体依次相连而成。</a:t>
            </a:r>
            <a:endParaRPr kumimoji="1"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8805" y="1123950"/>
            <a:ext cx="4284345" cy="5086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97180" y="833405"/>
            <a:ext cx="8424863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l">
              <a:buClrTx/>
              <a:buSzTx/>
              <a:buNone/>
            </a:pPr>
            <a:r>
              <a:rPr kumimoji="1"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1"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测电笔的使用：</a:t>
            </a:r>
            <a:endParaRPr kumimoji="1"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buClrTx/>
              <a:buSzTx/>
              <a:buNone/>
            </a:pPr>
            <a:r>
              <a:rPr kumimoji="1"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用手捏住笔尾金属体，将笔尖接触进户线，若碰到的是火线，则氖管发光。若笔尖接触的是零线，氖管就不会发光。</a:t>
            </a:r>
            <a:endParaRPr kumimoji="1"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880" y="3073281"/>
            <a:ext cx="8675687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042" name="Rectangle 2"/>
          <p:cNvSpPr>
            <a:spLocks noGrp="1" noChangeArrowheads="1"/>
          </p:cNvSpPr>
          <p:nvPr/>
        </p:nvSpPr>
        <p:spPr>
          <a:xfrm>
            <a:off x="615950" y="912813"/>
            <a:ext cx="7731760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为什么手触笔尾金属体时氖管会发光，而人不会触电呢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589280" y="2621915"/>
            <a:ext cx="814959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因为笔尖接触火线时，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伏的电压加在测电笔和人体构成的串联电路上，通过氖管和人体的电流小于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/1000000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=0.00022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en-US" altLang="zh-CN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=0.22</a:t>
            </a: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，这个电流可以 使氖管发光，但对人体是没有危害的。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2868930" cy="798830"/>
            <a:chOff x="306" y="1210"/>
            <a:chExt cx="4518" cy="125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43" y="1354"/>
              <a:ext cx="3381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二、电灯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258" cy="1258"/>
            </a:xfrm>
            <a:prstGeom prst="rect">
              <a:avLst/>
            </a:prstGeom>
          </p:spPr>
        </p:pic>
      </p:grpSp>
      <p:sp>
        <p:nvSpPr>
          <p:cNvPr id="14339" name="Rectangle 3"/>
          <p:cNvSpPr>
            <a:spLocks noGrp="1" noChangeArrowheads="1"/>
          </p:cNvSpPr>
          <p:nvPr/>
        </p:nvSpPr>
        <p:spPr>
          <a:xfrm>
            <a:off x="827405" y="1905000"/>
            <a:ext cx="7098030" cy="548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"/>
              <a:defRPr sz="2000">
                <a:solidFill>
                  <a:srgbClr val="8B8E2E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357505" indent="-357505" algn="l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 "/>
              <a:defRPr sz="1600">
                <a:solidFill>
                  <a:srgbClr val="7F7F7F"/>
                </a:solidFill>
                <a:latin typeface="+mn-lt"/>
                <a:ea typeface="宋体" panose="02010600030101010101" pitchFamily="2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电灯主要包括白炽灯、荧光灯、高压气灯。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11225" y="2697480"/>
            <a:ext cx="45523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电灯为什么会发光呢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81355" y="3870325"/>
            <a:ext cx="778129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因为灯泡内的钨丝通电后发热，灯丝达到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2000℃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左右，达到白炽状态，于是灯丝发出明亮的白光。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 autoUpdateAnimBg="0"/>
      <p:bldP spid="14341" grpId="0" bldLvl="0" animBg="1" autoUpdateAnimBg="0"/>
      <p:bldP spid="143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2" name="Picture 2" descr="20050011-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29960" y="4028440"/>
            <a:ext cx="2632710" cy="269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15323180060044422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2470" y="3829685"/>
            <a:ext cx="2202815" cy="2195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84395" y="4676140"/>
            <a:ext cx="125857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足球场一般用高压钠灯</a:t>
            </a:r>
            <a:endParaRPr lang="zh-CN" altLang="en-US" sz="24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16535" y="5859780"/>
            <a:ext cx="427418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高压钠灯亮度大，耗能小。可用在道路、港口、矿山的照明</a:t>
            </a:r>
            <a:endParaRPr lang="zh-CN" altLang="en-US" sz="2400" b="1" dirty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5366" name="Picture 6" descr="5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5955" y="1369695"/>
            <a:ext cx="2450465" cy="245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495_6998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29960" y="1369695"/>
            <a:ext cx="2632075" cy="245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273425" y="1369695"/>
            <a:ext cx="6096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白炽灯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311775" y="1369695"/>
            <a:ext cx="63119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节能灯</a:t>
            </a:r>
            <a:endParaRPr lang="zh-CN" altLang="en-US" sz="32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70" name="WordArt 10"/>
          <p:cNvSpPr>
            <a:spLocks noChangeArrowheads="1" noChangeShapeType="1"/>
          </p:cNvSpPr>
          <p:nvPr/>
        </p:nvSpPr>
        <p:spPr bwMode="auto">
          <a:xfrm>
            <a:off x="778510" y="699770"/>
            <a:ext cx="2576830" cy="67437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/>
          <a:p>
            <a:pPr algn="l"/>
            <a:r>
              <a:rPr lang="zh-CN" altLang="en-US" sz="3600" b="1" kern="10">
                <a:ln w="9525" cap="rnd">
                  <a:solidFill>
                    <a:srgbClr val="FF0000"/>
                  </a:solidFill>
                  <a:prstDash val="sysDot"/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常见的电灯</a:t>
            </a:r>
            <a:endParaRPr lang="zh-CN" altLang="en-US" sz="3600" b="1" kern="10">
              <a:ln w="9525" cap="rnd">
                <a:solidFill>
                  <a:srgbClr val="FF0000"/>
                </a:solidFill>
                <a:prstDash val="sysDot"/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nimBg="1" autoUpdateAnimBg="0"/>
      <p:bldP spid="15365" grpId="0" bldLvl="0" animBg="1" autoUpdateAnimBg="0"/>
      <p:bldP spid="15368" grpId="0" bldLvl="0" animBg="1" autoUpdateAnimBg="0"/>
      <p:bldP spid="15369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2256790" y="2495868"/>
            <a:ext cx="49530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2256790" y="3059430"/>
            <a:ext cx="4953000" cy="0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3742690" y="2492693"/>
            <a:ext cx="0" cy="1470025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3990340" y="3510280"/>
            <a:ext cx="9906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3990340" y="3510280"/>
            <a:ext cx="0" cy="452438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4980940" y="3510280"/>
            <a:ext cx="0" cy="452438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5187315" y="3059430"/>
            <a:ext cx="0" cy="1128713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p>
            <a:endParaRPr lang="zh-CN" altLang="en-US"/>
          </a:p>
        </p:txBody>
      </p:sp>
      <p:grpSp>
        <p:nvGrpSpPr>
          <p:cNvPr id="16397" name="Group 13"/>
          <p:cNvGrpSpPr/>
          <p:nvPr/>
        </p:nvGrpSpPr>
        <p:grpSpPr bwMode="auto">
          <a:xfrm>
            <a:off x="3495040" y="3962718"/>
            <a:ext cx="742950" cy="1577975"/>
            <a:chOff x="0" y="0"/>
            <a:chExt cx="468" cy="994"/>
          </a:xfrm>
        </p:grpSpPr>
        <p:grpSp>
          <p:nvGrpSpPr>
            <p:cNvPr id="16398" name="Group 14"/>
            <p:cNvGrpSpPr/>
            <p:nvPr/>
          </p:nvGrpSpPr>
          <p:grpSpPr bwMode="auto">
            <a:xfrm>
              <a:off x="0" y="0"/>
              <a:ext cx="468" cy="491"/>
              <a:chOff x="0" y="0"/>
              <a:chExt cx="468" cy="491"/>
            </a:xfrm>
          </p:grpSpPr>
          <p:sp>
            <p:nvSpPr>
              <p:cNvPr id="16399" name="Rectangl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68" cy="49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00" name="Oval 16"/>
              <p:cNvSpPr>
                <a:spLocks noChangeArrowheads="1"/>
              </p:cNvSpPr>
              <p:nvPr/>
            </p:nvSpPr>
            <p:spPr bwMode="auto">
              <a:xfrm>
                <a:off x="78" y="87"/>
                <a:ext cx="312" cy="328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234" y="426"/>
              <a:ext cx="0" cy="568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402" name="Group 18"/>
          <p:cNvGrpSpPr/>
          <p:nvPr/>
        </p:nvGrpSpPr>
        <p:grpSpPr bwMode="auto">
          <a:xfrm>
            <a:off x="4630103" y="3962718"/>
            <a:ext cx="742950" cy="1322387"/>
            <a:chOff x="0" y="0"/>
            <a:chExt cx="540" cy="915"/>
          </a:xfrm>
        </p:grpSpPr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180" y="0"/>
              <a:ext cx="180" cy="15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6404" name="Group 20"/>
            <p:cNvGrpSpPr/>
            <p:nvPr/>
          </p:nvGrpSpPr>
          <p:grpSpPr bwMode="auto">
            <a:xfrm>
              <a:off x="0" y="78"/>
              <a:ext cx="540" cy="837"/>
              <a:chOff x="0" y="0"/>
              <a:chExt cx="540" cy="837"/>
            </a:xfrm>
          </p:grpSpPr>
          <p:grpSp>
            <p:nvGrpSpPr>
              <p:cNvPr id="16405" name="Group 21"/>
              <p:cNvGrpSpPr/>
              <p:nvPr/>
            </p:nvGrpSpPr>
            <p:grpSpPr bwMode="auto">
              <a:xfrm>
                <a:off x="0" y="0"/>
                <a:ext cx="540" cy="837"/>
                <a:chOff x="0" y="0"/>
                <a:chExt cx="540" cy="837"/>
              </a:xfrm>
            </p:grpSpPr>
            <p:sp>
              <p:nvSpPr>
                <p:cNvPr id="16406" name="Oval 22"/>
                <p:cNvSpPr>
                  <a:spLocks noChangeArrowheads="1"/>
                </p:cNvSpPr>
                <p:nvPr/>
              </p:nvSpPr>
              <p:spPr bwMode="auto">
                <a:xfrm>
                  <a:off x="90" y="0"/>
                  <a:ext cx="360" cy="15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7" name="Oval 23"/>
                <p:cNvSpPr>
                  <a:spLocks noChangeArrowheads="1"/>
                </p:cNvSpPr>
                <p:nvPr/>
              </p:nvSpPr>
              <p:spPr bwMode="auto">
                <a:xfrm>
                  <a:off x="90" y="48"/>
                  <a:ext cx="360" cy="15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8" name="Oval 24"/>
                <p:cNvSpPr>
                  <a:spLocks noChangeArrowheads="1"/>
                </p:cNvSpPr>
                <p:nvPr/>
              </p:nvSpPr>
              <p:spPr bwMode="auto">
                <a:xfrm>
                  <a:off x="90" y="108"/>
                  <a:ext cx="360" cy="15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09" name="Oval 25"/>
                <p:cNvSpPr>
                  <a:spLocks noChangeArrowheads="1"/>
                </p:cNvSpPr>
                <p:nvPr/>
              </p:nvSpPr>
              <p:spPr bwMode="auto">
                <a:xfrm>
                  <a:off x="90" y="174"/>
                  <a:ext cx="360" cy="15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0" name="Oval 26"/>
                <p:cNvSpPr>
                  <a:spLocks noChangeArrowheads="1"/>
                </p:cNvSpPr>
                <p:nvPr/>
              </p:nvSpPr>
              <p:spPr bwMode="auto">
                <a:xfrm>
                  <a:off x="90" y="240"/>
                  <a:ext cx="360" cy="156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411" name="Oval 27"/>
                <p:cNvSpPr>
                  <a:spLocks noChangeArrowheads="1"/>
                </p:cNvSpPr>
                <p:nvPr/>
              </p:nvSpPr>
              <p:spPr bwMode="auto">
                <a:xfrm>
                  <a:off x="0" y="297"/>
                  <a:ext cx="540" cy="54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412" name="未知"/>
              <p:cNvSpPr/>
              <p:nvPr/>
            </p:nvSpPr>
            <p:spPr bwMode="auto">
              <a:xfrm>
                <a:off x="120" y="312"/>
                <a:ext cx="331" cy="392"/>
              </a:xfrm>
              <a:custGeom>
                <a:avLst/>
                <a:gdLst>
                  <a:gd name="T0" fmla="*/ 0 w 331"/>
                  <a:gd name="T1" fmla="*/ 240 h 392"/>
                  <a:gd name="T2" fmla="*/ 30 w 331"/>
                  <a:gd name="T3" fmla="*/ 330 h 392"/>
                  <a:gd name="T4" fmla="*/ 45 w 331"/>
                  <a:gd name="T5" fmla="*/ 375 h 392"/>
                  <a:gd name="T6" fmla="*/ 75 w 331"/>
                  <a:gd name="T7" fmla="*/ 300 h 392"/>
                  <a:gd name="T8" fmla="*/ 120 w 331"/>
                  <a:gd name="T9" fmla="*/ 270 h 392"/>
                  <a:gd name="T10" fmla="*/ 180 w 331"/>
                  <a:gd name="T11" fmla="*/ 270 h 392"/>
                  <a:gd name="T12" fmla="*/ 225 w 331"/>
                  <a:gd name="T13" fmla="*/ 255 h 392"/>
                  <a:gd name="T14" fmla="*/ 270 w 331"/>
                  <a:gd name="T15" fmla="*/ 360 h 392"/>
                  <a:gd name="T16" fmla="*/ 240 w 331"/>
                  <a:gd name="T17" fmla="*/ 255 h 392"/>
                  <a:gd name="T18" fmla="*/ 330 w 331"/>
                  <a:gd name="T19" fmla="*/ 270 h 392"/>
                  <a:gd name="T20" fmla="*/ 315 w 331"/>
                  <a:gd name="T21" fmla="*/ 315 h 392"/>
                  <a:gd name="T22" fmla="*/ 240 w 331"/>
                  <a:gd name="T23" fmla="*/ 135 h 392"/>
                  <a:gd name="T24" fmla="*/ 195 w 331"/>
                  <a:gd name="T25" fmla="*/ 105 h 392"/>
                  <a:gd name="T26" fmla="*/ 210 w 331"/>
                  <a:gd name="T27" fmla="*/ 60 h 392"/>
                  <a:gd name="T28" fmla="*/ 195 w 331"/>
                  <a:gd name="T2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1" h="392">
                    <a:moveTo>
                      <a:pt x="0" y="240"/>
                    </a:moveTo>
                    <a:cubicBezTo>
                      <a:pt x="10" y="270"/>
                      <a:pt x="20" y="300"/>
                      <a:pt x="30" y="330"/>
                    </a:cubicBezTo>
                    <a:cubicBezTo>
                      <a:pt x="35" y="345"/>
                      <a:pt x="45" y="375"/>
                      <a:pt x="45" y="375"/>
                    </a:cubicBezTo>
                    <a:cubicBezTo>
                      <a:pt x="147" y="341"/>
                      <a:pt x="44" y="392"/>
                      <a:pt x="75" y="300"/>
                    </a:cubicBezTo>
                    <a:cubicBezTo>
                      <a:pt x="81" y="283"/>
                      <a:pt x="105" y="280"/>
                      <a:pt x="120" y="270"/>
                    </a:cubicBezTo>
                    <a:cubicBezTo>
                      <a:pt x="205" y="355"/>
                      <a:pt x="137" y="313"/>
                      <a:pt x="180" y="270"/>
                    </a:cubicBezTo>
                    <a:cubicBezTo>
                      <a:pt x="191" y="259"/>
                      <a:pt x="210" y="260"/>
                      <a:pt x="225" y="255"/>
                    </a:cubicBezTo>
                    <a:cubicBezTo>
                      <a:pt x="296" y="279"/>
                      <a:pt x="293" y="291"/>
                      <a:pt x="270" y="360"/>
                    </a:cubicBezTo>
                    <a:cubicBezTo>
                      <a:pt x="251" y="347"/>
                      <a:pt x="155" y="303"/>
                      <a:pt x="240" y="255"/>
                    </a:cubicBezTo>
                    <a:cubicBezTo>
                      <a:pt x="266" y="240"/>
                      <a:pt x="300" y="265"/>
                      <a:pt x="330" y="270"/>
                    </a:cubicBezTo>
                    <a:cubicBezTo>
                      <a:pt x="325" y="285"/>
                      <a:pt x="331" y="315"/>
                      <a:pt x="315" y="315"/>
                    </a:cubicBezTo>
                    <a:cubicBezTo>
                      <a:pt x="252" y="315"/>
                      <a:pt x="251" y="157"/>
                      <a:pt x="240" y="135"/>
                    </a:cubicBezTo>
                    <a:cubicBezTo>
                      <a:pt x="232" y="119"/>
                      <a:pt x="210" y="115"/>
                      <a:pt x="195" y="105"/>
                    </a:cubicBezTo>
                    <a:cubicBezTo>
                      <a:pt x="200" y="90"/>
                      <a:pt x="210" y="76"/>
                      <a:pt x="210" y="60"/>
                    </a:cubicBezTo>
                    <a:cubicBezTo>
                      <a:pt x="210" y="39"/>
                      <a:pt x="195" y="21"/>
                      <a:pt x="195" y="0"/>
                    </a:cubicBezTo>
                  </a:path>
                </a:pathLst>
              </a:custGeom>
              <a:noFill/>
              <a:ln w="9525" cmpd="sng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413" name="未知"/>
              <p:cNvSpPr/>
              <p:nvPr/>
            </p:nvSpPr>
            <p:spPr bwMode="auto">
              <a:xfrm>
                <a:off x="120" y="297"/>
                <a:ext cx="105" cy="300"/>
              </a:xfrm>
              <a:custGeom>
                <a:avLst/>
                <a:gdLst>
                  <a:gd name="T0" fmla="*/ 0 w 105"/>
                  <a:gd name="T1" fmla="*/ 300 h 300"/>
                  <a:gd name="T2" fmla="*/ 15 w 105"/>
                  <a:gd name="T3" fmla="*/ 240 h 300"/>
                  <a:gd name="T4" fmla="*/ 60 w 105"/>
                  <a:gd name="T5" fmla="*/ 225 h 300"/>
                  <a:gd name="T6" fmla="*/ 90 w 105"/>
                  <a:gd name="T7" fmla="*/ 135 h 300"/>
                  <a:gd name="T8" fmla="*/ 75 w 105"/>
                  <a:gd name="T9" fmla="*/ 90 h 300"/>
                  <a:gd name="T10" fmla="*/ 105 w 105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300">
                    <a:moveTo>
                      <a:pt x="0" y="300"/>
                    </a:moveTo>
                    <a:cubicBezTo>
                      <a:pt x="5" y="280"/>
                      <a:pt x="2" y="256"/>
                      <a:pt x="15" y="240"/>
                    </a:cubicBezTo>
                    <a:cubicBezTo>
                      <a:pt x="25" y="228"/>
                      <a:pt x="51" y="238"/>
                      <a:pt x="60" y="225"/>
                    </a:cubicBezTo>
                    <a:cubicBezTo>
                      <a:pt x="78" y="199"/>
                      <a:pt x="90" y="135"/>
                      <a:pt x="90" y="135"/>
                    </a:cubicBezTo>
                    <a:cubicBezTo>
                      <a:pt x="85" y="120"/>
                      <a:pt x="73" y="106"/>
                      <a:pt x="75" y="90"/>
                    </a:cubicBezTo>
                    <a:cubicBezTo>
                      <a:pt x="78" y="59"/>
                      <a:pt x="105" y="0"/>
                      <a:pt x="105" y="0"/>
                    </a:cubicBezTo>
                  </a:path>
                </a:pathLst>
              </a:custGeom>
              <a:noFill/>
              <a:ln w="9525" cmpd="sng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1294765" y="2243455"/>
            <a:ext cx="15954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火线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1294765" y="2819718"/>
            <a:ext cx="8159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零线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952500" y="1099820"/>
            <a:ext cx="66497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螺口灯泡的螺旋一定要接在零线上</a:t>
            </a:r>
            <a:endParaRPr lang="zh-CN" altLang="en-US" sz="3200" b="1" dirty="0">
              <a:solidFill>
                <a:schemeClr val="hlin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417" name="Oval 33"/>
          <p:cNvSpPr>
            <a:spLocks noChangeArrowheads="1"/>
          </p:cNvSpPr>
          <p:nvPr/>
        </p:nvSpPr>
        <p:spPr bwMode="auto">
          <a:xfrm>
            <a:off x="3742690" y="2459355"/>
            <a:ext cx="71438" cy="71438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16418" name="Oval 34"/>
          <p:cNvSpPr>
            <a:spLocks noChangeArrowheads="1"/>
          </p:cNvSpPr>
          <p:nvPr/>
        </p:nvSpPr>
        <p:spPr bwMode="auto">
          <a:xfrm>
            <a:off x="5182553" y="3035618"/>
            <a:ext cx="71437" cy="71437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  <p:bldP spid="16391" grpId="0" bldLvl="0" animBg="1"/>
      <p:bldP spid="16392" grpId="0" bldLvl="0" animBg="1"/>
      <p:bldP spid="16393" grpId="0" bldLvl="0" animBg="1"/>
      <p:bldP spid="16394" grpId="0" bldLvl="0" animBg="1"/>
      <p:bldP spid="16395" grpId="0" bldLvl="0" animBg="1"/>
      <p:bldP spid="16396" grpId="0" bldLvl="0" animBg="1"/>
      <p:bldP spid="16414" grpId="0" bldLvl="0" animBg="1" autoUpdateAnimBg="0"/>
      <p:bldP spid="16415" grpId="0" bldLvl="0" animBg="1" autoUpdateAnimBg="0"/>
      <p:bldP spid="16417" grpId="0" bldLvl="0" animBg="1"/>
      <p:bldP spid="164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11505" y="948690"/>
            <a:ext cx="78549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可以接上各种用电器，非常方便灵活。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3471863" y="2068830"/>
            <a:ext cx="2133600" cy="91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p>
            <a:pPr algn="ctr"/>
            <a:r>
              <a:rPr lang="zh-CN" altLang="en-US" sz="3600" b="1" kern="10" dirty="0">
                <a:solidFill>
                  <a:srgbClr val="993366"/>
                </a:solidFill>
                <a:latin typeface="Times New Roman" panose="02020603050405020304" pitchFamily="18" charset="0"/>
                <a:ea typeface="黑体" panose="02010609060101010101" charset="-122"/>
              </a:rPr>
              <a:t>想一想</a:t>
            </a:r>
            <a:endParaRPr lang="zh-CN" altLang="en-US" sz="3600" b="1" kern="10" dirty="0">
              <a:solidFill>
                <a:srgbClr val="9933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93420" y="842010"/>
            <a:ext cx="10515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7510" y="3201670"/>
            <a:ext cx="74898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插座上的各个用电器是什么连接关系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7459345" y="3128645"/>
            <a:ext cx="136683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7510" y="3705225"/>
            <a:ext cx="721804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插座上的两根接线是哪两根线的延伸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91833" y="4209733"/>
            <a:ext cx="237648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零线和火线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68948" y="4785995"/>
            <a:ext cx="83534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三孔插座的第三根线接在哪里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有何作用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84543" y="5369243"/>
            <a:ext cx="14414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接地；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215515" y="5362258"/>
            <a:ext cx="20161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防止触电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1" grpId="0" animBg="1"/>
      <p:bldP spid="17412" grpId="0" bldLvl="0" animBg="1" autoUpdateAnimBg="0"/>
      <p:bldP spid="17413" grpId="0" bldLvl="0" animBg="1" autoUpdateAnimBg="0"/>
      <p:bldP spid="17414" grpId="0" bldLvl="0" animBg="1" autoUpdateAnimBg="0"/>
      <p:bldP spid="17415" grpId="0" bldLvl="0" animBg="1" autoUpdateAnimBg="0"/>
      <p:bldP spid="17416" grpId="0" bldLvl="0" animBg="1" autoUpdateAnimBg="0"/>
      <p:bldP spid="17417" grpId="0" bldLvl="0" animBg="1" autoUpdateAnimBg="0"/>
      <p:bldP spid="17418" grpId="0" bldLvl="0" animBg="1" autoUpdateAnimBg="0"/>
      <p:bldP spid="17419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4950460" cy="798830"/>
            <a:chOff x="306" y="1210"/>
            <a:chExt cx="7796" cy="125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43" y="1354"/>
              <a:ext cx="665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三、注意安全用电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258" cy="1258"/>
            </a:xfrm>
            <a:prstGeom prst="rect">
              <a:avLst/>
            </a:prstGeom>
          </p:spPr>
        </p:pic>
      </p:grp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5598160"/>
          <a:ext cx="9144000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" r:id="rId3" imgW="4191000" imgH="1209675" progId="Paint.Picture">
                  <p:embed/>
                </p:oleObj>
              </mc:Choice>
              <mc:Fallback>
                <p:oleObj name="" r:id="rId3" imgW="4191000" imgH="120967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598160"/>
                        <a:ext cx="9144000" cy="1209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39750" y="2413635"/>
          <a:ext cx="4219575" cy="410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" r:id="rId5" imgW="4218940" imgH="3951605" progId="MS_ClipArt_Gallery.2">
                  <p:embed/>
                </p:oleObj>
              </mc:Choice>
              <mc:Fallback>
                <p:oleObj name="" r:id="rId5" imgW="4218940" imgH="3951605" progId="MS_ClipArt_Gallery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413635"/>
                        <a:ext cx="4219575" cy="410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436" name="Group 4"/>
          <p:cNvGrpSpPr/>
          <p:nvPr/>
        </p:nvGrpSpPr>
        <p:grpSpPr bwMode="auto">
          <a:xfrm>
            <a:off x="4716463" y="2629535"/>
            <a:ext cx="4038600" cy="3352800"/>
            <a:chOff x="0" y="0"/>
            <a:chExt cx="2544" cy="2112"/>
          </a:xfrm>
        </p:grpSpPr>
        <p:grpSp>
          <p:nvGrpSpPr>
            <p:cNvPr id="18437" name="Group 5"/>
            <p:cNvGrpSpPr/>
            <p:nvPr/>
          </p:nvGrpSpPr>
          <p:grpSpPr bwMode="auto">
            <a:xfrm>
              <a:off x="672" y="1632"/>
              <a:ext cx="1296" cy="480"/>
              <a:chOff x="0" y="0"/>
              <a:chExt cx="1296" cy="480"/>
            </a:xfrm>
          </p:grpSpPr>
          <p:sp>
            <p:nvSpPr>
              <p:cNvPr id="18438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24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rgbClr val="FF9933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39" name="Rectangle 7"/>
              <p:cNvSpPr>
                <a:spLocks noChangeArrowheads="1"/>
              </p:cNvSpPr>
              <p:nvPr/>
            </p:nvSpPr>
            <p:spPr bwMode="auto">
              <a:xfrm>
                <a:off x="912" y="240"/>
                <a:ext cx="96" cy="24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0" name="Rectangle 8"/>
              <p:cNvSpPr>
                <a:spLocks noChangeArrowheads="1"/>
              </p:cNvSpPr>
              <p:nvPr/>
            </p:nvSpPr>
            <p:spPr bwMode="auto">
              <a:xfrm>
                <a:off x="288" y="240"/>
                <a:ext cx="96" cy="240"/>
              </a:xfrm>
              <a:prstGeom prst="rect">
                <a:avLst/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pPr algn="ctr"/>
                <a:endParaRPr lang="zh-CN" altLang="en-US" sz="2400" b="1">
                  <a:solidFill>
                    <a:srgbClr val="FF9933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8441" name="Group 9"/>
            <p:cNvGrpSpPr/>
            <p:nvPr/>
          </p:nvGrpSpPr>
          <p:grpSpPr bwMode="auto">
            <a:xfrm>
              <a:off x="0" y="0"/>
              <a:ext cx="2544" cy="576"/>
              <a:chOff x="0" y="0"/>
              <a:chExt cx="2544" cy="576"/>
            </a:xfrm>
          </p:grpSpPr>
          <p:sp>
            <p:nvSpPr>
              <p:cNvPr id="18442" name="Line 10"/>
              <p:cNvSpPr>
                <a:spLocks noChangeShapeType="1"/>
              </p:cNvSpPr>
              <p:nvPr/>
            </p:nvSpPr>
            <p:spPr bwMode="auto">
              <a:xfrm>
                <a:off x="0" y="576"/>
                <a:ext cx="254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/>
              </a:p>
            </p:txBody>
          </p:sp>
          <p:sp>
            <p:nvSpPr>
              <p:cNvPr id="18443" name="Line 11"/>
              <p:cNvSpPr>
                <a:spLocks noChangeShapeType="1"/>
              </p:cNvSpPr>
              <p:nvPr/>
            </p:nvSpPr>
            <p:spPr bwMode="auto">
              <a:xfrm>
                <a:off x="0" y="0"/>
                <a:ext cx="2544" cy="0"/>
              </a:xfrm>
              <a:prstGeom prst="line">
                <a:avLst/>
              </a:prstGeom>
              <a:noFill/>
              <a:ln w="57150">
                <a:solidFill>
                  <a:srgbClr val="FF00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/>
              </a:p>
            </p:txBody>
          </p:sp>
        </p:grpSp>
      </p:grp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255588" y="2485073"/>
            <a:ext cx="4029075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3891915" y="2269490"/>
            <a:ext cx="974725" cy="1568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火线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零线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327025" y="3566160"/>
            <a:ext cx="40290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grpSp>
        <p:nvGrpSpPr>
          <p:cNvPr id="18447" name="Group 15"/>
          <p:cNvGrpSpPr/>
          <p:nvPr/>
        </p:nvGrpSpPr>
        <p:grpSpPr bwMode="auto">
          <a:xfrm>
            <a:off x="6400800" y="2613660"/>
            <a:ext cx="1804988" cy="2698750"/>
            <a:chOff x="0" y="0"/>
            <a:chExt cx="1137" cy="1700"/>
          </a:xfrm>
        </p:grpSpPr>
        <p:graphicFrame>
          <p:nvGraphicFramePr>
            <p:cNvPr id="18448" name="Object 16"/>
            <p:cNvGraphicFramePr>
              <a:graphicFrameLocks noChangeAspect="1"/>
            </p:cNvGraphicFramePr>
            <p:nvPr/>
          </p:nvGraphicFramePr>
          <p:xfrm>
            <a:off x="0" y="104"/>
            <a:ext cx="1137" cy="15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68" name="" r:id="rId7" imgW="2673350" imgH="3752850" progId="MS_ClipArt_Gallery.2">
                    <p:embed/>
                  </p:oleObj>
                </mc:Choice>
                <mc:Fallback>
                  <p:oleObj name="" r:id="rId7" imgW="2673350" imgH="3752850" progId="MS_ClipArt_Gallery.2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32481" t="32487"/>
                        <a:stretch>
                          <a:fillRect/>
                        </a:stretch>
                      </p:blipFill>
                      <p:spPr bwMode="auto">
                        <a:xfrm>
                          <a:off x="0" y="104"/>
                          <a:ext cx="1137" cy="15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49" name="未知"/>
            <p:cNvSpPr/>
            <p:nvPr/>
          </p:nvSpPr>
          <p:spPr bwMode="auto">
            <a:xfrm>
              <a:off x="816" y="0"/>
              <a:ext cx="192" cy="112"/>
            </a:xfrm>
            <a:custGeom>
              <a:avLst/>
              <a:gdLst>
                <a:gd name="T0" fmla="*/ 0 w 192"/>
                <a:gd name="T1" fmla="*/ 104 h 112"/>
                <a:gd name="T2" fmla="*/ 96 w 192"/>
                <a:gd name="T3" fmla="*/ 56 h 112"/>
                <a:gd name="T4" fmla="*/ 192 w 192"/>
                <a:gd name="T5" fmla="*/ 56 h 112"/>
                <a:gd name="T6" fmla="*/ 96 w 192"/>
                <a:gd name="T7" fmla="*/ 104 h 112"/>
                <a:gd name="T8" fmla="*/ 96 w 192"/>
                <a:gd name="T9" fmla="*/ 8 h 112"/>
                <a:gd name="T10" fmla="*/ 144 w 192"/>
                <a:gd name="T1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112">
                  <a:moveTo>
                    <a:pt x="0" y="104"/>
                  </a:moveTo>
                  <a:cubicBezTo>
                    <a:pt x="32" y="84"/>
                    <a:pt x="64" y="64"/>
                    <a:pt x="96" y="56"/>
                  </a:cubicBezTo>
                  <a:cubicBezTo>
                    <a:pt x="128" y="48"/>
                    <a:pt x="192" y="48"/>
                    <a:pt x="192" y="56"/>
                  </a:cubicBezTo>
                  <a:cubicBezTo>
                    <a:pt x="192" y="64"/>
                    <a:pt x="112" y="112"/>
                    <a:pt x="96" y="104"/>
                  </a:cubicBezTo>
                  <a:cubicBezTo>
                    <a:pt x="80" y="96"/>
                    <a:pt x="88" y="16"/>
                    <a:pt x="96" y="8"/>
                  </a:cubicBezTo>
                  <a:cubicBezTo>
                    <a:pt x="104" y="0"/>
                    <a:pt x="144" y="48"/>
                    <a:pt x="144" y="56"/>
                  </a:cubicBez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50" name="未知"/>
          <p:cNvSpPr/>
          <p:nvPr/>
        </p:nvSpPr>
        <p:spPr bwMode="auto">
          <a:xfrm>
            <a:off x="6388100" y="2626360"/>
            <a:ext cx="1765300" cy="1549400"/>
          </a:xfrm>
          <a:custGeom>
            <a:avLst/>
            <a:gdLst>
              <a:gd name="T0" fmla="*/ 968 w 1112"/>
              <a:gd name="T1" fmla="*/ 0 h 976"/>
              <a:gd name="T2" fmla="*/ 824 w 1112"/>
              <a:gd name="T3" fmla="*/ 144 h 976"/>
              <a:gd name="T4" fmla="*/ 1016 w 1112"/>
              <a:gd name="T5" fmla="*/ 288 h 976"/>
              <a:gd name="T6" fmla="*/ 1064 w 1112"/>
              <a:gd name="T7" fmla="*/ 384 h 976"/>
              <a:gd name="T8" fmla="*/ 728 w 1112"/>
              <a:gd name="T9" fmla="*/ 528 h 976"/>
              <a:gd name="T10" fmla="*/ 344 w 1112"/>
              <a:gd name="T11" fmla="*/ 624 h 976"/>
              <a:gd name="T12" fmla="*/ 200 w 1112"/>
              <a:gd name="T13" fmla="*/ 816 h 976"/>
              <a:gd name="T14" fmla="*/ 152 w 1112"/>
              <a:gd name="T15" fmla="*/ 960 h 976"/>
              <a:gd name="T16" fmla="*/ 56 w 1112"/>
              <a:gd name="T17" fmla="*/ 912 h 976"/>
              <a:gd name="T18" fmla="*/ 8 w 1112"/>
              <a:gd name="T19" fmla="*/ 720 h 976"/>
              <a:gd name="T20" fmla="*/ 8 w 1112"/>
              <a:gd name="T21" fmla="*/ 576 h 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2" h="976">
                <a:moveTo>
                  <a:pt x="968" y="0"/>
                </a:moveTo>
                <a:cubicBezTo>
                  <a:pt x="892" y="48"/>
                  <a:pt x="816" y="96"/>
                  <a:pt x="824" y="144"/>
                </a:cubicBezTo>
                <a:cubicBezTo>
                  <a:pt x="832" y="192"/>
                  <a:pt x="976" y="248"/>
                  <a:pt x="1016" y="288"/>
                </a:cubicBezTo>
                <a:cubicBezTo>
                  <a:pt x="1056" y="328"/>
                  <a:pt x="1112" y="344"/>
                  <a:pt x="1064" y="384"/>
                </a:cubicBezTo>
                <a:cubicBezTo>
                  <a:pt x="1016" y="424"/>
                  <a:pt x="848" y="488"/>
                  <a:pt x="728" y="528"/>
                </a:cubicBezTo>
                <a:cubicBezTo>
                  <a:pt x="608" y="568"/>
                  <a:pt x="432" y="576"/>
                  <a:pt x="344" y="624"/>
                </a:cubicBezTo>
                <a:cubicBezTo>
                  <a:pt x="256" y="672"/>
                  <a:pt x="232" y="760"/>
                  <a:pt x="200" y="816"/>
                </a:cubicBezTo>
                <a:cubicBezTo>
                  <a:pt x="168" y="872"/>
                  <a:pt x="176" y="944"/>
                  <a:pt x="152" y="960"/>
                </a:cubicBezTo>
                <a:cubicBezTo>
                  <a:pt x="128" y="976"/>
                  <a:pt x="80" y="952"/>
                  <a:pt x="56" y="912"/>
                </a:cubicBezTo>
                <a:cubicBezTo>
                  <a:pt x="32" y="872"/>
                  <a:pt x="16" y="776"/>
                  <a:pt x="8" y="720"/>
                </a:cubicBezTo>
                <a:cubicBezTo>
                  <a:pt x="0" y="664"/>
                  <a:pt x="0" y="600"/>
                  <a:pt x="8" y="576"/>
                </a:cubicBezTo>
              </a:path>
            </a:pathLst>
          </a:custGeom>
          <a:noFill/>
          <a:ln w="6032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8451" name="Group 19"/>
          <p:cNvGrpSpPr/>
          <p:nvPr/>
        </p:nvGrpSpPr>
        <p:grpSpPr bwMode="auto">
          <a:xfrm>
            <a:off x="2124075" y="2485073"/>
            <a:ext cx="1943100" cy="3817937"/>
            <a:chOff x="0" y="0"/>
            <a:chExt cx="1160" cy="1872"/>
          </a:xfrm>
        </p:grpSpPr>
        <p:grpSp>
          <p:nvGrpSpPr>
            <p:cNvPr id="18452" name="Group 20"/>
            <p:cNvGrpSpPr/>
            <p:nvPr/>
          </p:nvGrpSpPr>
          <p:grpSpPr bwMode="auto">
            <a:xfrm>
              <a:off x="0" y="0"/>
              <a:ext cx="1160" cy="1744"/>
              <a:chOff x="0" y="0"/>
              <a:chExt cx="1160" cy="1744"/>
            </a:xfrm>
          </p:grpSpPr>
          <p:sp>
            <p:nvSpPr>
              <p:cNvPr id="18453" name="未知"/>
              <p:cNvSpPr/>
              <p:nvPr/>
            </p:nvSpPr>
            <p:spPr bwMode="auto">
              <a:xfrm>
                <a:off x="0" y="0"/>
                <a:ext cx="1016" cy="1744"/>
              </a:xfrm>
              <a:custGeom>
                <a:avLst/>
                <a:gdLst>
                  <a:gd name="T0" fmla="*/ 440 w 1016"/>
                  <a:gd name="T1" fmla="*/ 0 h 1744"/>
                  <a:gd name="T2" fmla="*/ 488 w 1016"/>
                  <a:gd name="T3" fmla="*/ 48 h 1744"/>
                  <a:gd name="T4" fmla="*/ 488 w 1016"/>
                  <a:gd name="T5" fmla="*/ 144 h 1744"/>
                  <a:gd name="T6" fmla="*/ 632 w 1016"/>
                  <a:gd name="T7" fmla="*/ 432 h 1744"/>
                  <a:gd name="T8" fmla="*/ 536 w 1016"/>
                  <a:gd name="T9" fmla="*/ 576 h 1744"/>
                  <a:gd name="T10" fmla="*/ 56 w 1016"/>
                  <a:gd name="T11" fmla="*/ 912 h 1744"/>
                  <a:gd name="T12" fmla="*/ 200 w 1016"/>
                  <a:gd name="T13" fmla="*/ 1104 h 1744"/>
                  <a:gd name="T14" fmla="*/ 440 w 1016"/>
                  <a:gd name="T15" fmla="*/ 1296 h 1744"/>
                  <a:gd name="T16" fmla="*/ 440 w 1016"/>
                  <a:gd name="T17" fmla="*/ 1536 h 1744"/>
                  <a:gd name="T18" fmla="*/ 488 w 1016"/>
                  <a:gd name="T19" fmla="*/ 1728 h 1744"/>
                  <a:gd name="T20" fmla="*/ 728 w 1016"/>
                  <a:gd name="T21" fmla="*/ 1632 h 1744"/>
                  <a:gd name="T22" fmla="*/ 1016 w 1016"/>
                  <a:gd name="T23" fmla="*/ 1632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6" h="1744">
                    <a:moveTo>
                      <a:pt x="440" y="0"/>
                    </a:moveTo>
                    <a:cubicBezTo>
                      <a:pt x="460" y="12"/>
                      <a:pt x="480" y="24"/>
                      <a:pt x="488" y="48"/>
                    </a:cubicBezTo>
                    <a:cubicBezTo>
                      <a:pt x="496" y="72"/>
                      <a:pt x="464" y="80"/>
                      <a:pt x="488" y="144"/>
                    </a:cubicBezTo>
                    <a:cubicBezTo>
                      <a:pt x="512" y="208"/>
                      <a:pt x="624" y="360"/>
                      <a:pt x="632" y="432"/>
                    </a:cubicBezTo>
                    <a:cubicBezTo>
                      <a:pt x="640" y="504"/>
                      <a:pt x="632" y="496"/>
                      <a:pt x="536" y="576"/>
                    </a:cubicBezTo>
                    <a:cubicBezTo>
                      <a:pt x="440" y="656"/>
                      <a:pt x="112" y="824"/>
                      <a:pt x="56" y="912"/>
                    </a:cubicBezTo>
                    <a:cubicBezTo>
                      <a:pt x="0" y="1000"/>
                      <a:pt x="136" y="1040"/>
                      <a:pt x="200" y="1104"/>
                    </a:cubicBezTo>
                    <a:cubicBezTo>
                      <a:pt x="264" y="1168"/>
                      <a:pt x="400" y="1224"/>
                      <a:pt x="440" y="1296"/>
                    </a:cubicBezTo>
                    <a:cubicBezTo>
                      <a:pt x="480" y="1368"/>
                      <a:pt x="432" y="1464"/>
                      <a:pt x="440" y="1536"/>
                    </a:cubicBezTo>
                    <a:cubicBezTo>
                      <a:pt x="448" y="1608"/>
                      <a:pt x="440" y="1712"/>
                      <a:pt x="488" y="1728"/>
                    </a:cubicBezTo>
                    <a:cubicBezTo>
                      <a:pt x="536" y="1744"/>
                      <a:pt x="640" y="1648"/>
                      <a:pt x="728" y="1632"/>
                    </a:cubicBezTo>
                    <a:cubicBezTo>
                      <a:pt x="816" y="1616"/>
                      <a:pt x="960" y="1632"/>
                      <a:pt x="1016" y="1632"/>
                    </a:cubicBezTo>
                  </a:path>
                </a:pathLst>
              </a:custGeom>
              <a:noFill/>
              <a:ln w="50800" cmpd="sng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54" name="未知"/>
              <p:cNvSpPr/>
              <p:nvPr/>
            </p:nvSpPr>
            <p:spPr bwMode="auto">
              <a:xfrm>
                <a:off x="440" y="1056"/>
                <a:ext cx="720" cy="592"/>
              </a:xfrm>
              <a:custGeom>
                <a:avLst/>
                <a:gdLst>
                  <a:gd name="T0" fmla="*/ 0 w 720"/>
                  <a:gd name="T1" fmla="*/ 224 h 592"/>
                  <a:gd name="T2" fmla="*/ 144 w 720"/>
                  <a:gd name="T3" fmla="*/ 176 h 592"/>
                  <a:gd name="T4" fmla="*/ 288 w 720"/>
                  <a:gd name="T5" fmla="*/ 128 h 592"/>
                  <a:gd name="T6" fmla="*/ 336 w 720"/>
                  <a:gd name="T7" fmla="*/ 80 h 592"/>
                  <a:gd name="T8" fmla="*/ 480 w 720"/>
                  <a:gd name="T9" fmla="*/ 32 h 592"/>
                  <a:gd name="T10" fmla="*/ 576 w 720"/>
                  <a:gd name="T11" fmla="*/ 32 h 592"/>
                  <a:gd name="T12" fmla="*/ 576 w 720"/>
                  <a:gd name="T13" fmla="*/ 224 h 592"/>
                  <a:gd name="T14" fmla="*/ 576 w 720"/>
                  <a:gd name="T15" fmla="*/ 320 h 592"/>
                  <a:gd name="T16" fmla="*/ 672 w 720"/>
                  <a:gd name="T17" fmla="*/ 560 h 592"/>
                  <a:gd name="T18" fmla="*/ 720 w 720"/>
                  <a:gd name="T19" fmla="*/ 512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592">
                    <a:moveTo>
                      <a:pt x="0" y="224"/>
                    </a:moveTo>
                    <a:cubicBezTo>
                      <a:pt x="48" y="208"/>
                      <a:pt x="96" y="192"/>
                      <a:pt x="144" y="176"/>
                    </a:cubicBezTo>
                    <a:cubicBezTo>
                      <a:pt x="192" y="160"/>
                      <a:pt x="256" y="144"/>
                      <a:pt x="288" y="128"/>
                    </a:cubicBezTo>
                    <a:cubicBezTo>
                      <a:pt x="320" y="112"/>
                      <a:pt x="304" y="96"/>
                      <a:pt x="336" y="80"/>
                    </a:cubicBezTo>
                    <a:cubicBezTo>
                      <a:pt x="368" y="64"/>
                      <a:pt x="440" y="40"/>
                      <a:pt x="480" y="32"/>
                    </a:cubicBezTo>
                    <a:cubicBezTo>
                      <a:pt x="520" y="24"/>
                      <a:pt x="560" y="0"/>
                      <a:pt x="576" y="32"/>
                    </a:cubicBezTo>
                    <a:cubicBezTo>
                      <a:pt x="592" y="64"/>
                      <a:pt x="576" y="176"/>
                      <a:pt x="576" y="224"/>
                    </a:cubicBezTo>
                    <a:cubicBezTo>
                      <a:pt x="576" y="272"/>
                      <a:pt x="560" y="264"/>
                      <a:pt x="576" y="320"/>
                    </a:cubicBezTo>
                    <a:cubicBezTo>
                      <a:pt x="592" y="376"/>
                      <a:pt x="648" y="528"/>
                      <a:pt x="672" y="560"/>
                    </a:cubicBezTo>
                    <a:cubicBezTo>
                      <a:pt x="696" y="592"/>
                      <a:pt x="720" y="520"/>
                      <a:pt x="720" y="512"/>
                    </a:cubicBezTo>
                  </a:path>
                </a:pathLst>
              </a:custGeom>
              <a:noFill/>
              <a:ln w="57150" cmpd="sng">
                <a:solidFill>
                  <a:srgbClr val="FF33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p>
                <a:endParaRPr lang="zh-CN" altLang="en-US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455" name="未知"/>
            <p:cNvSpPr/>
            <p:nvPr/>
          </p:nvSpPr>
          <p:spPr bwMode="auto">
            <a:xfrm>
              <a:off x="824" y="1592"/>
              <a:ext cx="264" cy="280"/>
            </a:xfrm>
            <a:custGeom>
              <a:avLst/>
              <a:gdLst>
                <a:gd name="T0" fmla="*/ 144 w 264"/>
                <a:gd name="T1" fmla="*/ 40 h 280"/>
                <a:gd name="T2" fmla="*/ 240 w 264"/>
                <a:gd name="T3" fmla="*/ 40 h 280"/>
                <a:gd name="T4" fmla="*/ 0 w 264"/>
                <a:gd name="T5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" h="280">
                  <a:moveTo>
                    <a:pt x="144" y="40"/>
                  </a:moveTo>
                  <a:cubicBezTo>
                    <a:pt x="204" y="20"/>
                    <a:pt x="264" y="0"/>
                    <a:pt x="240" y="40"/>
                  </a:cubicBezTo>
                  <a:cubicBezTo>
                    <a:pt x="216" y="80"/>
                    <a:pt x="40" y="240"/>
                    <a:pt x="0" y="280"/>
                  </a:cubicBezTo>
                </a:path>
              </a:pathLst>
            </a:custGeom>
            <a:noFill/>
            <a:ln w="57150" cmpd="sng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179388" y="1405573"/>
            <a:ext cx="8856662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家庭电路中的触电事故都是人体直接或间接接触火线引起的。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2843213" y="4142423"/>
            <a:ext cx="21605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单线触电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5003800" y="4069398"/>
            <a:ext cx="20161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双线触电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1639253" y="1836738"/>
            <a:ext cx="16573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低压触电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ZR9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3000"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ZR9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 bldLvl="0" animBg="1"/>
      <p:bldP spid="18445" grpId="0" bldLvl="0" animBg="1" autoUpdateAnimBg="0"/>
      <p:bldP spid="18446" grpId="0" bldLvl="0" animBg="1"/>
      <p:bldP spid="18450" grpId="0" bldLvl="0" animBg="1"/>
      <p:bldP spid="18457" grpId="0" bldLvl="0" animBg="1" autoUpdateAnimBg="0"/>
      <p:bldP spid="18458" grpId="0" bldLvl="0" animBg="1" autoUpdateAnimBg="0"/>
      <p:bldP spid="18459" grpId="0" bldLvl="0" animBg="1" autoUpdateAnimBg="0"/>
      <p:bldP spid="18462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836295" y="825500"/>
            <a:ext cx="40862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ABD3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FFFF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2.高压触电的两种形式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64490" y="1347153"/>
            <a:ext cx="5257800" cy="5322888"/>
            <a:chOff x="0" y="441"/>
            <a:chExt cx="3312" cy="3353"/>
          </a:xfrm>
        </p:grpSpPr>
        <p:graphicFrame>
          <p:nvGraphicFramePr>
            <p:cNvPr id="3" name="Object 4"/>
            <p:cNvGraphicFramePr>
              <a:graphicFrameLocks noChangeAspect="1"/>
            </p:cNvGraphicFramePr>
            <p:nvPr/>
          </p:nvGraphicFramePr>
          <p:xfrm>
            <a:off x="0" y="3024"/>
            <a:ext cx="3312" cy="7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2" imgW="4191000" imgH="1209675" progId="Paint.Picture">
                    <p:embed/>
                  </p:oleObj>
                </mc:Choice>
                <mc:Fallback>
                  <p:oleObj name="" r:id="rId2" imgW="4191000" imgH="1209675" progId="Paint.Picture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2116" r="11539" b="-1050"/>
                        <a:stretch>
                          <a:fillRect/>
                        </a:stretch>
                      </p:blipFill>
                      <p:spPr bwMode="auto">
                        <a:xfrm>
                          <a:off x="0" y="3024"/>
                          <a:ext cx="3312" cy="7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未知"/>
            <p:cNvSpPr/>
            <p:nvPr/>
          </p:nvSpPr>
          <p:spPr bwMode="auto">
            <a:xfrm flipH="1">
              <a:off x="932" y="441"/>
              <a:ext cx="48" cy="999"/>
            </a:xfrm>
            <a:custGeom>
              <a:avLst/>
              <a:gdLst>
                <a:gd name="T0" fmla="*/ 8 w 56"/>
                <a:gd name="T1" fmla="*/ 0 h 288"/>
                <a:gd name="T2" fmla="*/ 8 w 56"/>
                <a:gd name="T3" fmla="*/ 96 h 288"/>
                <a:gd name="T4" fmla="*/ 56 w 56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8">
                  <a:moveTo>
                    <a:pt x="8" y="0"/>
                  </a:moveTo>
                  <a:cubicBezTo>
                    <a:pt x="4" y="24"/>
                    <a:pt x="0" y="48"/>
                    <a:pt x="8" y="96"/>
                  </a:cubicBezTo>
                  <a:cubicBezTo>
                    <a:pt x="16" y="144"/>
                    <a:pt x="48" y="248"/>
                    <a:pt x="56" y="288"/>
                  </a:cubicBezTo>
                </a:path>
              </a:pathLst>
            </a:custGeom>
            <a:noFill/>
            <a:ln w="57150" cmpd="sng">
              <a:solidFill>
                <a:srgbClr val="66003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grpSp>
        <p:nvGrpSpPr>
          <p:cNvPr id="8" name="Group 6"/>
          <p:cNvGrpSpPr/>
          <p:nvPr/>
        </p:nvGrpSpPr>
        <p:grpSpPr bwMode="auto">
          <a:xfrm>
            <a:off x="4360228" y="3068003"/>
            <a:ext cx="4398962" cy="3454400"/>
            <a:chOff x="0" y="0"/>
            <a:chExt cx="3408" cy="2784"/>
          </a:xfrm>
        </p:grpSpPr>
        <p:graphicFrame>
          <p:nvGraphicFramePr>
            <p:cNvPr id="10" name="Object 7"/>
            <p:cNvGraphicFramePr>
              <a:graphicFrameLocks noChangeAspect="1"/>
            </p:cNvGraphicFramePr>
            <p:nvPr/>
          </p:nvGraphicFramePr>
          <p:xfrm>
            <a:off x="0" y="0"/>
            <a:ext cx="3408" cy="27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4" imgW="13931900" imgH="14554200" progId="Photoshop.Image.5">
                    <p:embed/>
                  </p:oleObj>
                </mc:Choice>
                <mc:Fallback>
                  <p:oleObj name="" r:id="rId4" imgW="13931900" imgH="14554200" progId="Photoshop.Image.5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408" cy="27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88" y="2208"/>
              <a:ext cx="240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CC3300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U</a:t>
              </a:r>
              <a:endPara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528" y="2400"/>
              <a:ext cx="14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H="1">
              <a:off x="192" y="2400"/>
              <a:ext cx="192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15" name="未知"/>
            <p:cNvSpPr/>
            <p:nvPr/>
          </p:nvSpPr>
          <p:spPr bwMode="auto">
            <a:xfrm>
              <a:off x="240" y="1928"/>
              <a:ext cx="432" cy="376"/>
            </a:xfrm>
            <a:custGeom>
              <a:avLst/>
              <a:gdLst>
                <a:gd name="T0" fmla="*/ 0 w 432"/>
                <a:gd name="T1" fmla="*/ 376 h 376"/>
                <a:gd name="T2" fmla="*/ 96 w 432"/>
                <a:gd name="T3" fmla="*/ 40 h 376"/>
                <a:gd name="T4" fmla="*/ 240 w 432"/>
                <a:gd name="T5" fmla="*/ 136 h 376"/>
                <a:gd name="T6" fmla="*/ 432 w 432"/>
                <a:gd name="T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376">
                  <a:moveTo>
                    <a:pt x="0" y="376"/>
                  </a:moveTo>
                  <a:cubicBezTo>
                    <a:pt x="28" y="228"/>
                    <a:pt x="56" y="80"/>
                    <a:pt x="96" y="40"/>
                  </a:cubicBezTo>
                  <a:cubicBezTo>
                    <a:pt x="136" y="0"/>
                    <a:pt x="184" y="80"/>
                    <a:pt x="240" y="136"/>
                  </a:cubicBezTo>
                  <a:cubicBezTo>
                    <a:pt x="296" y="192"/>
                    <a:pt x="400" y="336"/>
                    <a:pt x="432" y="376"/>
                  </a:cubicBezTo>
                </a:path>
              </a:pathLst>
            </a:custGeom>
            <a:noFill/>
            <a:ln w="38100" cmpd="sng">
              <a:solidFill>
                <a:srgbClr val="CC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1050290" y="3771265"/>
          <a:ext cx="2146300" cy="203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6" imgW="3212465" imgH="3935730" progId="MS_ClipArt_Gallery.2">
                  <p:embed/>
                </p:oleObj>
              </mc:Choice>
              <mc:Fallback>
                <p:oleObj name="" r:id="rId6" imgW="3212465" imgH="3935730" progId="MS_ClipArt_Gallery.2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0290" y="3771265"/>
                        <a:ext cx="2146300" cy="203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未知"/>
          <p:cNvSpPr/>
          <p:nvPr/>
        </p:nvSpPr>
        <p:spPr bwMode="auto">
          <a:xfrm>
            <a:off x="1507490" y="2704465"/>
            <a:ext cx="685800" cy="1447800"/>
          </a:xfrm>
          <a:custGeom>
            <a:avLst/>
            <a:gdLst>
              <a:gd name="T0" fmla="*/ 912 w 1008"/>
              <a:gd name="T1" fmla="*/ 0 h 1152"/>
              <a:gd name="T2" fmla="*/ 240 w 1008"/>
              <a:gd name="T3" fmla="*/ 528 h 1152"/>
              <a:gd name="T4" fmla="*/ 720 w 1008"/>
              <a:gd name="T5" fmla="*/ 480 h 1152"/>
              <a:gd name="T6" fmla="*/ 0 w 1008"/>
              <a:gd name="T7" fmla="*/ 1152 h 1152"/>
              <a:gd name="T8" fmla="*/ 1008 w 1008"/>
              <a:gd name="T9" fmla="*/ 384 h 1152"/>
              <a:gd name="T10" fmla="*/ 624 w 1008"/>
              <a:gd name="T11" fmla="*/ 384 h 1152"/>
              <a:gd name="T12" fmla="*/ 912 w 1008"/>
              <a:gd name="T13" fmla="*/ 0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8" h="1152">
                <a:moveTo>
                  <a:pt x="912" y="0"/>
                </a:moveTo>
                <a:lnTo>
                  <a:pt x="240" y="528"/>
                </a:lnTo>
                <a:lnTo>
                  <a:pt x="720" y="480"/>
                </a:lnTo>
                <a:lnTo>
                  <a:pt x="0" y="1152"/>
                </a:lnTo>
                <a:lnTo>
                  <a:pt x="1008" y="384"/>
                </a:lnTo>
                <a:lnTo>
                  <a:pt x="624" y="384"/>
                </a:lnTo>
                <a:lnTo>
                  <a:pt x="912" y="0"/>
                </a:lnTo>
                <a:close/>
              </a:path>
            </a:pathLst>
          </a:custGeom>
          <a:solidFill>
            <a:srgbClr val="FF0000"/>
          </a:solidFill>
          <a:ln w="9525" cmpd="sng">
            <a:solidFill>
              <a:srgbClr val="FF006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666115" y="2018665"/>
            <a:ext cx="7366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高压电弧触电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222240" y="2018665"/>
            <a:ext cx="7366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跨步电压触电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未知"/>
          <p:cNvSpPr/>
          <p:nvPr/>
        </p:nvSpPr>
        <p:spPr bwMode="auto">
          <a:xfrm>
            <a:off x="4185920" y="5541645"/>
            <a:ext cx="682625" cy="542925"/>
          </a:xfrm>
          <a:custGeom>
            <a:avLst/>
            <a:gdLst>
              <a:gd name="T0" fmla="*/ 1 w 430"/>
              <a:gd name="T1" fmla="*/ 317 h 342"/>
              <a:gd name="T2" fmla="*/ 12 w 430"/>
              <a:gd name="T3" fmla="*/ 192 h 342"/>
              <a:gd name="T4" fmla="*/ 57 w 430"/>
              <a:gd name="T5" fmla="*/ 125 h 342"/>
              <a:gd name="T6" fmla="*/ 80 w 430"/>
              <a:gd name="T7" fmla="*/ 91 h 342"/>
              <a:gd name="T8" fmla="*/ 114 w 430"/>
              <a:gd name="T9" fmla="*/ 0 h 342"/>
              <a:gd name="T10" fmla="*/ 430 w 430"/>
              <a:gd name="T11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342">
                <a:moveTo>
                  <a:pt x="1" y="317"/>
                </a:moveTo>
                <a:cubicBezTo>
                  <a:pt x="5" y="275"/>
                  <a:pt x="0" y="232"/>
                  <a:pt x="12" y="192"/>
                </a:cubicBezTo>
                <a:cubicBezTo>
                  <a:pt x="20" y="166"/>
                  <a:pt x="42" y="147"/>
                  <a:pt x="57" y="125"/>
                </a:cubicBezTo>
                <a:cubicBezTo>
                  <a:pt x="65" y="114"/>
                  <a:pt x="80" y="91"/>
                  <a:pt x="80" y="91"/>
                </a:cubicBezTo>
                <a:cubicBezTo>
                  <a:pt x="88" y="60"/>
                  <a:pt x="90" y="24"/>
                  <a:pt x="114" y="0"/>
                </a:cubicBezTo>
                <a:lnTo>
                  <a:pt x="430" y="342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2" name="未知"/>
          <p:cNvSpPr/>
          <p:nvPr/>
        </p:nvSpPr>
        <p:spPr bwMode="auto">
          <a:xfrm>
            <a:off x="4209415" y="5546725"/>
            <a:ext cx="682625" cy="542925"/>
          </a:xfrm>
          <a:custGeom>
            <a:avLst/>
            <a:gdLst>
              <a:gd name="T0" fmla="*/ 1 w 430"/>
              <a:gd name="T1" fmla="*/ 317 h 342"/>
              <a:gd name="T2" fmla="*/ 12 w 430"/>
              <a:gd name="T3" fmla="*/ 192 h 342"/>
              <a:gd name="T4" fmla="*/ 57 w 430"/>
              <a:gd name="T5" fmla="*/ 125 h 342"/>
              <a:gd name="T6" fmla="*/ 80 w 430"/>
              <a:gd name="T7" fmla="*/ 91 h 342"/>
              <a:gd name="T8" fmla="*/ 114 w 430"/>
              <a:gd name="T9" fmla="*/ 0 h 342"/>
              <a:gd name="T10" fmla="*/ 430 w 430"/>
              <a:gd name="T11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342">
                <a:moveTo>
                  <a:pt x="1" y="317"/>
                </a:moveTo>
                <a:cubicBezTo>
                  <a:pt x="5" y="275"/>
                  <a:pt x="0" y="232"/>
                  <a:pt x="12" y="192"/>
                </a:cubicBezTo>
                <a:cubicBezTo>
                  <a:pt x="20" y="166"/>
                  <a:pt x="42" y="147"/>
                  <a:pt x="57" y="125"/>
                </a:cubicBezTo>
                <a:cubicBezTo>
                  <a:pt x="65" y="114"/>
                  <a:pt x="80" y="91"/>
                  <a:pt x="80" y="91"/>
                </a:cubicBezTo>
                <a:cubicBezTo>
                  <a:pt x="88" y="60"/>
                  <a:pt x="90" y="24"/>
                  <a:pt x="114" y="0"/>
                </a:cubicBezTo>
                <a:lnTo>
                  <a:pt x="430" y="342"/>
                </a:lnTo>
              </a:path>
            </a:pathLst>
          </a:custGeom>
          <a:noFill/>
          <a:ln w="57150" cmpd="sng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3" name="未知"/>
          <p:cNvSpPr/>
          <p:nvPr/>
        </p:nvSpPr>
        <p:spPr bwMode="auto">
          <a:xfrm>
            <a:off x="4199890" y="5549265"/>
            <a:ext cx="682625" cy="542925"/>
          </a:xfrm>
          <a:custGeom>
            <a:avLst/>
            <a:gdLst>
              <a:gd name="T0" fmla="*/ 1 w 430"/>
              <a:gd name="T1" fmla="*/ 317 h 342"/>
              <a:gd name="T2" fmla="*/ 12 w 430"/>
              <a:gd name="T3" fmla="*/ 192 h 342"/>
              <a:gd name="T4" fmla="*/ 57 w 430"/>
              <a:gd name="T5" fmla="*/ 125 h 342"/>
              <a:gd name="T6" fmla="*/ 80 w 430"/>
              <a:gd name="T7" fmla="*/ 91 h 342"/>
              <a:gd name="T8" fmla="*/ 114 w 430"/>
              <a:gd name="T9" fmla="*/ 0 h 342"/>
              <a:gd name="T10" fmla="*/ 430 w 430"/>
              <a:gd name="T11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342">
                <a:moveTo>
                  <a:pt x="1" y="317"/>
                </a:moveTo>
                <a:cubicBezTo>
                  <a:pt x="5" y="275"/>
                  <a:pt x="0" y="232"/>
                  <a:pt x="12" y="192"/>
                </a:cubicBezTo>
                <a:cubicBezTo>
                  <a:pt x="20" y="166"/>
                  <a:pt x="42" y="147"/>
                  <a:pt x="57" y="125"/>
                </a:cubicBezTo>
                <a:cubicBezTo>
                  <a:pt x="65" y="114"/>
                  <a:pt x="80" y="91"/>
                  <a:pt x="80" y="91"/>
                </a:cubicBezTo>
                <a:cubicBezTo>
                  <a:pt x="88" y="60"/>
                  <a:pt x="90" y="24"/>
                  <a:pt x="114" y="0"/>
                </a:cubicBezTo>
                <a:lnTo>
                  <a:pt x="430" y="342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4" name="未知"/>
          <p:cNvSpPr/>
          <p:nvPr/>
        </p:nvSpPr>
        <p:spPr bwMode="auto">
          <a:xfrm>
            <a:off x="4185920" y="5541645"/>
            <a:ext cx="682625" cy="542925"/>
          </a:xfrm>
          <a:custGeom>
            <a:avLst/>
            <a:gdLst>
              <a:gd name="T0" fmla="*/ 1 w 430"/>
              <a:gd name="T1" fmla="*/ 317 h 342"/>
              <a:gd name="T2" fmla="*/ 12 w 430"/>
              <a:gd name="T3" fmla="*/ 192 h 342"/>
              <a:gd name="T4" fmla="*/ 57 w 430"/>
              <a:gd name="T5" fmla="*/ 125 h 342"/>
              <a:gd name="T6" fmla="*/ 80 w 430"/>
              <a:gd name="T7" fmla="*/ 91 h 342"/>
              <a:gd name="T8" fmla="*/ 114 w 430"/>
              <a:gd name="T9" fmla="*/ 0 h 342"/>
              <a:gd name="T10" fmla="*/ 430 w 430"/>
              <a:gd name="T11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0" h="342">
                <a:moveTo>
                  <a:pt x="1" y="317"/>
                </a:moveTo>
                <a:cubicBezTo>
                  <a:pt x="5" y="275"/>
                  <a:pt x="0" y="232"/>
                  <a:pt x="12" y="192"/>
                </a:cubicBezTo>
                <a:cubicBezTo>
                  <a:pt x="20" y="166"/>
                  <a:pt x="42" y="147"/>
                  <a:pt x="57" y="125"/>
                </a:cubicBezTo>
                <a:cubicBezTo>
                  <a:pt x="65" y="114"/>
                  <a:pt x="80" y="91"/>
                  <a:pt x="80" y="91"/>
                </a:cubicBezTo>
                <a:cubicBezTo>
                  <a:pt x="88" y="60"/>
                  <a:pt x="90" y="24"/>
                  <a:pt x="114" y="0"/>
                </a:cubicBezTo>
                <a:lnTo>
                  <a:pt x="430" y="342"/>
                </a:lnTo>
              </a:path>
            </a:pathLst>
          </a:custGeom>
          <a:noFill/>
          <a:ln w="57150" cmpd="sng">
            <a:solidFill>
              <a:srgbClr val="FF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9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ZR9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 autoUpdateAnimBg="0"/>
      <p:bldP spid="20" grpId="0" bldLvl="0" animBg="1" autoUpdateAnimBg="0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946785"/>
            <a:ext cx="8825230" cy="5448935"/>
          </a:xfrm>
          <a:prstGeom prst="rect">
            <a:avLst/>
          </a:prstGeom>
        </p:spPr>
      </p:pic>
      <p:sp>
        <p:nvSpPr>
          <p:cNvPr id="10243" name="Rectangle 3"/>
          <p:cNvSpPr>
            <a:spLocks noGrp="1" noChangeArrowheads="1"/>
          </p:cNvSpPr>
          <p:nvPr/>
        </p:nvSpPr>
        <p:spPr>
          <a:xfrm>
            <a:off x="412115" y="1228725"/>
            <a:ext cx="8384540" cy="48126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57505" indent="-357505" algn="l" rtl="0" eaLnBrk="1" fontAlgn="base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"/>
              <a:defRPr sz="2000">
                <a:solidFill>
                  <a:srgbClr val="8B8E2E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357505" indent="-357505" algn="l" rtl="0" eaLnBrk="1" fontAlgn="base" hangingPunct="1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 "/>
              <a:defRPr sz="1600">
                <a:solidFill>
                  <a:srgbClr val="7F7F7F"/>
                </a:solidFill>
                <a:latin typeface="+mn-lt"/>
                <a:ea typeface="宋体" panose="02010600030101010101" pitchFamily="2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观察了解家庭电路的组成和连接方法，培养学生的观察能力和分析能力。 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知道火线和零线。 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了解生活中安全用电知识，培养安全用电意识。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过程与方法： 通过实验探究，知道用测电笔辨别火线和零线的方法。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情感态度与价值观： 使学生拥有安全用电的意识和社会责任感，能自觉地执行和宣传安全用电。 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653790" y="211455"/>
            <a:ext cx="18548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触电急救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0483" name="Group 3"/>
          <p:cNvGrpSpPr/>
          <p:nvPr/>
        </p:nvGrpSpPr>
        <p:grpSpPr bwMode="auto">
          <a:xfrm>
            <a:off x="259715" y="718503"/>
            <a:ext cx="6335713" cy="3965575"/>
            <a:chOff x="0" y="0"/>
            <a:chExt cx="3312" cy="2498"/>
          </a:xfrm>
        </p:grpSpPr>
        <p:sp>
          <p:nvSpPr>
            <p:cNvPr id="20484" name="Line 4"/>
            <p:cNvSpPr>
              <a:spLocks noChangeShapeType="1"/>
            </p:cNvSpPr>
            <p:nvPr/>
          </p:nvSpPr>
          <p:spPr bwMode="auto">
            <a:xfrm>
              <a:off x="432" y="48"/>
              <a:ext cx="264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graphicFrame>
          <p:nvGraphicFramePr>
            <p:cNvPr id="20485" name="Object 5"/>
            <p:cNvGraphicFramePr>
              <a:graphicFrameLocks noChangeAspect="1"/>
            </p:cNvGraphicFramePr>
            <p:nvPr/>
          </p:nvGraphicFramePr>
          <p:xfrm>
            <a:off x="0" y="1728"/>
            <a:ext cx="3312" cy="7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1" name="" r:id="rId2" imgW="4191000" imgH="1209675" progId="Paint.Picture">
                    <p:embed/>
                  </p:oleObj>
                </mc:Choice>
                <mc:Fallback>
                  <p:oleObj name="" r:id="rId2" imgW="4191000" imgH="1209675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2116" r="11539" b="-1050"/>
                        <a:stretch>
                          <a:fillRect/>
                        </a:stretch>
                      </p:blipFill>
                      <p:spPr bwMode="auto">
                        <a:xfrm>
                          <a:off x="0" y="1728"/>
                          <a:ext cx="3312" cy="7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6" name="Object 6"/>
            <p:cNvGraphicFramePr>
              <a:graphicFrameLocks noChangeAspect="1"/>
            </p:cNvGraphicFramePr>
            <p:nvPr/>
          </p:nvGraphicFramePr>
          <p:xfrm>
            <a:off x="768" y="0"/>
            <a:ext cx="1728" cy="21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2" name="" r:id="rId4" imgW="3886200" imgH="3944620" progId="MS_ClipArt_Gallery.2">
                    <p:embed/>
                  </p:oleObj>
                </mc:Choice>
                <mc:Fallback>
                  <p:oleObj name="" r:id="rId4" imgW="3886200" imgH="3944620" progId="MS_ClipArt_Gallery.2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0"/>
                          <a:ext cx="1728" cy="21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487" name="未知"/>
            <p:cNvSpPr/>
            <p:nvPr/>
          </p:nvSpPr>
          <p:spPr bwMode="auto">
            <a:xfrm>
              <a:off x="1632" y="48"/>
              <a:ext cx="48" cy="192"/>
            </a:xfrm>
            <a:custGeom>
              <a:avLst/>
              <a:gdLst>
                <a:gd name="T0" fmla="*/ 48 w 48"/>
                <a:gd name="T1" fmla="*/ 0 h 192"/>
                <a:gd name="T2" fmla="*/ 0 w 48"/>
                <a:gd name="T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" h="192">
                  <a:moveTo>
                    <a:pt x="48" y="0"/>
                  </a:moveTo>
                  <a:cubicBezTo>
                    <a:pt x="28" y="84"/>
                    <a:pt x="8" y="168"/>
                    <a:pt x="0" y="19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0488" name="未知"/>
            <p:cNvSpPr/>
            <p:nvPr/>
          </p:nvSpPr>
          <p:spPr bwMode="auto">
            <a:xfrm>
              <a:off x="1280" y="384"/>
              <a:ext cx="352" cy="1728"/>
            </a:xfrm>
            <a:custGeom>
              <a:avLst/>
              <a:gdLst>
                <a:gd name="T0" fmla="*/ 352 w 352"/>
                <a:gd name="T1" fmla="*/ 0 h 1728"/>
                <a:gd name="T2" fmla="*/ 304 w 352"/>
                <a:gd name="T3" fmla="*/ 144 h 1728"/>
                <a:gd name="T4" fmla="*/ 256 w 352"/>
                <a:gd name="T5" fmla="*/ 336 h 1728"/>
                <a:gd name="T6" fmla="*/ 208 w 352"/>
                <a:gd name="T7" fmla="*/ 480 h 1728"/>
                <a:gd name="T8" fmla="*/ 112 w 352"/>
                <a:gd name="T9" fmla="*/ 576 h 1728"/>
                <a:gd name="T10" fmla="*/ 112 w 352"/>
                <a:gd name="T11" fmla="*/ 768 h 1728"/>
                <a:gd name="T12" fmla="*/ 16 w 352"/>
                <a:gd name="T13" fmla="*/ 1056 h 1728"/>
                <a:gd name="T14" fmla="*/ 208 w 352"/>
                <a:gd name="T15" fmla="*/ 1248 h 1728"/>
                <a:gd name="T16" fmla="*/ 208 w 352"/>
                <a:gd name="T17" fmla="*/ 1392 h 1728"/>
                <a:gd name="T18" fmla="*/ 160 w 352"/>
                <a:gd name="T19" fmla="*/ 1488 h 1728"/>
                <a:gd name="T20" fmla="*/ 64 w 352"/>
                <a:gd name="T21" fmla="*/ 1584 h 1728"/>
                <a:gd name="T22" fmla="*/ 112 w 352"/>
                <a:gd name="T23" fmla="*/ 1680 h 1728"/>
                <a:gd name="T24" fmla="*/ 160 w 352"/>
                <a:gd name="T25" fmla="*/ 1728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1728">
                  <a:moveTo>
                    <a:pt x="352" y="0"/>
                  </a:moveTo>
                  <a:cubicBezTo>
                    <a:pt x="336" y="44"/>
                    <a:pt x="320" y="88"/>
                    <a:pt x="304" y="144"/>
                  </a:cubicBezTo>
                  <a:cubicBezTo>
                    <a:pt x="288" y="200"/>
                    <a:pt x="272" y="280"/>
                    <a:pt x="256" y="336"/>
                  </a:cubicBezTo>
                  <a:cubicBezTo>
                    <a:pt x="240" y="392"/>
                    <a:pt x="232" y="440"/>
                    <a:pt x="208" y="480"/>
                  </a:cubicBezTo>
                  <a:cubicBezTo>
                    <a:pt x="184" y="520"/>
                    <a:pt x="128" y="528"/>
                    <a:pt x="112" y="576"/>
                  </a:cubicBezTo>
                  <a:cubicBezTo>
                    <a:pt x="96" y="624"/>
                    <a:pt x="128" y="688"/>
                    <a:pt x="112" y="768"/>
                  </a:cubicBezTo>
                  <a:cubicBezTo>
                    <a:pt x="96" y="848"/>
                    <a:pt x="0" y="976"/>
                    <a:pt x="16" y="1056"/>
                  </a:cubicBezTo>
                  <a:cubicBezTo>
                    <a:pt x="32" y="1136"/>
                    <a:pt x="176" y="1192"/>
                    <a:pt x="208" y="1248"/>
                  </a:cubicBezTo>
                  <a:cubicBezTo>
                    <a:pt x="240" y="1304"/>
                    <a:pt x="216" y="1352"/>
                    <a:pt x="208" y="1392"/>
                  </a:cubicBezTo>
                  <a:cubicBezTo>
                    <a:pt x="200" y="1432"/>
                    <a:pt x="184" y="1456"/>
                    <a:pt x="160" y="1488"/>
                  </a:cubicBezTo>
                  <a:cubicBezTo>
                    <a:pt x="136" y="1520"/>
                    <a:pt x="72" y="1552"/>
                    <a:pt x="64" y="1584"/>
                  </a:cubicBezTo>
                  <a:cubicBezTo>
                    <a:pt x="56" y="1616"/>
                    <a:pt x="96" y="1656"/>
                    <a:pt x="112" y="1680"/>
                  </a:cubicBezTo>
                  <a:cubicBezTo>
                    <a:pt x="128" y="1704"/>
                    <a:pt x="144" y="1720"/>
                    <a:pt x="160" y="1728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  <p:sp>
          <p:nvSpPr>
            <p:cNvPr id="20489" name="未知"/>
            <p:cNvSpPr/>
            <p:nvPr/>
          </p:nvSpPr>
          <p:spPr bwMode="auto">
            <a:xfrm>
              <a:off x="1104" y="1440"/>
              <a:ext cx="192" cy="624"/>
            </a:xfrm>
            <a:custGeom>
              <a:avLst/>
              <a:gdLst>
                <a:gd name="T0" fmla="*/ 192 w 192"/>
                <a:gd name="T1" fmla="*/ 0 h 624"/>
                <a:gd name="T2" fmla="*/ 48 w 192"/>
                <a:gd name="T3" fmla="*/ 96 h 624"/>
                <a:gd name="T4" fmla="*/ 0 w 192"/>
                <a:gd name="T5" fmla="*/ 336 h 624"/>
                <a:gd name="T6" fmla="*/ 48 w 192"/>
                <a:gd name="T7" fmla="*/ 432 h 624"/>
                <a:gd name="T8" fmla="*/ 48 w 192"/>
                <a:gd name="T9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24">
                  <a:moveTo>
                    <a:pt x="192" y="0"/>
                  </a:moveTo>
                  <a:cubicBezTo>
                    <a:pt x="136" y="20"/>
                    <a:pt x="80" y="40"/>
                    <a:pt x="48" y="96"/>
                  </a:cubicBezTo>
                  <a:cubicBezTo>
                    <a:pt x="16" y="152"/>
                    <a:pt x="0" y="280"/>
                    <a:pt x="0" y="336"/>
                  </a:cubicBezTo>
                  <a:cubicBezTo>
                    <a:pt x="0" y="392"/>
                    <a:pt x="40" y="384"/>
                    <a:pt x="48" y="432"/>
                  </a:cubicBezTo>
                  <a:cubicBezTo>
                    <a:pt x="56" y="480"/>
                    <a:pt x="48" y="592"/>
                    <a:pt x="48" y="624"/>
                  </a:cubicBezTo>
                </a:path>
              </a:pathLst>
            </a:custGeom>
            <a:noFill/>
            <a:ln w="9525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/>
            </a:p>
          </p:txBody>
        </p:sp>
      </p:grp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88595" y="4759325"/>
            <a:ext cx="26416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该怎么办呢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491" name="WordArt 11"/>
          <p:cNvSpPr>
            <a:spLocks noChangeArrowheads="1" noChangeShapeType="1"/>
          </p:cNvSpPr>
          <p:nvPr/>
        </p:nvSpPr>
        <p:spPr bwMode="auto">
          <a:xfrm>
            <a:off x="6712585" y="922020"/>
            <a:ext cx="636270" cy="3657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/>
          <a:p>
            <a:pPr algn="ctr" fontAlgn="auto"/>
            <a:r>
              <a:rPr lang="zh-CN" altLang="en-US" sz="360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这种方法可以吗？</a:t>
            </a:r>
            <a:endParaRPr lang="zh-CN" altLang="en-US" sz="360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66700" y="5300980"/>
            <a:ext cx="833310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应当赶快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切断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电源，（在家中）或者用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干燥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的木棍、竹竿将电线跳开，使被触电的人迅速脱离电源。（在野外）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266700" y="6165850"/>
            <a:ext cx="7620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2.必要时进行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人工呼吸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，同时打</a:t>
            </a: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通知医务人员抢救。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7402195" y="922020"/>
            <a:ext cx="675005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不能直接去碰触电的人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8097838" y="922020"/>
            <a:ext cx="671512" cy="388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否则施救者也会触电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98" name="Group 18"/>
          <p:cNvGrpSpPr/>
          <p:nvPr/>
        </p:nvGrpSpPr>
        <p:grpSpPr bwMode="auto">
          <a:xfrm>
            <a:off x="3379153" y="1248728"/>
            <a:ext cx="996950" cy="2870200"/>
            <a:chOff x="2123" y="725"/>
            <a:chExt cx="628" cy="1808"/>
          </a:xfrm>
        </p:grpSpPr>
        <p:sp>
          <p:nvSpPr>
            <p:cNvPr id="20496" name="Freeform 16"/>
            <p:cNvSpPr/>
            <p:nvPr/>
          </p:nvSpPr>
          <p:spPr bwMode="auto">
            <a:xfrm>
              <a:off x="2123" y="725"/>
              <a:ext cx="497" cy="1808"/>
            </a:xfrm>
            <a:custGeom>
              <a:avLst/>
              <a:gdLst>
                <a:gd name="T0" fmla="*/ 0 w 497"/>
                <a:gd name="T1" fmla="*/ 0 h 1808"/>
                <a:gd name="T2" fmla="*/ 77 w 497"/>
                <a:gd name="T3" fmla="*/ 45 h 1808"/>
                <a:gd name="T4" fmla="*/ 162 w 497"/>
                <a:gd name="T5" fmla="*/ 175 h 1808"/>
                <a:gd name="T6" fmla="*/ 194 w 497"/>
                <a:gd name="T7" fmla="*/ 233 h 1808"/>
                <a:gd name="T8" fmla="*/ 233 w 497"/>
                <a:gd name="T9" fmla="*/ 311 h 1808"/>
                <a:gd name="T10" fmla="*/ 259 w 497"/>
                <a:gd name="T11" fmla="*/ 349 h 1808"/>
                <a:gd name="T12" fmla="*/ 285 w 497"/>
                <a:gd name="T13" fmla="*/ 388 h 1808"/>
                <a:gd name="T14" fmla="*/ 310 w 497"/>
                <a:gd name="T15" fmla="*/ 427 h 1808"/>
                <a:gd name="T16" fmla="*/ 330 w 497"/>
                <a:gd name="T17" fmla="*/ 492 h 1808"/>
                <a:gd name="T18" fmla="*/ 356 w 497"/>
                <a:gd name="T19" fmla="*/ 602 h 1808"/>
                <a:gd name="T20" fmla="*/ 408 w 497"/>
                <a:gd name="T21" fmla="*/ 802 h 1808"/>
                <a:gd name="T22" fmla="*/ 479 w 497"/>
                <a:gd name="T23" fmla="*/ 1042 h 1808"/>
                <a:gd name="T24" fmla="*/ 453 w 497"/>
                <a:gd name="T25" fmla="*/ 1197 h 1808"/>
                <a:gd name="T26" fmla="*/ 414 w 497"/>
                <a:gd name="T27" fmla="*/ 1320 h 1808"/>
                <a:gd name="T28" fmla="*/ 388 w 497"/>
                <a:gd name="T29" fmla="*/ 1359 h 1808"/>
                <a:gd name="T30" fmla="*/ 375 w 497"/>
                <a:gd name="T31" fmla="*/ 1378 h 1808"/>
                <a:gd name="T32" fmla="*/ 369 w 497"/>
                <a:gd name="T33" fmla="*/ 1398 h 1808"/>
                <a:gd name="T34" fmla="*/ 349 w 497"/>
                <a:gd name="T35" fmla="*/ 1411 h 1808"/>
                <a:gd name="T36" fmla="*/ 336 w 497"/>
                <a:gd name="T37" fmla="*/ 1450 h 1808"/>
                <a:gd name="T38" fmla="*/ 375 w 497"/>
                <a:gd name="T39" fmla="*/ 1670 h 1808"/>
                <a:gd name="T40" fmla="*/ 336 w 497"/>
                <a:gd name="T41" fmla="*/ 1780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7" h="1808">
                  <a:moveTo>
                    <a:pt x="0" y="0"/>
                  </a:moveTo>
                  <a:cubicBezTo>
                    <a:pt x="48" y="11"/>
                    <a:pt x="40" y="33"/>
                    <a:pt x="77" y="45"/>
                  </a:cubicBezTo>
                  <a:cubicBezTo>
                    <a:pt x="119" y="72"/>
                    <a:pt x="135" y="133"/>
                    <a:pt x="162" y="175"/>
                  </a:cubicBezTo>
                  <a:cubicBezTo>
                    <a:pt x="169" y="196"/>
                    <a:pt x="194" y="233"/>
                    <a:pt x="194" y="233"/>
                  </a:cubicBezTo>
                  <a:cubicBezTo>
                    <a:pt x="203" y="260"/>
                    <a:pt x="218" y="287"/>
                    <a:pt x="233" y="311"/>
                  </a:cubicBezTo>
                  <a:cubicBezTo>
                    <a:pt x="245" y="348"/>
                    <a:pt x="230" y="313"/>
                    <a:pt x="259" y="349"/>
                  </a:cubicBezTo>
                  <a:cubicBezTo>
                    <a:pt x="269" y="361"/>
                    <a:pt x="285" y="388"/>
                    <a:pt x="285" y="388"/>
                  </a:cubicBezTo>
                  <a:cubicBezTo>
                    <a:pt x="298" y="432"/>
                    <a:pt x="280" y="383"/>
                    <a:pt x="310" y="427"/>
                  </a:cubicBezTo>
                  <a:cubicBezTo>
                    <a:pt x="322" y="444"/>
                    <a:pt x="323" y="472"/>
                    <a:pt x="330" y="492"/>
                  </a:cubicBezTo>
                  <a:cubicBezTo>
                    <a:pt x="335" y="531"/>
                    <a:pt x="346" y="564"/>
                    <a:pt x="356" y="602"/>
                  </a:cubicBezTo>
                  <a:cubicBezTo>
                    <a:pt x="364" y="670"/>
                    <a:pt x="384" y="738"/>
                    <a:pt x="408" y="802"/>
                  </a:cubicBezTo>
                  <a:cubicBezTo>
                    <a:pt x="418" y="879"/>
                    <a:pt x="436" y="975"/>
                    <a:pt x="479" y="1042"/>
                  </a:cubicBezTo>
                  <a:cubicBezTo>
                    <a:pt x="497" y="1097"/>
                    <a:pt x="496" y="1154"/>
                    <a:pt x="453" y="1197"/>
                  </a:cubicBezTo>
                  <a:cubicBezTo>
                    <a:pt x="439" y="1236"/>
                    <a:pt x="434" y="1284"/>
                    <a:pt x="414" y="1320"/>
                  </a:cubicBezTo>
                  <a:cubicBezTo>
                    <a:pt x="406" y="1334"/>
                    <a:pt x="397" y="1346"/>
                    <a:pt x="388" y="1359"/>
                  </a:cubicBezTo>
                  <a:cubicBezTo>
                    <a:pt x="384" y="1365"/>
                    <a:pt x="375" y="1378"/>
                    <a:pt x="375" y="1378"/>
                  </a:cubicBezTo>
                  <a:cubicBezTo>
                    <a:pt x="373" y="1385"/>
                    <a:pt x="373" y="1393"/>
                    <a:pt x="369" y="1398"/>
                  </a:cubicBezTo>
                  <a:cubicBezTo>
                    <a:pt x="364" y="1404"/>
                    <a:pt x="353" y="1404"/>
                    <a:pt x="349" y="1411"/>
                  </a:cubicBezTo>
                  <a:cubicBezTo>
                    <a:pt x="342" y="1423"/>
                    <a:pt x="336" y="1450"/>
                    <a:pt x="336" y="1450"/>
                  </a:cubicBezTo>
                  <a:cubicBezTo>
                    <a:pt x="325" y="1519"/>
                    <a:pt x="336" y="1610"/>
                    <a:pt x="375" y="1670"/>
                  </a:cubicBezTo>
                  <a:cubicBezTo>
                    <a:pt x="366" y="1808"/>
                    <a:pt x="386" y="1730"/>
                    <a:pt x="336" y="178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0497" name="Freeform 17"/>
            <p:cNvSpPr/>
            <p:nvPr/>
          </p:nvSpPr>
          <p:spPr bwMode="auto">
            <a:xfrm>
              <a:off x="2615" y="1821"/>
              <a:ext cx="136" cy="606"/>
            </a:xfrm>
            <a:custGeom>
              <a:avLst/>
              <a:gdLst>
                <a:gd name="T0" fmla="*/ 0 w 136"/>
                <a:gd name="T1" fmla="*/ 11 h 606"/>
                <a:gd name="T2" fmla="*/ 97 w 136"/>
                <a:gd name="T3" fmla="*/ 23 h 606"/>
                <a:gd name="T4" fmla="*/ 116 w 136"/>
                <a:gd name="T5" fmla="*/ 166 h 606"/>
                <a:gd name="T6" fmla="*/ 123 w 136"/>
                <a:gd name="T7" fmla="*/ 263 h 606"/>
                <a:gd name="T8" fmla="*/ 116 w 136"/>
                <a:gd name="T9" fmla="*/ 282 h 606"/>
                <a:gd name="T10" fmla="*/ 136 w 136"/>
                <a:gd name="T11" fmla="*/ 321 h 606"/>
                <a:gd name="T12" fmla="*/ 71 w 136"/>
                <a:gd name="T13" fmla="*/ 464 h 606"/>
                <a:gd name="T14" fmla="*/ 13 w 136"/>
                <a:gd name="T15" fmla="*/ 502 h 606"/>
                <a:gd name="T16" fmla="*/ 71 w 136"/>
                <a:gd name="T17" fmla="*/ 60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606">
                  <a:moveTo>
                    <a:pt x="0" y="11"/>
                  </a:moveTo>
                  <a:cubicBezTo>
                    <a:pt x="31" y="21"/>
                    <a:pt x="74" y="0"/>
                    <a:pt x="97" y="23"/>
                  </a:cubicBezTo>
                  <a:cubicBezTo>
                    <a:pt x="99" y="25"/>
                    <a:pt x="107" y="134"/>
                    <a:pt x="116" y="166"/>
                  </a:cubicBezTo>
                  <a:cubicBezTo>
                    <a:pt x="118" y="198"/>
                    <a:pt x="123" y="231"/>
                    <a:pt x="123" y="263"/>
                  </a:cubicBezTo>
                  <a:cubicBezTo>
                    <a:pt x="123" y="270"/>
                    <a:pt x="115" y="275"/>
                    <a:pt x="116" y="282"/>
                  </a:cubicBezTo>
                  <a:cubicBezTo>
                    <a:pt x="118" y="296"/>
                    <a:pt x="131" y="307"/>
                    <a:pt x="136" y="321"/>
                  </a:cubicBezTo>
                  <a:cubicBezTo>
                    <a:pt x="131" y="374"/>
                    <a:pt x="129" y="443"/>
                    <a:pt x="71" y="464"/>
                  </a:cubicBezTo>
                  <a:cubicBezTo>
                    <a:pt x="51" y="483"/>
                    <a:pt x="35" y="487"/>
                    <a:pt x="13" y="502"/>
                  </a:cubicBezTo>
                  <a:cubicBezTo>
                    <a:pt x="0" y="538"/>
                    <a:pt x="24" y="606"/>
                    <a:pt x="71" y="606"/>
                  </a:cubicBezTo>
                </a:path>
              </a:pathLst>
            </a:custGeom>
            <a:noFill/>
            <a:ln w="25400" cmpd="sng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R94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 autoUpdateAnimBg="0"/>
      <p:bldP spid="20490" grpId="0" bldLvl="0" animBg="1" autoUpdateAnimBg="0"/>
      <p:bldP spid="20491" grpId="0" animBg="1"/>
      <p:bldP spid="20492" grpId="0" bldLvl="0" animBg="1" autoUpdateAnimBg="0"/>
      <p:bldP spid="20493" grpId="0" bldLvl="0" animBg="1" autoUpdateAnimBg="0"/>
      <p:bldP spid="20494" grpId="0" bldLvl="0" animBg="1" autoUpdateAnimBg="0"/>
      <p:bldP spid="20495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7495540" cy="798830"/>
            <a:chOff x="306" y="1210"/>
            <a:chExt cx="11804" cy="125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43" y="1354"/>
              <a:ext cx="1066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四、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家庭电路中电流过大的原因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258" cy="1258"/>
            </a:xfrm>
            <a:prstGeom prst="rect">
              <a:avLst/>
            </a:prstGeom>
          </p:spPr>
        </p:pic>
      </p:grp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43075" y="2190750"/>
            <a:ext cx="14439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短路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692275" y="3487738"/>
            <a:ext cx="46577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用电器的总功率过大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 autoUpdateAnimBg="0"/>
      <p:bldP spid="21508" grpId="0" bldLvl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15329" y="945916"/>
            <a:ext cx="684053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如何防止触电，保证安全用电呢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10617" y="1486619"/>
            <a:ext cx="84978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）家庭电路的安装应当符合安全用电的要求；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10870" y="1918335"/>
            <a:ext cx="517144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）要注意不要弄湿用电器；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10617" y="2351806"/>
            <a:ext cx="8424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）保护好用电器的绝缘体，不使它的火线裸露；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10617" y="2783606"/>
            <a:ext cx="828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）对于有金属外壳的家用电器，其外壳要接地；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610617" y="3286844"/>
            <a:ext cx="72723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）在户外，不要靠近高压带电体。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23279" y="3755791"/>
            <a:ext cx="41402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安全用电的原则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: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66154" y="4294906"/>
            <a:ext cx="4464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）不接触低压带电体；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66154" y="4871169"/>
            <a:ext cx="4752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）不靠近高压带电体。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394717" y="5482991"/>
            <a:ext cx="53873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家庭电路中电流过大的原因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610934" y="6066556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）短路；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2600389" y="6066556"/>
            <a:ext cx="4752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）用电器的总功率过大。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510057" y="258609"/>
            <a:ext cx="21240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要点归纳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32" grpId="0" bldLvl="0" animBg="1" autoUpdateAnimBg="0"/>
      <p:bldP spid="22533" grpId="0" bldLvl="0" animBg="1" autoUpdateAnimBg="0"/>
      <p:bldP spid="22534" grpId="0" bldLvl="0" animBg="1" autoUpdateAnimBg="0"/>
      <p:bldP spid="22535" grpId="0" bldLvl="0" animBg="1" autoUpdateAnimBg="0"/>
      <p:bldP spid="22536" grpId="0" bldLvl="0" animBg="1" autoUpdateAnimBg="0"/>
      <p:bldP spid="22537" grpId="0" bldLvl="0" animBg="1" autoUpdateAnimBg="0"/>
      <p:bldP spid="22538" grpId="0" bldLvl="0" animBg="1" autoUpdateAnimBg="0"/>
      <p:bldP spid="22539" grpId="0" bldLvl="0" animBg="1" autoUpdateAnimBg="0"/>
      <p:bldP spid="22540" grpId="0" bldLvl="0" animBg="1"/>
      <p:bldP spid="22541" grpId="0" bldLvl="0" animBg="1" autoUpdateAnimBg="0"/>
      <p:bldP spid="22542" grpId="0" bldLvl="0" animBg="1" autoUpdateAnimBg="0"/>
      <p:bldP spid="22530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638300" y="1294289"/>
            <a:ext cx="5867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雷电是大气中一种剧烈的放电现象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0950" y="1917848"/>
            <a:ext cx="6870700" cy="45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900847" y="710566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注意防雷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554" name="Picture 11" descr="图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255" y="1085533"/>
            <a:ext cx="3667125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680720" y="685800"/>
            <a:ext cx="34061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spcBef>
                <a:spcPct val="50000"/>
              </a:spcBef>
            </a:pPr>
            <a:r>
              <a:rPr lang="zh-CN" altLang="en-US" sz="2800" b="1">
                <a:latin typeface="Comic Sans MS" panose="030F0702030302020204" pitchFamily="66" charset="0"/>
              </a:rPr>
              <a:t>现代建筑上的避雷针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4014153" y="1673860"/>
            <a:ext cx="4751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latin typeface="Comic Sans MS" panose="030F0702030302020204" pitchFamily="66" charset="0"/>
              </a:rPr>
              <a:t>高压输电铁塔上的防雷导线</a:t>
            </a:r>
            <a:endParaRPr lang="zh-CN" altLang="en-US" sz="2800" b="1">
              <a:latin typeface="Comic Sans MS" panose="030F0702030302020204" pitchFamily="66" charset="0"/>
            </a:endParaRPr>
          </a:p>
        </p:txBody>
      </p:sp>
      <p:pic>
        <p:nvPicPr>
          <p:cNvPr id="23557" name="Picture 10" descr="图片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5580" y="2361248"/>
            <a:ext cx="4970463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1" name="Rectangle 3"/>
          <p:cNvSpPr>
            <a:spLocks noGrp="1" noChangeArrowheads="1"/>
          </p:cNvSpPr>
          <p:nvPr/>
        </p:nvSpPr>
        <p:spPr>
          <a:xfrm>
            <a:off x="770890" y="904240"/>
            <a:ext cx="2704465" cy="65913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effectLst/>
                <a:latin typeface="Times New Roman" panose="02020603050405020304" pitchFamily="18" charset="0"/>
                <a:ea typeface="黑体" panose="02010609060101010101" charset="-122"/>
              </a:rPr>
              <a:t>安全用电原则</a:t>
            </a:r>
            <a:endParaRPr lang="zh-CN" altLang="en-US" sz="3200" b="1" dirty="0">
              <a:effectLst/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892" name="Rectangle 4"/>
          <p:cNvSpPr>
            <a:spLocks noGrp="1" noChangeArrowheads="1"/>
          </p:cNvSpPr>
          <p:nvPr/>
        </p:nvSpPr>
        <p:spPr>
          <a:xfrm>
            <a:off x="483870" y="1977390"/>
            <a:ext cx="8229600" cy="3366770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lvl1pPr marL="265430" indent="-265430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 panose="05020102010507070707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295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 panose="020B0604030504040204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130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 panose="05020102010507070707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255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 panose="020B0604030504040204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345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 panose="020B0604030504040204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53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 panose="05020102010507070707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 panose="020B0604030504040204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 panose="05020102010507070707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不接触</a:t>
            </a:r>
            <a:r>
              <a:rPr lang="zh-CN" altLang="en-US" sz="2800" b="1" dirty="0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带电体，不靠近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高压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带电体，要警惕本来不应带电的物体带了电，本来该绝缘的物体导了电：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防止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绝缘部分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破损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绝缘部分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干燥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电线跟其它金属物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要定期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检查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，及时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修理</a:t>
            </a:r>
            <a:endParaRPr 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3395" y="1191895"/>
            <a:ext cx="815721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触电急救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使触电者尽快脱离电源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）如果触电现场远离开关或不具备关断电源的条件，救护者可站在干燥木板上，用一只手抓住衣服将其拉离电源，也可用干燥木棒、竹竿等将电从触电者身上挑开。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（2）如触电发生在火线与大地间，可用干燥绳索将触电者身体拉离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地面，或用干燥木板将人体与地面隔开，再设法关断电源.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（3）如手边有绝缘导线，可先将一端良好接地，另一端与触电者所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接触的带电体相接，将该相电源对地短路.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（4）也可用手头的刀、斧、锄等带绝缘柄的工具，将电线砍断或撬断。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539750" y="1730375"/>
            <a:ext cx="8301038" cy="310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家庭电路中从进户线到用电器间应装总开关、电能表和熔断器，安装的正确顺序 （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、电能表、总开关、熔断器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、闸刀开关、电能表、熔断器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、闸刀开关、熔断器、电能表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、熔断器、总开关、电能表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696585" y="2246630"/>
            <a:ext cx="420370" cy="5162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0" name="Group 2"/>
          <p:cNvGrpSpPr/>
          <p:nvPr/>
        </p:nvGrpSpPr>
        <p:grpSpPr bwMode="auto">
          <a:xfrm>
            <a:off x="539750" y="1702753"/>
            <a:ext cx="7915275" cy="4570412"/>
            <a:chOff x="204" y="482"/>
            <a:chExt cx="5328" cy="3374"/>
          </a:xfrm>
        </p:grpSpPr>
        <p:pic>
          <p:nvPicPr>
            <p:cNvPr id="27651" name="Picture 3" descr="不正确方法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4" y="482"/>
              <a:ext cx="2472" cy="3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2" name="Picture 4" descr="正确方法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835" y="482"/>
              <a:ext cx="2697" cy="3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447675" y="983615"/>
            <a:ext cx="5895975" cy="430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下列关于测电笔使用正确的是（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1988820" y="6295390"/>
            <a:ext cx="411480" cy="430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6217920" y="6242685"/>
            <a:ext cx="411480" cy="430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5762625" y="965835"/>
            <a:ext cx="384810" cy="430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554" name="Picture 2" descr="w56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036298"/>
            <a:ext cx="30241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23850" y="911393"/>
            <a:ext cx="8639175" cy="396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所示，闭合开关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后，发现电灯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不亮，且熔丝没有熔断，某同学用测电笔测 试灯头的两根线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，发现这两处都使测电笔发光，再用测电笔测试火线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和零线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时，尽管在测火线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时能发光，在测零线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时不发光，那么可以判定故障是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    )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火线和零线短路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电灯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段某处断路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电线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BD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段某处断路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815013" y="2635250"/>
            <a:ext cx="4394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643755" y="5999480"/>
            <a:ext cx="75501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  <p:bldP spid="23556" grpId="0" bldLvl="0" animBg="1" autoUpdateAnimBg="0"/>
      <p:bldP spid="23557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6" name="Picture 2" descr="图片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8520" y="944245"/>
            <a:ext cx="7492365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98450" y="822008"/>
            <a:ext cx="83534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下列做法中符合安全用电原则的是（     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．用湿手插电源插头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．有金属外壳的用电器，电源插头应采用三脚插头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．当有人触电时，应立即用手将触电者拉开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．许多大功率用电器的电源插头插在同一插线板上同时工作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426518" y="782320"/>
            <a:ext cx="42037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98450" y="3666490"/>
            <a:ext cx="835279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某同学家中原来电灯都正常发光，当把一个开关断开的台灯插头插入插座中，保险丝熔断，室内电灯全部熄灭，其原因可能是（      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台灯的功率过大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台灯内灯泡短路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插座原已短路 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台灯的插头短路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93920" y="4512310"/>
            <a:ext cx="5762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 autoUpdateAnimBg="0"/>
      <p:bldP spid="24579" grpId="0" bldLvl="0" animBg="1" autoUpdateAnimBg="0"/>
      <p:bldP spid="24580" grpId="0" bldLvl="0" animBg="1" autoUpdateAnimBg="0"/>
      <p:bldP spid="24581" grpId="0" bldLvl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12433" y="911225"/>
            <a:ext cx="83185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indent="0" fontAlgn="auto"/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如图所示，在家庭电路中，螺丝口灯泡的灯座及开关连接正确的的是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）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5603" name="Group 3"/>
          <p:cNvGrpSpPr/>
          <p:nvPr/>
        </p:nvGrpSpPr>
        <p:grpSpPr bwMode="auto">
          <a:xfrm>
            <a:off x="412433" y="1992313"/>
            <a:ext cx="8497887" cy="2087528"/>
            <a:chOff x="0" y="0"/>
            <a:chExt cx="4375" cy="2503"/>
          </a:xfrm>
        </p:grpSpPr>
        <p:graphicFrame>
          <p:nvGraphicFramePr>
            <p:cNvPr id="25604" name="Object 4"/>
            <p:cNvGraphicFramePr>
              <a:graphicFrameLocks noChangeAspect="1"/>
            </p:cNvGraphicFramePr>
            <p:nvPr/>
          </p:nvGraphicFramePr>
          <p:xfrm>
            <a:off x="0" y="0"/>
            <a:ext cx="4375" cy="19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3" name="" r:id="rId3" imgW="4476750" imgH="847725" progId="PBrush">
                    <p:embed/>
                  </p:oleObj>
                </mc:Choice>
                <mc:Fallback>
                  <p:oleObj name="" r:id="rId3" imgW="4476750" imgH="847725" progId="PBrush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4375" cy="19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681" y="1831"/>
              <a:ext cx="318" cy="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1543" y="1877"/>
              <a:ext cx="499" cy="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2677" y="1877"/>
              <a:ext cx="363" cy="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C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3765" y="1833"/>
              <a:ext cx="409" cy="6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D</a:t>
              </a:r>
              <a:endPara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488055" y="1342073"/>
            <a:ext cx="6492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12433" y="4008438"/>
            <a:ext cx="83534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.下列有关用电常识的说法，正确的是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)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家庭电路中的用电器都是串联的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用湿手拔动电路中的开关是安全的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保险丝熔断一定是由于电路短路造成的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发生触电事故时应首先拉闸切断电路，或用干木棒等绝缘物把电线挑开 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824980" y="4008438"/>
            <a:ext cx="504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 autoUpdateAnimBg="0"/>
      <p:bldP spid="25609" grpId="0" bldLvl="0" animBg="1" autoUpdateAnimBg="0"/>
      <p:bldP spid="25610" grpId="0" bldLvl="0" animBg="1" autoUpdateAnimBg="0"/>
      <p:bldP spid="25611" grpId="0" bldLvl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81623" y="893763"/>
            <a:ext cx="8351837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algn="just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7.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所示的图片是生活当中见到的几种情况，其中符合安全用电做法的是（    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81940" y="4171950"/>
            <a:ext cx="8514715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indent="0" algn="l" fontAlgn="auto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小明同学家里的几盏灯都不亮了，检查保险丝没有熔断，用测电笔测室内各处电路时，氖管均发光。小明对故障做了4种判断，其中正确的是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(    )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灯泡全部烧坏    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室内线路某处短路。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266700" algn="just"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进户线零线开路  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进户线火线开路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4212590" y="1325245"/>
            <a:ext cx="60579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543675" y="5033645"/>
            <a:ext cx="4794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6632" name="Group 8" descr="学科网(www.zxxk.com)--教育资源门户，提供试卷、教案、课件、论文、素材及各类教学资源下载，还有大量而丰富的教学相关资讯！"/>
          <p:cNvGrpSpPr/>
          <p:nvPr/>
        </p:nvGrpSpPr>
        <p:grpSpPr bwMode="auto">
          <a:xfrm>
            <a:off x="497523" y="1939925"/>
            <a:ext cx="7704137" cy="2232025"/>
            <a:chOff x="0" y="0"/>
            <a:chExt cx="8300" cy="2197"/>
          </a:xfrm>
        </p:grpSpPr>
        <p:sp>
          <p:nvSpPr>
            <p:cNvPr id="26633" name="Text Box 9"/>
            <p:cNvSpPr txBox="1">
              <a:spLocks noChangeArrowheads="1"/>
            </p:cNvSpPr>
            <p:nvPr/>
          </p:nvSpPr>
          <p:spPr bwMode="auto">
            <a:xfrm>
              <a:off x="3960" y="1872"/>
              <a:ext cx="444" cy="3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p>
              <a:pPr algn="just"/>
              <a:r>
                <a:rPr lang="zh-CN" altLang="en-US" sz="20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20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3</a:t>
              </a:r>
              <a:endParaRPr lang="en-US" altLang="zh-CN" sz="20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4" name="Text Box 10"/>
            <p:cNvSpPr txBox="1">
              <a:spLocks noChangeArrowheads="1"/>
            </p:cNvSpPr>
            <p:nvPr/>
          </p:nvSpPr>
          <p:spPr bwMode="auto">
            <a:xfrm>
              <a:off x="6195" y="1716"/>
              <a:ext cx="189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p>
              <a:pPr algn="just"/>
              <a:r>
                <a:rPr lang="en-US" altLang="zh-CN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D.</a:t>
              </a:r>
              <a:r>
                <a:rPr lang="zh-CN" altLang="en-US" sz="12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发现触电立即切断电源</a:t>
              </a:r>
              <a:endParaRPr lang="zh-CN" altLang="en-US" sz="1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5" name="Text Box 11"/>
            <p:cNvSpPr txBox="1">
              <a:spLocks noChangeArrowheads="1"/>
            </p:cNvSpPr>
            <p:nvPr/>
          </p:nvSpPr>
          <p:spPr bwMode="auto">
            <a:xfrm>
              <a:off x="2160" y="1716"/>
              <a:ext cx="1620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p>
              <a:pPr algn="just"/>
              <a:r>
                <a:rPr lang="en-US" altLang="zh-CN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B.</a:t>
              </a:r>
              <a:r>
                <a:rPr lang="zh-CN" altLang="en-US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电线上晾衣服</a:t>
              </a:r>
              <a:endParaRPr lang="zh-CN" altLang="en-US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endParaRPr lang="zh-CN" altLang="en-US" sz="24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6" name="Text Box 12"/>
            <p:cNvSpPr txBox="1">
              <a:spLocks noChangeArrowheads="1"/>
            </p:cNvSpPr>
            <p:nvPr/>
          </p:nvSpPr>
          <p:spPr bwMode="auto">
            <a:xfrm>
              <a:off x="4500" y="1716"/>
              <a:ext cx="1323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p>
              <a:pPr algn="ctr"/>
              <a:r>
                <a:rPr lang="en-US" altLang="zh-CN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C.</a:t>
              </a:r>
              <a:r>
                <a:rPr lang="zh-CN" altLang="en-US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机壳没有接地</a:t>
              </a:r>
              <a:endParaRPr lang="zh-CN" altLang="en-US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6637" name="Text Box 13"/>
            <p:cNvSpPr txBox="1">
              <a:spLocks noChangeArrowheads="1"/>
            </p:cNvSpPr>
            <p:nvPr/>
          </p:nvSpPr>
          <p:spPr bwMode="auto">
            <a:xfrm>
              <a:off x="341" y="1716"/>
              <a:ext cx="1260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p>
              <a:pPr algn="just"/>
              <a:r>
                <a:rPr lang="en-US" altLang="zh-CN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A.</a:t>
              </a:r>
              <a:r>
                <a:rPr lang="zh-CN" altLang="en-US" sz="1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绝缘皮破损</a:t>
              </a:r>
              <a:endParaRPr lang="zh-CN" altLang="en-US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pPr algn="just"/>
              <a:endParaRPr lang="zh-CN" altLang="en-US" sz="1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pPr algn="just"/>
              <a:endParaRPr lang="zh-CN" altLang="en-US" sz="9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  <a:p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638" name="Object 14"/>
            <p:cNvGraphicFramePr>
              <a:graphicFrameLocks noChangeAspect="1"/>
            </p:cNvGraphicFramePr>
            <p:nvPr/>
          </p:nvGraphicFramePr>
          <p:xfrm>
            <a:off x="0" y="0"/>
            <a:ext cx="8300" cy="1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40" name="位图图像" r:id="rId3" imgW="6096000" imgH="1190625" progId="Paint.Picture">
                    <p:embed/>
                  </p:oleObj>
                </mc:Choice>
                <mc:Fallback>
                  <p:oleObj name="位图图像" r:id="rId3" imgW="6096000" imgH="1190625" progId="Paint.Picture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lum bright="18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8300" cy="16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 autoUpdateAnimBg="0"/>
      <p:bldP spid="26628" grpId="0" bldLvl="0" animBg="1" autoUpdateAnimBg="0"/>
      <p:bldP spid="26629" grpId="0" bldLvl="0" animBg="1" autoUpdateAnimBg="0"/>
      <p:bldP spid="26630" grpId="0" bldLvl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22275" y="1788160"/>
            <a:ext cx="841756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9.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用笔画线表示导线，把如图2所示的引出线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f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正确连入电路。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867400" y="4452620"/>
            <a:ext cx="84709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图2</a:t>
            </a:r>
            <a:endParaRPr lang="zh-CN" altLang="en-US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7654" name="Picture 6" descr="w56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227298"/>
            <a:ext cx="54737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5435600" y="3371760"/>
            <a:ext cx="0" cy="10810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3851275" y="4163923"/>
            <a:ext cx="0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1979613" y="3732123"/>
            <a:ext cx="0" cy="13684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2555875" y="373212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2555875" y="3732123"/>
            <a:ext cx="0" cy="863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grpSp>
        <p:nvGrpSpPr>
          <p:cNvPr id="27660" name="Group 12"/>
          <p:cNvGrpSpPr/>
          <p:nvPr/>
        </p:nvGrpSpPr>
        <p:grpSpPr bwMode="auto">
          <a:xfrm>
            <a:off x="4067175" y="4308385"/>
            <a:ext cx="1152525" cy="71438"/>
            <a:chOff x="0" y="0"/>
            <a:chExt cx="726" cy="45"/>
          </a:xfrm>
        </p:grpSpPr>
        <p:sp>
          <p:nvSpPr>
            <p:cNvPr id="27661" name="Line 13"/>
            <p:cNvSpPr>
              <a:spLocks noChangeShapeType="1"/>
            </p:cNvSpPr>
            <p:nvPr/>
          </p:nvSpPr>
          <p:spPr bwMode="auto">
            <a:xfrm flipV="1">
              <a:off x="46" y="0"/>
              <a:ext cx="680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7662" name="Line 14"/>
            <p:cNvSpPr>
              <a:spLocks noChangeShapeType="1"/>
            </p:cNvSpPr>
            <p:nvPr/>
          </p:nvSpPr>
          <p:spPr bwMode="auto">
            <a:xfrm flipH="1">
              <a:off x="0" y="0"/>
              <a:ext cx="46" cy="4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27663" name="WordArt 15"/>
          <p:cNvSpPr>
            <a:spLocks noChangeArrowheads="1" noChangeShapeType="1" noTextEdit="1"/>
          </p:cNvSpPr>
          <p:nvPr/>
        </p:nvSpPr>
        <p:spPr bwMode="auto">
          <a:xfrm>
            <a:off x="684213" y="1042700"/>
            <a:ext cx="29718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p>
            <a:pPr algn="ctr"/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画一画 你真行</a:t>
            </a:r>
            <a:endParaRPr lang="zh-CN" altLang="en-US" sz="3600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5435600" y="3371760"/>
            <a:ext cx="73025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665" name="Oval 17"/>
          <p:cNvSpPr>
            <a:spLocks noChangeArrowheads="1"/>
          </p:cNvSpPr>
          <p:nvPr/>
        </p:nvSpPr>
        <p:spPr bwMode="auto">
          <a:xfrm>
            <a:off x="3779838" y="4092485"/>
            <a:ext cx="73025" cy="714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2484438" y="3732123"/>
            <a:ext cx="73025" cy="714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7667" name="Oval 19"/>
          <p:cNvSpPr>
            <a:spLocks noChangeArrowheads="1"/>
          </p:cNvSpPr>
          <p:nvPr/>
        </p:nvSpPr>
        <p:spPr bwMode="auto">
          <a:xfrm>
            <a:off x="1979613" y="3732123"/>
            <a:ext cx="73025" cy="714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 autoUpdateAnimBg="0"/>
      <p:bldP spid="27653" grpId="0" bldLvl="0" animBg="1" autoUpdateAnimBg="0"/>
      <p:bldP spid="27655" grpId="0" bldLvl="0" animBg="1"/>
      <p:bldP spid="27656" grpId="0" bldLvl="0" animBg="1"/>
      <p:bldP spid="27657" grpId="0" bldLvl="0" animBg="1"/>
      <p:bldP spid="27659" grpId="0" bldLvl="0" animBg="1"/>
      <p:bldP spid="27663" grpId="0" animBg="1"/>
      <p:bldP spid="27664" grpId="0" bldLvl="0" animBg="1"/>
      <p:bldP spid="27665" grpId="0" bldLvl="0" animBg="1"/>
      <p:bldP spid="27666" grpId="0" bldLvl="0" animBg="1"/>
      <p:bldP spid="2766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70" name="AutoShape 4"/>
          <p:cNvSpPr>
            <a:spLocks noChangeArrowheads="1"/>
          </p:cNvSpPr>
          <p:nvPr/>
        </p:nvSpPr>
        <p:spPr bwMode="auto">
          <a:xfrm>
            <a:off x="858520" y="5090795"/>
            <a:ext cx="1290955" cy="5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FF00FF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讨论：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171" name="Picture 5" descr="123_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1210" y="1092200"/>
            <a:ext cx="7561263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858520" y="5659755"/>
            <a:ext cx="75641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要安装家庭电路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你该准备些什么材料呢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273" name="Picture 9" descr="未命名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5437" y="864190"/>
            <a:ext cx="7561262" cy="56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7574394" y="1407115"/>
            <a:ext cx="549275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</a:rPr>
              <a:t>开关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 flipH="1">
            <a:off x="7036435" y="4490085"/>
            <a:ext cx="215900" cy="5175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endParaRPr lang="zh-CN" alt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H="1">
            <a:off x="7823200" y="2064385"/>
            <a:ext cx="134620" cy="198310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5654040" y="4836160"/>
            <a:ext cx="570230" cy="98742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endParaRPr lang="zh-CN" alt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502910" y="5657215"/>
            <a:ext cx="86741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solidFill>
                  <a:srgbClr val="000099"/>
                </a:solidFill>
                <a:latin typeface="Tahoma" panose="020B0604030504040204" pitchFamily="34" charset="0"/>
              </a:rPr>
              <a:t>插座</a:t>
            </a:r>
            <a:endParaRPr lang="zh-CN" altLang="en-US" sz="2400" b="1">
              <a:solidFill>
                <a:srgbClr val="000099"/>
              </a:solidFill>
              <a:latin typeface="Tahoma" panose="020B0604030504040204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6752069" y="5008518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2400" b="1">
                <a:solidFill>
                  <a:srgbClr val="000099"/>
                </a:solidFill>
                <a:latin typeface="Tahoma" panose="020B0604030504040204" pitchFamily="34" charset="0"/>
              </a:rPr>
              <a:t>用电器</a:t>
            </a:r>
            <a:endParaRPr lang="zh-CN" altLang="en-US" sz="2400" b="1">
              <a:solidFill>
                <a:srgbClr val="000099"/>
              </a:solidFill>
              <a:latin typeface="Tahoma" panose="020B0604030504040204" pitchFamily="34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964055" y="4180205"/>
            <a:ext cx="117094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电能表</a:t>
            </a:r>
            <a:endParaRPr lang="zh-CN" altLang="en-US" sz="24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75437" y="2458358"/>
            <a:ext cx="15811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24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进户线</a:t>
            </a:r>
            <a:endParaRPr lang="zh-CN" altLang="en-US" sz="24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2433320" y="2064385"/>
            <a:ext cx="149923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24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闸刀开关</a:t>
            </a:r>
            <a:endParaRPr lang="zh-CN" altLang="en-US" sz="24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1899399" y="3529603"/>
            <a:ext cx="12350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r>
              <a:rPr lang="zh-CN" altLang="en-US" sz="2400" b="1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保险盒</a:t>
            </a:r>
            <a:endParaRPr lang="zh-CN" altLang="en-US" sz="24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ldLvl="0" animBg="1" autoUpdateAnimBg="0"/>
      <p:bldP spid="11276" grpId="0" bldLvl="0" animBg="1" autoUpdateAnimBg="0"/>
      <p:bldP spid="11277" grpId="0" bldLvl="0" animBg="1" autoUpdateAnimBg="0"/>
      <p:bldP spid="11278" grpId="0" bldLvl="0" animBg="1" autoUpdateAnimBg="0"/>
      <p:bldP spid="11266" grpId="0" bldLvl="0" animBg="1"/>
      <p:bldP spid="11271" grpId="0" bldLvl="0" animBg="1"/>
      <p:bldP spid="1127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1683547" y="11292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模板：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www.1ppt.com/moban/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素材：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www.1ppt.com/sucai/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背景：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www.1ppt.com/beijing/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图表：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www.1ppt.com/tubiao/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www.1ppt.com/xiazai/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教程： 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www.1ppt.com/powerpoint/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资料下载：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www.1ppt.com/ziliao/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范文下载：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www.1ppt.com/fanwen/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试卷下载：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www.1ppt.com/shiti/           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教案下载：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www.1ppt.com/jiaoan/       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论坛：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www.1ppt.cn                                     PPT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语文课件：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www.1ppt.com/kejian/yuwen/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数学课件：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www.1ppt.com/kejian/shuxue/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英语课件：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www.1ppt.com/kejian/yingyu/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美术课件：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www.1ppt.com/kejian/meishu/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科学课件：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www.1ppt.com/kejian/kexue/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物理课件：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www.1ppt.com/kejian/wuli/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化学课件：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www.1ppt.com/kejian/huaxue/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生物课件：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www.1ppt.com/kejian/shengwu/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地理课件：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www.1ppt.com/kejian/dili/          </a:t>
            </a:r>
            <a:r>
              <a:rPr kumimoji="0" lang="zh-CN" altLang="en-US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历史课件：</a:t>
            </a:r>
            <a:r>
              <a:rPr kumimoji="0" lang="en-US" altLang="zh-CN" sz="1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www.1ppt.com/kejian/lishi/        </a:t>
            </a:r>
            <a:endParaRPr kumimoji="0" lang="en-US" altLang="zh-CN" sz="1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9218" name="Group 2"/>
          <p:cNvGrpSpPr/>
          <p:nvPr/>
        </p:nvGrpSpPr>
        <p:grpSpPr bwMode="auto">
          <a:xfrm>
            <a:off x="6588125" y="4237673"/>
            <a:ext cx="490538" cy="639762"/>
            <a:chOff x="4150" y="2886"/>
            <a:chExt cx="309" cy="403"/>
          </a:xfrm>
        </p:grpSpPr>
        <p:sp>
          <p:nvSpPr>
            <p:cNvPr id="18435" name="Text Box 3"/>
            <p:cNvSpPr txBox="1">
              <a:spLocks noChangeArrowheads="1"/>
            </p:cNvSpPr>
            <p:nvPr/>
          </p:nvSpPr>
          <p:spPr bwMode="auto">
            <a:xfrm>
              <a:off x="4150" y="2886"/>
              <a:ext cx="309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..</a:t>
              </a:r>
              <a:endParaRPr kumimoji="1"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36" name="Oval 4"/>
            <p:cNvSpPr>
              <a:spLocks noChangeArrowheads="1"/>
            </p:cNvSpPr>
            <p:nvPr/>
          </p:nvSpPr>
          <p:spPr bwMode="auto">
            <a:xfrm>
              <a:off x="4185" y="3097"/>
              <a:ext cx="192" cy="192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21" name="Group 5"/>
          <p:cNvGrpSpPr/>
          <p:nvPr/>
        </p:nvGrpSpPr>
        <p:grpSpPr bwMode="auto">
          <a:xfrm>
            <a:off x="1403350" y="3805873"/>
            <a:ext cx="360363" cy="919162"/>
            <a:chOff x="884" y="2614"/>
            <a:chExt cx="227" cy="579"/>
          </a:xfrm>
        </p:grpSpPr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884" y="2614"/>
              <a:ext cx="0" cy="33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>
              <a:off x="1111" y="2617"/>
              <a:ext cx="0" cy="576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24" name="Group 8"/>
          <p:cNvGrpSpPr/>
          <p:nvPr/>
        </p:nvGrpSpPr>
        <p:grpSpPr bwMode="auto">
          <a:xfrm>
            <a:off x="2051050" y="2437448"/>
            <a:ext cx="217488" cy="2287587"/>
            <a:chOff x="1292" y="1752"/>
            <a:chExt cx="137" cy="1441"/>
          </a:xfrm>
        </p:grpSpPr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>
              <a:off x="1292" y="1752"/>
              <a:ext cx="0" cy="12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1429" y="1993"/>
              <a:ext cx="0" cy="120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27" name="Group 11"/>
          <p:cNvGrpSpPr/>
          <p:nvPr/>
        </p:nvGrpSpPr>
        <p:grpSpPr bwMode="auto">
          <a:xfrm>
            <a:off x="2051050" y="2437448"/>
            <a:ext cx="1152525" cy="382587"/>
            <a:chOff x="1292" y="1752"/>
            <a:chExt cx="726" cy="241"/>
          </a:xfrm>
        </p:grpSpPr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V="1">
              <a:off x="1292" y="1752"/>
              <a:ext cx="72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1429" y="1993"/>
              <a:ext cx="384" cy="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30" name="Group 14"/>
          <p:cNvGrpSpPr/>
          <p:nvPr/>
        </p:nvGrpSpPr>
        <p:grpSpPr bwMode="auto">
          <a:xfrm>
            <a:off x="2900363" y="3178810"/>
            <a:ext cx="584200" cy="1524000"/>
            <a:chOff x="1827" y="2219"/>
            <a:chExt cx="368" cy="960"/>
          </a:xfrm>
        </p:grpSpPr>
        <p:grpSp>
          <p:nvGrpSpPr>
            <p:cNvPr id="9231" name="Group 15"/>
            <p:cNvGrpSpPr/>
            <p:nvPr/>
          </p:nvGrpSpPr>
          <p:grpSpPr bwMode="auto">
            <a:xfrm>
              <a:off x="1827" y="2219"/>
              <a:ext cx="320" cy="960"/>
              <a:chOff x="1827" y="2219"/>
              <a:chExt cx="320" cy="960"/>
            </a:xfrm>
          </p:grpSpPr>
          <p:sp>
            <p:nvSpPr>
              <p:cNvPr id="18448" name="Line 16"/>
              <p:cNvSpPr>
                <a:spLocks noChangeShapeType="1"/>
              </p:cNvSpPr>
              <p:nvPr/>
            </p:nvSpPr>
            <p:spPr bwMode="auto">
              <a:xfrm>
                <a:off x="1923" y="2411"/>
                <a:ext cx="0" cy="768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49" name="Line 17"/>
              <p:cNvSpPr>
                <a:spLocks noChangeShapeType="1"/>
              </p:cNvSpPr>
              <p:nvPr/>
            </p:nvSpPr>
            <p:spPr bwMode="auto">
              <a:xfrm>
                <a:off x="2147" y="2411"/>
                <a:ext cx="0" cy="528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50" name="Line 18"/>
              <p:cNvSpPr>
                <a:spLocks noChangeShapeType="1"/>
              </p:cNvSpPr>
              <p:nvPr/>
            </p:nvSpPr>
            <p:spPr bwMode="auto">
              <a:xfrm flipH="1" flipV="1">
                <a:off x="1827" y="2219"/>
                <a:ext cx="96" cy="192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51" name="Line 19"/>
              <p:cNvSpPr>
                <a:spLocks noChangeShapeType="1"/>
              </p:cNvSpPr>
              <p:nvPr/>
            </p:nvSpPr>
            <p:spPr bwMode="auto">
              <a:xfrm flipH="1" flipV="1">
                <a:off x="2051" y="2235"/>
                <a:ext cx="96" cy="192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52" name="Line 20"/>
              <p:cNvSpPr>
                <a:spLocks noChangeShapeType="1"/>
              </p:cNvSpPr>
              <p:nvPr/>
            </p:nvSpPr>
            <p:spPr bwMode="auto">
              <a:xfrm>
                <a:off x="1882" y="2296"/>
                <a:ext cx="1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53" name="Line 21"/>
              <p:cNvSpPr>
                <a:spLocks noChangeShapeType="1"/>
              </p:cNvSpPr>
              <p:nvPr/>
            </p:nvSpPr>
            <p:spPr bwMode="auto">
              <a:xfrm>
                <a:off x="1927" y="2341"/>
                <a:ext cx="1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</p:grpSp>
        <p:sp>
          <p:nvSpPr>
            <p:cNvPr id="18454" name="Rectangle 22"/>
            <p:cNvSpPr>
              <a:spLocks noChangeArrowheads="1"/>
            </p:cNvSpPr>
            <p:nvPr/>
          </p:nvSpPr>
          <p:spPr bwMode="auto">
            <a:xfrm>
              <a:off x="1875" y="2555"/>
              <a:ext cx="96" cy="24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55" name="Rectangle 23"/>
            <p:cNvSpPr>
              <a:spLocks noChangeArrowheads="1"/>
            </p:cNvSpPr>
            <p:nvPr/>
          </p:nvSpPr>
          <p:spPr bwMode="auto">
            <a:xfrm>
              <a:off x="2099" y="2555"/>
              <a:ext cx="96" cy="24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240" name="Group 24"/>
          <p:cNvGrpSpPr/>
          <p:nvPr/>
        </p:nvGrpSpPr>
        <p:grpSpPr bwMode="auto">
          <a:xfrm>
            <a:off x="3052763" y="4309110"/>
            <a:ext cx="1014412" cy="393700"/>
            <a:chOff x="1923" y="2931"/>
            <a:chExt cx="639" cy="248"/>
          </a:xfrm>
        </p:grpSpPr>
        <p:sp>
          <p:nvSpPr>
            <p:cNvPr id="18457" name="Line 25"/>
            <p:cNvSpPr>
              <a:spLocks noChangeShapeType="1"/>
            </p:cNvSpPr>
            <p:nvPr/>
          </p:nvSpPr>
          <p:spPr bwMode="auto">
            <a:xfrm flipV="1">
              <a:off x="1923" y="3158"/>
              <a:ext cx="639" cy="21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58" name="Line 26"/>
            <p:cNvSpPr>
              <a:spLocks noChangeShapeType="1"/>
            </p:cNvSpPr>
            <p:nvPr/>
          </p:nvSpPr>
          <p:spPr bwMode="auto">
            <a:xfrm flipV="1">
              <a:off x="2147" y="2931"/>
              <a:ext cx="234" cy="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43" name="Group 27"/>
          <p:cNvGrpSpPr/>
          <p:nvPr/>
        </p:nvGrpSpPr>
        <p:grpSpPr bwMode="auto">
          <a:xfrm>
            <a:off x="3779838" y="2437448"/>
            <a:ext cx="287337" cy="2286000"/>
            <a:chOff x="2381" y="1739"/>
            <a:chExt cx="181" cy="1440"/>
          </a:xfrm>
        </p:grpSpPr>
        <p:sp>
          <p:nvSpPr>
            <p:cNvPr id="18460" name="Line 28"/>
            <p:cNvSpPr>
              <a:spLocks noChangeShapeType="1"/>
            </p:cNvSpPr>
            <p:nvPr/>
          </p:nvSpPr>
          <p:spPr bwMode="auto">
            <a:xfrm>
              <a:off x="2381" y="1739"/>
              <a:ext cx="0" cy="12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61" name="Line 29"/>
            <p:cNvSpPr>
              <a:spLocks noChangeShapeType="1"/>
            </p:cNvSpPr>
            <p:nvPr/>
          </p:nvSpPr>
          <p:spPr bwMode="auto">
            <a:xfrm>
              <a:off x="2562" y="1979"/>
              <a:ext cx="0" cy="120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5810250" y="2820035"/>
            <a:ext cx="0" cy="190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grpSp>
        <p:nvGrpSpPr>
          <p:cNvPr id="9247" name="Group 31"/>
          <p:cNvGrpSpPr/>
          <p:nvPr/>
        </p:nvGrpSpPr>
        <p:grpSpPr bwMode="auto">
          <a:xfrm>
            <a:off x="6572250" y="2820035"/>
            <a:ext cx="76200" cy="1905000"/>
            <a:chOff x="4140" y="1993"/>
            <a:chExt cx="48" cy="1200"/>
          </a:xfrm>
        </p:grpSpPr>
        <p:sp>
          <p:nvSpPr>
            <p:cNvPr id="18464" name="Line 32"/>
            <p:cNvSpPr>
              <a:spLocks noChangeShapeType="1"/>
            </p:cNvSpPr>
            <p:nvPr/>
          </p:nvSpPr>
          <p:spPr bwMode="auto">
            <a:xfrm>
              <a:off x="4140" y="1993"/>
              <a:ext cx="0" cy="1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65" name="Line 33"/>
            <p:cNvSpPr>
              <a:spLocks noChangeShapeType="1"/>
            </p:cNvSpPr>
            <p:nvPr/>
          </p:nvSpPr>
          <p:spPr bwMode="auto">
            <a:xfrm>
              <a:off x="4140" y="3193"/>
              <a:ext cx="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50" name="Group 34"/>
          <p:cNvGrpSpPr/>
          <p:nvPr/>
        </p:nvGrpSpPr>
        <p:grpSpPr bwMode="auto">
          <a:xfrm>
            <a:off x="6948488" y="2437448"/>
            <a:ext cx="144462" cy="2303462"/>
            <a:chOff x="4396" y="1752"/>
            <a:chExt cx="72" cy="1451"/>
          </a:xfrm>
        </p:grpSpPr>
        <p:sp>
          <p:nvSpPr>
            <p:cNvPr id="18467" name="Line 35"/>
            <p:cNvSpPr>
              <a:spLocks noChangeShapeType="1"/>
            </p:cNvSpPr>
            <p:nvPr/>
          </p:nvSpPr>
          <p:spPr bwMode="auto">
            <a:xfrm>
              <a:off x="4468" y="1752"/>
              <a:ext cx="0" cy="14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68" name="Line 36"/>
            <p:cNvSpPr>
              <a:spLocks noChangeShapeType="1"/>
            </p:cNvSpPr>
            <p:nvPr/>
          </p:nvSpPr>
          <p:spPr bwMode="auto">
            <a:xfrm>
              <a:off x="4396" y="3193"/>
              <a:ext cx="72" cy="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53" name="Group 37"/>
          <p:cNvGrpSpPr/>
          <p:nvPr/>
        </p:nvGrpSpPr>
        <p:grpSpPr bwMode="auto">
          <a:xfrm>
            <a:off x="5810250" y="4598035"/>
            <a:ext cx="482600" cy="304800"/>
            <a:chOff x="3660" y="3113"/>
            <a:chExt cx="304" cy="192"/>
          </a:xfrm>
        </p:grpSpPr>
        <p:grpSp>
          <p:nvGrpSpPr>
            <p:cNvPr id="9254" name="Group 38"/>
            <p:cNvGrpSpPr/>
            <p:nvPr/>
          </p:nvGrpSpPr>
          <p:grpSpPr bwMode="auto">
            <a:xfrm>
              <a:off x="3660" y="3193"/>
              <a:ext cx="304" cy="10"/>
              <a:chOff x="3660" y="3193"/>
              <a:chExt cx="304" cy="10"/>
            </a:xfrm>
          </p:grpSpPr>
          <p:sp>
            <p:nvSpPr>
              <p:cNvPr id="18471" name="Line 39"/>
              <p:cNvSpPr>
                <a:spLocks noChangeShapeType="1"/>
              </p:cNvSpPr>
              <p:nvPr/>
            </p:nvSpPr>
            <p:spPr bwMode="auto">
              <a:xfrm>
                <a:off x="3916" y="3193"/>
                <a:ext cx="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72" name="Line 40"/>
              <p:cNvSpPr>
                <a:spLocks noChangeShapeType="1"/>
              </p:cNvSpPr>
              <p:nvPr/>
            </p:nvSpPr>
            <p:spPr bwMode="auto">
              <a:xfrm>
                <a:off x="3660" y="3193"/>
                <a:ext cx="82" cy="1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</p:grpSp>
        <p:sp>
          <p:nvSpPr>
            <p:cNvPr id="18473" name="AutoShape 41"/>
            <p:cNvSpPr>
              <a:spLocks noChangeArrowheads="1"/>
            </p:cNvSpPr>
            <p:nvPr/>
          </p:nvSpPr>
          <p:spPr bwMode="auto">
            <a:xfrm>
              <a:off x="3742" y="3113"/>
              <a:ext cx="192" cy="192"/>
            </a:xfrm>
            <a:prstGeom prst="flowChartSummingJunction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74" name="Line 42"/>
          <p:cNvSpPr>
            <a:spLocks noChangeShapeType="1"/>
          </p:cNvSpPr>
          <p:nvPr/>
        </p:nvSpPr>
        <p:spPr bwMode="auto">
          <a:xfrm>
            <a:off x="7334250" y="2820035"/>
            <a:ext cx="0" cy="1905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oval" w="med" len="med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grpSp>
        <p:nvGrpSpPr>
          <p:cNvPr id="9259" name="Group 43"/>
          <p:cNvGrpSpPr/>
          <p:nvPr/>
        </p:nvGrpSpPr>
        <p:grpSpPr bwMode="auto">
          <a:xfrm>
            <a:off x="7334250" y="4572635"/>
            <a:ext cx="558800" cy="304800"/>
            <a:chOff x="4620" y="3097"/>
            <a:chExt cx="352" cy="192"/>
          </a:xfrm>
        </p:grpSpPr>
        <p:sp>
          <p:nvSpPr>
            <p:cNvPr id="18476" name="Line 44"/>
            <p:cNvSpPr>
              <a:spLocks noChangeShapeType="1"/>
            </p:cNvSpPr>
            <p:nvPr/>
          </p:nvSpPr>
          <p:spPr bwMode="auto">
            <a:xfrm>
              <a:off x="4620" y="3193"/>
              <a:ext cx="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77" name="AutoShape 45"/>
            <p:cNvSpPr>
              <a:spLocks noChangeArrowheads="1"/>
            </p:cNvSpPr>
            <p:nvPr/>
          </p:nvSpPr>
          <p:spPr bwMode="auto">
            <a:xfrm>
              <a:off x="4684" y="3097"/>
              <a:ext cx="192" cy="192"/>
            </a:xfrm>
            <a:prstGeom prst="flowChartSummingJunction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8" name="Line 46"/>
            <p:cNvSpPr>
              <a:spLocks noChangeShapeType="1"/>
            </p:cNvSpPr>
            <p:nvPr/>
          </p:nvSpPr>
          <p:spPr bwMode="auto">
            <a:xfrm>
              <a:off x="4876" y="3193"/>
              <a:ext cx="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63" name="Group 47"/>
          <p:cNvGrpSpPr/>
          <p:nvPr/>
        </p:nvGrpSpPr>
        <p:grpSpPr bwMode="auto">
          <a:xfrm>
            <a:off x="6084888" y="2451735"/>
            <a:ext cx="488950" cy="2289175"/>
            <a:chOff x="3833" y="1753"/>
            <a:chExt cx="308" cy="1442"/>
          </a:xfrm>
        </p:grpSpPr>
        <p:sp>
          <p:nvSpPr>
            <p:cNvPr id="18480" name="Rectangle 48"/>
            <p:cNvSpPr>
              <a:spLocks noChangeArrowheads="1"/>
            </p:cNvSpPr>
            <p:nvPr/>
          </p:nvSpPr>
          <p:spPr bwMode="auto">
            <a:xfrm>
              <a:off x="3833" y="2346"/>
              <a:ext cx="308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。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9265" name="Group 49"/>
            <p:cNvGrpSpPr/>
            <p:nvPr/>
          </p:nvGrpSpPr>
          <p:grpSpPr bwMode="auto">
            <a:xfrm>
              <a:off x="3833" y="1753"/>
              <a:ext cx="141" cy="1442"/>
              <a:chOff x="3833" y="1753"/>
              <a:chExt cx="141" cy="1442"/>
            </a:xfrm>
          </p:grpSpPr>
          <p:sp>
            <p:nvSpPr>
              <p:cNvPr id="18482" name="Line 50"/>
              <p:cNvSpPr>
                <a:spLocks noChangeShapeType="1"/>
              </p:cNvSpPr>
              <p:nvPr/>
            </p:nvSpPr>
            <p:spPr bwMode="auto">
              <a:xfrm flipH="1">
                <a:off x="3969" y="1753"/>
                <a:ext cx="5" cy="67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83" name="Line 51"/>
              <p:cNvSpPr>
                <a:spLocks noChangeShapeType="1"/>
              </p:cNvSpPr>
              <p:nvPr/>
            </p:nvSpPr>
            <p:spPr bwMode="auto">
              <a:xfrm flipH="1">
                <a:off x="3968" y="2659"/>
                <a:ext cx="1" cy="5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484" name="Line 52"/>
              <p:cNvSpPr>
                <a:spLocks noChangeShapeType="1"/>
              </p:cNvSpPr>
              <p:nvPr/>
            </p:nvSpPr>
            <p:spPr bwMode="auto">
              <a:xfrm flipH="1" flipV="1">
                <a:off x="3833" y="2432"/>
                <a:ext cx="96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9269" name="Group 53"/>
          <p:cNvGrpSpPr/>
          <p:nvPr/>
        </p:nvGrpSpPr>
        <p:grpSpPr bwMode="auto">
          <a:xfrm>
            <a:off x="247650" y="4309110"/>
            <a:ext cx="1300163" cy="376238"/>
            <a:chOff x="156" y="2931"/>
            <a:chExt cx="819" cy="237"/>
          </a:xfrm>
        </p:grpSpPr>
        <p:sp>
          <p:nvSpPr>
            <p:cNvPr id="18486" name="Line 54"/>
            <p:cNvSpPr>
              <a:spLocks noChangeShapeType="1"/>
            </p:cNvSpPr>
            <p:nvPr/>
          </p:nvSpPr>
          <p:spPr bwMode="auto">
            <a:xfrm>
              <a:off x="431" y="2931"/>
              <a:ext cx="317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87" name="Line 55"/>
            <p:cNvSpPr>
              <a:spLocks noChangeShapeType="1"/>
            </p:cNvSpPr>
            <p:nvPr/>
          </p:nvSpPr>
          <p:spPr bwMode="auto">
            <a:xfrm>
              <a:off x="156" y="3158"/>
              <a:ext cx="819" cy="1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72" name="Group 56"/>
          <p:cNvGrpSpPr/>
          <p:nvPr/>
        </p:nvGrpSpPr>
        <p:grpSpPr bwMode="auto">
          <a:xfrm>
            <a:off x="1187450" y="3810635"/>
            <a:ext cx="360363" cy="914400"/>
            <a:chOff x="748" y="2617"/>
            <a:chExt cx="227" cy="576"/>
          </a:xfrm>
        </p:grpSpPr>
        <p:sp>
          <p:nvSpPr>
            <p:cNvPr id="18489" name="Line 57"/>
            <p:cNvSpPr>
              <a:spLocks noChangeShapeType="1"/>
            </p:cNvSpPr>
            <p:nvPr/>
          </p:nvSpPr>
          <p:spPr bwMode="auto">
            <a:xfrm>
              <a:off x="975" y="2617"/>
              <a:ext cx="0" cy="576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90" name="Line 58"/>
            <p:cNvSpPr>
              <a:spLocks noChangeShapeType="1"/>
            </p:cNvSpPr>
            <p:nvPr/>
          </p:nvSpPr>
          <p:spPr bwMode="auto">
            <a:xfrm>
              <a:off x="748" y="2617"/>
              <a:ext cx="0" cy="33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75" name="Group 59"/>
          <p:cNvGrpSpPr/>
          <p:nvPr/>
        </p:nvGrpSpPr>
        <p:grpSpPr bwMode="auto">
          <a:xfrm>
            <a:off x="30163" y="2464435"/>
            <a:ext cx="993775" cy="2808288"/>
            <a:chOff x="22" y="1389"/>
            <a:chExt cx="626" cy="1769"/>
          </a:xfrm>
        </p:grpSpPr>
        <p:sp>
          <p:nvSpPr>
            <p:cNvPr id="18492" name="Text Box 60"/>
            <p:cNvSpPr txBox="1">
              <a:spLocks noChangeArrowheads="1"/>
            </p:cNvSpPr>
            <p:nvPr/>
          </p:nvSpPr>
          <p:spPr bwMode="auto">
            <a:xfrm>
              <a:off x="22" y="1389"/>
              <a:ext cx="227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。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493" name="Rectangle 61"/>
            <p:cNvSpPr>
              <a:spLocks noChangeArrowheads="1"/>
            </p:cNvSpPr>
            <p:nvPr/>
          </p:nvSpPr>
          <p:spPr bwMode="auto">
            <a:xfrm>
              <a:off x="340" y="1389"/>
              <a:ext cx="308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。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494" name="Line 62"/>
            <p:cNvSpPr>
              <a:spLocks noChangeShapeType="1"/>
            </p:cNvSpPr>
            <p:nvPr/>
          </p:nvSpPr>
          <p:spPr bwMode="auto">
            <a:xfrm>
              <a:off x="156" y="1705"/>
              <a:ext cx="2" cy="1453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495" name="Line 63"/>
            <p:cNvSpPr>
              <a:spLocks noChangeShapeType="1"/>
            </p:cNvSpPr>
            <p:nvPr/>
          </p:nvSpPr>
          <p:spPr bwMode="auto">
            <a:xfrm>
              <a:off x="431" y="1706"/>
              <a:ext cx="0" cy="124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sp>
        <p:nvSpPr>
          <p:cNvPr id="18496" name="Text Box 64"/>
          <p:cNvSpPr txBox="1">
            <a:spLocks noChangeArrowheads="1"/>
          </p:cNvSpPr>
          <p:nvPr/>
        </p:nvSpPr>
        <p:spPr bwMode="auto">
          <a:xfrm>
            <a:off x="0" y="2204720"/>
            <a:ext cx="967105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220V</a:t>
            </a:r>
            <a:endParaRPr kumimoji="1"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497" name="Text Box 65"/>
          <p:cNvSpPr txBox="1">
            <a:spLocks noChangeArrowheads="1"/>
          </p:cNvSpPr>
          <p:nvPr/>
        </p:nvSpPr>
        <p:spPr bwMode="auto">
          <a:xfrm>
            <a:off x="8248650" y="2005648"/>
            <a:ext cx="795020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火线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498" name="Text Box 66"/>
          <p:cNvSpPr txBox="1">
            <a:spLocks noChangeArrowheads="1"/>
          </p:cNvSpPr>
          <p:nvPr/>
        </p:nvSpPr>
        <p:spPr bwMode="auto">
          <a:xfrm>
            <a:off x="8248650" y="2508885"/>
            <a:ext cx="795020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零线</a:t>
            </a:r>
            <a:endParaRPr kumimoji="1" lang="zh-CN" altLang="en-US" sz="24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283" name="Group 67"/>
          <p:cNvGrpSpPr/>
          <p:nvPr/>
        </p:nvGrpSpPr>
        <p:grpSpPr bwMode="auto">
          <a:xfrm>
            <a:off x="1042988" y="2437448"/>
            <a:ext cx="914400" cy="1373187"/>
            <a:chOff x="657" y="1752"/>
            <a:chExt cx="576" cy="865"/>
          </a:xfrm>
        </p:grpSpPr>
        <p:sp>
          <p:nvSpPr>
            <p:cNvPr id="18500" name="Rectangle 68"/>
            <p:cNvSpPr>
              <a:spLocks noChangeArrowheads="1"/>
            </p:cNvSpPr>
            <p:nvPr/>
          </p:nvSpPr>
          <p:spPr bwMode="auto">
            <a:xfrm>
              <a:off x="657" y="1753"/>
              <a:ext cx="576" cy="86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18501" name="Text Box 69"/>
            <p:cNvSpPr txBox="1">
              <a:spLocks noChangeArrowheads="1"/>
            </p:cNvSpPr>
            <p:nvPr/>
          </p:nvSpPr>
          <p:spPr bwMode="auto">
            <a:xfrm>
              <a:off x="740" y="1752"/>
              <a:ext cx="348" cy="63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电能表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9286" name="Group 70"/>
          <p:cNvGrpSpPr/>
          <p:nvPr/>
        </p:nvGrpSpPr>
        <p:grpSpPr bwMode="auto">
          <a:xfrm>
            <a:off x="1331913" y="3948748"/>
            <a:ext cx="1584325" cy="1541463"/>
            <a:chOff x="1111" y="2704"/>
            <a:chExt cx="998" cy="971"/>
          </a:xfrm>
        </p:grpSpPr>
        <p:sp>
          <p:nvSpPr>
            <p:cNvPr id="18503" name="Line 71"/>
            <p:cNvSpPr>
              <a:spLocks noChangeShapeType="1"/>
            </p:cNvSpPr>
            <p:nvPr/>
          </p:nvSpPr>
          <p:spPr bwMode="auto">
            <a:xfrm flipH="1">
              <a:off x="1437" y="2704"/>
              <a:ext cx="672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04" name="Text Box 72"/>
            <p:cNvSpPr txBox="1">
              <a:spLocks noChangeArrowheads="1"/>
            </p:cNvSpPr>
            <p:nvPr/>
          </p:nvSpPr>
          <p:spPr bwMode="auto">
            <a:xfrm>
              <a:off x="1111" y="3385"/>
              <a:ext cx="501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熔丝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9289" name="Group 73"/>
          <p:cNvGrpSpPr/>
          <p:nvPr/>
        </p:nvGrpSpPr>
        <p:grpSpPr bwMode="auto">
          <a:xfrm>
            <a:off x="2627313" y="1645285"/>
            <a:ext cx="1406525" cy="1570038"/>
            <a:chOff x="1655" y="1253"/>
            <a:chExt cx="886" cy="989"/>
          </a:xfrm>
        </p:grpSpPr>
        <p:sp>
          <p:nvSpPr>
            <p:cNvPr id="18506" name="Line 74"/>
            <p:cNvSpPr>
              <a:spLocks noChangeShapeType="1"/>
            </p:cNvSpPr>
            <p:nvPr/>
          </p:nvSpPr>
          <p:spPr bwMode="auto">
            <a:xfrm flipV="1">
              <a:off x="1882" y="1570"/>
              <a:ext cx="288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07" name="Text Box 75"/>
            <p:cNvSpPr txBox="1">
              <a:spLocks noChangeArrowheads="1"/>
            </p:cNvSpPr>
            <p:nvPr/>
          </p:nvSpPr>
          <p:spPr bwMode="auto">
            <a:xfrm>
              <a:off x="1655" y="1253"/>
              <a:ext cx="886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闸刀开关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9292" name="Group 76"/>
          <p:cNvGrpSpPr/>
          <p:nvPr/>
        </p:nvGrpSpPr>
        <p:grpSpPr bwMode="auto">
          <a:xfrm>
            <a:off x="6948488" y="4885373"/>
            <a:ext cx="1622425" cy="747713"/>
            <a:chOff x="4377" y="3294"/>
            <a:chExt cx="1022" cy="471"/>
          </a:xfrm>
        </p:grpSpPr>
        <p:sp>
          <p:nvSpPr>
            <p:cNvPr id="18509" name="Text Box 77"/>
            <p:cNvSpPr txBox="1">
              <a:spLocks noChangeArrowheads="1"/>
            </p:cNvSpPr>
            <p:nvPr/>
          </p:nvSpPr>
          <p:spPr bwMode="auto">
            <a:xfrm>
              <a:off x="4513" y="3475"/>
              <a:ext cx="886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两孔插座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8510" name="Line 78"/>
            <p:cNvSpPr>
              <a:spLocks noChangeShapeType="1"/>
            </p:cNvSpPr>
            <p:nvPr/>
          </p:nvSpPr>
          <p:spPr bwMode="auto">
            <a:xfrm>
              <a:off x="4377" y="3294"/>
              <a:ext cx="181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295" name="Group 79"/>
          <p:cNvGrpSpPr/>
          <p:nvPr/>
        </p:nvGrpSpPr>
        <p:grpSpPr bwMode="auto">
          <a:xfrm>
            <a:off x="5580063" y="4885373"/>
            <a:ext cx="795338" cy="820738"/>
            <a:chOff x="3787" y="3294"/>
            <a:chExt cx="501" cy="517"/>
          </a:xfrm>
        </p:grpSpPr>
        <p:sp>
          <p:nvSpPr>
            <p:cNvPr id="18512" name="Line 80"/>
            <p:cNvSpPr>
              <a:spLocks noChangeShapeType="1"/>
            </p:cNvSpPr>
            <p:nvPr/>
          </p:nvSpPr>
          <p:spPr bwMode="auto">
            <a:xfrm>
              <a:off x="3840" y="3294"/>
              <a:ext cx="129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13" name="Text Box 81"/>
            <p:cNvSpPr txBox="1">
              <a:spLocks noChangeArrowheads="1"/>
            </p:cNvSpPr>
            <p:nvPr/>
          </p:nvSpPr>
          <p:spPr bwMode="auto">
            <a:xfrm>
              <a:off x="3787" y="3521"/>
              <a:ext cx="501" cy="2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电灯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grpSp>
        <p:nvGrpSpPr>
          <p:cNvPr id="9298" name="Group 82"/>
          <p:cNvGrpSpPr/>
          <p:nvPr/>
        </p:nvGrpSpPr>
        <p:grpSpPr bwMode="auto">
          <a:xfrm>
            <a:off x="7848600" y="3732848"/>
            <a:ext cx="1295400" cy="703263"/>
            <a:chOff x="4944" y="2478"/>
            <a:chExt cx="816" cy="443"/>
          </a:xfrm>
        </p:grpSpPr>
        <p:sp>
          <p:nvSpPr>
            <p:cNvPr id="18515" name="Line 83"/>
            <p:cNvSpPr>
              <a:spLocks noChangeShapeType="1"/>
            </p:cNvSpPr>
            <p:nvPr/>
          </p:nvSpPr>
          <p:spPr bwMode="auto">
            <a:xfrm>
              <a:off x="4944" y="2542"/>
              <a:ext cx="384" cy="2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16" name="Text Box 84"/>
            <p:cNvSpPr txBox="1">
              <a:spLocks noChangeArrowheads="1"/>
            </p:cNvSpPr>
            <p:nvPr/>
          </p:nvSpPr>
          <p:spPr bwMode="auto">
            <a:xfrm>
              <a:off x="5412" y="2478"/>
              <a:ext cx="348" cy="44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vert="eaVert" wrap="none">
              <a:spAutoFit/>
            </a:bodyPr>
            <a:lstStyle/>
            <a:p>
              <a:pPr>
                <a:defRPr/>
              </a:pPr>
              <a:r>
                <a: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rPr>
                <a:t>开关</a:t>
              </a:r>
              <a:endPara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</p:grpSp>
      <p:sp>
        <p:nvSpPr>
          <p:cNvPr id="18517" name="Text Box 85"/>
          <p:cNvSpPr txBox="1">
            <a:spLocks noChangeArrowheads="1"/>
          </p:cNvSpPr>
          <p:nvPr/>
        </p:nvSpPr>
        <p:spPr bwMode="auto">
          <a:xfrm>
            <a:off x="201613" y="988730"/>
            <a:ext cx="2685415" cy="52197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家庭电路电路图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302" name="Group 86"/>
          <p:cNvGrpSpPr/>
          <p:nvPr/>
        </p:nvGrpSpPr>
        <p:grpSpPr bwMode="auto">
          <a:xfrm>
            <a:off x="1403350" y="4309110"/>
            <a:ext cx="865188" cy="431800"/>
            <a:chOff x="884" y="2931"/>
            <a:chExt cx="545" cy="272"/>
          </a:xfrm>
        </p:grpSpPr>
        <p:sp>
          <p:nvSpPr>
            <p:cNvPr id="18519" name="Line 87"/>
            <p:cNvSpPr>
              <a:spLocks noChangeShapeType="1"/>
            </p:cNvSpPr>
            <p:nvPr/>
          </p:nvSpPr>
          <p:spPr bwMode="auto">
            <a:xfrm>
              <a:off x="1111" y="3193"/>
              <a:ext cx="318" cy="1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20" name="Line 88"/>
            <p:cNvSpPr>
              <a:spLocks noChangeShapeType="1"/>
            </p:cNvSpPr>
            <p:nvPr/>
          </p:nvSpPr>
          <p:spPr bwMode="auto">
            <a:xfrm>
              <a:off x="884" y="2931"/>
              <a:ext cx="40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305" name="Group 89"/>
          <p:cNvGrpSpPr/>
          <p:nvPr/>
        </p:nvGrpSpPr>
        <p:grpSpPr bwMode="auto">
          <a:xfrm>
            <a:off x="2700338" y="2416810"/>
            <a:ext cx="847725" cy="784225"/>
            <a:chOff x="1701" y="1739"/>
            <a:chExt cx="534" cy="494"/>
          </a:xfrm>
        </p:grpSpPr>
        <p:grpSp>
          <p:nvGrpSpPr>
            <p:cNvPr id="9306" name="Group 90"/>
            <p:cNvGrpSpPr/>
            <p:nvPr/>
          </p:nvGrpSpPr>
          <p:grpSpPr bwMode="auto">
            <a:xfrm>
              <a:off x="1791" y="1739"/>
              <a:ext cx="227" cy="494"/>
              <a:chOff x="1791" y="1739"/>
              <a:chExt cx="227" cy="494"/>
            </a:xfrm>
          </p:grpSpPr>
          <p:sp>
            <p:nvSpPr>
              <p:cNvPr id="18523" name="Line 91"/>
              <p:cNvSpPr>
                <a:spLocks noChangeShapeType="1"/>
              </p:cNvSpPr>
              <p:nvPr/>
            </p:nvSpPr>
            <p:spPr bwMode="auto">
              <a:xfrm>
                <a:off x="1791" y="1993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524" name="Line 92"/>
              <p:cNvSpPr>
                <a:spLocks noChangeShapeType="1"/>
              </p:cNvSpPr>
              <p:nvPr/>
            </p:nvSpPr>
            <p:spPr bwMode="auto">
              <a:xfrm>
                <a:off x="2018" y="1739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</p:grpSp>
        <p:grpSp>
          <p:nvGrpSpPr>
            <p:cNvPr id="9309" name="Group 93"/>
            <p:cNvGrpSpPr/>
            <p:nvPr/>
          </p:nvGrpSpPr>
          <p:grpSpPr bwMode="auto">
            <a:xfrm>
              <a:off x="1701" y="1892"/>
              <a:ext cx="534" cy="290"/>
              <a:chOff x="1660" y="1888"/>
              <a:chExt cx="534" cy="290"/>
            </a:xfrm>
          </p:grpSpPr>
          <p:sp>
            <p:nvSpPr>
              <p:cNvPr id="18526" name="Rectangle 94"/>
              <p:cNvSpPr>
                <a:spLocks noChangeArrowheads="1"/>
              </p:cNvSpPr>
              <p:nvPr/>
            </p:nvSpPr>
            <p:spPr bwMode="auto">
              <a:xfrm>
                <a:off x="1886" y="1888"/>
                <a:ext cx="308" cy="29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。</a:t>
                </a:r>
                <a:endPara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18527" name="Rectangle 95"/>
              <p:cNvSpPr>
                <a:spLocks noChangeArrowheads="1"/>
              </p:cNvSpPr>
              <p:nvPr/>
            </p:nvSpPr>
            <p:spPr bwMode="auto">
              <a:xfrm>
                <a:off x="1660" y="1888"/>
                <a:ext cx="308" cy="29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。</a:t>
                </a:r>
                <a:endPara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grpSp>
        <p:nvGrpSpPr>
          <p:cNvPr id="9312" name="Group 96"/>
          <p:cNvGrpSpPr/>
          <p:nvPr/>
        </p:nvGrpSpPr>
        <p:grpSpPr bwMode="auto">
          <a:xfrm>
            <a:off x="7667625" y="2437448"/>
            <a:ext cx="496888" cy="2286000"/>
            <a:chOff x="4830" y="1752"/>
            <a:chExt cx="313" cy="1440"/>
          </a:xfrm>
        </p:grpSpPr>
        <p:sp>
          <p:nvSpPr>
            <p:cNvPr id="18529" name="Line 97"/>
            <p:cNvSpPr>
              <a:spLocks noChangeShapeType="1"/>
            </p:cNvSpPr>
            <p:nvPr/>
          </p:nvSpPr>
          <p:spPr bwMode="auto">
            <a:xfrm flipH="1" flipV="1">
              <a:off x="4830" y="2432"/>
              <a:ext cx="96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grpSp>
          <p:nvGrpSpPr>
            <p:cNvPr id="9314" name="Group 98"/>
            <p:cNvGrpSpPr/>
            <p:nvPr/>
          </p:nvGrpSpPr>
          <p:grpSpPr bwMode="auto">
            <a:xfrm>
              <a:off x="4835" y="1752"/>
              <a:ext cx="308" cy="1440"/>
              <a:chOff x="4835" y="1753"/>
              <a:chExt cx="308" cy="1440"/>
            </a:xfrm>
          </p:grpSpPr>
          <p:sp>
            <p:nvSpPr>
              <p:cNvPr id="18531" name="Line 99"/>
              <p:cNvSpPr>
                <a:spLocks noChangeShapeType="1"/>
              </p:cNvSpPr>
              <p:nvPr/>
            </p:nvSpPr>
            <p:spPr bwMode="auto">
              <a:xfrm>
                <a:off x="4956" y="1753"/>
                <a:ext cx="11" cy="7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532" name="Line 100"/>
              <p:cNvSpPr>
                <a:spLocks noChangeShapeType="1"/>
              </p:cNvSpPr>
              <p:nvPr/>
            </p:nvSpPr>
            <p:spPr bwMode="auto">
              <a:xfrm flipH="1">
                <a:off x="4956" y="2659"/>
                <a:ext cx="11" cy="53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zh-CN" altLang="en-US" sz="2400" b="1">
                  <a:latin typeface="+mn-ea"/>
                  <a:ea typeface="+mn-ea"/>
                </a:endParaRPr>
              </a:p>
            </p:txBody>
          </p:sp>
          <p:sp>
            <p:nvSpPr>
              <p:cNvPr id="18533" name="Rectangle 101"/>
              <p:cNvSpPr>
                <a:spLocks noChangeArrowheads="1"/>
              </p:cNvSpPr>
              <p:nvPr/>
            </p:nvSpPr>
            <p:spPr bwMode="auto">
              <a:xfrm>
                <a:off x="4835" y="2341"/>
                <a:ext cx="308" cy="29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400" b="1">
                    <a:latin typeface="Times New Roman" panose="02020603050405020304" pitchFamily="18" charset="0"/>
                    <a:ea typeface="黑体" panose="02010609060101010101" charset="-122"/>
                  </a:rPr>
                  <a:t>。</a:t>
                </a:r>
                <a:endParaRPr kumimoji="1" lang="zh-CN" altLang="en-US" sz="2400" b="1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</p:grpSp>
      </p:grpSp>
      <p:sp>
        <p:nvSpPr>
          <p:cNvPr id="18534" name="Text Box 102"/>
          <p:cNvSpPr txBox="1">
            <a:spLocks noChangeArrowheads="1"/>
          </p:cNvSpPr>
          <p:nvPr/>
        </p:nvSpPr>
        <p:spPr bwMode="auto">
          <a:xfrm>
            <a:off x="8248650" y="2869248"/>
            <a:ext cx="795020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地线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9319" name="Group 103"/>
          <p:cNvGrpSpPr/>
          <p:nvPr/>
        </p:nvGrpSpPr>
        <p:grpSpPr bwMode="auto">
          <a:xfrm>
            <a:off x="3779838" y="2437448"/>
            <a:ext cx="4468812" cy="719137"/>
            <a:chOff x="2381" y="1752"/>
            <a:chExt cx="2815" cy="453"/>
          </a:xfrm>
        </p:grpSpPr>
        <p:sp>
          <p:nvSpPr>
            <p:cNvPr id="18536" name="Line 104"/>
            <p:cNvSpPr>
              <a:spLocks noChangeShapeType="1"/>
            </p:cNvSpPr>
            <p:nvPr/>
          </p:nvSpPr>
          <p:spPr bwMode="auto">
            <a:xfrm>
              <a:off x="2381" y="1752"/>
              <a:ext cx="2815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37" name="Line 105"/>
            <p:cNvSpPr>
              <a:spLocks noChangeShapeType="1"/>
            </p:cNvSpPr>
            <p:nvPr/>
          </p:nvSpPr>
          <p:spPr bwMode="auto">
            <a:xfrm>
              <a:off x="2562" y="1979"/>
              <a:ext cx="2586" cy="14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38" name="Line 106"/>
            <p:cNvSpPr>
              <a:spLocks noChangeShapeType="1"/>
            </p:cNvSpPr>
            <p:nvPr/>
          </p:nvSpPr>
          <p:spPr bwMode="auto">
            <a:xfrm>
              <a:off x="2699" y="2205"/>
              <a:ext cx="249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323" name="Group 107"/>
          <p:cNvGrpSpPr/>
          <p:nvPr/>
        </p:nvGrpSpPr>
        <p:grpSpPr bwMode="auto">
          <a:xfrm>
            <a:off x="7900988" y="3156585"/>
            <a:ext cx="342900" cy="1944688"/>
            <a:chOff x="4977" y="2205"/>
            <a:chExt cx="216" cy="1225"/>
          </a:xfrm>
        </p:grpSpPr>
        <p:sp>
          <p:nvSpPr>
            <p:cNvPr id="18540" name="Line 108"/>
            <p:cNvSpPr>
              <a:spLocks noChangeShapeType="1"/>
            </p:cNvSpPr>
            <p:nvPr/>
          </p:nvSpPr>
          <p:spPr bwMode="auto">
            <a:xfrm>
              <a:off x="5103" y="2205"/>
              <a:ext cx="0" cy="1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41" name="Line 109"/>
            <p:cNvSpPr>
              <a:spLocks noChangeShapeType="1"/>
            </p:cNvSpPr>
            <p:nvPr/>
          </p:nvSpPr>
          <p:spPr bwMode="auto">
            <a:xfrm>
              <a:off x="4977" y="3339"/>
              <a:ext cx="2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42" name="Line 110"/>
            <p:cNvSpPr>
              <a:spLocks noChangeShapeType="1"/>
            </p:cNvSpPr>
            <p:nvPr/>
          </p:nvSpPr>
          <p:spPr bwMode="auto">
            <a:xfrm>
              <a:off x="5012" y="3385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43" name="Line 111"/>
            <p:cNvSpPr>
              <a:spLocks noChangeShapeType="1"/>
            </p:cNvSpPr>
            <p:nvPr/>
          </p:nvSpPr>
          <p:spPr bwMode="auto">
            <a:xfrm flipH="1">
              <a:off x="5057" y="3430"/>
              <a:ext cx="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328" name="Group 112"/>
          <p:cNvGrpSpPr/>
          <p:nvPr/>
        </p:nvGrpSpPr>
        <p:grpSpPr bwMode="auto">
          <a:xfrm>
            <a:off x="4772025" y="2797810"/>
            <a:ext cx="76200" cy="1943100"/>
            <a:chOff x="3006" y="1979"/>
            <a:chExt cx="48" cy="1224"/>
          </a:xfrm>
        </p:grpSpPr>
        <p:sp>
          <p:nvSpPr>
            <p:cNvPr id="18545" name="Line 113"/>
            <p:cNvSpPr>
              <a:spLocks noChangeShapeType="1"/>
            </p:cNvSpPr>
            <p:nvPr/>
          </p:nvSpPr>
          <p:spPr bwMode="auto">
            <a:xfrm>
              <a:off x="3016" y="1979"/>
              <a:ext cx="0" cy="12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46" name="Line 114"/>
            <p:cNvSpPr>
              <a:spLocks noChangeShapeType="1"/>
            </p:cNvSpPr>
            <p:nvPr/>
          </p:nvSpPr>
          <p:spPr bwMode="auto">
            <a:xfrm>
              <a:off x="3006" y="3193"/>
              <a:ext cx="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grpSp>
        <p:nvGrpSpPr>
          <p:cNvPr id="9331" name="Group 115"/>
          <p:cNvGrpSpPr/>
          <p:nvPr/>
        </p:nvGrpSpPr>
        <p:grpSpPr bwMode="auto">
          <a:xfrm>
            <a:off x="5148263" y="2437448"/>
            <a:ext cx="144462" cy="2303462"/>
            <a:chOff x="3262" y="1752"/>
            <a:chExt cx="72" cy="1451"/>
          </a:xfrm>
        </p:grpSpPr>
        <p:sp>
          <p:nvSpPr>
            <p:cNvPr id="18548" name="Line 116"/>
            <p:cNvSpPr>
              <a:spLocks noChangeShapeType="1"/>
            </p:cNvSpPr>
            <p:nvPr/>
          </p:nvSpPr>
          <p:spPr bwMode="auto">
            <a:xfrm>
              <a:off x="3334" y="1752"/>
              <a:ext cx="0" cy="14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  <p:sp>
          <p:nvSpPr>
            <p:cNvPr id="18549" name="Line 117"/>
            <p:cNvSpPr>
              <a:spLocks noChangeShapeType="1"/>
            </p:cNvSpPr>
            <p:nvPr/>
          </p:nvSpPr>
          <p:spPr bwMode="auto">
            <a:xfrm>
              <a:off x="3262" y="3193"/>
              <a:ext cx="72" cy="1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 sz="2400" b="1">
                <a:latin typeface="+mn-ea"/>
                <a:ea typeface="+mn-ea"/>
              </a:endParaRPr>
            </a:p>
          </p:txBody>
        </p:sp>
      </p:grpSp>
      <p:sp>
        <p:nvSpPr>
          <p:cNvPr id="18550" name="Line 118"/>
          <p:cNvSpPr>
            <a:spLocks noChangeShapeType="1"/>
          </p:cNvSpPr>
          <p:nvPr/>
        </p:nvSpPr>
        <p:spPr bwMode="auto">
          <a:xfrm flipV="1">
            <a:off x="5003800" y="3156585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oval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  <p:grpSp>
        <p:nvGrpSpPr>
          <p:cNvPr id="9335" name="Group 119"/>
          <p:cNvGrpSpPr/>
          <p:nvPr/>
        </p:nvGrpSpPr>
        <p:grpSpPr bwMode="auto">
          <a:xfrm>
            <a:off x="4787900" y="4164648"/>
            <a:ext cx="576263" cy="719137"/>
            <a:chOff x="2562" y="3385"/>
            <a:chExt cx="363" cy="453"/>
          </a:xfrm>
        </p:grpSpPr>
        <p:sp>
          <p:nvSpPr>
            <p:cNvPr id="18552" name="Oval 120"/>
            <p:cNvSpPr>
              <a:spLocks noChangeArrowheads="1"/>
            </p:cNvSpPr>
            <p:nvPr/>
          </p:nvSpPr>
          <p:spPr bwMode="auto">
            <a:xfrm>
              <a:off x="2597" y="3646"/>
              <a:ext cx="192" cy="192"/>
            </a:xfrm>
            <a:prstGeom prst="ellipse">
              <a:avLst/>
            </a:prstGeom>
            <a:solidFill>
              <a:schemeClr val="accent1">
                <a:alpha val="17000"/>
              </a:scheme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337" name="Group 121"/>
            <p:cNvGrpSpPr/>
            <p:nvPr/>
          </p:nvGrpSpPr>
          <p:grpSpPr bwMode="auto">
            <a:xfrm>
              <a:off x="2562" y="3385"/>
              <a:ext cx="363" cy="356"/>
              <a:chOff x="3333" y="3430"/>
              <a:chExt cx="363" cy="356"/>
            </a:xfrm>
          </p:grpSpPr>
          <p:sp>
            <p:nvSpPr>
              <p:cNvPr id="18554" name="Text Box 122"/>
              <p:cNvSpPr txBox="1">
                <a:spLocks noChangeArrowheads="1"/>
              </p:cNvSpPr>
              <p:nvPr/>
            </p:nvSpPr>
            <p:spPr bwMode="auto">
              <a:xfrm>
                <a:off x="3333" y="3612"/>
                <a:ext cx="227" cy="174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25000"/>
                  </a:lnSpc>
                  <a:defRPr/>
                </a:pPr>
                <a:r>
                  <a:rPr kumimoji="1" lang="en-US" altLang="zh-CN" sz="2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 ..</a:t>
                </a:r>
                <a:endParaRPr kumimoji="1"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555" name="Text Box 123"/>
              <p:cNvSpPr txBox="1">
                <a:spLocks noChangeArrowheads="1"/>
              </p:cNvSpPr>
              <p:nvPr/>
            </p:nvSpPr>
            <p:spPr bwMode="auto">
              <a:xfrm>
                <a:off x="3379" y="3430"/>
                <a:ext cx="317" cy="29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556" name="Text Box 124"/>
          <p:cNvSpPr txBox="1">
            <a:spLocks noChangeArrowheads="1"/>
          </p:cNvSpPr>
          <p:nvPr/>
        </p:nvSpPr>
        <p:spPr bwMode="auto">
          <a:xfrm>
            <a:off x="3492500" y="5317173"/>
            <a:ext cx="1407160" cy="460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Times New Roman" panose="02020603050405020304" pitchFamily="18" charset="0"/>
                <a:ea typeface="黑体" panose="02010609060101010101" charset="-122"/>
              </a:rPr>
              <a:t>三孔插座</a:t>
            </a:r>
            <a:endParaRPr kumimoji="1" lang="zh-CN" altLang="en-US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557" name="Line 125"/>
          <p:cNvSpPr>
            <a:spLocks noChangeShapeType="1"/>
          </p:cNvSpPr>
          <p:nvPr/>
        </p:nvSpPr>
        <p:spPr bwMode="auto">
          <a:xfrm flipH="1">
            <a:off x="4643438" y="4956810"/>
            <a:ext cx="288925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>
              <a:defRPr/>
            </a:pPr>
            <a:endParaRPr lang="zh-CN" altLang="en-US" sz="2400" b="1">
              <a:latin typeface="+mn-ea"/>
              <a:ea typeface="+mn-ea"/>
            </a:endParaRPr>
          </a:p>
        </p:txBody>
      </p:sp>
    </p:spTree>
  </p:cSld>
  <p:clrMapOvr>
    <a:masterClrMapping/>
  </p:clrMapOvr>
  <p:transition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99792" y="25649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836295" y="922020"/>
            <a:ext cx="2438400" cy="692150"/>
          </a:xfrm>
          <a:prstGeom prst="rect">
            <a:avLst/>
          </a:prstGeom>
        </p:spPr>
        <p:txBody>
          <a:bodyPr wrap="none" fromWordArt="1"/>
          <a:p>
            <a:pPr algn="ctr"/>
            <a:r>
              <a:rPr lang="zh-CN" altLang="en-US" sz="4000" b="1" kern="10" dirty="0">
                <a:ln w="12700">
                  <a:noFill/>
                  <a:round/>
                </a:ln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家庭电路</a:t>
            </a:r>
            <a:endParaRPr lang="zh-CN" altLang="en-US" sz="4000" b="1" kern="10" dirty="0">
              <a:ln w="12700">
                <a:noFill/>
                <a:round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51201" y="1988945"/>
            <a:ext cx="8424862" cy="375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进户线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连接户外的供电电路的电线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通常有两根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一根是火线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一根是零线，火线和零线之间的电压是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220V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地线不与外边进户线相接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而是连接在住宅楼埋入大地的接地导体上。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家庭电路使用的电压为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220V(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我国的家庭用电电压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家庭电路是交流电。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5182235" cy="798830"/>
            <a:chOff x="306" y="1210"/>
            <a:chExt cx="8161" cy="1258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443" y="1354"/>
              <a:ext cx="7024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家庭电路的组成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258" cy="1258"/>
            </a:xfrm>
            <a:prstGeom prst="rect">
              <a:avLst/>
            </a:prstGeom>
          </p:spPr>
        </p:pic>
      </p:grpSp>
      <p:sp>
        <p:nvSpPr>
          <p:cNvPr id="12291" name="Line 3"/>
          <p:cNvSpPr>
            <a:spLocks noChangeShapeType="1"/>
          </p:cNvSpPr>
          <p:nvPr/>
        </p:nvSpPr>
        <p:spPr bwMode="auto">
          <a:xfrm flipV="1">
            <a:off x="1020445" y="2759422"/>
            <a:ext cx="6019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1020445" y="3673822"/>
            <a:ext cx="6172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268845" y="2474615"/>
            <a:ext cx="9994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火线</a:t>
            </a:r>
            <a:endParaRPr lang="zh-CN" altLang="en-US" sz="3200" b="1" dirty="0">
              <a:solidFill>
                <a:srgbClr val="CC33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345045" y="3340447"/>
            <a:ext cx="9994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零线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 flipV="1">
            <a:off x="1630045" y="2759422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>
            <a:off x="1630045" y="3445222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172845" y="3008660"/>
            <a:ext cx="11049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U=220V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3001645" y="2759422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3012758" y="4719985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2604770" y="4172297"/>
            <a:ext cx="11049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U=220V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2301" name="Group 13"/>
          <p:cNvGrpSpPr/>
          <p:nvPr/>
        </p:nvGrpSpPr>
        <p:grpSpPr bwMode="auto">
          <a:xfrm>
            <a:off x="639445" y="5655022"/>
            <a:ext cx="3581400" cy="288925"/>
            <a:chOff x="0" y="0"/>
            <a:chExt cx="2256" cy="182"/>
          </a:xfrm>
        </p:grpSpPr>
        <p:sp>
          <p:nvSpPr>
            <p:cNvPr id="12302" name="Line 14"/>
            <p:cNvSpPr>
              <a:spLocks noChangeShapeType="1"/>
            </p:cNvSpPr>
            <p:nvPr/>
          </p:nvSpPr>
          <p:spPr bwMode="auto">
            <a:xfrm>
              <a:off x="0" y="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>
              <a:off x="144" y="96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2304" name="Line 16"/>
            <p:cNvSpPr>
              <a:spLocks noChangeShapeType="1"/>
            </p:cNvSpPr>
            <p:nvPr/>
          </p:nvSpPr>
          <p:spPr bwMode="auto">
            <a:xfrm>
              <a:off x="288" y="0"/>
              <a:ext cx="19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2305" name="Line 17"/>
            <p:cNvSpPr>
              <a:spLocks noChangeShapeType="1"/>
            </p:cNvSpPr>
            <p:nvPr/>
          </p:nvSpPr>
          <p:spPr bwMode="auto">
            <a:xfrm>
              <a:off x="180" y="18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996633" y="493588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V="1">
            <a:off x="996633" y="3638897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421958" y="4359622"/>
            <a:ext cx="12954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U=0 V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1430020" y="5799485"/>
            <a:ext cx="10795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地面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6606540" y="2002790"/>
            <a:ext cx="22637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火线和零线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7267258" y="5470872"/>
            <a:ext cx="9994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charset="-122"/>
              </a:rPr>
              <a:t>地线</a:t>
            </a:r>
            <a:endParaRPr lang="zh-CN" altLang="en-US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1011555" y="2002473"/>
            <a:ext cx="61023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进户线（电源线）有两条：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205" y="1325245"/>
            <a:ext cx="6203950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了解家庭电路的组成和连接方式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1000"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5000"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12292" grpId="0" bldLvl="0" animBg="1"/>
      <p:bldP spid="12293" grpId="1" bldLvl="0" animBg="1" autoUpdateAnimBg="0"/>
      <p:bldP spid="12294" grpId="1" bldLvl="0" animBg="1" autoUpdateAnimBg="0"/>
      <p:bldP spid="12295" grpId="0" bldLvl="0" animBg="1"/>
      <p:bldP spid="12296" grpId="0" bldLvl="0" animBg="1"/>
      <p:bldP spid="12297" grpId="0" bldLvl="0" animBg="1" autoUpdateAnimBg="0"/>
      <p:bldP spid="12298" grpId="0" bldLvl="0" animBg="1"/>
      <p:bldP spid="12299" grpId="0" bldLvl="0" animBg="1"/>
      <p:bldP spid="12300" grpId="0" bldLvl="0" animBg="1" autoUpdateAnimBg="0"/>
      <p:bldP spid="12306" grpId="0" bldLvl="0" animBg="1"/>
      <p:bldP spid="12307" grpId="0" bldLvl="0" animBg="1"/>
      <p:bldP spid="12308" grpId="0" bldLvl="0" animBg="1" autoUpdateAnimBg="0"/>
      <p:bldP spid="12309" grpId="0" bldLvl="0" animBg="1" autoUpdateAnimBg="0"/>
      <p:bldP spid="12310" grpId="0" bldLvl="0" animBg="1" autoUpdateAnimBg="0"/>
      <p:bldP spid="12311" grpId="1" bldLvl="0" animBg="1" autoUpdateAnimBg="0"/>
      <p:bldP spid="12312" grpId="0" bldLvl="0" animBg="1"/>
      <p:bldP spid="2" grpId="0"/>
    </p:bldLst>
  </p:timing>
</p:sld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5096</Words>
  <Application>WPS 演示</Application>
  <PresentationFormat>宽屏</PresentationFormat>
  <Paragraphs>551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43</vt:i4>
      </vt:variant>
    </vt:vector>
  </HeadingPairs>
  <TitlesOfParts>
    <vt:vector size="68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Calibri</vt:lpstr>
      <vt:lpstr>Tahoma</vt:lpstr>
      <vt:lpstr>Calibri</vt:lpstr>
      <vt:lpstr>Arial Unicode MS</vt:lpstr>
      <vt:lpstr>Comic Sans MS</vt:lpstr>
      <vt:lpstr>Wingdings 2</vt:lpstr>
      <vt:lpstr>Verdana</vt:lpstr>
      <vt:lpstr>演示文稿1</vt:lpstr>
      <vt:lpstr>Paint.Picture</vt:lpstr>
      <vt:lpstr>Paint.Picture</vt:lpstr>
      <vt:lpstr>MS_ClipArt_Gallery.2</vt:lpstr>
      <vt:lpstr>MS_ClipArt_Gallery.2</vt:lpstr>
      <vt:lpstr>Paint.Picture</vt:lpstr>
      <vt:lpstr>Photoshop.Image.5</vt:lpstr>
      <vt:lpstr>MS_ClipArt_Gallery.2</vt:lpstr>
      <vt:lpstr>Paint.Picture</vt:lpstr>
      <vt:lpstr>MS_ClipArt_Gallery.2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86</cp:revision>
  <dcterms:created xsi:type="dcterms:W3CDTF">2019-08-19T07:30:00Z</dcterms:created>
  <dcterms:modified xsi:type="dcterms:W3CDTF">2023-02-21T06:12:40Z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83658090058C42C5BA4941DF0B718DEA</vt:lpwstr>
  </property>
</Properties>
</file>