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88" r:id="rId3"/>
    <p:sldId id="289" r:id="rId4"/>
    <p:sldId id="315" r:id="rId5"/>
    <p:sldId id="299" r:id="rId6"/>
    <p:sldId id="318" r:id="rId7"/>
    <p:sldId id="353" r:id="rId8"/>
    <p:sldId id="354" r:id="rId9"/>
    <p:sldId id="355" r:id="rId10"/>
    <p:sldId id="356" r:id="rId11"/>
    <p:sldId id="317" r:id="rId12"/>
    <p:sldId id="357" r:id="rId13"/>
    <p:sldId id="300" r:id="rId14"/>
    <p:sldId id="359" r:id="rId15"/>
    <p:sldId id="360" r:id="rId16"/>
    <p:sldId id="361" r:id="rId17"/>
    <p:sldId id="358" r:id="rId18"/>
    <p:sldId id="362" r:id="rId19"/>
    <p:sldId id="364" r:id="rId20"/>
    <p:sldId id="365" r:id="rId21"/>
    <p:sldId id="366" r:id="rId22"/>
    <p:sldId id="312" r:id="rId23"/>
    <p:sldId id="367" r:id="rId24"/>
    <p:sldId id="368" r:id="rId25"/>
    <p:sldId id="369" r:id="rId26"/>
    <p:sldId id="370" r:id="rId27"/>
    <p:sldId id="371" r:id="rId28"/>
    <p:sldId id="372" r:id="rId29"/>
    <p:sldId id="373" r:id="rId30"/>
    <p:sldId id="305" r:id="rId31"/>
    <p:sldId id="376" r:id="rId32"/>
    <p:sldId id="313" r:id="rId33"/>
    <p:sldId id="377" r:id="rId34"/>
    <p:sldId id="378" r:id="rId35"/>
    <p:sldId id="379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2" y="72"/>
      </p:cViewPr>
      <p:guideLst>
        <p:guide pos="2880"/>
        <p:guide pos="2200"/>
        <p:guide orient="horz" pos="21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7" Type="http://schemas.openxmlformats.org/officeDocument/2006/relationships/theme" Target="../theme/theme1.xml"/><Relationship Id="rId56" Type="http://schemas.openxmlformats.org/officeDocument/2006/relationships/image" Target="../media/image2.png"/><Relationship Id="rId55" Type="http://schemas.openxmlformats.org/officeDocument/2006/relationships/image" Target="../media/image1.png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svg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image" Target="../media/image17.jpe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image" Target="../media/image18.jpeg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9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image" Target="../media/image5.svg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image" Target="../media/image5.svg"/><Relationship Id="rId1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image" Target="../media/image5.svg"/><Relationship Id="rId1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image" Target="../media/image5.svg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0.jpeg"/><Relationship Id="rId2" Type="http://schemas.openxmlformats.org/officeDocument/2006/relationships/image" Target="../media/image3.sv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11.jpeg"/><Relationship Id="rId2" Type="http://schemas.openxmlformats.org/officeDocument/2006/relationships/image" Target="../media/image3.sv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2.jpeg"/><Relationship Id="rId2" Type="http://schemas.openxmlformats.org/officeDocument/2006/relationships/image" Target="../media/image3.sv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0" y="1768475"/>
            <a:ext cx="9085580" cy="922020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第十三章  内能与热机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</a:t>
            </a:r>
            <a:r>
              <a:rPr lang="zh-CN"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科学探究：物质的比热容</a:t>
            </a:r>
            <a:endParaRPr lang="zh-CN" sz="48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4800" dirty="0">
              <a:solidFill>
                <a:srgbClr val="070707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3389630" cy="914400"/>
            <a:chOff x="306" y="1210"/>
            <a:chExt cx="5338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4021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比热容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14985" y="2935491"/>
            <a:ext cx="8208963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　同样的日照情况下，为什么沙子和海水升高的温度不同呢？是因为沙子和水是不同的物质么？</a:t>
            </a:r>
            <a:endParaRPr lang="zh-CN" altLang="en-US" sz="2800" b="1" dirty="0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14984" y="4879707"/>
            <a:ext cx="766921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用不同物质比一比吧！    </a:t>
            </a:r>
            <a:endParaRPr lang="zh-CN" altLang="en-US" sz="2800" b="1" dirty="0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579880" y="1567339"/>
            <a:ext cx="44691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．探究物质的吸热本领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514985" y="2287270"/>
            <a:ext cx="32766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chemeClr val="bg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</a:rPr>
              <a:t>想一想</a:t>
            </a:r>
            <a:endParaRPr lang="zh-CN" altLang="en-US" sz="2800" b="1" dirty="0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551815" y="5770245"/>
            <a:ext cx="817245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</a:rPr>
              <a:t>看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看不同种类的物质，吸收热量的性质是否相同。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320" name="Rectangle 11"/>
          <p:cNvSpPr>
            <a:spLocks noChangeArrowheads="1"/>
          </p:cNvSpPr>
          <p:nvPr/>
        </p:nvSpPr>
        <p:spPr bwMode="auto">
          <a:xfrm>
            <a:off x="514985" y="4303643"/>
            <a:ext cx="32766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chemeClr val="bg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</a:rPr>
              <a:t>做一做</a:t>
            </a:r>
            <a:endParaRPr lang="zh-CN" altLang="en-US" sz="2800" b="1" dirty="0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  <p:bldP spid="5127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901065" y="2394585"/>
            <a:ext cx="718248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）比什么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拿谁比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怎么比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）怎么知道哪种物质吸收热量多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）要记录哪些数据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836295" y="842010"/>
            <a:ext cx="21145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1E8FF"/>
                    </a:gs>
                    <a:gs pos="100000">
                      <a:srgbClr val="99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ctr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charset="-122"/>
              </a:rPr>
              <a:t>实验准备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362" name="Picture 10" descr="BK2P8BRA3NAHWSH4OMNWRE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04733" y="754698"/>
            <a:ext cx="2919412" cy="293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11" descr="[@75Z]SR~)9YOR0KS0E7K%K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44795" y="754698"/>
            <a:ext cx="2925763" cy="283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34340" y="3588385"/>
            <a:ext cx="8411845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、要研究这个问题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必须保持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相同，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434340" y="4758055"/>
            <a:ext cx="8411845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、取两个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的烧杯盛放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的两种液体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水和煤油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的两个电热器给它们加热使它们升高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__________,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看它们的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长短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998403" y="3689985"/>
            <a:ext cx="8978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楷体" panose="02010609060101010101" pitchFamily="49" charset="-122"/>
              </a:rPr>
              <a:t>质量</a:t>
            </a:r>
            <a:endParaRPr lang="zh-CN" altLang="en-US" sz="2800" b="1">
              <a:solidFill>
                <a:srgbClr val="FF0000"/>
              </a:solidFill>
              <a:latin typeface="Comic Sans MS" panose="030F0702030302020204" pitchFamily="66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6297295" y="3689985"/>
            <a:ext cx="21615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楷体" panose="02010609060101010101" pitchFamily="49" charset="-122"/>
              </a:rPr>
              <a:t>升高的温度</a:t>
            </a:r>
            <a:endParaRPr lang="zh-CN" altLang="en-US" sz="2800" b="1">
              <a:solidFill>
                <a:srgbClr val="FF0000"/>
              </a:solidFill>
              <a:latin typeface="Comic Sans MS" panose="030F0702030302020204" pitchFamily="66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789430" y="4075430"/>
            <a:ext cx="16557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楷体" panose="02010609060101010101" pitchFamily="49" charset="-122"/>
              </a:rPr>
              <a:t>物质种类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305050" y="4758055"/>
            <a:ext cx="9029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楷体" panose="02010609060101010101" pitchFamily="49" charset="-122"/>
              </a:rPr>
              <a:t>相同</a:t>
            </a:r>
            <a:endParaRPr lang="zh-CN" altLang="en-US" sz="2800" b="1">
              <a:solidFill>
                <a:srgbClr val="FF0000"/>
              </a:solidFill>
              <a:latin typeface="Comic Sans MS" panose="030F0702030302020204" pitchFamily="66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305050" y="5352415"/>
            <a:ext cx="10502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楷体" panose="02010609060101010101" pitchFamily="49" charset="-122"/>
              </a:rPr>
              <a:t>相同</a:t>
            </a:r>
            <a:endParaRPr lang="zh-CN" altLang="en-US" sz="2800" b="1">
              <a:solidFill>
                <a:srgbClr val="FF0000"/>
              </a:solidFill>
              <a:latin typeface="Comic Sans MS" panose="030F0702030302020204" pitchFamily="66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72" name="Rectangle 4"/>
          <p:cNvSpPr>
            <a:spLocks noChangeArrowheads="1"/>
          </p:cNvSpPr>
          <p:nvPr/>
        </p:nvSpPr>
        <p:spPr bwMode="auto">
          <a:xfrm>
            <a:off x="804545" y="922020"/>
            <a:ext cx="18738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1E8FF"/>
                    </a:gs>
                    <a:gs pos="100000">
                      <a:srgbClr val="99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进行实验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869815" y="4830128"/>
            <a:ext cx="1612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质量相同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74" name="矩形 15"/>
          <p:cNvSpPr>
            <a:spLocks noChangeArrowheads="1"/>
          </p:cNvSpPr>
          <p:nvPr/>
        </p:nvSpPr>
        <p:spPr bwMode="auto">
          <a:xfrm>
            <a:off x="901065" y="5776595"/>
            <a:ext cx="19704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相同的温度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75" name="矩形 16"/>
          <p:cNvSpPr>
            <a:spLocks noChangeArrowheads="1"/>
          </p:cNvSpPr>
          <p:nvPr/>
        </p:nvSpPr>
        <p:spPr bwMode="auto">
          <a:xfrm>
            <a:off x="4283710" y="5776278"/>
            <a:ext cx="1612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所用时间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5374" grpId="0"/>
      <p:bldP spid="153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901065" y="842010"/>
            <a:ext cx="494919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kumimoji="0" lang="zh-CN" altLang="en-US" sz="4000" b="1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进行实验与收集证据</a:t>
            </a:r>
            <a:endParaRPr kumimoji="0" lang="zh-CN" altLang="en-US" sz="4000" b="1" dirty="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480844" y="1880175"/>
            <a:ext cx="8182148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L="342900" indent="-342900">
              <a:spcBef>
                <a:spcPct val="50000"/>
              </a:spcBef>
              <a:defRPr/>
            </a:pPr>
            <a:r>
              <a:rPr kumimoji="0" lang="en-US" altLang="zh-CN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取一定质量的水和煤油装入两容器中，安装好实验器材。</a:t>
            </a:r>
            <a:endParaRPr kumimoji="0" lang="zh-CN" altLang="en-US" sz="36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kumimoji="0" lang="en-US" altLang="zh-CN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kumimoji="0" lang="zh-CN" altLang="en-US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录液体加热前的温度</a:t>
            </a:r>
            <a:r>
              <a:rPr kumimoji="0" lang="en-US" altLang="zh-CN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3600" b="1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3600" b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kumimoji="0" lang="en-US" altLang="zh-CN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</a:t>
            </a:r>
            <a:r>
              <a:rPr kumimoji="0" lang="zh-CN" altLang="en-US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电加热器通电一段时间后断电，同时上下拉动搅拌棒，等温度平衡后记录液体的温度</a:t>
            </a:r>
            <a:r>
              <a:rPr kumimoji="0" lang="en-US" altLang="zh-CN" sz="3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3600" b="1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kumimoji="0" lang="en-US" altLang="zh-CN" sz="3600" b="1" baseline="-25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152641" name="Group 6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43193" y="1335816"/>
          <a:ext cx="8856980" cy="448818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565275"/>
                <a:gridCol w="1441450"/>
                <a:gridCol w="954088"/>
                <a:gridCol w="1008062"/>
                <a:gridCol w="2159000"/>
                <a:gridCol w="1728788"/>
              </a:tblGrid>
              <a:tr h="177800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液体名称</a:t>
                      </a:r>
                      <a:endParaRPr kumimoji="1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质量</a:t>
                      </a: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m/g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初温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末温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升高的温度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通电时间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572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水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4138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煤油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1065" y="922020"/>
            <a:ext cx="24784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kern="10" dirty="0">
                <a:ln w="9525">
                  <a:round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分析与论证</a:t>
            </a:r>
            <a:endParaRPr lang="zh-CN" altLang="en-US" sz="3600" b="1" kern="10" dirty="0">
              <a:ln w="9525">
                <a:round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380683" y="2146974"/>
            <a:ext cx="83820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相同质量的同种物质，升高相同温度，吸收的热量是 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；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相同质量的不同种物质，升高相同温度，吸收的热量是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，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43205" y="3594735"/>
            <a:ext cx="178625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ln w="12700">
                  <a:noFill/>
                  <a:prstDash val="solid"/>
                </a:ln>
                <a:latin typeface="黑体" panose="02010609060101010101" charset="-122"/>
                <a:ea typeface="黑体" panose="02010609060101010101" charset="-122"/>
              </a:rPr>
              <a:t>实验现象：</a:t>
            </a:r>
            <a:endParaRPr kumimoji="1" lang="zh-CN" altLang="en-US" sz="2800" b="1" dirty="0">
              <a:ln w="12700">
                <a:noFill/>
                <a:prstDash val="solid"/>
              </a:ln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061366" y="3378947"/>
            <a:ext cx="6373813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n>
                  <a:noFill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相同质量的水和煤油升高相同的温度，水加热的时间较长。</a:t>
            </a:r>
            <a:endParaRPr lang="zh-CN" altLang="en-US" sz="2800" b="1" dirty="0">
              <a:ln>
                <a:noFill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243205" y="4332605"/>
            <a:ext cx="17214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ln w="12700">
                  <a:noFill/>
                  <a:prstDash val="solid"/>
                </a:ln>
                <a:latin typeface="黑体" panose="02010609060101010101" charset="-122"/>
                <a:ea typeface="黑体" panose="02010609060101010101" charset="-122"/>
              </a:rPr>
              <a:t>实验说明：</a:t>
            </a:r>
            <a:endParaRPr kumimoji="1" lang="zh-CN" altLang="en-US" sz="2800" b="1" dirty="0">
              <a:ln w="12700">
                <a:noFill/>
                <a:prstDash val="solid"/>
              </a:ln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2029156" y="4455677"/>
            <a:ext cx="6438235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ln w="18000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质量相等的不同物质升高相同温度，所需吸收的热量是不相同的</a:t>
            </a:r>
            <a:r>
              <a:rPr kumimoji="1" lang="zh-CN" altLang="en-US" sz="2800" b="1" dirty="0">
                <a:ln>
                  <a:noFill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800" b="1" dirty="0">
              <a:ln>
                <a:noFill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08610" y="5410200"/>
            <a:ext cx="126746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ln w="12700">
                  <a:noFill/>
                  <a:prstDash val="solid"/>
                </a:ln>
                <a:latin typeface="黑体" panose="02010609060101010101" charset="-122"/>
                <a:ea typeface="黑体" panose="02010609060101010101" charset="-122"/>
              </a:rPr>
              <a:t>结论：</a:t>
            </a:r>
            <a:endParaRPr kumimoji="1" lang="zh-CN" altLang="en-US" sz="2800" b="1" dirty="0">
              <a:ln w="12700">
                <a:noFill/>
                <a:prstDash val="solid"/>
              </a:ln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46150" y="5410317"/>
            <a:ext cx="8252079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zh-CN" sz="2800" b="1" dirty="0">
                <a:ln w="18000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kumimoji="1" lang="zh-CN" altLang="en-US" sz="2800" b="1" dirty="0">
                <a:ln w="18000">
                  <a:noFill/>
                  <a:prstDash val="solid"/>
                  <a:miter lim="800000"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物体吸收的热量不仅与物体的质量、物体温度的变化有关还与物质的种类有关。</a:t>
            </a:r>
            <a:endParaRPr kumimoji="1" lang="zh-CN" altLang="en-US" sz="2800" b="1" dirty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6393" name="Picture 11" descr="BK2P8BRA3NAHWSH4OMNWRE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61881" y="391478"/>
            <a:ext cx="2919413" cy="29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12" descr="[@75Z]SR~)9YOR0KS0E7K%K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064" y="507140"/>
            <a:ext cx="2925762" cy="283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5" name="Rectangle 4"/>
          <p:cNvSpPr>
            <a:spLocks noChangeArrowheads="1"/>
          </p:cNvSpPr>
          <p:nvPr/>
        </p:nvSpPr>
        <p:spPr bwMode="auto">
          <a:xfrm>
            <a:off x="563563" y="868363"/>
            <a:ext cx="21145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1E8FF"/>
                    </a:gs>
                    <a:gs pos="100000">
                      <a:srgbClr val="99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实验结果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608488" y="1026795"/>
            <a:ext cx="7927975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2800" b="1" dirty="0">
                <a:solidFill>
                  <a:schemeClr val="tx1"/>
                </a:solidFill>
                <a:effectLst/>
                <a:ea typeface="黑体" panose="02010609060101010101" charset="-122"/>
                <a:cs typeface="Times New Roman" panose="02020603050405020304" pitchFamily="18" charset="0"/>
              </a:rPr>
              <a:t>       </a:t>
            </a:r>
            <a:r>
              <a:rPr kumimoji="0" lang="zh-CN" altLang="en-US" sz="3600" b="1" dirty="0">
                <a:solidFill>
                  <a:schemeClr val="tx1"/>
                </a:solidFill>
                <a:effectLst/>
                <a:ea typeface="黑体" panose="02010609060101010101" charset="-122"/>
                <a:cs typeface="Times New Roman" panose="02020603050405020304" pitchFamily="18" charset="0"/>
              </a:rPr>
              <a:t>我们把单位质量的某种物质温度升高（降低）</a:t>
            </a:r>
            <a:r>
              <a:rPr kumimoji="0" lang="en-US" altLang="zh-CN" sz="3600" b="1" dirty="0">
                <a:solidFill>
                  <a:schemeClr val="tx1"/>
                </a:solidFill>
                <a:effectLst/>
                <a:ea typeface="黑体" panose="02010609060101010101" charset="-122"/>
                <a:cs typeface="Times New Roman" panose="02020603050405020304" pitchFamily="18" charset="0"/>
              </a:rPr>
              <a:t>1℃</a:t>
            </a:r>
            <a:r>
              <a:rPr kumimoji="0" lang="zh-CN" altLang="en-US" sz="3600" b="1" dirty="0">
                <a:solidFill>
                  <a:schemeClr val="tx1"/>
                </a:solidFill>
                <a:effectLst/>
                <a:ea typeface="黑体" panose="02010609060101010101" charset="-122"/>
                <a:cs typeface="Times New Roman" panose="02020603050405020304" pitchFamily="18" charset="0"/>
              </a:rPr>
              <a:t>所吸收（放出）的热量叫做这种物质的比热容。</a:t>
            </a:r>
            <a:endParaRPr kumimoji="0" lang="zh-CN" altLang="en-US" sz="3600" b="1" dirty="0">
              <a:solidFill>
                <a:schemeClr val="tx1"/>
              </a:solidFill>
              <a:effectLst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7701" name="Text Box 5"/>
          <p:cNvSpPr txBox="1">
            <a:spLocks noChangeArrowheads="1"/>
          </p:cNvSpPr>
          <p:nvPr/>
        </p:nvSpPr>
        <p:spPr bwMode="auto">
          <a:xfrm>
            <a:off x="1367587" y="3329305"/>
            <a:ext cx="6408737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C0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单位：  焦</a:t>
            </a:r>
            <a:r>
              <a:rPr kumimoji="0" lang="en-US" altLang="zh-CN" sz="3600" b="1" dirty="0">
                <a:solidFill>
                  <a:srgbClr val="C0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/(</a:t>
            </a:r>
            <a:r>
              <a:rPr kumimoji="0" lang="zh-CN" altLang="en-US" sz="3600" b="1" dirty="0">
                <a:solidFill>
                  <a:srgbClr val="C0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kumimoji="0" lang="en-US" altLang="zh-CN" sz="3600" b="1" dirty="0">
                <a:solidFill>
                  <a:srgbClr val="C0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· </a:t>
            </a:r>
            <a:r>
              <a:rPr kumimoji="0" lang="zh-CN" altLang="en-US" sz="3600" b="1" dirty="0">
                <a:solidFill>
                  <a:srgbClr val="C0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摄氏度</a:t>
            </a:r>
            <a:r>
              <a:rPr kumimoji="0" lang="en-US" altLang="zh-CN" sz="3600" b="1" dirty="0">
                <a:solidFill>
                  <a:srgbClr val="C0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dirty="0">
              <a:solidFill>
                <a:srgbClr val="C00000"/>
              </a:solidFill>
              <a:effectLst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7702" name="Text Box 6"/>
          <p:cNvSpPr txBox="1">
            <a:spLocks noChangeArrowheads="1"/>
          </p:cNvSpPr>
          <p:nvPr/>
        </p:nvSpPr>
        <p:spPr bwMode="auto">
          <a:xfrm>
            <a:off x="1440612" y="4192905"/>
            <a:ext cx="6408737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C0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符号：  </a:t>
            </a:r>
            <a:r>
              <a:rPr kumimoji="0" lang="en-US" altLang="zh-CN" sz="3600" b="1" dirty="0">
                <a:solidFill>
                  <a:srgbClr val="C0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J/(kg · ℃)</a:t>
            </a:r>
            <a:endParaRPr kumimoji="0" lang="en-US" altLang="zh-CN" sz="3600" b="1" dirty="0">
              <a:solidFill>
                <a:srgbClr val="C00000"/>
              </a:solidFill>
              <a:effectLst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7703" name="Text Box 7"/>
          <p:cNvSpPr txBox="1">
            <a:spLocks noChangeArrowheads="1"/>
          </p:cNvSpPr>
          <p:nvPr/>
        </p:nvSpPr>
        <p:spPr bwMode="auto">
          <a:xfrm>
            <a:off x="1367587" y="4985068"/>
            <a:ext cx="6408737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C00000"/>
                </a:solidFill>
                <a:effectLst/>
                <a:ea typeface="楷体" panose="02010609060101010101" pitchFamily="49" charset="-122"/>
                <a:cs typeface="Times New Roman" panose="02020603050405020304" pitchFamily="18" charset="0"/>
              </a:rPr>
              <a:t>读做：  焦耳每千克摄氏度</a:t>
            </a:r>
            <a:endParaRPr kumimoji="0" lang="zh-CN" altLang="en-US" sz="3600" b="1" dirty="0">
              <a:solidFill>
                <a:srgbClr val="C00000"/>
              </a:solidFill>
              <a:effectLst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7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 bldLvl="0" animBg="1"/>
      <p:bldP spid="157701" grpId="0" bldLvl="0" animBg="1" autoUpdateAnimBg="0"/>
      <p:bldP spid="157702" grpId="0" bldLvl="0" animBg="1" autoUpdateAnimBg="0"/>
      <p:bldP spid="157703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85775" y="1493838"/>
            <a:ext cx="8172450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　　经过科学测定，发现一般情况下，不同的物质，在质量相等、升高温度相同时，吸收的热量不同。物质的这种性质，用物理量比热容来表示。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557530" y="3277870"/>
            <a:ext cx="8027988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　　一定质量的某种物质，在温度升高时吸收的热量与它的质量和升高的温度乘积之比，叫做这种物质的比热容。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557530" y="5114608"/>
            <a:ext cx="795655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比热容用符号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表示，它的单位是焦每千克摄氏度，符号是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J/(kg · ℃)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13" name="Rectangle 10"/>
          <p:cNvSpPr>
            <a:spLocks noChangeArrowheads="1"/>
          </p:cNvSpPr>
          <p:nvPr/>
        </p:nvSpPr>
        <p:spPr bwMode="auto">
          <a:xfrm>
            <a:off x="836295" y="740410"/>
            <a:ext cx="29375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2.什么是比热容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751840" y="3959225"/>
            <a:ext cx="726630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水的比热容是： 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800" b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 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4.2×10</a:t>
            </a:r>
            <a:r>
              <a:rPr lang="en-US" altLang="zh-CN" sz="2800" b="1" baseline="30000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J/(kg · ℃)</a:t>
            </a:r>
            <a:r>
              <a:rPr lang="en-US" altLang="zh-CN" sz="36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色拉油的比热容是： 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800" b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油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 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1.97×10</a:t>
            </a:r>
            <a:r>
              <a:rPr lang="en-US" altLang="zh-CN" sz="2800" b="1" baseline="30000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J/(kg·℃)</a:t>
            </a:r>
            <a:endParaRPr lang="en-US" altLang="zh-CN" sz="2800" b="1" baseline="30000" dirty="0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836295" y="5062220"/>
            <a:ext cx="53987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尝试说出水的比热容的物理意义：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67360" y="5637530"/>
            <a:ext cx="82089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水温度升高或降低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℃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吸收或放出的热量是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4.2×10</a:t>
            </a:r>
            <a:r>
              <a:rPr lang="en-US" altLang="zh-CN" sz="2800" b="1" baseline="30000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438" name="Picture 10" descr="BK2P8BRA3NAHWSH4OMNWRE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0645" y="1164590"/>
            <a:ext cx="2919413" cy="29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1" descr="[@75Z]SR~)9YOR0KS0E7K%K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86020" y="1236028"/>
            <a:ext cx="2925763" cy="283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Rectangle 9"/>
          <p:cNvSpPr>
            <a:spLocks noChangeArrowheads="1"/>
          </p:cNvSpPr>
          <p:nvPr/>
        </p:nvSpPr>
        <p:spPr bwMode="auto">
          <a:xfrm>
            <a:off x="836295" y="782320"/>
            <a:ext cx="24047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认识比热容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21" grpId="0" autoUpdateAnimBg="0"/>
      <p:bldP spid="922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80695" y="1822133"/>
            <a:ext cx="27368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80695" y="2469833"/>
            <a:ext cx="27368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217545" y="3693795"/>
            <a:ext cx="28082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p>
            <a:pPr algn="ctr">
              <a:defRPr/>
            </a:pPr>
            <a:endParaRPr lang="zh-CN" altLang="zh-CN" sz="2800" b="1">
              <a:latin typeface="+mn-ea"/>
              <a:ea typeface="+mn-ea"/>
            </a:endParaRPr>
          </a:p>
        </p:txBody>
      </p:sp>
      <p:graphicFrame>
        <p:nvGraphicFramePr>
          <p:cNvPr id="48168" name="Group 4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80695" y="1822133"/>
          <a:ext cx="8353425" cy="3126106"/>
        </p:xfrm>
        <a:graphic>
          <a:graphicData uri="http://schemas.openxmlformats.org/drawingml/2006/table">
            <a:tbl>
              <a:tblPr/>
              <a:tblGrid>
                <a:gridCol w="2736850"/>
                <a:gridCol w="2808287"/>
                <a:gridCol w="2808288"/>
              </a:tblGrid>
              <a:tr h="63690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水　　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4.2×10</a:t>
                      </a:r>
                      <a:r>
                        <a:rPr kumimoji="0" lang="en-US" altLang="zh-CN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砂石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0.92×10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钢　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0.46×10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冰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  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2.1×10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玻璃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0.67×10</a:t>
                      </a:r>
                      <a:r>
                        <a:rPr kumimoji="0" lang="en-US" altLang="zh-CN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铜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　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0.39×10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煤油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2.1×10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橡胶　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1.7×10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水银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0.14×10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088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酒精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2.4×10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水蒸气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1.88×10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铝　　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0.88×10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213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甘油　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2.5×10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干泥土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0.84×10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铅   　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0.13×10</a:t>
                      </a:r>
                      <a:r>
                        <a:rPr kumimoji="0" lang="en-US" altLang="zh-CN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59" name="Text Box 31"/>
          <p:cNvSpPr txBox="1">
            <a:spLocks noChangeArrowheads="1"/>
          </p:cNvSpPr>
          <p:nvPr/>
        </p:nvSpPr>
        <p:spPr bwMode="auto">
          <a:xfrm>
            <a:off x="609283" y="4566920"/>
            <a:ext cx="70564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defRPr/>
            </a:pPr>
            <a:endParaRPr lang="zh-CN" altLang="zh-CN" sz="2800" b="1">
              <a:latin typeface="+mn-ea"/>
              <a:ea typeface="+mn-ea"/>
            </a:endParaRPr>
          </a:p>
        </p:txBody>
      </p:sp>
      <p:sp>
        <p:nvSpPr>
          <p:cNvPr id="48160" name="Rectangle 32"/>
          <p:cNvSpPr>
            <a:spLocks noChangeArrowheads="1"/>
          </p:cNvSpPr>
          <p:nvPr/>
        </p:nvSpPr>
        <p:spPr bwMode="auto">
          <a:xfrm>
            <a:off x="2000794" y="1260996"/>
            <a:ext cx="476313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>
                  <a:noFill/>
                </a:ln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几种物质的</a:t>
            </a:r>
            <a:r>
              <a:rPr lang="zh-CN" altLang="en-US" sz="2800" b="1" dirty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比热</a:t>
            </a:r>
            <a:r>
              <a:rPr lang="en-US" altLang="zh-CN" sz="2800" b="1" dirty="0">
                <a:ln>
                  <a:noFill/>
                </a:ln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[J/</a:t>
            </a:r>
            <a:r>
              <a:rPr lang="zh-CN" altLang="en-US" sz="2800" b="1" dirty="0">
                <a:ln>
                  <a:noFill/>
                </a:ln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n>
                  <a:noFill/>
                </a:ln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kg·℃</a:t>
            </a:r>
            <a:r>
              <a:rPr lang="zh-CN" altLang="en-US" sz="2800" b="1" dirty="0">
                <a:ln>
                  <a:noFill/>
                </a:ln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ln>
                  <a:noFill/>
                </a:ln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]</a:t>
            </a:r>
            <a:endParaRPr lang="en-US" altLang="zh-CN" sz="2800" b="1" dirty="0">
              <a:ln>
                <a:noFill/>
              </a:ln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8163" name="Text Box 35"/>
          <p:cNvSpPr txBox="1">
            <a:spLocks noChangeArrowheads="1"/>
          </p:cNvSpPr>
          <p:nvPr/>
        </p:nvSpPr>
        <p:spPr bwMode="auto">
          <a:xfrm>
            <a:off x="490220" y="5041900"/>
            <a:ext cx="44970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哪种物质的比热容最大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8165" name="Text Box 37"/>
          <p:cNvSpPr txBox="1">
            <a:spLocks noChangeArrowheads="1"/>
          </p:cNvSpPr>
          <p:nvPr/>
        </p:nvSpPr>
        <p:spPr bwMode="auto">
          <a:xfrm>
            <a:off x="495300" y="5581650"/>
            <a:ext cx="40024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你还能发现哪些规律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901065" y="738823"/>
            <a:ext cx="375793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学会查物质的比热容表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62183" y="5059680"/>
            <a:ext cx="2903537" cy="521970"/>
          </a:xfrm>
          <a:prstGeom prst="rect">
            <a:avLst/>
          </a:prstGeom>
          <a:noFill/>
        </p:spPr>
        <p:txBody>
          <a:bodyPr>
            <a:spAutoFit/>
          </a:bodyPr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水的比热容最大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55740" y="5572760"/>
            <a:ext cx="2373630" cy="9531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比热容与物质的种类有关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7035" y="5581650"/>
            <a:ext cx="2484755" cy="9531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比热容与物质的状态有关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611823" y="921895"/>
            <a:ext cx="7920037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kumimoji="0" lang="zh-CN" altLang="en-US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分析比热表，可以找出哪些规律  </a:t>
            </a:r>
            <a:r>
              <a:rPr kumimoji="0" lang="en-US" altLang="zh-CN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J/(kg · ℃)</a:t>
            </a:r>
            <a:endParaRPr kumimoji="0" lang="en-US" altLang="zh-CN" sz="32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9850" name="Group 10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08685" y="1612900"/>
          <a:ext cx="7327265" cy="5056185"/>
        </p:xfrm>
        <a:graphic>
          <a:graphicData uri="http://schemas.openxmlformats.org/drawingml/2006/table">
            <a:tbl>
              <a:tblPr/>
              <a:tblGrid>
                <a:gridCol w="1832610"/>
                <a:gridCol w="1831340"/>
                <a:gridCol w="1830705"/>
                <a:gridCol w="1832610"/>
              </a:tblGrid>
              <a:tr h="1011237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水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4.2×10</a:t>
                      </a:r>
                      <a:r>
                        <a:rPr kumimoji="1" lang="en-US" altLang="zh-CN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1" lang="en-US" altLang="zh-CN" sz="2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铝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0.88×10</a:t>
                      </a:r>
                      <a:r>
                        <a:rPr kumimoji="1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1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1237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酒精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2.4×10</a:t>
                      </a:r>
                      <a:r>
                        <a:rPr kumimoji="1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1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干水泥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0.84×10</a:t>
                      </a:r>
                      <a:r>
                        <a:rPr kumimoji="1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1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1237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煤油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2.1×10</a:t>
                      </a:r>
                      <a:r>
                        <a:rPr kumimoji="1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1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铁、钢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0.46×10</a:t>
                      </a:r>
                      <a:r>
                        <a:rPr kumimoji="1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1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1237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蓖麻油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1.8×10</a:t>
                      </a:r>
                      <a:r>
                        <a:rPr kumimoji="1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1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铜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0.39×10</a:t>
                      </a:r>
                      <a:r>
                        <a:rPr kumimoji="1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1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1237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砂石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0.29×10</a:t>
                      </a:r>
                      <a:r>
                        <a:rPr kumimoji="1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1" lang="en-US" altLang="zh-CN" sz="2800" b="1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水银</a:t>
                      </a:r>
                      <a:endParaRPr kumimoji="1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0.14×10</a:t>
                      </a:r>
                      <a:r>
                        <a:rPr kumimoji="1" lang="en-US" altLang="zh-CN" sz="2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1" lang="en-US" altLang="zh-CN" sz="2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>
                      <a:solidFill>
                        <a:schemeClr val="tx1"/>
                      </a:solidFill>
                      <a:prstDash val="solid"/>
                    </a:lnL>
                    <a:lnR w="28575">
                      <a:solidFill>
                        <a:schemeClr val="tx1"/>
                      </a:solidFill>
                      <a:prstDash val="solid"/>
                    </a:lnR>
                    <a:lnT w="28575">
                      <a:solidFill>
                        <a:schemeClr val="tx1"/>
                      </a:solidFill>
                      <a:prstDash val="solid"/>
                    </a:lnT>
                    <a:lnB w="28575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901065" y="842010"/>
            <a:ext cx="2697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比热容的实质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61035" y="1729740"/>
            <a:ext cx="61918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）反映了物质吸热放热的本领；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661035" y="3787140"/>
            <a:ext cx="61391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）物质对冷热反应的灵敏程度；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649095" y="2621280"/>
            <a:ext cx="63392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比热容越大，吸热或放热本领越强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649095" y="4839335"/>
            <a:ext cx="59785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比热容越小，对冷热反应越灵敏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266" name="Picture 2" descr="暖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058" y="1636078"/>
            <a:ext cx="619125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330200" y="5407660"/>
            <a:ext cx="8208963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66CC"/>
                </a:solidFill>
                <a:latin typeface="宋体" panose="02010600030101010101" pitchFamily="2" charset="-122"/>
              </a:rPr>
              <a:t>　　不考虑经济成本，谈一谈暖气用水好，还是用油好？</a:t>
            </a:r>
            <a:endParaRPr lang="zh-CN" altLang="en-US" sz="2800" b="1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sp>
        <p:nvSpPr>
          <p:cNvPr id="21508" name="Rectangle 8"/>
          <p:cNvSpPr>
            <a:spLocks noChangeArrowheads="1"/>
          </p:cNvSpPr>
          <p:nvPr/>
        </p:nvSpPr>
        <p:spPr bwMode="auto">
          <a:xfrm>
            <a:off x="901065" y="842010"/>
            <a:ext cx="64719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利用比热容的知识解释一些现象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531" name="Picture 21" descr="沙漠1"/>
          <p:cNvPicPr preferRelativeResize="0"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100"/>
              </a:clrFrom>
              <a:clrTo>
                <a:srgbClr val="000100">
                  <a:alpha val="0"/>
                </a:srgbClr>
              </a:clrTo>
            </a:clrChange>
            <a:lum bright="20000" contrast="20000"/>
          </a:blip>
          <a:srcRect/>
          <a:stretch>
            <a:fillRect/>
          </a:stretch>
        </p:blipFill>
        <p:spPr bwMode="auto">
          <a:xfrm>
            <a:off x="595630" y="922020"/>
            <a:ext cx="3928745" cy="5370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3254" name="Rectangle 22"/>
          <p:cNvSpPr>
            <a:spLocks noChangeArrowheads="1"/>
          </p:cNvSpPr>
          <p:nvPr/>
        </p:nvSpPr>
        <p:spPr bwMode="auto">
          <a:xfrm>
            <a:off x="4773930" y="2195830"/>
            <a:ext cx="3675380" cy="2501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lnSpc>
                <a:spcPct val="140000"/>
              </a:lnSpc>
              <a:defRPr/>
            </a:pPr>
            <a:r>
              <a:rPr kumimoji="1" lang="zh-CN" altLang="en-US" sz="2800" b="1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新疆有句谚语：</a:t>
            </a:r>
            <a:endParaRPr kumimoji="1" lang="zh-CN" altLang="en-US" sz="2800" b="1" dirty="0">
              <a:solidFill>
                <a:srgbClr val="000099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defRPr/>
            </a:pPr>
            <a:r>
              <a:rPr kumimoji="1" lang="zh-CN" altLang="en-US" sz="2800" b="1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2800" b="1" dirty="0">
                <a:solidFill>
                  <a:srgbClr val="0066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“早穿皮袄午穿纱 </a:t>
            </a:r>
            <a:endParaRPr kumimoji="1" lang="zh-CN" altLang="en-US" sz="2800" b="1" dirty="0">
              <a:solidFill>
                <a:srgbClr val="0066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defRPr/>
            </a:pPr>
            <a:r>
              <a:rPr kumimoji="1" lang="zh-CN" altLang="en-US" sz="2800" b="1" dirty="0">
                <a:solidFill>
                  <a:srgbClr val="0066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围着火炉吃西瓜”</a:t>
            </a:r>
            <a:endParaRPr kumimoji="1" lang="zh-CN" altLang="en-US" sz="2800" b="1" dirty="0">
              <a:solidFill>
                <a:srgbClr val="0066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defRPr/>
            </a:pPr>
            <a:r>
              <a:rPr kumimoji="1" lang="zh-CN" altLang="en-US" sz="2800" b="1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你能说出它的道理吗</a:t>
            </a:r>
            <a:r>
              <a:rPr kumimoji="1" lang="en-US" altLang="zh-CN" sz="2800" b="1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kumimoji="1" lang="en-US" altLang="zh-CN" sz="2800" b="1" dirty="0">
              <a:solidFill>
                <a:srgbClr val="000099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422910" y="930434"/>
            <a:ext cx="8172450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p>
            <a:pPr algn="just" eaLnBrk="0" hangingPunct="0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昆明，又名春城，是云南省的首府。昆明的周边，现在滇池南北长约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千米，东西宽约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千米，总面积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300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平方千米，湖岸线长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163.2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千米，最大水深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10.4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米，平均水深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米。那里的气候宜人，四季如春，这与滇池密切相关。</a:t>
            </a: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你知道其中的缘故吗</a:t>
            </a:r>
            <a:r>
              <a:rPr lang="en-US" altLang="zh-CN" sz="28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3555" name="Group 6"/>
          <p:cNvGrpSpPr>
            <a:grpSpLocks noChangeAspect="1"/>
          </p:cNvGrpSpPr>
          <p:nvPr/>
        </p:nvGrpSpPr>
        <p:grpSpPr bwMode="auto">
          <a:xfrm>
            <a:off x="575628" y="3713163"/>
            <a:ext cx="7848600" cy="2482850"/>
            <a:chOff x="0" y="0"/>
            <a:chExt cx="5307" cy="1679"/>
          </a:xfrm>
        </p:grpSpPr>
        <p:pic>
          <p:nvPicPr>
            <p:cNvPr id="13319" name="Picture 7" descr="昆明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2536" cy="165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alpha val="50000"/>
                </a:schemeClr>
              </a:outerShdw>
            </a:effectLst>
          </p:spPr>
        </p:pic>
        <p:pic>
          <p:nvPicPr>
            <p:cNvPr id="13320" name="Picture 8" descr="昆明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767" y="0"/>
              <a:ext cx="2540" cy="1679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alpha val="50000"/>
                </a:schemeClr>
              </a:outerShdw>
            </a:effectLst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4805045" cy="914400"/>
            <a:chOff x="306" y="1210"/>
            <a:chExt cx="7567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625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比热容的计算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513715" y="1576070"/>
            <a:ext cx="8115935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fontAlgn="auto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1kg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的水在温度升高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1℃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时所吸收的热量为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J.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/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的水在温度升高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℃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时所吸收的热量为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/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 J.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/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的水在温度升高</a:t>
            </a:r>
            <a:r>
              <a:rPr lang="en-US" altLang="zh-CN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℃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时所吸收的热量为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779145" y="2046605"/>
            <a:ext cx="15601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654685" y="3047365"/>
            <a:ext cx="21113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×2</a:t>
            </a:r>
            <a:endParaRPr lang="en-US" altLang="zh-CN" sz="2800" b="1" baseline="300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65785" y="4011295"/>
            <a:ext cx="29044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4.2×10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</a:t>
            </a:r>
            <a:endParaRPr lang="en-US" altLang="zh-CN" sz="2800" b="1" baseline="30000" dirty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108710" y="6032500"/>
            <a:ext cx="26244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Q</a:t>
            </a:r>
            <a:r>
              <a:rPr lang="zh-CN" altLang="en-US" sz="3200" b="1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5289550" y="6032500"/>
            <a:ext cx="25393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Q</a:t>
            </a:r>
            <a:r>
              <a:rPr lang="zh-CN" altLang="en-US" sz="3200" b="1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baseline="-250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3309938" y="4441508"/>
            <a:ext cx="2376487" cy="1008062"/>
            <a:chOff x="0" y="0"/>
            <a:chExt cx="1497" cy="635"/>
          </a:xfrm>
        </p:grpSpPr>
        <p:sp>
          <p:nvSpPr>
            <p:cNvPr id="24586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1497" cy="635"/>
            </a:xfrm>
            <a:prstGeom prst="downArrow">
              <a:avLst>
                <a:gd name="adj1" fmla="val 70204"/>
                <a:gd name="adj2" fmla="val 46931"/>
              </a:avLst>
            </a:prstGeom>
            <a:solidFill>
              <a:schemeClr val="bg1"/>
            </a:solidFill>
            <a:ln w="41275">
              <a:solidFill>
                <a:schemeClr val="tx1"/>
              </a:solidFill>
              <a:miter lim="800000"/>
            </a:ln>
          </p:spPr>
          <p:txBody>
            <a:bodyPr vert="eaVert"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587" name="Text Box 12"/>
            <p:cNvSpPr txBox="1">
              <a:spLocks noChangeArrowheads="1"/>
            </p:cNvSpPr>
            <p:nvPr/>
          </p:nvSpPr>
          <p:spPr bwMode="auto">
            <a:xfrm>
              <a:off x="227" y="45"/>
              <a:ext cx="1088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提炼公式</a:t>
              </a:r>
              <a:endPara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771525" y="5350510"/>
            <a:ext cx="745363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吸收的热量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比热容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升高的温度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  <p:bldP spid="49159" grpId="0"/>
      <p:bldP spid="8" grpId="0"/>
      <p:bldP spid="12" grpId="0" autoUpdateAnimBg="0"/>
      <p:bldP spid="13" grpId="0" autoUpdateAnimBg="0"/>
      <p:bldP spid="17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1506855" y="2294573"/>
            <a:ext cx="54721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defRPr/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=4.2×10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J/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kg·℃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1149668" y="2745423"/>
            <a:ext cx="49323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>
              <a:defRPr/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△t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 ℃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 ℃=50 ℃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1684655" y="3764915"/>
            <a:ext cx="65112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=4.2×10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J/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kg·℃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×2kg×50 ℃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641668" y="2304098"/>
            <a:ext cx="10001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1108710" y="3269615"/>
            <a:ext cx="23628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defRPr/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Q</a:t>
            </a:r>
            <a:r>
              <a:rPr lang="zh-CN" altLang="en-US" sz="3200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 △t</a:t>
            </a:r>
            <a:endParaRPr lang="en-US" altLang="zh-CN" sz="32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1684655" y="4231323"/>
            <a:ext cx="22415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eaLnBrk="0" hangingPunct="0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=4.2×10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753110" y="4780915"/>
            <a:ext cx="61595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答：需要吸收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4.2×10</a:t>
            </a:r>
            <a:r>
              <a:rPr lang="en-US" altLang="zh-CN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的热量。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62" name="矩形 28"/>
          <p:cNvSpPr>
            <a:spLocks noChangeArrowheads="1"/>
          </p:cNvSpPr>
          <p:nvPr/>
        </p:nvSpPr>
        <p:spPr bwMode="auto">
          <a:xfrm>
            <a:off x="213995" y="913130"/>
            <a:ext cx="87153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标准大气压下，将质量为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2kg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的水从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50℃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加热到沸腾，需吸收多少热量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5428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/>
      <p:bldP spid="54281" grpId="0"/>
      <p:bldP spid="54282" grpId="0"/>
      <p:bldP spid="54283" grpId="0"/>
      <p:bldP spid="54284" grpId="0"/>
      <p:bldP spid="54285" grpId="0"/>
      <p:bldP spid="5428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81" name="Text Box 8"/>
          <p:cNvSpPr txBox="1">
            <a:spLocks noChangeArrowheads="1"/>
          </p:cNvSpPr>
          <p:nvPr/>
        </p:nvSpPr>
        <p:spPr bwMode="auto">
          <a:xfrm>
            <a:off x="681355" y="996950"/>
            <a:ext cx="780891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algn="l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例2、质量为2kg的沸水（100℃），温度降低了60℃，水放出了多少热量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0169" name="Text Box 9"/>
          <p:cNvSpPr txBox="1">
            <a:spLocks noChangeArrowheads="1"/>
          </p:cNvSpPr>
          <p:nvPr/>
        </p:nvSpPr>
        <p:spPr bwMode="auto">
          <a:xfrm>
            <a:off x="1035685" y="2446020"/>
            <a:ext cx="7072630" cy="2848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解：Q放=cm(t0-t)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＝4.2╳103J/(kg.℃) ×2kg × 60℃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＝5.04 × 105J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答：水放出了5.04 × 105J热量。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0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74" name="Group 5"/>
          <p:cNvGrpSpPr/>
          <p:nvPr/>
        </p:nvGrpSpPr>
        <p:grpSpPr bwMode="auto">
          <a:xfrm>
            <a:off x="467043" y="2194560"/>
            <a:ext cx="2657475" cy="2468563"/>
            <a:chOff x="0" y="0"/>
            <a:chExt cx="1674" cy="1555"/>
          </a:xfrm>
        </p:grpSpPr>
        <p:pic>
          <p:nvPicPr>
            <p:cNvPr id="28675" name="单圆角矩形 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1674" cy="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6" name="Text Box 7"/>
            <p:cNvSpPr txBox="1">
              <a:spLocks noChangeArrowheads="1"/>
            </p:cNvSpPr>
            <p:nvPr/>
          </p:nvSpPr>
          <p:spPr bwMode="auto">
            <a:xfrm>
              <a:off x="116" y="66"/>
              <a:ext cx="937" cy="1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</a:rPr>
                <a:t>什么是比热容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2626043" y="2123123"/>
            <a:ext cx="2792412" cy="2468562"/>
            <a:chOff x="0" y="0"/>
            <a:chExt cx="1759" cy="1555"/>
          </a:xfrm>
        </p:grpSpPr>
        <p:grpSp>
          <p:nvGrpSpPr>
            <p:cNvPr id="28678" name="Group 9"/>
            <p:cNvGrpSpPr/>
            <p:nvPr/>
          </p:nvGrpSpPr>
          <p:grpSpPr bwMode="auto">
            <a:xfrm>
              <a:off x="499" y="0"/>
              <a:ext cx="1260" cy="1555"/>
              <a:chOff x="0" y="0"/>
              <a:chExt cx="1152" cy="1555"/>
            </a:xfrm>
          </p:grpSpPr>
          <p:pic>
            <p:nvPicPr>
              <p:cNvPr id="28679" name="单圆角矩形 3"/>
              <p:cNvPicPr>
                <a:picLocks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0" y="0"/>
                <a:ext cx="1152" cy="1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80" name="Text Box 11"/>
              <p:cNvSpPr txBox="1">
                <a:spLocks noChangeArrowheads="1"/>
              </p:cNvSpPr>
              <p:nvPr/>
            </p:nvSpPr>
            <p:spPr bwMode="auto">
              <a:xfrm>
                <a:off x="92" y="77"/>
                <a:ext cx="937" cy="1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800" b="1">
                    <a:solidFill>
                      <a:srgbClr val="FFFFFF"/>
                    </a:solidFill>
                    <a:latin typeface="楷体" panose="02010609060101010101" pitchFamily="49" charset="-122"/>
                  </a:rPr>
                  <a:t>比热容</a:t>
                </a:r>
                <a:endPara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</a:endParaRPr>
              </a:p>
              <a:p>
                <a:pPr algn="ctr"/>
                <a:r>
                  <a:rPr lang="zh-CN" altLang="en-US" sz="2800" b="1">
                    <a:solidFill>
                      <a:srgbClr val="FFFFFF"/>
                    </a:solidFill>
                    <a:latin typeface="楷体" panose="02010609060101010101" pitchFamily="49" charset="-122"/>
                  </a:rPr>
                  <a:t>知识的</a:t>
                </a:r>
                <a:endPara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</a:endParaRPr>
              </a:p>
              <a:p>
                <a:pPr algn="ctr"/>
                <a:r>
                  <a:rPr lang="zh-CN" altLang="en-US" sz="2800" b="1">
                    <a:solidFill>
                      <a:srgbClr val="FFFFFF"/>
                    </a:solidFill>
                    <a:latin typeface="楷体" panose="02010609060101010101" pitchFamily="49" charset="-122"/>
                  </a:rPr>
                  <a:t>运用</a:t>
                </a:r>
                <a:endPara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28681" name="Group 12"/>
            <p:cNvGrpSpPr/>
            <p:nvPr/>
          </p:nvGrpSpPr>
          <p:grpSpPr bwMode="auto">
            <a:xfrm>
              <a:off x="0" y="408"/>
              <a:ext cx="388" cy="833"/>
              <a:chOff x="0" y="0"/>
              <a:chExt cx="388" cy="833"/>
            </a:xfrm>
          </p:grpSpPr>
          <p:pic>
            <p:nvPicPr>
              <p:cNvPr id="28682" name="燕尾形 5"/>
              <p:cNvPicPr>
                <a:picLocks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0" y="0"/>
                <a:ext cx="388" cy="8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83" name="Text Box 14"/>
              <p:cNvSpPr txBox="1">
                <a:spLocks noChangeArrowheads="1"/>
              </p:cNvSpPr>
              <p:nvPr/>
            </p:nvSpPr>
            <p:spPr bwMode="auto">
              <a:xfrm>
                <a:off x="39" y="23"/>
                <a:ext cx="315" cy="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 b="1"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6" name="Group 15"/>
          <p:cNvGrpSpPr/>
          <p:nvPr/>
        </p:nvGrpSpPr>
        <p:grpSpPr bwMode="auto">
          <a:xfrm>
            <a:off x="5564505" y="2253298"/>
            <a:ext cx="3038475" cy="2470150"/>
            <a:chOff x="0" y="0"/>
            <a:chExt cx="1914" cy="1556"/>
          </a:xfrm>
        </p:grpSpPr>
        <p:grpSp>
          <p:nvGrpSpPr>
            <p:cNvPr id="28685" name="Group 16"/>
            <p:cNvGrpSpPr/>
            <p:nvPr/>
          </p:nvGrpSpPr>
          <p:grpSpPr bwMode="auto">
            <a:xfrm>
              <a:off x="0" y="0"/>
              <a:ext cx="1914" cy="1556"/>
              <a:chOff x="0" y="0"/>
              <a:chExt cx="1682" cy="1556"/>
            </a:xfrm>
          </p:grpSpPr>
          <p:pic>
            <p:nvPicPr>
              <p:cNvPr id="28686" name="单圆角矩形 4"/>
              <p:cNvPicPr>
                <a:picLocks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0" y="0"/>
                <a:ext cx="1682" cy="15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87" name="Text Box 18"/>
              <p:cNvSpPr txBox="1">
                <a:spLocks noChangeArrowheads="1"/>
              </p:cNvSpPr>
              <p:nvPr/>
            </p:nvSpPr>
            <p:spPr bwMode="auto">
              <a:xfrm>
                <a:off x="597" y="65"/>
                <a:ext cx="937" cy="1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800" b="1">
                    <a:solidFill>
                      <a:srgbClr val="FFFFFF"/>
                    </a:solidFill>
                    <a:latin typeface="楷体" panose="02010609060101010101" pitchFamily="49" charset="-122"/>
                  </a:rPr>
                  <a:t>热量的</a:t>
                </a:r>
                <a:endPara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</a:endParaRPr>
              </a:p>
              <a:p>
                <a:pPr algn="ctr"/>
                <a:r>
                  <a:rPr lang="zh-CN" altLang="en-US" sz="2800" b="1">
                    <a:solidFill>
                      <a:srgbClr val="FFFFFF"/>
                    </a:solidFill>
                    <a:latin typeface="楷体" panose="02010609060101010101" pitchFamily="49" charset="-122"/>
                  </a:rPr>
                  <a:t>计算</a:t>
                </a:r>
                <a:endPara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</a:endParaRPr>
              </a:p>
            </p:txBody>
          </p:sp>
        </p:grpSp>
        <p:grpSp>
          <p:nvGrpSpPr>
            <p:cNvPr id="28688" name="Group 19"/>
            <p:cNvGrpSpPr/>
            <p:nvPr/>
          </p:nvGrpSpPr>
          <p:grpSpPr bwMode="auto">
            <a:xfrm>
              <a:off x="58" y="258"/>
              <a:ext cx="387" cy="837"/>
              <a:chOff x="0" y="0"/>
              <a:chExt cx="387" cy="837"/>
            </a:xfrm>
          </p:grpSpPr>
          <p:pic>
            <p:nvPicPr>
              <p:cNvPr id="28689" name="燕尾形 6"/>
              <p:cNvPicPr>
                <a:picLocks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0" y="0"/>
                <a:ext cx="387" cy="8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90" name="Text Box 21"/>
              <p:cNvSpPr txBox="1">
                <a:spLocks noChangeArrowheads="1"/>
              </p:cNvSpPr>
              <p:nvPr/>
            </p:nvSpPr>
            <p:spPr bwMode="auto">
              <a:xfrm>
                <a:off x="36" y="24"/>
                <a:ext cx="315" cy="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 b="1"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1030" y="1635125"/>
            <a:ext cx="801052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1．了解比热容，知道比热容是物质的一种特性，会查比热容表。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2．尝试用比热容说明简单的自然现象。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3．经历设计探究不同物质的吸热能力的实验与制定计划的过程，经历从物理现象和实验中建立比热容概念的过程。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4．通过了解“热岛效应”，有关心人类赖以生存的自然环境的意识。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74936" y="1077707"/>
            <a:ext cx="2532051" cy="485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n w="18000">
                  <a:noFill/>
                  <a:prstDash val="solid"/>
                  <a:miter lim="800000"/>
                </a:ln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n w="18000">
                  <a:noFill/>
                  <a:prstDash val="solid"/>
                  <a:miter lim="800000"/>
                </a:ln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比热容     </a:t>
            </a:r>
            <a:endParaRPr lang="zh-CN" altLang="en-US" sz="3200" b="1" dirty="0">
              <a:ln w="18000">
                <a:noFill/>
                <a:prstDash val="solid"/>
                <a:miter lim="800000"/>
              </a:ln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 flipH="1">
            <a:off x="2113280" y="952500"/>
            <a:ext cx="50165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kumimoji="1"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374936" y="4378607"/>
            <a:ext cx="2928958" cy="485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n w="18000">
                  <a:noFill/>
                  <a:prstDash val="solid"/>
                  <a:miter lim="800000"/>
                </a:ln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n w="18000">
                  <a:noFill/>
                  <a:prstDash val="solid"/>
                  <a:miter lim="800000"/>
                </a:ln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热量计算：</a:t>
            </a:r>
            <a:r>
              <a:rPr lang="en-US" altLang="zh-CN" sz="3200" b="1" dirty="0">
                <a:ln w="18000">
                  <a:noFill/>
                  <a:prstDash val="solid"/>
                  <a:miter lim="800000"/>
                </a:ln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ln w="18000">
                <a:noFill/>
                <a:prstDash val="solid"/>
                <a:miter lim="800000"/>
              </a:ln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7062153" y="1594485"/>
            <a:ext cx="11430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降低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14" name="Text Box 18"/>
          <p:cNvSpPr txBox="1">
            <a:spLocks noChangeArrowheads="1"/>
          </p:cNvSpPr>
          <p:nvPr/>
        </p:nvSpPr>
        <p:spPr bwMode="auto">
          <a:xfrm>
            <a:off x="3579178" y="1995488"/>
            <a:ext cx="1143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6405" y="1619885"/>
            <a:ext cx="216852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）定义：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6405" y="2834323"/>
            <a:ext cx="1989138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）单位</a:t>
            </a:r>
            <a:r>
              <a:rPr kumimoji="1"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sz="280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46405" y="3467735"/>
            <a:ext cx="1989138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）应用</a:t>
            </a:r>
            <a:r>
              <a:rPr kumimoji="1"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kumimoji="1" lang="en-US" altLang="zh-CN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435860" y="1619885"/>
            <a:ext cx="641731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单位质量的某种物质温度升高          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1℃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所吸收            的热量</a:t>
            </a:r>
            <a:r>
              <a:rPr kumimoji="1"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12695" y="2834640"/>
            <a:ext cx="42119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焦耳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/(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kumimoji="1"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 ℃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J/(kg· ℃)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513002" y="3484881"/>
            <a:ext cx="3432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保暖冷却  </a:t>
            </a:r>
            <a:r>
              <a:rPr kumimoji="1"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</a:t>
            </a:r>
            <a:r>
              <a:rPr kumimoji="1"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节气候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111568" y="5039360"/>
            <a:ext cx="30956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Q</a:t>
            </a:r>
            <a:r>
              <a:rPr lang="zh-CN" altLang="en-US" sz="2800" b="1" baseline="-25000"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吸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= </a:t>
            </a:r>
            <a:r>
              <a:rPr lang="en-US" altLang="zh-CN" sz="2800" b="1" i="1"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en-US" altLang="zh-CN" sz="2800" b="1" i="1">
                <a:latin typeface="Times New Roman" panose="02020603050405020304" pitchFamily="18" charset="0"/>
              </a:rPr>
              <a:t>m</a:t>
            </a:r>
            <a:r>
              <a:rPr lang="en-US" altLang="zh-CN" sz="2800" b="1">
                <a:latin typeface="Times New Roman" panose="02020603050405020304" pitchFamily="18" charset="0"/>
              </a:rPr>
              <a:t>(</a:t>
            </a:r>
            <a:r>
              <a:rPr lang="en-US" altLang="zh-CN" sz="2800" b="1" i="1">
                <a:latin typeface="Times New Roman" panose="02020603050405020304" pitchFamily="18" charset="0"/>
              </a:rPr>
              <a:t>t</a:t>
            </a:r>
            <a:r>
              <a:rPr lang="en-US" altLang="zh-CN" sz="2800" b="1" baseline="-25000">
                <a:latin typeface="Times New Roman" panose="02020603050405020304" pitchFamily="18" charset="0"/>
              </a:rPr>
              <a:t>1</a:t>
            </a:r>
            <a:r>
              <a:rPr lang="en-US" altLang="zh-CN" sz="2800" b="1">
                <a:latin typeface="宋体" panose="02010600030101010101" pitchFamily="2" charset="-122"/>
              </a:rPr>
              <a:t>-</a:t>
            </a:r>
            <a:r>
              <a:rPr lang="en-US" altLang="zh-CN" sz="2800" b="1" i="1">
                <a:latin typeface="Times New Roman" panose="02020603050405020304" pitchFamily="18" charset="0"/>
              </a:rPr>
              <a:t>t</a:t>
            </a:r>
            <a:r>
              <a:rPr lang="en-US" altLang="zh-CN" sz="2800" b="1" baseline="-25000">
                <a:latin typeface="Times New Roman" panose="02020603050405020304" pitchFamily="18" charset="0"/>
              </a:rPr>
              <a:t>0</a:t>
            </a:r>
            <a:r>
              <a:rPr lang="en-US" altLang="zh-CN" sz="2800" b="1">
                <a:latin typeface="Times New Roman" panose="02020603050405020304" pitchFamily="18" charset="0"/>
              </a:rPr>
              <a:t>)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4225290" y="5038090"/>
            <a:ext cx="2428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Q</a:t>
            </a:r>
            <a:r>
              <a:rPr lang="zh-CN" altLang="en-US" sz="28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放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cm</a:t>
            </a:r>
            <a:r>
              <a:rPr lang="en-US" altLang="zh-CN" sz="2800" b="1" dirty="0">
                <a:latin typeface="Times New Roman" panose="02020603050405020304" pitchFamily="18" charset="0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t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0</a:t>
            </a:r>
            <a:r>
              <a:rPr lang="en-US" altLang="zh-CN" sz="2800" b="1" dirty="0">
                <a:latin typeface="宋体" panose="02010600030101010101" pitchFamily="2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t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</a:rPr>
              <a:t>)</a:t>
            </a:r>
            <a:endParaRPr lang="en-US" altLang="zh-CN" sz="2800" b="1" dirty="0">
              <a:latin typeface="Times New Roman" panose="02020603050405020304" pitchFamily="18" charset="0"/>
              <a:ea typeface="Batang" panose="02030600000101010101" pitchFamily="18" charset="-127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ldLvl="0" animBg="1" autoUpdateAnimBg="0"/>
      <p:bldP spid="29714" grpId="0"/>
      <p:bldP spid="36" grpId="0"/>
      <p:bldP spid="37" grpId="0"/>
      <p:bldP spid="38" grpId="0"/>
      <p:bldP spid="39" grpId="0"/>
      <p:bldP spid="40" grpId="0"/>
      <p:bldP spid="41" grpId="0"/>
      <p:bldP spid="2" grpId="0" autoUpdateAnimBg="0"/>
      <p:bldP spid="1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674688" y="1579563"/>
            <a:ext cx="7308850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关于比热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下列说法正确的是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   )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物体的比热容跟温度有关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物体的比热容跟物体吸收和放出的热量有关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物体的比热容是物质本身的一种特性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物体的质量越大它的比热容越大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6696075" y="1595755"/>
            <a:ext cx="5448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/>
      <p:bldP spid="3278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516890" y="1281748"/>
            <a:ext cx="8110538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下列说法正确的是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 )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一杯煤油用去一半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它的比热容减为原来的二分之一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吸收热量多的物质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比热一定大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高温物体放出的热量一定多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质量相等的水和煤油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吸收了相同的热量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煤油升高的温度大于水升高的温度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4521835" y="1264285"/>
            <a:ext cx="5543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11785" y="2102485"/>
            <a:ext cx="8424863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在农业生产中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为了保护秧苗夜间不致受冻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傍晚时要向秧田里多灌些水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这是因为水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)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密度大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比热容大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温度高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热膨胀大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700645" y="2593340"/>
            <a:ext cx="500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4283" name="Text Box 27"/>
          <p:cNvSpPr txBox="1">
            <a:spLocks noChangeArrowheads="1"/>
          </p:cNvSpPr>
          <p:nvPr/>
        </p:nvSpPr>
        <p:spPr bwMode="auto">
          <a:xfrm>
            <a:off x="290195" y="3384550"/>
            <a:ext cx="8577580" cy="2159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答：这是因为在同样受热和冷却，即吸热或放热相同时，水的比热容大，温度变化小；砂石的比热容小，温度变化大。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Text Box 28"/>
          <p:cNvSpPr txBox="1">
            <a:spLocks noChangeArrowheads="1"/>
          </p:cNvSpPr>
          <p:nvPr/>
        </p:nvSpPr>
        <p:spPr bwMode="auto">
          <a:xfrm>
            <a:off x="249555" y="911225"/>
            <a:ext cx="8533765" cy="2159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、沿海地区及我国东南部白天和晚上的气温变化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而在沙漠地区及我国西北部昼夜气温变化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为什么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4285" name="Text Box 29"/>
          <p:cNvSpPr txBox="1">
            <a:spLocks noChangeArrowheads="1"/>
          </p:cNvSpPr>
          <p:nvPr/>
        </p:nvSpPr>
        <p:spPr bwMode="auto">
          <a:xfrm>
            <a:off x="1188720" y="1750695"/>
            <a:ext cx="10922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286" name="Rectangle 30"/>
          <p:cNvSpPr>
            <a:spLocks noChangeArrowheads="1"/>
          </p:cNvSpPr>
          <p:nvPr/>
        </p:nvSpPr>
        <p:spPr bwMode="auto">
          <a:xfrm>
            <a:off x="1685925" y="2334260"/>
            <a:ext cx="11207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4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4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83" grpId="0"/>
      <p:bldP spid="224285" grpId="0"/>
      <p:bldP spid="22428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9992" name="Picture 8" descr="Snap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3254" y="3557151"/>
            <a:ext cx="4211637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186689" y="979850"/>
            <a:ext cx="2929731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ea typeface="黑体" panose="02010609060101010101" charset="-122"/>
              </a:rPr>
              <a:t>提出问题</a:t>
            </a:r>
            <a:r>
              <a:rPr lang="zh-CN" altLang="en-US" sz="4400" b="1" dirty="0">
                <a:solidFill>
                  <a:srgbClr val="FF0000"/>
                </a:solidFill>
                <a:ea typeface="黑体" panose="02010609060101010101" charset="-122"/>
              </a:rPr>
              <a:t>：</a:t>
            </a:r>
            <a:endParaRPr lang="zh-CN" altLang="en-US" sz="4400" b="1" dirty="0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169989" name="Rectangle 5"/>
          <p:cNvSpPr>
            <a:spLocks noChangeArrowheads="1"/>
          </p:cNvSpPr>
          <p:nvPr/>
        </p:nvSpPr>
        <p:spPr bwMode="auto">
          <a:xfrm>
            <a:off x="186750" y="1871315"/>
            <a:ext cx="604867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）烧开一壶水与烧开半壶水需要的热量一样多吗</a:t>
            </a:r>
            <a:r>
              <a:rPr kumimoji="0"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0" lang="en-US" altLang="zh-CN" sz="3200" b="1" dirty="0" smtClean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1115695" y="5786755"/>
            <a:ext cx="69126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kumimoji="0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物体温度升高与哪些因素有关呢</a:t>
            </a:r>
            <a:r>
              <a:rPr kumimoji="0"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0"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69991" name="Picture 7" descr="Snap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66103" y="1261839"/>
            <a:ext cx="256857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9993" name="Text Box 9"/>
          <p:cNvSpPr txBox="1">
            <a:spLocks noChangeArrowheads="1"/>
          </p:cNvSpPr>
          <p:nvPr/>
        </p:nvSpPr>
        <p:spPr bwMode="auto">
          <a:xfrm>
            <a:off x="264833" y="3358991"/>
            <a:ext cx="4392811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）将质量相同的铜块和铁块加热，升高相同的温度，需要的热量一样多吗</a:t>
            </a:r>
            <a:r>
              <a:rPr lang="en-US" altLang="zh-CN" sz="3200" b="1" dirty="0">
                <a:solidFill>
                  <a:schemeClr val="tx1"/>
                </a:solidFill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chemeClr val="tx1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6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9" grpId="0" autoUpdateAnimBg="0" build="p"/>
      <p:bldP spid="169990" grpId="0" autoUpdateAnimBg="0"/>
      <p:bldP spid="1699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362" name="Picture 4" descr="r_DSC034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7425" y="1501775"/>
            <a:ext cx="6915150" cy="518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AutoShape 5"/>
          <p:cNvSpPr>
            <a:spLocks noChangeArrowheads="1"/>
          </p:cNvSpPr>
          <p:nvPr/>
        </p:nvSpPr>
        <p:spPr bwMode="auto">
          <a:xfrm>
            <a:off x="6835775" y="5753735"/>
            <a:ext cx="1066800" cy="685800"/>
          </a:xfrm>
          <a:prstGeom prst="wedgeEllipseCallout">
            <a:avLst>
              <a:gd name="adj1" fmla="val -44644"/>
              <a:gd name="adj2" fmla="val 567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chemeClr val="bg2"/>
                </a:solidFill>
                <a:ea typeface="黑体" panose="02010609060101010101" charset="-122"/>
              </a:rPr>
              <a:t>热</a:t>
            </a:r>
            <a:endParaRPr lang="zh-CN" altLang="en-US" sz="3200" b="1">
              <a:solidFill>
                <a:schemeClr val="bg2"/>
              </a:solidFill>
              <a:ea typeface="黑体" panose="02010609060101010101" charset="-122"/>
            </a:endParaRPr>
          </a:p>
        </p:txBody>
      </p:sp>
      <p:sp>
        <p:nvSpPr>
          <p:cNvPr id="15364" name="AutoShape 6"/>
          <p:cNvSpPr>
            <a:spLocks noChangeArrowheads="1"/>
          </p:cNvSpPr>
          <p:nvPr/>
        </p:nvSpPr>
        <p:spPr bwMode="auto">
          <a:xfrm>
            <a:off x="1882775" y="4763135"/>
            <a:ext cx="1219200" cy="609600"/>
          </a:xfrm>
          <a:prstGeom prst="wedgeRoundRectCallout">
            <a:avLst>
              <a:gd name="adj1" fmla="val -44921"/>
              <a:gd name="adj2" fmla="val 7005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chemeClr val="bg2"/>
                </a:solidFill>
                <a:ea typeface="黑体" panose="02010609060101010101" charset="-122"/>
              </a:rPr>
              <a:t>凉快</a:t>
            </a:r>
            <a:endParaRPr lang="zh-CN" altLang="en-US" sz="3200" b="1">
              <a:solidFill>
                <a:schemeClr val="bg2"/>
              </a:solidFill>
              <a:ea typeface="黑体" panose="02010609060101010101" charset="-122"/>
            </a:endParaRP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931545" y="753745"/>
            <a:ext cx="31222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黑体" panose="02010609060101010101" charset="-122"/>
              </a:rPr>
              <a:t>白天在游泳池</a:t>
            </a:r>
            <a:endParaRPr lang="zh-CN" altLang="en-US" sz="3600" b="1">
              <a:solidFill>
                <a:srgbClr val="FF0000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931545" y="753745"/>
            <a:ext cx="31222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黑体" panose="02010609060101010101" charset="-122"/>
              </a:rPr>
              <a:t>晚上在游泳池</a:t>
            </a:r>
            <a:endParaRPr lang="zh-CN" altLang="en-US" sz="36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pic>
        <p:nvPicPr>
          <p:cNvPr id="16386" name="Picture 4" descr="200482723302817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4415" y="1398905"/>
            <a:ext cx="7075170" cy="530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AutoShape 7"/>
          <p:cNvSpPr>
            <a:spLocks noChangeArrowheads="1"/>
          </p:cNvSpPr>
          <p:nvPr/>
        </p:nvSpPr>
        <p:spPr bwMode="auto">
          <a:xfrm>
            <a:off x="6555740" y="5281295"/>
            <a:ext cx="1219200" cy="609600"/>
          </a:xfrm>
          <a:prstGeom prst="wedgeRoundRectCallout">
            <a:avLst>
              <a:gd name="adj1" fmla="val -44921"/>
              <a:gd name="adj2" fmla="val 7005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p>
            <a:pPr algn="ctr"/>
            <a:r>
              <a:rPr lang="zh-CN" altLang="en-US" sz="3200" b="1">
                <a:solidFill>
                  <a:schemeClr val="bg2"/>
                </a:solidFill>
                <a:ea typeface="黑体" panose="02010609060101010101" charset="-122"/>
              </a:rPr>
              <a:t>凉快</a:t>
            </a:r>
            <a:endParaRPr lang="zh-CN" altLang="en-US" sz="3200" b="1">
              <a:solidFill>
                <a:schemeClr val="bg2"/>
              </a:solidFill>
              <a:ea typeface="黑体" panose="02010609060101010101" charset="-122"/>
            </a:endParaRPr>
          </a:p>
        </p:txBody>
      </p:sp>
      <p:sp>
        <p:nvSpPr>
          <p:cNvPr id="16388" name="AutoShape 8"/>
          <p:cNvSpPr>
            <a:spLocks noChangeArrowheads="1"/>
          </p:cNvSpPr>
          <p:nvPr/>
        </p:nvSpPr>
        <p:spPr bwMode="auto">
          <a:xfrm>
            <a:off x="5791200" y="3879215"/>
            <a:ext cx="1066800" cy="685800"/>
          </a:xfrm>
          <a:prstGeom prst="wedgeEllipseCallout">
            <a:avLst>
              <a:gd name="adj1" fmla="val -44644"/>
              <a:gd name="adj2" fmla="val 567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p>
            <a:pPr algn="ctr"/>
            <a:r>
              <a:rPr lang="zh-CN" altLang="en-US" sz="3200" b="1">
                <a:solidFill>
                  <a:schemeClr val="bg2"/>
                </a:solidFill>
                <a:ea typeface="黑体" panose="02010609060101010101" charset="-122"/>
              </a:rPr>
              <a:t>热</a:t>
            </a:r>
            <a:endParaRPr lang="zh-CN" altLang="en-US" sz="3200" b="1">
              <a:solidFill>
                <a:schemeClr val="bg2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411" name="Picture 5" descr="6-4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798" y="842010"/>
            <a:ext cx="7812087" cy="585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2" name="Text Box 6"/>
          <p:cNvSpPr txBox="1">
            <a:spLocks noChangeArrowheads="1"/>
          </p:cNvSpPr>
          <p:nvPr/>
        </p:nvSpPr>
        <p:spPr bwMode="auto">
          <a:xfrm>
            <a:off x="882650" y="932180"/>
            <a:ext cx="61214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中午，沙子很烫而海水很凉。</a:t>
            </a:r>
            <a:endParaRPr kumimoji="0" lang="zh-CN" altLang="en-US" sz="3600" b="1" dirty="0">
              <a:solidFill>
                <a:schemeClr val="bg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434" name="Picture 5" descr="6-4-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748" y="842010"/>
            <a:ext cx="4408487" cy="558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90" name="Text Box 6"/>
          <p:cNvSpPr txBox="1">
            <a:spLocks noChangeArrowheads="1"/>
          </p:cNvSpPr>
          <p:nvPr/>
        </p:nvSpPr>
        <p:spPr bwMode="auto">
          <a:xfrm>
            <a:off x="6573366" y="809580"/>
            <a:ext cx="1290320" cy="6048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600" b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傍</a:t>
            </a:r>
            <a:r>
              <a:rPr kumimoji="0" lang="zh-CN" altLang="en-US" sz="3600" b="1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晚，沙子变凉了而海水却还很温暖。</a:t>
            </a:r>
            <a:endParaRPr kumimoji="0" lang="zh-CN" altLang="en-US" sz="3600" b="1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9" name="Picture 3" descr="6-4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20" y="842010"/>
            <a:ext cx="7918450" cy="593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2" name="Text Box 4"/>
          <p:cNvSpPr txBox="1">
            <a:spLocks noChangeArrowheads="1"/>
          </p:cNvSpPr>
          <p:nvPr/>
        </p:nvSpPr>
        <p:spPr bwMode="auto">
          <a:xfrm>
            <a:off x="863803" y="995442"/>
            <a:ext cx="7416800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为什么海水和沙子在同一时刻的温度不一样</a:t>
            </a:r>
            <a:r>
              <a:rPr kumimoji="0" lang="en-US" altLang="zh-CN" sz="36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0" lang="en-US" altLang="zh-CN" sz="36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5413" name="Text Box 5"/>
          <p:cNvSpPr txBox="1">
            <a:spLocks noChangeArrowheads="1"/>
          </p:cNvSpPr>
          <p:nvPr/>
        </p:nvSpPr>
        <p:spPr bwMode="auto">
          <a:xfrm>
            <a:off x="900748" y="5184735"/>
            <a:ext cx="72739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猜想： 可能是沙子吸热升温或放热降温都比水快的缘故。</a:t>
            </a:r>
            <a:endParaRPr kumimoji="0"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 bldLvl="0" animBg="1" autoUpdateAnimBg="0"/>
      <p:bldP spid="145413" grpId="0" autoUpdateAnimBg="0"/>
    </p:bldLst>
  </p:timing>
</p:sld>
</file>

<file path=ppt/tags/tag1.xml><?xml version="1.0" encoding="utf-8"?>
<p:tagLst xmlns:p="http://schemas.openxmlformats.org/presentationml/2006/main">
  <p:tag name="KSO_WM_UNIT_TABLE_BEAUTIFY" val="smartTable{8de3e8d6-6c9c-4135-850d-b41c8774f7a0}"/>
</p:tagLst>
</file>

<file path=ppt/tags/tag2.xml><?xml version="1.0" encoding="utf-8"?>
<p:tagLst xmlns:p="http://schemas.openxmlformats.org/presentationml/2006/main">
  <p:tag name="KSO_WM_UNIT_TABLE_BEAUTIFY" val="smartTable{cb754544-bc00-4c9f-9a20-e1a5ab4fd463}"/>
</p:tagLst>
</file>

<file path=ppt/tags/tag3.xml><?xml version="1.0" encoding="utf-8"?>
<p:tagLst xmlns:p="http://schemas.openxmlformats.org/presentationml/2006/main">
  <p:tag name="KSO_WM_UNIT_TABLE_BEAUTIFY" val="smartTable{04bc1844-8e20-49d0-bec1-e053d05e3766}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3171</Words>
  <Application>WPS 演示</Application>
  <PresentationFormat>宽屏</PresentationFormat>
  <Paragraphs>439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6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Arial Unicode MS</vt:lpstr>
      <vt:lpstr>Comic Sans MS</vt:lpstr>
      <vt:lpstr>Batang</vt:lpstr>
      <vt:lpstr>Constantia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84</cp:revision>
  <dcterms:created xsi:type="dcterms:W3CDTF">2019-08-19T07:30:00Z</dcterms:created>
  <dcterms:modified xsi:type="dcterms:W3CDTF">2023-02-21T06:09:49Z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5F9F05D18B1649EEAE43EDD1CBBFD504</vt:lpwstr>
  </property>
</Properties>
</file>