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52"/>
  </p:handoutMasterIdLst>
  <p:sldIdLst>
    <p:sldId id="288" r:id="rId3"/>
    <p:sldId id="289" r:id="rId4"/>
    <p:sldId id="315" r:id="rId5"/>
    <p:sldId id="299" r:id="rId6"/>
    <p:sldId id="353" r:id="rId7"/>
    <p:sldId id="354" r:id="rId8"/>
    <p:sldId id="355" r:id="rId9"/>
    <p:sldId id="356" r:id="rId10"/>
    <p:sldId id="300" r:id="rId11"/>
    <p:sldId id="359" r:id="rId12"/>
    <p:sldId id="317" r:id="rId13"/>
    <p:sldId id="360" r:id="rId14"/>
    <p:sldId id="361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  <p:sldId id="318" r:id="rId33"/>
    <p:sldId id="312" r:id="rId35"/>
    <p:sldId id="358" r:id="rId36"/>
    <p:sldId id="383" r:id="rId37"/>
    <p:sldId id="384" r:id="rId38"/>
    <p:sldId id="390" r:id="rId39"/>
    <p:sldId id="385" r:id="rId40"/>
    <p:sldId id="386" r:id="rId41"/>
    <p:sldId id="387" r:id="rId42"/>
    <p:sldId id="392" r:id="rId43"/>
    <p:sldId id="388" r:id="rId44"/>
    <p:sldId id="389" r:id="rId45"/>
    <p:sldId id="391" r:id="rId46"/>
    <p:sldId id="305" r:id="rId47"/>
    <p:sldId id="313" r:id="rId48"/>
    <p:sldId id="362" r:id="rId49"/>
    <p:sldId id="363" r:id="rId50"/>
    <p:sldId id="364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80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ym typeface="Wingdings" panose="05000000000000000000" pitchFamily="2" charset="2"/>
              </a:rPr>
              <a:t></a:t>
            </a:r>
            <a:endParaRPr lang="zh-CN" altLang="en-US" sz="4000" b="1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9" Type="http://schemas.openxmlformats.org/officeDocument/2006/relationships/image" Target="../media/image2.png"/><Relationship Id="rId68" Type="http://schemas.openxmlformats.org/officeDocument/2006/relationships/image" Target="../media/image1.png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3.sv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6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22.jpe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24.jpe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3.v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4.v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30.jpeg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5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33.jpeg"/><Relationship Id="rId1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hyperlink" Target="file:///J:\&#20061;&#24180;&#32423;&#29289;&#29702;&#19978;&#20876;\&#31532;&#21313;&#20845;&#31456;%20&#30005;&#21387;%20&#30005;&#38459;\&#31532;4&#33410;%20%20&#21464;&#38459;&#22120;\14-&#21160;&#30011;-14&#65306;&#20915;&#23450;&#30005;&#38459;&#22823;&#23567;&#30340;&#22240;&#32032;.swf" TargetMode="Externa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9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0.xml"/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5.v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jpeg"/><Relationship Id="rId3" Type="http://schemas.openxmlformats.org/officeDocument/2006/relationships/tags" Target="../tags/tag1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3.xml"/><Relationship Id="rId5" Type="http://schemas.openxmlformats.org/officeDocument/2006/relationships/image" Target="../media/image35.jpeg"/><Relationship Id="rId4" Type="http://schemas.openxmlformats.org/officeDocument/2006/relationships/image" Target="../media/image42.jpeg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4.xml"/><Relationship Id="rId4" Type="http://schemas.openxmlformats.org/officeDocument/2006/relationships/image" Target="../media/image43.jpeg"/><Relationship Id="rId3" Type="http://schemas.openxmlformats.org/officeDocument/2006/relationships/image" Target="../media/image4.sv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5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6.vml"/><Relationship Id="rId2" Type="http://schemas.openxmlformats.org/officeDocument/2006/relationships/slideLayout" Target="../slideLayouts/slideLayout56.xml"/><Relationship Id="rId1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8.xml"/><Relationship Id="rId1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0.xml"/><Relationship Id="rId3" Type="http://schemas.openxmlformats.org/officeDocument/2006/relationships/audio" Target="../media/audio6.wav"/><Relationship Id="rId2" Type="http://schemas.openxmlformats.org/officeDocument/2006/relationships/image" Target="../media/image5.svg"/><Relationship Id="rId1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1.xml"/><Relationship Id="rId3" Type="http://schemas.openxmlformats.org/officeDocument/2006/relationships/audio" Target="../media/audio6.wav"/><Relationship Id="rId2" Type="http://schemas.openxmlformats.org/officeDocument/2006/relationships/image" Target="../media/image5.svg"/><Relationship Id="rId1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2.xml"/><Relationship Id="rId3" Type="http://schemas.openxmlformats.org/officeDocument/2006/relationships/audio" Target="../media/audio6.wav"/><Relationship Id="rId2" Type="http://schemas.openxmlformats.org/officeDocument/2006/relationships/image" Target="../media/image5.svg"/><Relationship Id="rId1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3.xml"/><Relationship Id="rId3" Type="http://schemas.openxmlformats.org/officeDocument/2006/relationships/audio" Target="../media/audio7.wav"/><Relationship Id="rId2" Type="http://schemas.openxmlformats.org/officeDocument/2006/relationships/image" Target="../media/image5.svg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9.jpeg"/><Relationship Id="rId5" Type="http://schemas.openxmlformats.org/officeDocument/2006/relationships/tags" Target="../tags/tag3.xml"/><Relationship Id="rId4" Type="http://schemas.openxmlformats.org/officeDocument/2006/relationships/image" Target="../media/image8.jpeg"/><Relationship Id="rId3" Type="http://schemas.openxmlformats.org/officeDocument/2006/relationships/tags" Target="../tags/tag2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0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4.jpeg"/><Relationship Id="rId2" Type="http://schemas.openxmlformats.org/officeDocument/2006/relationships/image" Target="../media/image3.sv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580515"/>
            <a:ext cx="914336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第十五章 探究电路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5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电阻和变阻器</a:t>
            </a:r>
            <a:endParaRPr lang="zh-CN" sz="5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419100" y="1543685"/>
            <a:ext cx="8305800" cy="2970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相同电压下，为什么不同金属丝的电流不同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3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导体虽容易导电，却同时对电流有阻碍作用。在相同的电压下，通过铜丝的电流较大，表明铜丝对电流的阻碍作用较小；通过镍铬合金丝的电流较小，表明镍铬合金丝对电流的阻碍作用较大。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1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2973070" cy="914400"/>
            <a:chOff x="306" y="1210"/>
            <a:chExt cx="4682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3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一、电阻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34818" name="矩形 10"/>
          <p:cNvSpPr>
            <a:spLocks noChangeArrowheads="1"/>
          </p:cNvSpPr>
          <p:nvPr/>
        </p:nvSpPr>
        <p:spPr bwMode="auto">
          <a:xfrm>
            <a:off x="544195" y="1510983"/>
            <a:ext cx="8054975" cy="5259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．在物理学中，用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电阻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来表示导体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对电流阻碍作用的大小。</a:t>
            </a:r>
            <a:endParaRPr 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导体的电阻越大，表示导体对电流的阻碍作用就越大。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导体的电阻通常用字母</a:t>
            </a:r>
            <a:r>
              <a:rPr lang="en-US" altLang="zh-CN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．单位：欧姆（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ohm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），简称欧，符号</a:t>
            </a:r>
            <a:r>
              <a:rPr lang="el-GR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电阻的单位还有：兆欧（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　　　　　　      千欧（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     </a:t>
            </a:r>
            <a:endParaRPr 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换算关系是：</a:t>
            </a:r>
            <a:endParaRPr 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kΩ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 1 000 Ω=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MΩ = 1 000 000 Ω=10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431800" y="800100"/>
            <a:ext cx="8101013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．电阻器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在电子技术中，我们常用到有一定电阻值的元件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电阻器，也叫做定值电阻，简称电阻。电路图中用符号                    表示。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4339" name="Group 3"/>
          <p:cNvGrpSpPr/>
          <p:nvPr/>
        </p:nvGrpSpPr>
        <p:grpSpPr bwMode="auto">
          <a:xfrm>
            <a:off x="2472055" y="2212658"/>
            <a:ext cx="1428750" cy="190500"/>
            <a:chOff x="0" y="0"/>
            <a:chExt cx="1428760" cy="190501"/>
          </a:xfrm>
        </p:grpSpPr>
        <p:cxnSp>
          <p:nvCxnSpPr>
            <p:cNvPr id="14340" name="直接连接符 7"/>
            <p:cNvCxnSpPr>
              <a:cxnSpLocks noChangeShapeType="1"/>
            </p:cNvCxnSpPr>
            <p:nvPr/>
          </p:nvCxnSpPr>
          <p:spPr bwMode="auto">
            <a:xfrm>
              <a:off x="0" y="95250"/>
              <a:ext cx="1428760" cy="10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41" name="矩形 8"/>
            <p:cNvSpPr>
              <a:spLocks noChangeArrowheads="1"/>
            </p:cNvSpPr>
            <p:nvPr/>
          </p:nvSpPr>
          <p:spPr bwMode="auto">
            <a:xfrm>
              <a:off x="400053" y="0"/>
              <a:ext cx="628654" cy="19050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/>
              <a:endParaRPr lang="zh-CN" altLang="zh-CN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3798" name="Picture 8" descr="7bd91f5880f9e6a58b25290049949b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0938" y="3024188"/>
            <a:ext cx="18446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11" descr="f389ba3a69da1435e7f8a3b84ac698a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25" y="4876800"/>
            <a:ext cx="17335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12" descr="7e127c69ce408b241d8385d88f81e0c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29213" y="3833813"/>
            <a:ext cx="3476625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13" descr="电阻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1925936">
            <a:off x="2771775" y="3654425"/>
            <a:ext cx="34194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 descr="3f7fc407041d062e98f1dd6f8a6073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6800" y="2933700"/>
            <a:ext cx="223520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7192645" cy="914400"/>
            <a:chOff x="306" y="1210"/>
            <a:chExt cx="1132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1001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探究影响电阻大小的因素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52227" name="Rectangle 3"/>
          <p:cNvSpPr>
            <a:spLocks noGrp="1" noChangeArrowheads="1"/>
          </p:cNvSpPr>
          <p:nvPr/>
        </p:nvSpPr>
        <p:spPr>
          <a:xfrm>
            <a:off x="457200" y="1980565"/>
            <a:ext cx="8229600" cy="19989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我们看到，高压输电用的电线，使用的金属线又粗又直。为什么不用细导线输电呢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 fontAlgn="auto">
              <a:spcBef>
                <a:spcPts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电炉上面的电炉丝，为什么不用粗而直的导线呢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1285875" y="4392295"/>
            <a:ext cx="6714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导体的电阻大小还跟哪些因素有关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803458" y="4237673"/>
            <a:ext cx="33734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66FF66"/>
                    </a:gs>
                    <a:gs pos="100000">
                      <a:srgbClr val="FFFF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33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导体的长度</a:t>
            </a:r>
            <a:endParaRPr lang="zh-CN" altLang="en-US" sz="3200" b="1">
              <a:solidFill>
                <a:srgbClr val="0033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803458" y="4886960"/>
            <a:ext cx="3384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00"/>
                    </a:gs>
                    <a:gs pos="50000">
                      <a:srgbClr val="99FF66"/>
                    </a:gs>
                    <a:gs pos="100000">
                      <a:srgbClr val="FFFF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33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导体的粗细</a:t>
            </a:r>
            <a:endParaRPr lang="zh-CN" altLang="en-US" sz="3200" b="1">
              <a:solidFill>
                <a:srgbClr val="0033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803458" y="3591560"/>
            <a:ext cx="33734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66FF66"/>
                    </a:gs>
                    <a:gs pos="100000">
                      <a:srgbClr val="FFFF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33CC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导体的材料</a:t>
            </a:r>
            <a:endParaRPr lang="zh-CN" altLang="en-US" sz="3200" b="1">
              <a:solidFill>
                <a:srgbClr val="0033CC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803775" y="5546725"/>
            <a:ext cx="11823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66FF66"/>
                    </a:gs>
                    <a:gs pos="100000">
                      <a:srgbClr val="FFFF99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0033CC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温度</a:t>
            </a:r>
            <a:endParaRPr lang="zh-CN" altLang="en-US" sz="3200" b="1" dirty="0">
              <a:solidFill>
                <a:srgbClr val="0033CC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6390" name="Group 9"/>
          <p:cNvGrpSpPr/>
          <p:nvPr/>
        </p:nvGrpSpPr>
        <p:grpSpPr bwMode="auto">
          <a:xfrm>
            <a:off x="248603" y="853758"/>
            <a:ext cx="2592388" cy="1282700"/>
            <a:chOff x="296" y="-1"/>
            <a:chExt cx="1633" cy="808"/>
          </a:xfrm>
        </p:grpSpPr>
        <p:sp>
          <p:nvSpPr>
            <p:cNvPr id="23573" name="AutoShape 10"/>
            <p:cNvSpPr>
              <a:spLocks noChangeArrowheads="1"/>
            </p:cNvSpPr>
            <p:nvPr/>
          </p:nvSpPr>
          <p:spPr bwMode="auto">
            <a:xfrm rot="-5400000">
              <a:off x="708" y="-413"/>
              <a:ext cx="808" cy="1633"/>
            </a:xfrm>
            <a:prstGeom prst="cloudCallout">
              <a:avLst>
                <a:gd name="adj1" fmla="val -71893"/>
                <a:gd name="adj2" fmla="val -25780"/>
              </a:avLst>
            </a:prstGeom>
            <a:solidFill>
              <a:schemeClr val="bg1"/>
            </a:solidFill>
            <a:ln w="9525">
              <a:solidFill>
                <a:srgbClr val="FF3300"/>
              </a:solidFill>
              <a:round/>
            </a:ln>
          </p:spPr>
          <p:txBody>
            <a:bodyPr vert="eaVert"/>
            <a:lstStyle/>
            <a:p>
              <a:pPr algn="ctr">
                <a:defRPr/>
              </a:pPr>
              <a:endPara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59" name="Text Box 11"/>
            <p:cNvSpPr txBox="1">
              <a:spLocks noChangeArrowheads="1"/>
            </p:cNvSpPr>
            <p:nvPr/>
          </p:nvSpPr>
          <p:spPr bwMode="auto">
            <a:xfrm>
              <a:off x="666" y="252"/>
              <a:ext cx="861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latin typeface="黑体" panose="02010609060101010101" charset="-122"/>
                  <a:ea typeface="黑体" panose="02010609060101010101" charset="-122"/>
                </a:rPr>
                <a:t>想一想</a:t>
              </a:r>
              <a:endParaRPr lang="zh-CN" altLang="en-US" sz="2800" b="1" dirty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393" name="Group 12"/>
          <p:cNvGrpSpPr/>
          <p:nvPr/>
        </p:nvGrpSpPr>
        <p:grpSpPr bwMode="auto">
          <a:xfrm>
            <a:off x="3218815" y="853758"/>
            <a:ext cx="2592387" cy="1282700"/>
            <a:chOff x="1974" y="-1"/>
            <a:chExt cx="1633" cy="808"/>
          </a:xfrm>
        </p:grpSpPr>
        <p:sp>
          <p:nvSpPr>
            <p:cNvPr id="23571" name="AutoShape 13"/>
            <p:cNvSpPr>
              <a:spLocks noChangeArrowheads="1"/>
            </p:cNvSpPr>
            <p:nvPr/>
          </p:nvSpPr>
          <p:spPr bwMode="auto">
            <a:xfrm rot="-5400000">
              <a:off x="2386" y="-413"/>
              <a:ext cx="808" cy="1633"/>
            </a:xfrm>
            <a:prstGeom prst="cloudCallout">
              <a:avLst>
                <a:gd name="adj1" fmla="val -77586"/>
                <a:gd name="adj2" fmla="val 11610"/>
              </a:avLst>
            </a:prstGeom>
            <a:solidFill>
              <a:schemeClr val="bg1"/>
            </a:solidFill>
            <a:ln w="9525">
              <a:solidFill>
                <a:srgbClr val="FF3300"/>
              </a:solidFill>
              <a:round/>
            </a:ln>
          </p:spPr>
          <p:txBody>
            <a:bodyPr vert="eaVert"/>
            <a:lstStyle/>
            <a:p>
              <a:pPr algn="ctr">
                <a:defRPr/>
              </a:pPr>
              <a:endPara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2382" y="255"/>
              <a:ext cx="818" cy="3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lang="zh-CN" altLang="en-US" sz="2800" b="1" dirty="0">
                  <a:effectLst/>
                  <a:latin typeface="黑体" panose="02010609060101010101" charset="-122"/>
                  <a:ea typeface="黑体" panose="02010609060101010101" charset="-122"/>
                </a:rPr>
                <a:t>比一比</a:t>
              </a:r>
              <a:endParaRPr lang="zh-CN" altLang="en-US" sz="2800" b="1" dirty="0"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1017905" y="2613025"/>
            <a:ext cx="22828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人走路情景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4945380" y="2613025"/>
            <a:ext cx="30892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00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电荷运动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948055" y="4261485"/>
            <a:ext cx="2971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50000">
                      <a:schemeClr val="accent1"/>
                    </a:gs>
                    <a:gs pos="100000">
                      <a:srgbClr val="CC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A5002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街道的长度</a:t>
            </a:r>
            <a:endParaRPr lang="zh-CN" altLang="en-US" sz="3200" b="1">
              <a:solidFill>
                <a:srgbClr val="A5002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948055" y="4963160"/>
            <a:ext cx="2971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50000">
                      <a:schemeClr val="accent1"/>
                    </a:gs>
                    <a:gs pos="100000">
                      <a:srgbClr val="CC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A5002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街道的宽度</a:t>
            </a:r>
            <a:endParaRPr lang="zh-CN" altLang="en-US" sz="3200" b="1">
              <a:solidFill>
                <a:srgbClr val="A5002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948055" y="5623560"/>
            <a:ext cx="1371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50000">
                      <a:schemeClr val="accent1"/>
                    </a:gs>
                    <a:gs pos="100000">
                      <a:srgbClr val="CC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A5002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天气</a:t>
            </a:r>
            <a:endParaRPr lang="zh-CN" altLang="en-US" sz="3200" b="1">
              <a:solidFill>
                <a:srgbClr val="A5002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6401" name="Group 22"/>
          <p:cNvGrpSpPr/>
          <p:nvPr/>
        </p:nvGrpSpPr>
        <p:grpSpPr bwMode="auto">
          <a:xfrm>
            <a:off x="5968365" y="853758"/>
            <a:ext cx="2592387" cy="1282700"/>
            <a:chOff x="3810" y="-1"/>
            <a:chExt cx="1633" cy="808"/>
          </a:xfrm>
        </p:grpSpPr>
        <p:sp>
          <p:nvSpPr>
            <p:cNvPr id="23570" name="AutoShape 4"/>
            <p:cNvSpPr>
              <a:spLocks noChangeArrowheads="1"/>
            </p:cNvSpPr>
            <p:nvPr/>
          </p:nvSpPr>
          <p:spPr bwMode="auto">
            <a:xfrm rot="16200000">
              <a:off x="4222" y="-413"/>
              <a:ext cx="808" cy="1633"/>
            </a:xfrm>
            <a:prstGeom prst="cloudCallout">
              <a:avLst>
                <a:gd name="adj1" fmla="val -89606"/>
                <a:gd name="adj2" fmla="val 29236"/>
              </a:avLst>
            </a:prstGeom>
            <a:solidFill>
              <a:schemeClr val="bg1"/>
            </a:solidFill>
            <a:ln w="9525">
              <a:solidFill>
                <a:srgbClr val="FF3300"/>
              </a:solidFill>
              <a:round/>
            </a:ln>
          </p:spPr>
          <p:txBody>
            <a:bodyPr vert="eaVert"/>
            <a:lstStyle/>
            <a:p>
              <a:pPr algn="ctr">
                <a:defRPr/>
              </a:pPr>
              <a:endParaRPr lang="zh-CN" altLang="en-US" sz="2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668" name="Rectangle 20"/>
            <p:cNvSpPr>
              <a:spLocks noChangeArrowheads="1"/>
            </p:cNvSpPr>
            <p:nvPr/>
          </p:nvSpPr>
          <p:spPr bwMode="auto">
            <a:xfrm>
              <a:off x="4181" y="255"/>
              <a:ext cx="890" cy="32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b="1" dirty="0">
                  <a:effectLst/>
                  <a:latin typeface="黑体" panose="02010609060101010101" charset="-122"/>
                  <a:ea typeface="黑体" panose="02010609060101010101" charset="-122"/>
                </a:rPr>
                <a:t>猜一猜</a:t>
              </a:r>
              <a:endParaRPr lang="zh-CN" altLang="en-US" sz="2800" b="1" dirty="0">
                <a:effectLst/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948055" y="3591560"/>
            <a:ext cx="2971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50000">
                      <a:schemeClr val="accent1"/>
                    </a:gs>
                    <a:gs pos="100000">
                      <a:srgbClr val="CCFF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A5002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不同的街道</a:t>
            </a:r>
            <a:endParaRPr lang="zh-CN" altLang="en-US" sz="3200" b="1">
              <a:solidFill>
                <a:srgbClr val="A5002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  <p:bldP spid="27665" grpId="0"/>
      <p:bldP spid="27666" grpId="0"/>
      <p:bldP spid="27667" grpId="0"/>
      <p:bldP spid="276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900748" y="842010"/>
            <a:ext cx="7459662" cy="52197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点击“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播放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”动画类比人走路与电荷经过导体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434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2488" y="2514967"/>
            <a:ext cx="51847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68"/>
          <p:cNvSpPr>
            <a:spLocks noChangeArrowheads="1"/>
          </p:cNvSpPr>
          <p:nvPr/>
        </p:nvSpPr>
        <p:spPr bwMode="auto">
          <a:xfrm>
            <a:off x="457835" y="1561783"/>
            <a:ext cx="81438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把长短、粗细相同的铜丝和镍铬合金丝分别接入电路，闭合开关，观察电路中小灯泡的亮度。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577215" y="6012815"/>
            <a:ext cx="79406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接不同的导体，小灯泡的亮度发生了变化。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457835" y="2569845"/>
            <a:ext cx="2024063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实验电路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8" name="Rectangle 2"/>
          <p:cNvSpPr>
            <a:spLocks noChangeArrowheads="1"/>
          </p:cNvSpPr>
          <p:nvPr/>
        </p:nvSpPr>
        <p:spPr bwMode="auto">
          <a:xfrm>
            <a:off x="457835" y="5369878"/>
            <a:ext cx="2024063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实验现象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39" name="TextBox 53"/>
          <p:cNvSpPr txBox="1">
            <a:spLocks noChangeArrowheads="1"/>
          </p:cNvSpPr>
          <p:nvPr/>
        </p:nvSpPr>
        <p:spPr bwMode="auto">
          <a:xfrm>
            <a:off x="629920" y="886460"/>
            <a:ext cx="5545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探究电阻与导体材料的关系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9" name="TextBox 53"/>
          <p:cNvSpPr txBox="1">
            <a:spLocks noChangeArrowheads="1"/>
          </p:cNvSpPr>
          <p:nvPr/>
        </p:nvSpPr>
        <p:spPr bwMode="auto">
          <a:xfrm>
            <a:off x="629920" y="886460"/>
            <a:ext cx="55454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探究电阻与导体材料的关系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58" name="矩形 9"/>
          <p:cNvSpPr>
            <a:spLocks noChangeArrowheads="1"/>
          </p:cNvSpPr>
          <p:nvPr/>
        </p:nvSpPr>
        <p:spPr bwMode="auto">
          <a:xfrm>
            <a:off x="396240" y="1499553"/>
            <a:ext cx="835818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在上述实验中，接入电流表，观察电流表的示数变化，并继续观察小灯泡的亮度。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459" name="Group 5"/>
          <p:cNvGrpSpPr/>
          <p:nvPr/>
        </p:nvGrpSpPr>
        <p:grpSpPr bwMode="auto">
          <a:xfrm>
            <a:off x="3501390" y="2553653"/>
            <a:ext cx="3059113" cy="2114550"/>
            <a:chOff x="0" y="0"/>
            <a:chExt cx="1927" cy="1332"/>
          </a:xfrm>
        </p:grpSpPr>
        <p:sp>
          <p:nvSpPr>
            <p:cNvPr id="19460" name="Rectangle 102"/>
            <p:cNvSpPr>
              <a:spLocks noChangeArrowheads="1"/>
            </p:cNvSpPr>
            <p:nvPr/>
          </p:nvSpPr>
          <p:spPr bwMode="auto">
            <a:xfrm>
              <a:off x="0" y="312"/>
              <a:ext cx="1769" cy="8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1" name="Rectangle 30"/>
            <p:cNvSpPr>
              <a:spLocks noChangeArrowheads="1"/>
            </p:cNvSpPr>
            <p:nvPr/>
          </p:nvSpPr>
          <p:spPr bwMode="auto">
            <a:xfrm>
              <a:off x="351" y="199"/>
              <a:ext cx="59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2" name="AutoShape 187"/>
            <p:cNvSpPr>
              <a:spLocks noChangeArrowheads="1"/>
            </p:cNvSpPr>
            <p:nvPr/>
          </p:nvSpPr>
          <p:spPr bwMode="auto">
            <a:xfrm>
              <a:off x="1616" y="624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3" name="Oval 123"/>
            <p:cNvSpPr>
              <a:spLocks noChangeArrowheads="1"/>
            </p:cNvSpPr>
            <p:nvPr/>
          </p:nvSpPr>
          <p:spPr bwMode="auto">
            <a:xfrm rot="5400000" flipV="1">
              <a:off x="323" y="267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4" name="Oval 123"/>
            <p:cNvSpPr>
              <a:spLocks noChangeArrowheads="1"/>
            </p:cNvSpPr>
            <p:nvPr/>
          </p:nvSpPr>
          <p:spPr bwMode="auto">
            <a:xfrm rot="5400000" flipV="1">
              <a:off x="930" y="279"/>
              <a:ext cx="71" cy="7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5" name="Text Box 126"/>
            <p:cNvSpPr txBox="1">
              <a:spLocks noChangeArrowheads="1"/>
            </p:cNvSpPr>
            <p:nvPr/>
          </p:nvSpPr>
          <p:spPr bwMode="auto">
            <a:xfrm>
              <a:off x="283" y="0"/>
              <a:ext cx="27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6" name="Text Box 126"/>
            <p:cNvSpPr txBox="1">
              <a:spLocks noChangeArrowheads="1"/>
            </p:cNvSpPr>
            <p:nvPr/>
          </p:nvSpPr>
          <p:spPr bwMode="auto">
            <a:xfrm>
              <a:off x="873" y="0"/>
              <a:ext cx="27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467" name="Group 13"/>
            <p:cNvGrpSpPr/>
            <p:nvPr/>
          </p:nvGrpSpPr>
          <p:grpSpPr bwMode="auto">
            <a:xfrm>
              <a:off x="284" y="1049"/>
              <a:ext cx="318" cy="181"/>
              <a:chOff x="0" y="0"/>
              <a:chExt cx="256" cy="142"/>
            </a:xfrm>
          </p:grpSpPr>
          <p:sp>
            <p:nvSpPr>
              <p:cNvPr id="1946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471" name="Group 17"/>
            <p:cNvGrpSpPr/>
            <p:nvPr/>
          </p:nvGrpSpPr>
          <p:grpSpPr bwMode="auto">
            <a:xfrm>
              <a:off x="1134" y="992"/>
              <a:ext cx="85" cy="340"/>
              <a:chOff x="0" y="0"/>
              <a:chExt cx="85" cy="340"/>
            </a:xfrm>
          </p:grpSpPr>
          <p:sp>
            <p:nvSpPr>
              <p:cNvPr id="19472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73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75" name="Group 21"/>
            <p:cNvGrpSpPr/>
            <p:nvPr/>
          </p:nvGrpSpPr>
          <p:grpSpPr bwMode="auto">
            <a:xfrm>
              <a:off x="1276" y="114"/>
              <a:ext cx="341" cy="368"/>
              <a:chOff x="0" y="0"/>
              <a:chExt cx="341" cy="368"/>
            </a:xfrm>
          </p:grpSpPr>
          <p:sp>
            <p:nvSpPr>
              <p:cNvPr id="19476" name="Oval 6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77" name="Text Box 62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9478" name="Rectangle 2"/>
          <p:cNvSpPr>
            <a:spLocks noChangeArrowheads="1"/>
          </p:cNvSpPr>
          <p:nvPr/>
        </p:nvSpPr>
        <p:spPr bwMode="auto">
          <a:xfrm>
            <a:off x="396240" y="2507615"/>
            <a:ext cx="2024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实验电路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479" name="Rectangle 2"/>
          <p:cNvSpPr>
            <a:spLocks noChangeArrowheads="1"/>
          </p:cNvSpPr>
          <p:nvPr/>
        </p:nvSpPr>
        <p:spPr bwMode="auto">
          <a:xfrm>
            <a:off x="396240" y="4091940"/>
            <a:ext cx="2024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实验现象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893" name="Text Box 29"/>
          <p:cNvSpPr txBox="1">
            <a:spLocks noChangeArrowheads="1"/>
          </p:cNvSpPr>
          <p:nvPr/>
        </p:nvSpPr>
        <p:spPr bwMode="auto">
          <a:xfrm>
            <a:off x="432435" y="4668203"/>
            <a:ext cx="8189913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把铜丝接入电路时，电流表的示数较大，小灯泡较明亮；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把镍铬合金丝接入电路时，电流表的示数较小，小灯泡较暗。 　　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2" name="TextBox 53"/>
          <p:cNvSpPr txBox="1">
            <a:spLocks noChangeArrowheads="1"/>
          </p:cNvSpPr>
          <p:nvPr/>
        </p:nvSpPr>
        <p:spPr bwMode="auto">
          <a:xfrm>
            <a:off x="669290" y="922020"/>
            <a:ext cx="54241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2.探究电阻与导体长度的关系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3" name="Picture 5" descr="06504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0303" y="1850073"/>
            <a:ext cx="68421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375920" y="850900"/>
            <a:ext cx="58140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实验：电阻是否与导体的长度有关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836" name="Group 116"/>
          <p:cNvGraphicFramePr>
            <a:graphicFrameLocks noGrp="1"/>
          </p:cNvGraphicFramePr>
          <p:nvPr/>
        </p:nvGraphicFramePr>
        <p:xfrm>
          <a:off x="375920" y="1594803"/>
          <a:ext cx="8353425" cy="2636839"/>
        </p:xfrm>
        <a:graphic>
          <a:graphicData uri="http://schemas.openxmlformats.org/drawingml/2006/table">
            <a:tbl>
              <a:tblPr/>
              <a:tblGrid>
                <a:gridCol w="1693863"/>
                <a:gridCol w="1150937"/>
                <a:gridCol w="1763713"/>
                <a:gridCol w="1117600"/>
                <a:gridCol w="1727200"/>
                <a:gridCol w="900112"/>
              </a:tblGrid>
              <a:tr h="1065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材料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电流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电阻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4" name="TextBox 3"/>
          <p:cNvSpPr>
            <a:spLocks noChangeArrowheads="1"/>
          </p:cNvSpPr>
          <p:nvPr/>
        </p:nvSpPr>
        <p:spPr bwMode="auto">
          <a:xfrm>
            <a:off x="384810" y="5170170"/>
            <a:ext cx="8493760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导体的电阻与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有关。</a:t>
            </a:r>
            <a:endParaRPr 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横截面积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相同，导体越长，电阻越大。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8" name="Rectangle 108"/>
          <p:cNvSpPr>
            <a:spLocks noChangeArrowheads="1"/>
          </p:cNvSpPr>
          <p:nvPr/>
        </p:nvSpPr>
        <p:spPr bwMode="auto">
          <a:xfrm>
            <a:off x="375920" y="4512310"/>
            <a:ext cx="1920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实验结论：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0" name="TextBox 53"/>
          <p:cNvSpPr txBox="1">
            <a:spLocks noChangeArrowheads="1"/>
          </p:cNvSpPr>
          <p:nvPr/>
        </p:nvSpPr>
        <p:spPr bwMode="auto">
          <a:xfrm>
            <a:off x="681355" y="939800"/>
            <a:ext cx="6266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3.探究电阻与导体横截面积的关系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531" name="Picture 6" descr="06504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0303" y="1885315"/>
            <a:ext cx="68421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0810" y="2038350"/>
            <a:ext cx="2636838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419100" y="847090"/>
            <a:ext cx="60515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实验：电阻与导体横截面积是否有关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8786" name="Group 11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14325" y="1582103"/>
          <a:ext cx="8570913" cy="2433639"/>
        </p:xfrm>
        <a:graphic>
          <a:graphicData uri="http://schemas.openxmlformats.org/drawingml/2006/table">
            <a:tbl>
              <a:tblPr/>
              <a:tblGrid>
                <a:gridCol w="1765300"/>
                <a:gridCol w="1150938"/>
                <a:gridCol w="1763712"/>
                <a:gridCol w="1301750"/>
                <a:gridCol w="1616075"/>
                <a:gridCol w="973138"/>
              </a:tblGrid>
              <a:tr h="1071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材料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横截面积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电流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对电流的阻碍作用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电阻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镍铬合金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2S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6" name="TextBox 5"/>
          <p:cNvSpPr>
            <a:spLocks noChangeArrowheads="1"/>
          </p:cNvSpPr>
          <p:nvPr/>
        </p:nvSpPr>
        <p:spPr bwMode="auto">
          <a:xfrm>
            <a:off x="393700" y="5006975"/>
            <a:ext cx="8237538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C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导体的电阻与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横截面积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有关；</a:t>
            </a:r>
            <a:endParaRPr 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相同，导体的横截面积越大，电阻越小。</a:t>
            </a:r>
            <a:endParaRPr lang="zh-CN" altLang="en-US" sz="28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86" name="Rectangle 36"/>
          <p:cNvSpPr>
            <a:spLocks noChangeArrowheads="1"/>
          </p:cNvSpPr>
          <p:nvPr/>
        </p:nvSpPr>
        <p:spPr bwMode="auto">
          <a:xfrm>
            <a:off x="419100" y="4307840"/>
            <a:ext cx="2066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实验结论：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矩形 90"/>
          <p:cNvSpPr>
            <a:spLocks noChangeArrowheads="1"/>
          </p:cNvSpPr>
          <p:nvPr/>
        </p:nvSpPr>
        <p:spPr bwMode="auto">
          <a:xfrm>
            <a:off x="487680" y="777240"/>
            <a:ext cx="42792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实验：电阻还与温度有关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4579" name="Picture 73" descr="电阻随温度变化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7280" y="3014980"/>
            <a:ext cx="4811395" cy="356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0" name="Group 4"/>
          <p:cNvGrpSpPr/>
          <p:nvPr/>
        </p:nvGrpSpPr>
        <p:grpSpPr bwMode="auto">
          <a:xfrm>
            <a:off x="578168" y="1404303"/>
            <a:ext cx="3059112" cy="2159000"/>
            <a:chOff x="0" y="0"/>
            <a:chExt cx="1927" cy="1360"/>
          </a:xfrm>
        </p:grpSpPr>
        <p:sp>
          <p:nvSpPr>
            <p:cNvPr id="24581" name="Rectangle 102"/>
            <p:cNvSpPr>
              <a:spLocks noChangeArrowheads="1"/>
            </p:cNvSpPr>
            <p:nvPr/>
          </p:nvSpPr>
          <p:spPr bwMode="auto">
            <a:xfrm>
              <a:off x="0" y="340"/>
              <a:ext cx="1769" cy="85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2" name="Rectangle 76"/>
            <p:cNvSpPr>
              <a:spLocks noChangeArrowheads="1"/>
            </p:cNvSpPr>
            <p:nvPr/>
          </p:nvSpPr>
          <p:spPr bwMode="auto">
            <a:xfrm>
              <a:off x="351" y="227"/>
              <a:ext cx="590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3" name="AutoShape 187"/>
            <p:cNvSpPr>
              <a:spLocks noChangeArrowheads="1"/>
            </p:cNvSpPr>
            <p:nvPr/>
          </p:nvSpPr>
          <p:spPr bwMode="auto">
            <a:xfrm>
              <a:off x="1616" y="595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4" name="Oval 123"/>
            <p:cNvSpPr>
              <a:spLocks noChangeArrowheads="1"/>
            </p:cNvSpPr>
            <p:nvPr/>
          </p:nvSpPr>
          <p:spPr bwMode="auto">
            <a:xfrm rot="5400000" flipV="1">
              <a:off x="323" y="295"/>
              <a:ext cx="71" cy="72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round/>
            </a:ln>
          </p:spPr>
          <p:txBody>
            <a:bodyPr rot="10800000"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5" name="Oval 123"/>
            <p:cNvSpPr>
              <a:spLocks noChangeArrowheads="1"/>
            </p:cNvSpPr>
            <p:nvPr/>
          </p:nvSpPr>
          <p:spPr bwMode="auto">
            <a:xfrm rot="5400000" flipV="1">
              <a:off x="930" y="307"/>
              <a:ext cx="71" cy="72"/>
            </a:xfrm>
            <a:prstGeom prst="ellipse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round/>
            </a:ln>
          </p:spPr>
          <p:txBody>
            <a:bodyPr rot="10800000"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86" name="Text Box 126"/>
            <p:cNvSpPr txBox="1">
              <a:spLocks noChangeArrowheads="1"/>
            </p:cNvSpPr>
            <p:nvPr/>
          </p:nvSpPr>
          <p:spPr bwMode="auto">
            <a:xfrm>
              <a:off x="454" y="0"/>
              <a:ext cx="601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灯丝</a:t>
              </a: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24587" name="Group 11"/>
            <p:cNvGrpSpPr/>
            <p:nvPr/>
          </p:nvGrpSpPr>
          <p:grpSpPr bwMode="auto">
            <a:xfrm>
              <a:off x="284" y="1077"/>
              <a:ext cx="318" cy="181"/>
              <a:chOff x="0" y="0"/>
              <a:chExt cx="256" cy="142"/>
            </a:xfrm>
          </p:grpSpPr>
          <p:sp>
            <p:nvSpPr>
              <p:cNvPr id="24588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89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0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591" name="Group 15"/>
            <p:cNvGrpSpPr/>
            <p:nvPr/>
          </p:nvGrpSpPr>
          <p:grpSpPr bwMode="auto">
            <a:xfrm>
              <a:off x="1134" y="1020"/>
              <a:ext cx="85" cy="340"/>
              <a:chOff x="0" y="0"/>
              <a:chExt cx="85" cy="340"/>
            </a:xfrm>
          </p:grpSpPr>
          <p:sp>
            <p:nvSpPr>
              <p:cNvPr id="24592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93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4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595" name="Group 19"/>
            <p:cNvGrpSpPr/>
            <p:nvPr/>
          </p:nvGrpSpPr>
          <p:grpSpPr bwMode="auto">
            <a:xfrm>
              <a:off x="1276" y="142"/>
              <a:ext cx="341" cy="368"/>
              <a:chOff x="0" y="0"/>
              <a:chExt cx="341" cy="368"/>
            </a:xfrm>
          </p:grpSpPr>
          <p:sp>
            <p:nvSpPr>
              <p:cNvPr id="24596" name="Oval 61"/>
              <p:cNvSpPr>
                <a:spLocks noChangeArrowheads="1"/>
              </p:cNvSpPr>
              <p:nvPr/>
            </p:nvSpPr>
            <p:spPr bwMode="auto">
              <a:xfrm>
                <a:off x="0" y="28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597" name="Text Box 62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598" name="Group 22"/>
            <p:cNvGrpSpPr/>
            <p:nvPr/>
          </p:nvGrpSpPr>
          <p:grpSpPr bwMode="auto">
            <a:xfrm>
              <a:off x="398" y="255"/>
              <a:ext cx="538" cy="170"/>
              <a:chOff x="0" y="0"/>
              <a:chExt cx="1105" cy="141"/>
            </a:xfrm>
          </p:grpSpPr>
          <p:sp>
            <p:nvSpPr>
              <p:cNvPr id="24599" name="Line 93"/>
              <p:cNvSpPr>
                <a:spLocks noChangeShapeType="1"/>
              </p:cNvSpPr>
              <p:nvPr/>
            </p:nvSpPr>
            <p:spPr bwMode="auto">
              <a:xfrm>
                <a:off x="17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0" name="Line 94"/>
              <p:cNvSpPr>
                <a:spLocks noChangeShapeType="1"/>
              </p:cNvSpPr>
              <p:nvPr/>
            </p:nvSpPr>
            <p:spPr bwMode="auto">
              <a:xfrm>
                <a:off x="34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1" name="Line 95"/>
              <p:cNvSpPr>
                <a:spLocks noChangeShapeType="1"/>
              </p:cNvSpPr>
              <p:nvPr/>
            </p:nvSpPr>
            <p:spPr bwMode="auto">
              <a:xfrm>
                <a:off x="51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2" name="Line 96"/>
              <p:cNvSpPr>
                <a:spLocks noChangeShapeType="1"/>
              </p:cNvSpPr>
              <p:nvPr/>
            </p:nvSpPr>
            <p:spPr bwMode="auto">
              <a:xfrm>
                <a:off x="68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3" name="Line 97"/>
              <p:cNvSpPr>
                <a:spLocks noChangeShapeType="1"/>
              </p:cNvSpPr>
              <p:nvPr/>
            </p:nvSpPr>
            <p:spPr bwMode="auto">
              <a:xfrm flipH="1">
                <a:off x="76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4" name="Line 98"/>
              <p:cNvSpPr>
                <a:spLocks noChangeShapeType="1"/>
              </p:cNvSpPr>
              <p:nvPr/>
            </p:nvSpPr>
            <p:spPr bwMode="auto">
              <a:xfrm flipH="1">
                <a:off x="59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5" name="Line 99"/>
              <p:cNvSpPr>
                <a:spLocks noChangeShapeType="1"/>
              </p:cNvSpPr>
              <p:nvPr/>
            </p:nvSpPr>
            <p:spPr bwMode="auto">
              <a:xfrm flipH="1">
                <a:off x="42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6" name="Line 100"/>
              <p:cNvSpPr>
                <a:spLocks noChangeShapeType="1"/>
              </p:cNvSpPr>
              <p:nvPr/>
            </p:nvSpPr>
            <p:spPr bwMode="auto">
              <a:xfrm flipH="1">
                <a:off x="255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7" name="Line 101"/>
              <p:cNvSpPr>
                <a:spLocks noChangeShapeType="1"/>
              </p:cNvSpPr>
              <p:nvPr/>
            </p:nvSpPr>
            <p:spPr bwMode="auto">
              <a:xfrm>
                <a:off x="850" y="0"/>
                <a:ext cx="85" cy="14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8" name="Line 102"/>
              <p:cNvSpPr>
                <a:spLocks noChangeShapeType="1"/>
              </p:cNvSpPr>
              <p:nvPr/>
            </p:nvSpPr>
            <p:spPr bwMode="auto">
              <a:xfrm flipH="1">
                <a:off x="113" y="0"/>
                <a:ext cx="57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09" name="Line 103"/>
              <p:cNvSpPr>
                <a:spLocks noChangeShapeType="1"/>
              </p:cNvSpPr>
              <p:nvPr/>
            </p:nvSpPr>
            <p:spPr bwMode="auto">
              <a:xfrm flipH="1">
                <a:off x="935" y="56"/>
                <a:ext cx="57" cy="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0" name="Line 104"/>
              <p:cNvSpPr>
                <a:spLocks noChangeShapeType="1"/>
              </p:cNvSpPr>
              <p:nvPr/>
            </p:nvSpPr>
            <p:spPr bwMode="auto">
              <a:xfrm>
                <a:off x="992" y="56"/>
                <a:ext cx="1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11" name="Line 105"/>
              <p:cNvSpPr>
                <a:spLocks noChangeShapeType="1"/>
              </p:cNvSpPr>
              <p:nvPr/>
            </p:nvSpPr>
            <p:spPr bwMode="auto">
              <a:xfrm>
                <a:off x="0" y="85"/>
                <a:ext cx="11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7684" name="AutoShape 59"/>
          <p:cNvSpPr>
            <a:spLocks noChangeArrowheads="1"/>
          </p:cNvSpPr>
          <p:nvPr/>
        </p:nvSpPr>
        <p:spPr bwMode="auto">
          <a:xfrm>
            <a:off x="1387793" y="2348865"/>
            <a:ext cx="1260475" cy="630238"/>
          </a:xfrm>
          <a:prstGeom prst="wedgeEllipseCallout">
            <a:avLst>
              <a:gd name="adj1" fmla="val -31361"/>
              <a:gd name="adj2" fmla="val -950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66CC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加热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500380" y="860425"/>
            <a:ext cx="81422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拖动导线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点击开关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动画演示影响电阻大小的因素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p:transition advTm="8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p:transition advTm="8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630680" y="5683885"/>
            <a:ext cx="588200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这两个实验的不同之处是什么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025" name="Host Control  28676" descr="ppt/media/image28.png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165" y="994410"/>
            <a:ext cx="4337050" cy="4295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Host Control  28677" descr="ppt/media/image29.png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" y="994410"/>
            <a:ext cx="4575175" cy="429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8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8" name="Rectangle 2"/>
          <p:cNvSpPr>
            <a:spLocks noGrp="1" noChangeArrowheads="1"/>
          </p:cNvSpPr>
          <p:nvPr/>
        </p:nvSpPr>
        <p:spPr>
          <a:xfrm>
            <a:off x="715645" y="922020"/>
            <a:ext cx="240665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实验结论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0" name="Rectangle 6"/>
          <p:cNvSpPr>
            <a:spLocks noGrp="1" noChangeArrowheads="1"/>
          </p:cNvSpPr>
          <p:nvPr/>
        </p:nvSpPr>
        <p:spPr>
          <a:xfrm>
            <a:off x="647755" y="2184083"/>
            <a:ext cx="7848600" cy="24892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50000"/>
              </a:lnSpc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导体的电阻决定于它本身的</a:t>
            </a:r>
            <a:r>
              <a:rPr lang="zh-CN" altLang="en-US" sz="3200" b="1" u="sng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材料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 u="sng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 u="sng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横截面积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，与其他因素无关。所以说，电阻是导体本身的一种性质。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9811" name="AutoShape 3"/>
          <p:cNvSpPr/>
          <p:nvPr/>
        </p:nvSpPr>
        <p:spPr bwMode="auto">
          <a:xfrm>
            <a:off x="2373630" y="2327275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2687320" y="2105660"/>
            <a:ext cx="3222625" cy="18148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越长   电阻越大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endParaRPr kumimoji="1"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越短   电阻越小</a:t>
            </a:r>
            <a:endParaRPr kumimoji="1"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909955" y="4961255"/>
            <a:ext cx="1627188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横截面积</a:t>
            </a:r>
            <a:endParaRPr kumimoji="1"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9814" name="AutoShape 6"/>
          <p:cNvSpPr/>
          <p:nvPr/>
        </p:nvSpPr>
        <p:spPr bwMode="auto">
          <a:xfrm>
            <a:off x="2687320" y="4544060"/>
            <a:ext cx="228600" cy="1524000"/>
          </a:xfrm>
          <a:prstGeom prst="leftBrace">
            <a:avLst>
              <a:gd name="adj1" fmla="val 55556"/>
              <a:gd name="adj2" fmla="val 50000"/>
            </a:avLst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3084830" y="4314825"/>
            <a:ext cx="2825115" cy="18148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越大  电阻越小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kumimoji="1"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kumimoji="1"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越小  电阻越大</a:t>
            </a:r>
            <a:endParaRPr kumimoji="1"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901065" y="842010"/>
            <a:ext cx="5767705" cy="5835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  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不同物体导电能力不同</a:t>
            </a:r>
            <a:r>
              <a:rPr kumimoji="1"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kumimoji="1"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kumimoji="1"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9825" name="Rectangle 17"/>
          <p:cNvSpPr>
            <a:spLocks noChangeArrowheads="1"/>
          </p:cNvSpPr>
          <p:nvPr/>
        </p:nvSpPr>
        <p:spPr bwMode="auto">
          <a:xfrm>
            <a:off x="1078230" y="2752090"/>
            <a:ext cx="11595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长度</a:t>
            </a:r>
            <a:endParaRPr kumimoji="1"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ldLvl="0" animBg="1"/>
      <p:bldP spid="119812" grpId="0"/>
      <p:bldP spid="119813" grpId="0"/>
      <p:bldP spid="119814" grpId="0" bldLvl="0" animBg="1"/>
      <p:bldP spid="119815" grpId="0"/>
      <p:bldP spid="119821" grpId="0"/>
      <p:bldP spid="1198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1065" y="91313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温度也影响电阻</a:t>
            </a:r>
            <a:endParaRPr kumimoji="1"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940" y="2618105"/>
            <a:ext cx="81705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电阻还跟温度有关。对大多数导体来说，温度越高，电阻导体越大。但也有少数导体，电阻随温度的升高而减小。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7675" y="1548130"/>
            <a:ext cx="825881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知道电阻是表示导体对电流阻碍作用大小的物理量,知道电阻的单位及其换算关系。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理解电阻的大小决定于导体的材料、长度、横截面积和温度，能根据决定电阻大小的因素判断比较不同导体电阻的大小。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知道滑动变阻器的构造，会把滑动变阻器正确地连人电路来改变电路中的电流。知道电阻箱的构造，会读出电阻箱的示数。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770" name="Picture 2" descr="\\初三物理\初三物理共享\新教材图 电压电阻 生活用电\16章 电压电阻\电压电阻图\16-3-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11486" y="369739"/>
            <a:ext cx="1692275" cy="61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572443" y="1638301"/>
            <a:ext cx="5572125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Calibri" panose="020F0502020204030204" charset="0"/>
              </a:rPr>
              <a:t>　　在其他条件相同的情况下，电阻较小的材料导电性能较强；反之，电阻较大，导电性能较弱。右图展示的是不同材料在导电性能上的排序，从上至下，材料的导电性能依次减弱。</a:t>
            </a:r>
            <a:endParaRPr lang="zh-CN" altLang="en-US" sz="2800" b="1" dirty="0">
              <a:latin typeface="Calibri" panose="020F0502020204030204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52" name="Text Box 19"/>
          <p:cNvSpPr txBox="1">
            <a:spLocks noChangeArrowheads="1"/>
          </p:cNvSpPr>
          <p:nvPr/>
        </p:nvSpPr>
        <p:spPr bwMode="auto">
          <a:xfrm>
            <a:off x="901065" y="842010"/>
            <a:ext cx="217360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演示实验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6146" name="Picture 5" descr="http://image.suning.cn/content/catentries/00000000010330/000000000103305672/fullimage/000000000103305672_1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5298" y="1525588"/>
            <a:ext cx="3906837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82575" y="5575618"/>
            <a:ext cx="4162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．观察调光灯亮度变化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148" name="Picture 7" descr="http://pic8.nipic.com/20100622/4282793_171054214561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78145" y="1598930"/>
            <a:ext cx="2754630" cy="376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4755515" y="5578475"/>
            <a:ext cx="4162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．倾听音箱音量的变化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52" name="Text Box 19"/>
          <p:cNvSpPr txBox="1">
            <a:spLocks noChangeArrowheads="1"/>
          </p:cNvSpPr>
          <p:nvPr/>
        </p:nvSpPr>
        <p:spPr bwMode="auto">
          <a:xfrm>
            <a:off x="901065" y="842010"/>
            <a:ext cx="217360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想做就做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170" name="TextBox 2"/>
          <p:cNvSpPr>
            <a:spLocks noChangeArrowheads="1"/>
          </p:cNvSpPr>
          <p:nvPr/>
        </p:nvSpPr>
        <p:spPr bwMode="auto">
          <a:xfrm>
            <a:off x="283220" y="1592262"/>
            <a:ext cx="8550275" cy="1246259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沿铅笔芯移动导线夹，小灯泡的亮度怎样变化</a:t>
            </a:r>
            <a:r>
              <a:rPr lang="en-US" altLang="zh-CN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你认为灯泡的亮度为什么会这样变化</a:t>
            </a:r>
            <a:r>
              <a:rPr lang="en-US" altLang="zh-CN" sz="2800" b="1" dirty="0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7171" name="Picture 1" descr="E:\01商乐\05区工作\04课题组\做ppt\16章 电压电阻\电压电阻图\16-4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14314" y="2924944"/>
            <a:ext cx="6288088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3780155" y="5481955"/>
            <a:ext cx="12915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铅笔芯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2" name="Rectangle 2"/>
          <p:cNvSpPr>
            <a:spLocks noGrp="1" noChangeArrowheads="1"/>
          </p:cNvSpPr>
          <p:nvPr/>
        </p:nvSpPr>
        <p:spPr>
          <a:xfrm>
            <a:off x="836295" y="842010"/>
            <a:ext cx="1985645" cy="6159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实验总结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87960" y="1778000"/>
            <a:ext cx="871283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当铅笔芯连入电路中的长度变长时，电路中电流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，灯泡亮度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9" name="Text Box 5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656080" y="2153920"/>
            <a:ext cx="9340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变小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373505" y="3924300"/>
            <a:ext cx="763428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改变连入电路中的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，可以改变接入电路中的电阻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从而可以改变电路中的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1" name="Text Box 7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309880" y="3884930"/>
            <a:ext cx="12331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启示：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2" name="Text Box 8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4525963" y="3899535"/>
            <a:ext cx="3200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电阻线的长度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3" name="Text Box 9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7948930" y="4355465"/>
            <a:ext cx="9645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4" name="Text Box 10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87643" y="2887345"/>
            <a:ext cx="88931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当铅笔芯连入电路中的长度变短时，电路中电流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，灯泡亮度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5" name="Text Box 11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7861935" y="2887345"/>
            <a:ext cx="10388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变大</a:t>
            </a:r>
            <a:endParaRPr lang="zh-CN" altLang="en-US" sz="28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6" name="Text Box 1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751330" y="3318510"/>
            <a:ext cx="9931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变亮</a:t>
            </a:r>
            <a:endParaRPr lang="zh-CN" altLang="en-US" sz="2800" b="1" dirty="0">
              <a:solidFill>
                <a:srgbClr val="0066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7" name="Text Box 1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7744460" y="1729740"/>
            <a:ext cx="9124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变暗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836295" y="5518785"/>
            <a:ext cx="73996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滑动变阻器就是跟据这样的原理制成的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  <p:bldP spid="11277" grpId="0" autoUpdateAnimBg="0"/>
      <p:bldP spid="1127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416300" cy="914400"/>
            <a:chOff x="306" y="1210"/>
            <a:chExt cx="5380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4063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三、变阻器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061720" y="5955665"/>
            <a:ext cx="3311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滑动变阻器</a:t>
            </a:r>
            <a:endParaRPr lang="zh-CN" altLang="en-US" sz="28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  <p:pic>
        <p:nvPicPr>
          <p:cNvPr id="9220" name="Picture 11" descr="滑线变阻器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9920" y="2499678"/>
            <a:ext cx="4284663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2"/>
          <p:cNvSpPr>
            <a:spLocks noChangeArrowheads="1"/>
          </p:cNvSpPr>
          <p:nvPr/>
        </p:nvSpPr>
        <p:spPr bwMode="auto">
          <a:xfrm>
            <a:off x="746125" y="1664970"/>
            <a:ext cx="76511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能改变接入电路中电阻大小的元件叫做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变阻器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22" name="Picture 19" descr="图片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66995" y="2391728"/>
            <a:ext cx="35290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5"/>
          <p:cNvSpPr txBox="1">
            <a:spLocks noChangeArrowheads="1"/>
          </p:cNvSpPr>
          <p:nvPr/>
        </p:nvSpPr>
        <p:spPr bwMode="auto">
          <a:xfrm>
            <a:off x="6102033" y="6028690"/>
            <a:ext cx="1584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CC"/>
                </a:solidFill>
                <a:latin typeface="宋体" panose="02010600030101010101" pitchFamily="2" charset="-122"/>
              </a:rPr>
              <a:t>电阻箱</a:t>
            </a:r>
            <a:endParaRPr lang="zh-CN" altLang="en-US" sz="2800" b="1">
              <a:solidFill>
                <a:srgbClr val="0066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295775" cy="914400"/>
            <a:chOff x="306" y="1210"/>
            <a:chExt cx="6765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544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四、滑动变阻器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35844" name="Rectangle 9"/>
          <p:cNvSpPr>
            <a:spLocks noChangeArrowheads="1"/>
          </p:cNvSpPr>
          <p:nvPr/>
        </p:nvSpPr>
        <p:spPr bwMode="auto">
          <a:xfrm>
            <a:off x="503555" y="5896610"/>
            <a:ext cx="286321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）元件符号：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5845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6072505"/>
            <a:ext cx="15843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9"/>
          <p:cNvSpPr>
            <a:spLocks noChangeArrowheads="1"/>
          </p:cNvSpPr>
          <p:nvPr/>
        </p:nvSpPr>
        <p:spPr bwMode="auto">
          <a:xfrm>
            <a:off x="503555" y="4704080"/>
            <a:ext cx="32207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）结构示意图：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5849" name="Picture 2" descr="E:\01商乐\05区工作\04课题组\做ppt\16章 电压电阻\电压电阻图\16-4-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95738" y="2508568"/>
            <a:ext cx="4068762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503555" y="2508568"/>
            <a:ext cx="268351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．图示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）实物图：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52" name="Text Box 5"/>
          <p:cNvSpPr txBox="1">
            <a:spLocks noChangeArrowheads="1"/>
          </p:cNvSpPr>
          <p:nvPr/>
        </p:nvSpPr>
        <p:spPr bwMode="auto">
          <a:xfrm>
            <a:off x="503238" y="1526223"/>
            <a:ext cx="80645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．工作原理：改变接入电路中电阻线的长度来改变接入电阻，从而改变电流。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5847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319588" y="4453255"/>
            <a:ext cx="3100387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6" grpId="0"/>
      <p:bldP spid="35850" grpId="0"/>
      <p:bldP spid="3585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/>
          </p:cNvSpPr>
          <p:nvPr/>
        </p:nvSpPr>
        <p:spPr bwMode="auto">
          <a:xfrm>
            <a:off x="936625" y="842010"/>
            <a:ext cx="2134235" cy="651510"/>
          </a:xfrm>
          <a:prstGeom prst="rect">
            <a:avLst/>
          </a:prstGeom>
        </p:spPr>
        <p:txBody>
          <a:bodyPr wrap="none" fromWordArt="1"/>
          <a:lstStyle/>
          <a:p>
            <a:pPr algn="l"/>
            <a:r>
              <a:rPr lang="zh-CN" altLang="en-US" sz="3600" b="1" kern="10" dirty="0">
                <a:ln w="12700">
                  <a:noFill/>
                  <a:round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剖析构造</a:t>
            </a:r>
            <a:endParaRPr lang="zh-CN" altLang="en-US" sz="3600" b="1" kern="10" dirty="0">
              <a:ln w="12700">
                <a:noFill/>
                <a:round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39725" y="5460365"/>
            <a:ext cx="835279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由于电阻线表面涂着绝缘漆，为了滑片与电阻线紧密接触，要把接触滑片的地方的绝缘漆刮掉。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752600" y="2819400"/>
            <a:ext cx="510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11269" name="未知"/>
          <p:cNvSpPr/>
          <p:nvPr/>
        </p:nvSpPr>
        <p:spPr bwMode="auto">
          <a:xfrm>
            <a:off x="2362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未知"/>
          <p:cNvSpPr/>
          <p:nvPr/>
        </p:nvSpPr>
        <p:spPr bwMode="auto">
          <a:xfrm>
            <a:off x="28194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未知"/>
          <p:cNvSpPr/>
          <p:nvPr/>
        </p:nvSpPr>
        <p:spPr bwMode="auto">
          <a:xfrm>
            <a:off x="30480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未知"/>
          <p:cNvSpPr/>
          <p:nvPr/>
        </p:nvSpPr>
        <p:spPr bwMode="auto">
          <a:xfrm>
            <a:off x="32766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未知"/>
          <p:cNvSpPr/>
          <p:nvPr/>
        </p:nvSpPr>
        <p:spPr bwMode="auto">
          <a:xfrm>
            <a:off x="3505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未知"/>
          <p:cNvSpPr/>
          <p:nvPr/>
        </p:nvSpPr>
        <p:spPr bwMode="auto">
          <a:xfrm>
            <a:off x="37338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未知"/>
          <p:cNvSpPr/>
          <p:nvPr/>
        </p:nvSpPr>
        <p:spPr bwMode="auto">
          <a:xfrm>
            <a:off x="39624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未知"/>
          <p:cNvSpPr/>
          <p:nvPr/>
        </p:nvSpPr>
        <p:spPr bwMode="auto">
          <a:xfrm rot="173678">
            <a:off x="2286000" y="2667000"/>
            <a:ext cx="304800" cy="1155700"/>
          </a:xfrm>
          <a:custGeom>
            <a:avLst/>
            <a:gdLst>
              <a:gd name="T0" fmla="*/ 0 w 192"/>
              <a:gd name="T1" fmla="*/ 2147483647 h 728"/>
              <a:gd name="T2" fmla="*/ 2147483647 w 192"/>
              <a:gd name="T3" fmla="*/ 2147483647 h 728"/>
              <a:gd name="T4" fmla="*/ 2147483647 w 192"/>
              <a:gd name="T5" fmla="*/ 2147483647 h 728"/>
              <a:gd name="T6" fmla="*/ 0 60000 65536"/>
              <a:gd name="T7" fmla="*/ 0 60000 65536"/>
              <a:gd name="T8" fmla="*/ 0 60000 65536"/>
              <a:gd name="T9" fmla="*/ 0 w 192"/>
              <a:gd name="T10" fmla="*/ 0 h 728"/>
              <a:gd name="T11" fmla="*/ 192 w 192"/>
              <a:gd name="T12" fmla="*/ 728 h 7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2" h="728">
                <a:moveTo>
                  <a:pt x="0" y="728"/>
                </a:moveTo>
                <a:cubicBezTo>
                  <a:pt x="32" y="468"/>
                  <a:pt x="64" y="208"/>
                  <a:pt x="96" y="104"/>
                </a:cubicBezTo>
                <a:cubicBezTo>
                  <a:pt x="128" y="0"/>
                  <a:pt x="176" y="104"/>
                  <a:pt x="192" y="104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未知"/>
          <p:cNvSpPr/>
          <p:nvPr/>
        </p:nvSpPr>
        <p:spPr bwMode="auto">
          <a:xfrm>
            <a:off x="2362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未知"/>
          <p:cNvSpPr/>
          <p:nvPr/>
        </p:nvSpPr>
        <p:spPr bwMode="auto">
          <a:xfrm>
            <a:off x="2590800" y="26670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未知"/>
          <p:cNvSpPr/>
          <p:nvPr/>
        </p:nvSpPr>
        <p:spPr bwMode="auto">
          <a:xfrm>
            <a:off x="28194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未知"/>
          <p:cNvSpPr/>
          <p:nvPr/>
        </p:nvSpPr>
        <p:spPr bwMode="auto">
          <a:xfrm>
            <a:off x="30480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未知"/>
          <p:cNvSpPr/>
          <p:nvPr/>
        </p:nvSpPr>
        <p:spPr bwMode="auto">
          <a:xfrm>
            <a:off x="32766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未知"/>
          <p:cNvSpPr/>
          <p:nvPr/>
        </p:nvSpPr>
        <p:spPr bwMode="auto">
          <a:xfrm>
            <a:off x="3505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未知"/>
          <p:cNvSpPr/>
          <p:nvPr/>
        </p:nvSpPr>
        <p:spPr bwMode="auto">
          <a:xfrm>
            <a:off x="37338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4" name="未知"/>
          <p:cNvSpPr/>
          <p:nvPr/>
        </p:nvSpPr>
        <p:spPr bwMode="auto">
          <a:xfrm>
            <a:off x="39624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未知"/>
          <p:cNvSpPr/>
          <p:nvPr/>
        </p:nvSpPr>
        <p:spPr bwMode="auto">
          <a:xfrm>
            <a:off x="41910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未知"/>
          <p:cNvSpPr/>
          <p:nvPr/>
        </p:nvSpPr>
        <p:spPr bwMode="auto">
          <a:xfrm>
            <a:off x="44196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7" name="未知"/>
          <p:cNvSpPr/>
          <p:nvPr/>
        </p:nvSpPr>
        <p:spPr bwMode="auto">
          <a:xfrm>
            <a:off x="4648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未知"/>
          <p:cNvSpPr/>
          <p:nvPr/>
        </p:nvSpPr>
        <p:spPr bwMode="auto">
          <a:xfrm>
            <a:off x="48768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未知"/>
          <p:cNvSpPr/>
          <p:nvPr/>
        </p:nvSpPr>
        <p:spPr bwMode="auto">
          <a:xfrm>
            <a:off x="51054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未知"/>
          <p:cNvSpPr/>
          <p:nvPr/>
        </p:nvSpPr>
        <p:spPr bwMode="auto">
          <a:xfrm>
            <a:off x="53340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1" name="未知"/>
          <p:cNvSpPr/>
          <p:nvPr/>
        </p:nvSpPr>
        <p:spPr bwMode="auto">
          <a:xfrm>
            <a:off x="55626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未知"/>
          <p:cNvSpPr/>
          <p:nvPr/>
        </p:nvSpPr>
        <p:spPr bwMode="auto">
          <a:xfrm>
            <a:off x="5791200" y="2679700"/>
            <a:ext cx="457200" cy="1524000"/>
          </a:xfrm>
          <a:custGeom>
            <a:avLst/>
            <a:gdLst>
              <a:gd name="T0" fmla="*/ 0 w 288"/>
              <a:gd name="T1" fmla="*/ 2147483647 h 960"/>
              <a:gd name="T2" fmla="*/ 2147483647 w 288"/>
              <a:gd name="T3" fmla="*/ 2147483647 h 960"/>
              <a:gd name="T4" fmla="*/ 2147483647 w 288"/>
              <a:gd name="T5" fmla="*/ 2147483647 h 960"/>
              <a:gd name="T6" fmla="*/ 2147483647 w 288"/>
              <a:gd name="T7" fmla="*/ 2147483647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960"/>
              <a:gd name="T14" fmla="*/ 288 w 288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960">
                <a:moveTo>
                  <a:pt x="0" y="800"/>
                </a:moveTo>
                <a:cubicBezTo>
                  <a:pt x="8" y="880"/>
                  <a:pt x="16" y="960"/>
                  <a:pt x="48" y="848"/>
                </a:cubicBezTo>
                <a:cubicBezTo>
                  <a:pt x="80" y="736"/>
                  <a:pt x="152" y="256"/>
                  <a:pt x="192" y="128"/>
                </a:cubicBezTo>
                <a:cubicBezTo>
                  <a:pt x="232" y="0"/>
                  <a:pt x="260" y="40"/>
                  <a:pt x="288" y="80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未知"/>
          <p:cNvSpPr/>
          <p:nvPr/>
        </p:nvSpPr>
        <p:spPr bwMode="auto">
          <a:xfrm>
            <a:off x="6172200" y="3962400"/>
            <a:ext cx="1588" cy="152400"/>
          </a:xfrm>
          <a:custGeom>
            <a:avLst/>
            <a:gdLst>
              <a:gd name="T0" fmla="*/ 0 w 1"/>
              <a:gd name="T1" fmla="*/ 0 h 96"/>
              <a:gd name="T2" fmla="*/ 0 w 1"/>
              <a:gd name="T3" fmla="*/ 2147483647 h 96"/>
              <a:gd name="T4" fmla="*/ 0 60000 65536"/>
              <a:gd name="T5" fmla="*/ 0 60000 65536"/>
              <a:gd name="T6" fmla="*/ 0 w 1"/>
              <a:gd name="T7" fmla="*/ 0 h 96"/>
              <a:gd name="T8" fmla="*/ 1 w 1"/>
              <a:gd name="T9" fmla="*/ 96 h 9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96">
                <a:moveTo>
                  <a:pt x="0" y="0"/>
                </a:moveTo>
                <a:cubicBezTo>
                  <a:pt x="0" y="40"/>
                  <a:pt x="0" y="80"/>
                  <a:pt x="0" y="9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057400" y="3505200"/>
            <a:ext cx="43434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14369" name="Rectangle 33"/>
          <p:cNvSpPr>
            <a:spLocks noChangeArrowheads="1"/>
          </p:cNvSpPr>
          <p:nvPr/>
        </p:nvSpPr>
        <p:spPr bwMode="auto">
          <a:xfrm>
            <a:off x="2057400" y="3505200"/>
            <a:ext cx="43434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sp>
        <p:nvSpPr>
          <p:cNvPr id="14370" name="Rectangle 34"/>
          <p:cNvSpPr>
            <a:spLocks noChangeArrowheads="1"/>
          </p:cNvSpPr>
          <p:nvPr/>
        </p:nvSpPr>
        <p:spPr bwMode="auto">
          <a:xfrm>
            <a:off x="2057400" y="3505200"/>
            <a:ext cx="43434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Comic Sans MS" panose="030F0702030302020204" pitchFamily="66" charset="0"/>
            </a:endParaRPr>
          </a:p>
        </p:txBody>
      </p:sp>
      <p:grpSp>
        <p:nvGrpSpPr>
          <p:cNvPr id="2" name="Group 35"/>
          <p:cNvGrpSpPr/>
          <p:nvPr/>
        </p:nvGrpSpPr>
        <p:grpSpPr bwMode="auto">
          <a:xfrm>
            <a:off x="1447800" y="990600"/>
            <a:ext cx="7086600" cy="4041775"/>
            <a:chOff x="0" y="0"/>
            <a:chExt cx="4464" cy="2546"/>
          </a:xfrm>
        </p:grpSpPr>
        <p:grpSp>
          <p:nvGrpSpPr>
            <p:cNvPr id="11298" name="Group 36"/>
            <p:cNvGrpSpPr/>
            <p:nvPr/>
          </p:nvGrpSpPr>
          <p:grpSpPr bwMode="auto">
            <a:xfrm>
              <a:off x="336" y="768"/>
              <a:ext cx="2880" cy="384"/>
              <a:chOff x="0" y="0"/>
              <a:chExt cx="2880" cy="384"/>
            </a:xfrm>
          </p:grpSpPr>
          <p:grpSp>
            <p:nvGrpSpPr>
              <p:cNvPr id="11299" name="Group 37"/>
              <p:cNvGrpSpPr/>
              <p:nvPr/>
            </p:nvGrpSpPr>
            <p:grpSpPr bwMode="auto">
              <a:xfrm>
                <a:off x="0" y="0"/>
                <a:ext cx="48" cy="384"/>
                <a:chOff x="0" y="0"/>
                <a:chExt cx="48" cy="384"/>
              </a:xfrm>
            </p:grpSpPr>
            <p:sp>
              <p:nvSpPr>
                <p:cNvPr id="11300" name="Line 3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1" name="Line 39"/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02" name="Group 40"/>
              <p:cNvGrpSpPr/>
              <p:nvPr/>
            </p:nvGrpSpPr>
            <p:grpSpPr bwMode="auto">
              <a:xfrm>
                <a:off x="2832" y="0"/>
                <a:ext cx="48" cy="384"/>
                <a:chOff x="0" y="0"/>
                <a:chExt cx="48" cy="384"/>
              </a:xfrm>
            </p:grpSpPr>
            <p:sp>
              <p:nvSpPr>
                <p:cNvPr id="11303" name="Line 41"/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4" name="Line 4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05" name="Group 43"/>
            <p:cNvGrpSpPr/>
            <p:nvPr/>
          </p:nvGrpSpPr>
          <p:grpSpPr bwMode="auto">
            <a:xfrm>
              <a:off x="2448" y="0"/>
              <a:ext cx="1392" cy="768"/>
              <a:chOff x="0" y="0"/>
              <a:chExt cx="1392" cy="768"/>
            </a:xfrm>
          </p:grpSpPr>
          <p:sp>
            <p:nvSpPr>
              <p:cNvPr id="11306" name="未知"/>
              <p:cNvSpPr/>
              <p:nvPr/>
            </p:nvSpPr>
            <p:spPr bwMode="auto">
              <a:xfrm>
                <a:off x="0" y="288"/>
                <a:ext cx="1056" cy="480"/>
              </a:xfrm>
              <a:custGeom>
                <a:avLst/>
                <a:gdLst>
                  <a:gd name="T0" fmla="*/ 0 w 1056"/>
                  <a:gd name="T1" fmla="*/ 480 h 480"/>
                  <a:gd name="T2" fmla="*/ 480 w 1056"/>
                  <a:gd name="T3" fmla="*/ 0 h 480"/>
                  <a:gd name="T4" fmla="*/ 1056 w 1056"/>
                  <a:gd name="T5" fmla="*/ 0 h 480"/>
                  <a:gd name="T6" fmla="*/ 0 60000 65536"/>
                  <a:gd name="T7" fmla="*/ 0 60000 65536"/>
                  <a:gd name="T8" fmla="*/ 0 60000 65536"/>
                  <a:gd name="T9" fmla="*/ 0 w 1056"/>
                  <a:gd name="T10" fmla="*/ 0 h 480"/>
                  <a:gd name="T11" fmla="*/ 1056 w 1056"/>
                  <a:gd name="T12" fmla="*/ 480 h 4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6" h="480">
                    <a:moveTo>
                      <a:pt x="0" y="480"/>
                    </a:moveTo>
                    <a:lnTo>
                      <a:pt x="480" y="0"/>
                    </a:lnTo>
                    <a:lnTo>
                      <a:pt x="10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07" name="Text Box 45"/>
              <p:cNvSpPr txBox="1">
                <a:spLocks noChangeArrowheads="1"/>
              </p:cNvSpPr>
              <p:nvPr/>
            </p:nvSpPr>
            <p:spPr bwMode="auto">
              <a:xfrm>
                <a:off x="480" y="0"/>
                <a:ext cx="912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金属杆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1308" name="未知"/>
            <p:cNvSpPr/>
            <p:nvPr/>
          </p:nvSpPr>
          <p:spPr bwMode="auto">
            <a:xfrm>
              <a:off x="2640" y="1008"/>
              <a:ext cx="1152" cy="528"/>
            </a:xfrm>
            <a:custGeom>
              <a:avLst/>
              <a:gdLst>
                <a:gd name="T0" fmla="*/ 0 w 2016"/>
                <a:gd name="T1" fmla="*/ 0 h 528"/>
                <a:gd name="T2" fmla="*/ 123 w 2016"/>
                <a:gd name="T3" fmla="*/ 0 h 528"/>
                <a:gd name="T4" fmla="*/ 123 w 2016"/>
                <a:gd name="T5" fmla="*/ 528 h 528"/>
                <a:gd name="T6" fmla="*/ 0 60000 65536"/>
                <a:gd name="T7" fmla="*/ 0 60000 65536"/>
                <a:gd name="T8" fmla="*/ 0 60000 65536"/>
                <a:gd name="T9" fmla="*/ 0 w 2016"/>
                <a:gd name="T10" fmla="*/ 0 h 528"/>
                <a:gd name="T11" fmla="*/ 2016 w 2016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6" h="528">
                  <a:moveTo>
                    <a:pt x="0" y="0"/>
                  </a:moveTo>
                  <a:lnTo>
                    <a:pt x="2016" y="0"/>
                  </a:lnTo>
                  <a:lnTo>
                    <a:pt x="2016" y="52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309" name="Text Box 47"/>
            <p:cNvSpPr txBox="1">
              <a:spLocks noChangeArrowheads="1"/>
            </p:cNvSpPr>
            <p:nvPr/>
          </p:nvSpPr>
          <p:spPr bwMode="auto">
            <a:xfrm>
              <a:off x="3790" y="1056"/>
              <a:ext cx="348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滑片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310" name="Line 48"/>
            <p:cNvSpPr>
              <a:spLocks noChangeShapeType="1"/>
            </p:cNvSpPr>
            <p:nvPr/>
          </p:nvSpPr>
          <p:spPr bwMode="auto">
            <a:xfrm>
              <a:off x="192" y="768"/>
              <a:ext cx="3216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311" name="Group 49"/>
            <p:cNvGrpSpPr/>
            <p:nvPr/>
          </p:nvGrpSpPr>
          <p:grpSpPr bwMode="auto">
            <a:xfrm>
              <a:off x="336" y="1728"/>
              <a:ext cx="240" cy="240"/>
              <a:chOff x="0" y="0"/>
              <a:chExt cx="240" cy="240"/>
            </a:xfrm>
          </p:grpSpPr>
          <p:sp>
            <p:nvSpPr>
              <p:cNvPr id="11312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cube">
                <a:avLst>
                  <a:gd name="adj" fmla="val 2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13" name="AutoShape 51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144" cy="192"/>
              </a:xfrm>
              <a:prstGeom prst="cube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14" name="AutoShape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cube">
                <a:avLst>
                  <a:gd name="adj" fmla="val 2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15" name="AutoShape 53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144" cy="192"/>
              </a:xfrm>
              <a:prstGeom prst="cube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1316" name="Group 54"/>
            <p:cNvGrpSpPr/>
            <p:nvPr/>
          </p:nvGrpSpPr>
          <p:grpSpPr bwMode="auto">
            <a:xfrm>
              <a:off x="3312" y="624"/>
              <a:ext cx="239" cy="240"/>
              <a:chOff x="0" y="0"/>
              <a:chExt cx="239" cy="240"/>
            </a:xfrm>
          </p:grpSpPr>
          <p:sp>
            <p:nvSpPr>
              <p:cNvPr id="11317" name="Rectangle 55"/>
              <p:cNvSpPr>
                <a:spLocks noChangeArrowheads="1"/>
              </p:cNvSpPr>
              <p:nvPr/>
            </p:nvSpPr>
            <p:spPr bwMode="auto">
              <a:xfrm rot="28647">
                <a:off x="95" y="0"/>
                <a:ext cx="144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18" name="Rectangle 56"/>
              <p:cNvSpPr>
                <a:spLocks noChangeArrowheads="1"/>
              </p:cNvSpPr>
              <p:nvPr/>
            </p:nvSpPr>
            <p:spPr bwMode="auto">
              <a:xfrm rot="28647">
                <a:off x="0" y="47"/>
                <a:ext cx="96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1319" name="Group 57"/>
            <p:cNvGrpSpPr/>
            <p:nvPr/>
          </p:nvGrpSpPr>
          <p:grpSpPr bwMode="auto">
            <a:xfrm>
              <a:off x="0" y="624"/>
              <a:ext cx="240" cy="240"/>
              <a:chOff x="0" y="0"/>
              <a:chExt cx="240" cy="240"/>
            </a:xfrm>
          </p:grpSpPr>
          <p:sp>
            <p:nvSpPr>
              <p:cNvPr id="11320" name="Rectangle 58"/>
              <p:cNvSpPr>
                <a:spLocks noChangeArrowheads="1"/>
              </p:cNvSpPr>
              <p:nvPr/>
            </p:nvSpPr>
            <p:spPr bwMode="auto">
              <a:xfrm rot="28647">
                <a:off x="0" y="0"/>
                <a:ext cx="144" cy="24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21" name="Rectangle 59"/>
              <p:cNvSpPr>
                <a:spLocks noChangeArrowheads="1"/>
              </p:cNvSpPr>
              <p:nvPr/>
            </p:nvSpPr>
            <p:spPr bwMode="auto">
              <a:xfrm rot="28647">
                <a:off x="144" y="47"/>
                <a:ext cx="96" cy="145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grpSp>
          <p:nvGrpSpPr>
            <p:cNvPr id="11322" name="Group 60"/>
            <p:cNvGrpSpPr/>
            <p:nvPr/>
          </p:nvGrpSpPr>
          <p:grpSpPr bwMode="auto">
            <a:xfrm>
              <a:off x="624" y="1920"/>
              <a:ext cx="1425" cy="386"/>
              <a:chOff x="0" y="0"/>
              <a:chExt cx="1425" cy="386"/>
            </a:xfrm>
          </p:grpSpPr>
          <p:sp>
            <p:nvSpPr>
              <p:cNvPr id="11323" name="Text Box 61"/>
              <p:cNvSpPr txBox="1">
                <a:spLocks noChangeArrowheads="1"/>
              </p:cNvSpPr>
              <p:nvPr/>
            </p:nvSpPr>
            <p:spPr bwMode="auto">
              <a:xfrm>
                <a:off x="432" y="96"/>
                <a:ext cx="993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latin typeface="黑体" panose="02010609060101010101" charset="-122"/>
                    <a:ea typeface="黑体" panose="02010609060101010101" charset="-122"/>
                  </a:rPr>
                  <a:t>电阻线</a:t>
                </a:r>
                <a:endParaRPr lang="zh-CN" altLang="en-US" sz="24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24" name="未知"/>
              <p:cNvSpPr/>
              <p:nvPr/>
            </p:nvSpPr>
            <p:spPr bwMode="auto">
              <a:xfrm>
                <a:off x="0" y="0"/>
                <a:ext cx="1286" cy="384"/>
              </a:xfrm>
              <a:custGeom>
                <a:avLst/>
                <a:gdLst>
                  <a:gd name="T0" fmla="*/ 0 w 1008"/>
                  <a:gd name="T1" fmla="*/ 0 h 864"/>
                  <a:gd name="T2" fmla="*/ 972 w 1008"/>
                  <a:gd name="T3" fmla="*/ 15 h 864"/>
                  <a:gd name="T4" fmla="*/ 3409 w 1008"/>
                  <a:gd name="T5" fmla="*/ 15 h 864"/>
                  <a:gd name="T6" fmla="*/ 0 60000 65536"/>
                  <a:gd name="T7" fmla="*/ 0 60000 65536"/>
                  <a:gd name="T8" fmla="*/ 0 60000 65536"/>
                  <a:gd name="T9" fmla="*/ 0 w 1008"/>
                  <a:gd name="T10" fmla="*/ 0 h 864"/>
                  <a:gd name="T11" fmla="*/ 1008 w 1008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08" h="864">
                    <a:moveTo>
                      <a:pt x="0" y="0"/>
                    </a:moveTo>
                    <a:lnTo>
                      <a:pt x="288" y="864"/>
                    </a:lnTo>
                    <a:lnTo>
                      <a:pt x="1008" y="86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1325" name="未知"/>
            <p:cNvSpPr/>
            <p:nvPr/>
          </p:nvSpPr>
          <p:spPr bwMode="auto">
            <a:xfrm>
              <a:off x="3312" y="1872"/>
              <a:ext cx="1008" cy="672"/>
            </a:xfrm>
            <a:custGeom>
              <a:avLst/>
              <a:gdLst>
                <a:gd name="T0" fmla="*/ 0 w 1008"/>
                <a:gd name="T1" fmla="*/ 0 h 864"/>
                <a:gd name="T2" fmla="*/ 288 w 1008"/>
                <a:gd name="T3" fmla="*/ 247 h 864"/>
                <a:gd name="T4" fmla="*/ 1008 w 1008"/>
                <a:gd name="T5" fmla="*/ 247 h 864"/>
                <a:gd name="T6" fmla="*/ 0 60000 65536"/>
                <a:gd name="T7" fmla="*/ 0 60000 65536"/>
                <a:gd name="T8" fmla="*/ 0 60000 65536"/>
                <a:gd name="T9" fmla="*/ 0 w 1008"/>
                <a:gd name="T10" fmla="*/ 0 h 864"/>
                <a:gd name="T11" fmla="*/ 1008 w 1008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864">
                  <a:moveTo>
                    <a:pt x="0" y="0"/>
                  </a:moveTo>
                  <a:lnTo>
                    <a:pt x="288" y="864"/>
                  </a:lnTo>
                  <a:lnTo>
                    <a:pt x="1008" y="86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326" name="Text Box 64"/>
            <p:cNvSpPr txBox="1">
              <a:spLocks noChangeArrowheads="1"/>
            </p:cNvSpPr>
            <p:nvPr/>
          </p:nvSpPr>
          <p:spPr bwMode="auto">
            <a:xfrm>
              <a:off x="3600" y="2256"/>
              <a:ext cx="86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白瓷筒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11327" name="Group 65"/>
            <p:cNvGrpSpPr/>
            <p:nvPr/>
          </p:nvGrpSpPr>
          <p:grpSpPr bwMode="auto">
            <a:xfrm>
              <a:off x="2880" y="1776"/>
              <a:ext cx="240" cy="240"/>
              <a:chOff x="0" y="0"/>
              <a:chExt cx="240" cy="240"/>
            </a:xfrm>
          </p:grpSpPr>
          <p:sp>
            <p:nvSpPr>
              <p:cNvPr id="11328" name="未知"/>
              <p:cNvSpPr/>
              <p:nvPr/>
            </p:nvSpPr>
            <p:spPr bwMode="auto">
              <a:xfrm>
                <a:off x="53" y="96"/>
                <a:ext cx="58" cy="115"/>
              </a:xfrm>
              <a:custGeom>
                <a:avLst/>
                <a:gdLst>
                  <a:gd name="T0" fmla="*/ 554 w 33"/>
                  <a:gd name="T1" fmla="*/ 0 h 55"/>
                  <a:gd name="T2" fmla="*/ 0 w 33"/>
                  <a:gd name="T3" fmla="*/ 2195 h 55"/>
                  <a:gd name="T4" fmla="*/ 0 60000 65536"/>
                  <a:gd name="T5" fmla="*/ 0 60000 65536"/>
                  <a:gd name="T6" fmla="*/ 0 w 33"/>
                  <a:gd name="T7" fmla="*/ 0 h 55"/>
                  <a:gd name="T8" fmla="*/ 33 w 33"/>
                  <a:gd name="T9" fmla="*/ 55 h 5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55">
                    <a:moveTo>
                      <a:pt x="33" y="0"/>
                    </a:moveTo>
                    <a:cubicBezTo>
                      <a:pt x="19" y="43"/>
                      <a:pt x="30" y="25"/>
                      <a:pt x="0" y="55"/>
                    </a:cubicBezTo>
                  </a:path>
                </a:pathLst>
              </a:cu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29" name="AutoShape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cube">
                <a:avLst>
                  <a:gd name="adj" fmla="val 2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30" name="AutoShape 68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144" cy="192"/>
              </a:xfrm>
              <a:prstGeom prst="cube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31" name="AutoShape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240"/>
              </a:xfrm>
              <a:prstGeom prst="cube">
                <a:avLst>
                  <a:gd name="adj" fmla="val 2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1332" name="AutoShape 70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144" cy="192"/>
              </a:xfrm>
              <a:prstGeom prst="cube">
                <a:avLst>
                  <a:gd name="adj" fmla="val 50000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1333" name="AutoShape 71"/>
            <p:cNvSpPr>
              <a:spLocks noChangeArrowheads="1"/>
            </p:cNvSpPr>
            <p:nvPr/>
          </p:nvSpPr>
          <p:spPr bwMode="auto">
            <a:xfrm>
              <a:off x="2448" y="768"/>
              <a:ext cx="240" cy="8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760 w 21600"/>
                <a:gd name="T13" fmla="*/ 5750 h 21600"/>
                <a:gd name="T14" fmla="*/ 15840 w 21600"/>
                <a:gd name="T15" fmla="*/ 158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875" y="21600"/>
                  </a:lnTo>
                  <a:lnTo>
                    <a:pt x="137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dvAuto="1000" autoUpdateAnimBg="0" build="p"/>
      <p:bldP spid="14368" grpId="0"/>
      <p:bldP spid="14369" grpId="0"/>
      <p:bldP spid="143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6" name="Rectangle 2"/>
          <p:cNvSpPr>
            <a:spLocks noGrp="1" noChangeArrowheads="1"/>
          </p:cNvSpPr>
          <p:nvPr/>
        </p:nvSpPr>
        <p:spPr>
          <a:xfrm>
            <a:off x="901065" y="842010"/>
            <a:ext cx="7275513" cy="914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latinLnBrk="0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（4）铭牌上标有什么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其含义是什么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“50Ω 1.5A”是什么意思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6387" name="Picture 3" descr="pic_13676"/>
          <p:cNvPicPr>
            <a:picLocks noGrp="1"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26130" y="3191510"/>
            <a:ext cx="2608263" cy="139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8" name="Picture 4" descr="0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26130" y="2996248"/>
            <a:ext cx="1341438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088130" y="1508760"/>
            <a:ext cx="2225675" cy="762000"/>
          </a:xfrm>
          <a:prstGeom prst="wedgeEllipseCallout">
            <a:avLst>
              <a:gd name="adj1" fmla="val 26880"/>
              <a:gd name="adj2" fmla="val 164167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50Ω 1.5A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76250" y="5047615"/>
            <a:ext cx="820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变阻器的最大阻值是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50Ω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，允许通过的最大电流是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1.5A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。（否则会烧坏变阻器）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/>
      <p:bldP spid="16390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36295" y="842010"/>
            <a:ext cx="5288915" cy="638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（5）滑动变阻器使用注意事项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36295" y="1645920"/>
            <a:ext cx="2950845" cy="647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使用注意事项：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53695" y="2414905"/>
            <a:ext cx="8536305" cy="9594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fontAlgn="auto"/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在闭合开关之前，应将滑片置于</a:t>
            </a: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阻值最大端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（目的是保护电路）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97815" y="4246245"/>
            <a:ext cx="61849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不能超过允许通过的</a:t>
            </a: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最大电流</a:t>
            </a:r>
            <a:endParaRPr lang="zh-CN" altLang="en-US" sz="3200" b="1" dirty="0">
              <a:solidFill>
                <a:srgbClr val="CC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defRPr/>
            </a:pPr>
            <a:r>
              <a:rPr lang="zh-CN" altLang="en-US" sz="3200" b="1" dirty="0">
                <a:solidFill>
                  <a:srgbClr val="CC00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（否则烧坏滑动变阻器）</a:t>
            </a:r>
            <a:endParaRPr lang="zh-CN" altLang="en-US" sz="3200" b="1" dirty="0">
              <a:solidFill>
                <a:srgbClr val="CC00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 autoUpdateAnimBg="0"/>
      <p:bldP spid="17412" grpId="0" bldLvl="0" animBg="1" autoUpdateAnimBg="0"/>
      <p:bldP spid="17413" grpId="0" bldLvl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36295" y="749300"/>
            <a:ext cx="54908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Comic Sans MS" panose="030F0702030302020204" pitchFamily="66" charset="0"/>
                <a:ea typeface="楷体" panose="02010609060101010101" pitchFamily="49" charset="-122"/>
                <a:cs typeface="楷体" panose="02010609060101010101" pitchFamily="49" charset="-122"/>
              </a:rPr>
              <a:t>实验：用滑动变阻器改变电流</a:t>
            </a:r>
            <a:endParaRPr kumimoji="1" lang="zh-CN" altLang="en-US" sz="3200" b="1">
              <a:latin typeface="Comic Sans MS" panose="030F0702030302020204" pitchFamily="66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6" name="Picture 2" descr="7465c721f07146c8996269571f2b0abd"/>
          <p:cNvPicPr>
            <a:picLocks noGrp="1"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969645" y="935990"/>
            <a:ext cx="7019290" cy="4659630"/>
          </a:xfrm>
          <a:prstGeom prst="rect">
            <a:avLst/>
          </a:prstGeom>
          <a:noFill/>
        </p:spPr>
      </p:pic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2024380" y="5863590"/>
            <a:ext cx="50958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大街上车太多就会发生堵塞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3361055" cy="914400"/>
            <a:chOff x="306" y="1210"/>
            <a:chExt cx="5293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97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五、电阻箱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1270635" y="1567180"/>
            <a:ext cx="41948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能表示出阻值的变阻器。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Rectangle 12"/>
          <p:cNvSpPr>
            <a:spLocks noChangeArrowheads="1"/>
          </p:cNvSpPr>
          <p:nvPr/>
        </p:nvSpPr>
        <p:spPr bwMode="auto">
          <a:xfrm>
            <a:off x="1252855" y="5796280"/>
            <a:ext cx="24098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旋钮式电阻箱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700" name="Picture 18" descr="图片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40543" y="2276475"/>
            <a:ext cx="4176712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19" descr="图片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9730" y="2276475"/>
            <a:ext cx="35290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ectangle 12"/>
          <p:cNvSpPr>
            <a:spLocks noChangeArrowheads="1"/>
          </p:cNvSpPr>
          <p:nvPr/>
        </p:nvSpPr>
        <p:spPr bwMode="auto">
          <a:xfrm>
            <a:off x="5608955" y="5795963"/>
            <a:ext cx="19431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内部结构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711700" cy="914400"/>
            <a:chOff x="306" y="1210"/>
            <a:chExt cx="7420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6103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六、变阻器的应用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30722" name="Picture 2" descr="E:\01商乐\05区工作\04课题组\做ppt\16章 电压电阻\电压电阻图\16-4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630" y="1682433"/>
            <a:ext cx="871537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3825240" y="5721350"/>
            <a:ext cx="14947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电位器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746" name="Picture 5" descr="http://image.suning.cn/content/catentries/00000000010330/000000000103305672/fullimage/000000000103305672_1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3268" y="1348423"/>
            <a:ext cx="3906837" cy="390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7" descr="http://pic8.nipic.com/20100622/4282793_171054214561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18505" y="1421448"/>
            <a:ext cx="2717800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750" name="直接箭头连接符 11"/>
          <p:cNvCxnSpPr>
            <a:cxnSpLocks noChangeShapeType="1"/>
          </p:cNvCxnSpPr>
          <p:nvPr/>
        </p:nvCxnSpPr>
        <p:spPr bwMode="auto">
          <a:xfrm rot="16200000" flipH="1">
            <a:off x="3299143" y="4391660"/>
            <a:ext cx="1046162" cy="9731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1" name="直接箭头连接符 13"/>
          <p:cNvCxnSpPr>
            <a:cxnSpLocks noChangeShapeType="1"/>
          </p:cNvCxnSpPr>
          <p:nvPr/>
        </p:nvCxnSpPr>
        <p:spPr bwMode="auto">
          <a:xfrm rot="10800000" flipV="1">
            <a:off x="4321493" y="4464685"/>
            <a:ext cx="1606550" cy="91281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52" name="Rectangle 4"/>
          <p:cNvSpPr>
            <a:spLocks noChangeArrowheads="1"/>
          </p:cNvSpPr>
          <p:nvPr/>
        </p:nvSpPr>
        <p:spPr bwMode="auto">
          <a:xfrm>
            <a:off x="3627755" y="5414010"/>
            <a:ext cx="13557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电位器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97548" y="841693"/>
            <a:ext cx="6502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动画演示：点击“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演示内容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试试看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63" name="Rectangle 3"/>
          <p:cNvSpPr>
            <a:spLocks noGrp="1" noChangeArrowheads="1"/>
          </p:cNvSpPr>
          <p:nvPr/>
        </p:nvSpPr>
        <p:spPr>
          <a:xfrm>
            <a:off x="301625" y="965835"/>
            <a:ext cx="8559800" cy="5303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"/>
              <a:defRPr sz="2000" kern="1200" spc="15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" panose="05000000000000000000" pitchFamily="2" charset="2"/>
              <a:buChar char="§"/>
              <a:defRPr sz="1300" kern="1200" spc="1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82880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电阻</a:t>
            </a: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来表示导体对电流阻碍作用的大小的物理量， 用字母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表示。 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在国际单位制里，电阻的单位是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欧姆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，简称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，符号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Ω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如果导体两端的电压是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伏，通过的电流是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这段导体的电阻就是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导体的电阻决定于它本身的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材料、长度、横截面积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，与其他因素无关。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90830" y="1816100"/>
            <a:ext cx="5267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0.2M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=_______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=______K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010410" y="1816100"/>
            <a:ext cx="12592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2×10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</a:t>
            </a:r>
            <a:endParaRPr kumimoji="1"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797300" y="1816100"/>
            <a:ext cx="824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200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254000" y="2670175"/>
            <a:ext cx="865759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两条粗细相同，电阻相等的铜导线和镍铬合金线的长度是（        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744980" y="3933190"/>
            <a:ext cx="5482590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铜导线长些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镍铬合金长些  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一样长     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无法确定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1905000" y="3074670"/>
            <a:ext cx="5213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kumimoji="1"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utoUpdateAnimBg="0" build="p"/>
      <p:bldP spid="64517" grpId="0" autoUpdateAnimBg="0" build="p"/>
      <p:bldP spid="64520" grpId="0" autoUpdateAnimBg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81940" y="1146493"/>
            <a:ext cx="8268915" cy="22453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关于导体的电阻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                                               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导体电阻越大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表示导体对电流的阻碍作用越小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导体电阻越大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表示导体对电流的阻碍作用越大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导体电阻与电流有关，电流越大导体的电阻越小                                                                                    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导体电阻与电流有关，电流越小导体的电阻越大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94640" y="4003993"/>
            <a:ext cx="8400231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下列说法中正确的是（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导体越长，其电阻越小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导体越粗，其电阻越大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导体越细，其电阻越大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在导体的材料、粗细相同时，导体越长其电阻越大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6673215" y="1146810"/>
            <a:ext cx="5162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kumimoji="1"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4252595" y="3995420"/>
            <a:ext cx="4883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kumimoji="1"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utoUpdateAnimBg="0" build="p"/>
      <p:bldP spid="31753" grpId="0" autoUpdateAnimBg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237173" y="1287145"/>
            <a:ext cx="838993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有材料相同的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三根电阻线，它们的电阻分别是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=10Ω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=15Ω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=20Ω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61023" y="2271395"/>
            <a:ext cx="70437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如果它们的长度相同，则最粗的是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线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30860" y="2761933"/>
            <a:ext cx="704373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如果它们的粗细相同，则最长的是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线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37173" y="3732530"/>
            <a:ext cx="843280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将一根阻值为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的电阻线接入电路中，当开关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闭合时，通过其电流为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0.5A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，其电阻为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___Ω,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当开关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断开时，通过其电流为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____A,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其电阻值是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_____Ω.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若将这根电阻线均匀地拉长，其电阻值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（变大、不变、变小）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6345873" y="2152333"/>
            <a:ext cx="7191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315710" y="2785745"/>
            <a:ext cx="71913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Rc</a:t>
            </a:r>
            <a:endParaRPr lang="en-US" altLang="zh-CN" sz="2800" b="1" dirty="0" err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6368098" y="4095433"/>
            <a:ext cx="7191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4135120" y="4593590"/>
            <a:ext cx="4387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6885940" y="4594225"/>
            <a:ext cx="6000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6115685" y="5023803"/>
            <a:ext cx="12239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"/>
                                        <p:tgtEl>
                                          <p:spTgt spid="37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37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37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"/>
                                        <p:tgtEl>
                                          <p:spTgt spid="379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6" grpId="0"/>
      <p:bldP spid="37897" grpId="0" autoUpdateAnimBg="0" build="p"/>
      <p:bldP spid="37898" grpId="0" autoUpdateAnimBg="0" build="p"/>
      <p:bldP spid="37899" grpId="0" autoUpdateAnimBg="0" build="p"/>
      <p:bldP spid="37900" grpId="0" autoUpdateAnimBg="0" build="p"/>
      <p:bldP spid="37901" grpId="0" autoUpdateAnimBg="0" build="p"/>
      <p:bldP spid="37903" grpId="0" autoUpdateAnimBg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292100" y="907416"/>
            <a:ext cx="8577263" cy="547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一段由若干股组成的铜芯线，当抽去它其中的几股后，这段铜芯线的电阻将（         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、变大  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、变小             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、不变  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、无法确定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关于电阻以下说法正确的是（            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、长的导线比短的导线电阻大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、粗的导线比细的导线电阻小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、铜导线比铁导线电阻小               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、以上讲法均不准确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4895215" y="1299210"/>
            <a:ext cx="5670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652770" y="3269615"/>
            <a:ext cx="4991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utoUpdateAnimBg="0"/>
      <p:bldP spid="96260" grpId="0" autoUpdateAnimBg="0"/>
      <p:bldP spid="9626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0" name="Rectangle 2"/>
          <p:cNvSpPr>
            <a:spLocks noGrp="1" noChangeArrowheads="1"/>
          </p:cNvSpPr>
          <p:nvPr/>
        </p:nvSpPr>
        <p:spPr>
          <a:xfrm>
            <a:off x="419735" y="4555490"/>
            <a:ext cx="8381365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 fontAlgn="auto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那么电流在导线中会不会受到阻碍呢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171" name="Group 3"/>
          <p:cNvGrpSpPr/>
          <p:nvPr/>
        </p:nvGrpSpPr>
        <p:grpSpPr bwMode="auto">
          <a:xfrm>
            <a:off x="1905000" y="1143000"/>
            <a:ext cx="5181600" cy="2362200"/>
            <a:chOff x="1200" y="480"/>
            <a:chExt cx="3264" cy="1488"/>
          </a:xfrm>
        </p:grpSpPr>
        <p:grpSp>
          <p:nvGrpSpPr>
            <p:cNvPr id="7172" name="Group 4"/>
            <p:cNvGrpSpPr/>
            <p:nvPr/>
          </p:nvGrpSpPr>
          <p:grpSpPr bwMode="auto">
            <a:xfrm>
              <a:off x="1200" y="480"/>
              <a:ext cx="3264" cy="1488"/>
              <a:chOff x="1008" y="1008"/>
              <a:chExt cx="3264" cy="1488"/>
            </a:xfrm>
          </p:grpSpPr>
          <p:sp>
            <p:nvSpPr>
              <p:cNvPr id="7173" name="Line 5"/>
              <p:cNvSpPr>
                <a:spLocks noChangeShapeType="1"/>
              </p:cNvSpPr>
              <p:nvPr/>
            </p:nvSpPr>
            <p:spPr bwMode="auto">
              <a:xfrm>
                <a:off x="1008" y="1344"/>
                <a:ext cx="1056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4" name="Oval 6"/>
              <p:cNvSpPr>
                <a:spLocks noChangeArrowheads="1"/>
              </p:cNvSpPr>
              <p:nvPr/>
            </p:nvSpPr>
            <p:spPr bwMode="auto">
              <a:xfrm>
                <a:off x="3648" y="2064"/>
                <a:ext cx="240" cy="43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" name="Rectangle 7"/>
              <p:cNvSpPr>
                <a:spLocks noChangeArrowheads="1"/>
              </p:cNvSpPr>
              <p:nvPr/>
            </p:nvSpPr>
            <p:spPr bwMode="auto">
              <a:xfrm>
                <a:off x="1440" y="2064"/>
                <a:ext cx="2304" cy="432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CC99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6" name="Oval 8"/>
              <p:cNvSpPr>
                <a:spLocks noChangeArrowheads="1"/>
              </p:cNvSpPr>
              <p:nvPr/>
            </p:nvSpPr>
            <p:spPr bwMode="auto">
              <a:xfrm>
                <a:off x="1296" y="2064"/>
                <a:ext cx="288" cy="43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7" name="Rectangle 9"/>
              <p:cNvSpPr>
                <a:spLocks noChangeArrowheads="1"/>
              </p:cNvSpPr>
              <p:nvPr/>
            </p:nvSpPr>
            <p:spPr bwMode="auto">
              <a:xfrm>
                <a:off x="3696" y="2064"/>
                <a:ext cx="96" cy="43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accent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8" name="AutoShape 10"/>
              <p:cNvSpPr>
                <a:spLocks noChangeArrowheads="1"/>
              </p:cNvSpPr>
              <p:nvPr/>
            </p:nvSpPr>
            <p:spPr bwMode="auto">
              <a:xfrm>
                <a:off x="2448" y="2064"/>
                <a:ext cx="192" cy="240"/>
              </a:xfrm>
              <a:prstGeom prst="smileyFace">
                <a:avLst>
                  <a:gd name="adj" fmla="val 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9" name="AutoShape 11"/>
              <p:cNvSpPr>
                <a:spLocks noChangeArrowheads="1"/>
              </p:cNvSpPr>
              <p:nvPr/>
            </p:nvSpPr>
            <p:spPr bwMode="auto">
              <a:xfrm>
                <a:off x="2160" y="2064"/>
                <a:ext cx="336" cy="384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0" name="AutoShape 12"/>
              <p:cNvSpPr>
                <a:spLocks noChangeArrowheads="1"/>
              </p:cNvSpPr>
              <p:nvPr/>
            </p:nvSpPr>
            <p:spPr bwMode="auto">
              <a:xfrm>
                <a:off x="2448" y="2304"/>
                <a:ext cx="192" cy="192"/>
              </a:xfrm>
              <a:prstGeom prst="smileyFace">
                <a:avLst>
                  <a:gd name="adj" fmla="val 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1" name="AutoShape 13"/>
              <p:cNvSpPr>
                <a:spLocks noChangeArrowheads="1"/>
              </p:cNvSpPr>
              <p:nvPr/>
            </p:nvSpPr>
            <p:spPr bwMode="auto">
              <a:xfrm>
                <a:off x="1872" y="2304"/>
                <a:ext cx="336" cy="192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2" name="AutoShape 14"/>
              <p:cNvSpPr>
                <a:spLocks noChangeArrowheads="1"/>
              </p:cNvSpPr>
              <p:nvPr/>
            </p:nvSpPr>
            <p:spPr bwMode="auto">
              <a:xfrm>
                <a:off x="2976" y="2160"/>
                <a:ext cx="288" cy="336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3" name="AutoShape 15"/>
              <p:cNvSpPr>
                <a:spLocks noChangeArrowheads="1"/>
              </p:cNvSpPr>
              <p:nvPr/>
            </p:nvSpPr>
            <p:spPr bwMode="auto">
              <a:xfrm>
                <a:off x="2784" y="2304"/>
                <a:ext cx="192" cy="192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4" name="AutoShape 16"/>
              <p:cNvSpPr>
                <a:spLocks noChangeArrowheads="1"/>
              </p:cNvSpPr>
              <p:nvPr/>
            </p:nvSpPr>
            <p:spPr bwMode="auto">
              <a:xfrm>
                <a:off x="1536" y="2256"/>
                <a:ext cx="336" cy="192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5" name="AutoShape 17"/>
              <p:cNvSpPr>
                <a:spLocks noChangeArrowheads="1"/>
              </p:cNvSpPr>
              <p:nvPr/>
            </p:nvSpPr>
            <p:spPr bwMode="auto">
              <a:xfrm>
                <a:off x="2640" y="2064"/>
                <a:ext cx="384" cy="240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6" name="AutoShape 18"/>
              <p:cNvSpPr>
                <a:spLocks noChangeArrowheads="1"/>
              </p:cNvSpPr>
              <p:nvPr/>
            </p:nvSpPr>
            <p:spPr bwMode="auto">
              <a:xfrm>
                <a:off x="2640" y="2304"/>
                <a:ext cx="144" cy="192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7" name="AutoShape 19"/>
              <p:cNvSpPr>
                <a:spLocks noChangeArrowheads="1"/>
              </p:cNvSpPr>
              <p:nvPr/>
            </p:nvSpPr>
            <p:spPr bwMode="auto">
              <a:xfrm>
                <a:off x="1968" y="2064"/>
                <a:ext cx="192" cy="192"/>
              </a:xfrm>
              <a:prstGeom prst="smileyFace">
                <a:avLst>
                  <a:gd name="adj" fmla="val -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8" name="AutoShape 20"/>
              <p:cNvSpPr>
                <a:spLocks noChangeArrowheads="1"/>
              </p:cNvSpPr>
              <p:nvPr/>
            </p:nvSpPr>
            <p:spPr bwMode="auto">
              <a:xfrm>
                <a:off x="1776" y="2112"/>
                <a:ext cx="192" cy="192"/>
              </a:xfrm>
              <a:prstGeom prst="smileyFace">
                <a:avLst>
                  <a:gd name="adj" fmla="val 4653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89" name="Rectangle 21"/>
              <p:cNvSpPr>
                <a:spLocks noChangeArrowheads="1"/>
              </p:cNvSpPr>
              <p:nvPr/>
            </p:nvSpPr>
            <p:spPr bwMode="auto">
              <a:xfrm>
                <a:off x="2016" y="1008"/>
                <a:ext cx="1344" cy="624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CC99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90" name="Rectangle 22"/>
              <p:cNvSpPr>
                <a:spLocks noChangeArrowheads="1"/>
              </p:cNvSpPr>
              <p:nvPr/>
            </p:nvSpPr>
            <p:spPr bwMode="auto">
              <a:xfrm>
                <a:off x="3360" y="1152"/>
                <a:ext cx="144" cy="336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rgbClr val="CC99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91" name="Line 23"/>
              <p:cNvSpPr>
                <a:spLocks noChangeShapeType="1"/>
              </p:cNvSpPr>
              <p:nvPr/>
            </p:nvSpPr>
            <p:spPr bwMode="auto">
              <a:xfrm>
                <a:off x="3504" y="1344"/>
                <a:ext cx="768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Line 24"/>
              <p:cNvSpPr>
                <a:spLocks noChangeShapeType="1"/>
              </p:cNvSpPr>
              <p:nvPr/>
            </p:nvSpPr>
            <p:spPr bwMode="auto">
              <a:xfrm>
                <a:off x="4272" y="1344"/>
                <a:ext cx="0" cy="96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3" name="Line 25"/>
              <p:cNvSpPr>
                <a:spLocks noChangeShapeType="1"/>
              </p:cNvSpPr>
              <p:nvPr/>
            </p:nvSpPr>
            <p:spPr bwMode="auto">
              <a:xfrm flipH="1">
                <a:off x="3888" y="2304"/>
                <a:ext cx="384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4" name="Line 26"/>
              <p:cNvSpPr>
                <a:spLocks noChangeShapeType="1"/>
              </p:cNvSpPr>
              <p:nvPr/>
            </p:nvSpPr>
            <p:spPr bwMode="auto">
              <a:xfrm>
                <a:off x="1008" y="2304"/>
                <a:ext cx="432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5" name="Line 27"/>
              <p:cNvSpPr>
                <a:spLocks noChangeShapeType="1"/>
              </p:cNvSpPr>
              <p:nvPr/>
            </p:nvSpPr>
            <p:spPr bwMode="auto">
              <a:xfrm flipV="1">
                <a:off x="1008" y="1344"/>
                <a:ext cx="0" cy="96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6" name="AutoShape 28"/>
              <p:cNvSpPr>
                <a:spLocks noChangeArrowheads="1"/>
              </p:cNvSpPr>
              <p:nvPr/>
            </p:nvSpPr>
            <p:spPr bwMode="auto">
              <a:xfrm rot="10800000">
                <a:off x="3312" y="2208"/>
                <a:ext cx="768" cy="192"/>
              </a:xfrm>
              <a:prstGeom prst="notchedRightArrow">
                <a:avLst>
                  <a:gd name="adj1" fmla="val 50000"/>
                  <a:gd name="adj2" fmla="val 100000"/>
                </a:avLst>
              </a:prstGeom>
              <a:solidFill>
                <a:srgbClr val="CCFFCC"/>
              </a:solidFill>
              <a:ln w="9525">
                <a:solidFill>
                  <a:srgbClr val="FF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97" name="Text Box 29"/>
            <p:cNvSpPr txBox="1">
              <a:spLocks noChangeArrowheads="1"/>
            </p:cNvSpPr>
            <p:nvPr/>
          </p:nvSpPr>
          <p:spPr bwMode="auto">
            <a:xfrm>
              <a:off x="2112" y="604"/>
              <a:ext cx="1440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 -            +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066" name="Rectangle 2"/>
          <p:cNvSpPr>
            <a:spLocks noGrp="1" noChangeArrowheads="1"/>
          </p:cNvSpPr>
          <p:nvPr/>
        </p:nvSpPr>
        <p:spPr>
          <a:xfrm>
            <a:off x="1868170" y="5788025"/>
            <a:ext cx="540766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为什么导线要用铝或铜做材料</a:t>
            </a:r>
            <a:r>
              <a:rPr lang="en-US" altLang="zh-CN" sz="2800" b="1" dirty="0">
                <a:solidFill>
                  <a:srgbClr val="66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solidFill>
                <a:srgbClr val="66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5" name="Picture 4" descr="2007-5-9-8-54-43"/>
          <p:cNvPicPr>
            <a:picLocks noGrp="1"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06400" y="1143000"/>
            <a:ext cx="3962400" cy="3900488"/>
          </a:xfrm>
          <a:prstGeom prst="rect">
            <a:avLst/>
          </a:prstGeom>
          <a:noFill/>
        </p:spPr>
      </p:pic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5687060" y="5043805"/>
            <a:ext cx="19500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铝质导线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127760" y="5043805"/>
            <a:ext cx="18776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铜质导线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8" name="Picture 7" descr="12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7900" y="1124585"/>
            <a:ext cx="3748405" cy="3918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090" name="Rectangle 2"/>
          <p:cNvSpPr>
            <a:spLocks noGrp="1" noChangeArrowheads="1"/>
          </p:cNvSpPr>
          <p:nvPr/>
        </p:nvSpPr>
        <p:spPr>
          <a:xfrm>
            <a:off x="689610" y="5748020"/>
            <a:ext cx="7765415" cy="666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cap="all" spc="20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为什么有些开关触点要用价格昂贵的银做呢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9219" name="Picture 3" descr="1195354064"/>
          <p:cNvPicPr>
            <a:picLocks noGrp="1"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33525" y="867524"/>
            <a:ext cx="6877050" cy="479425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3" name="Picture 8" descr="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5" y="1452245"/>
            <a:ext cx="4191000" cy="321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6" descr="12758816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5275" y="1452245"/>
            <a:ext cx="4290695" cy="321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13055" y="4846955"/>
            <a:ext cx="8552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铁也是导体，为什么不用既多又便宜的铁做呢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66" name="Picture 3" descr="\\初三物理\初三物理共享\新教材图 电压电阻 生活用电\16章 电压电阻\电压电阻图\16-3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1900" y="2349500"/>
            <a:ext cx="518477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标题 1"/>
          <p:cNvSpPr txBox="1">
            <a:spLocks noChangeArrowheads="1"/>
          </p:cNvSpPr>
          <p:nvPr/>
        </p:nvSpPr>
        <p:spPr bwMode="auto">
          <a:xfrm>
            <a:off x="431800" y="765175"/>
            <a:ext cx="1440180" cy="60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演示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68"/>
          <p:cNvSpPr>
            <a:spLocks noChangeArrowheads="1"/>
          </p:cNvSpPr>
          <p:nvPr/>
        </p:nvSpPr>
        <p:spPr bwMode="auto">
          <a:xfrm>
            <a:off x="431800" y="1411923"/>
            <a:ext cx="8143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把长短、粗细相同的铜丝和镍铬合金丝分别接入电路，闭合开关，观察电路中小灯泡的亮度。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647700" y="5931535"/>
            <a:ext cx="78486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接不同的导体，小灯泡的亮度发生了变化。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Rectangle 2"/>
          <p:cNvSpPr>
            <a:spLocks noChangeArrowheads="1"/>
          </p:cNvSpPr>
          <p:nvPr/>
        </p:nvSpPr>
        <p:spPr bwMode="auto">
          <a:xfrm>
            <a:off x="431800" y="2452370"/>
            <a:ext cx="19323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实验电路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1" name="Rectangle 2"/>
          <p:cNvSpPr>
            <a:spLocks noChangeArrowheads="1"/>
          </p:cNvSpPr>
          <p:nvPr/>
        </p:nvSpPr>
        <p:spPr bwMode="auto">
          <a:xfrm>
            <a:off x="431800" y="5165090"/>
            <a:ext cx="18395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实验现象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 animBg="1"/>
    </p:bldLst>
  </p:timing>
</p:sld>
</file>

<file path=ppt/tags/tag1.xml><?xml version="1.0" encoding="utf-8"?>
<p:tagLst xmlns:p="http://schemas.openxmlformats.org/presentationml/2006/main">
  <p:tag name="REFSHAPE" val="289453972"/>
  <p:tag name="KSO_WM_UNIT_PLACING_PICTURE_USER_VIEWPORT" val="{&quot;height&quot;:7017.4992125984254,&quot;width&quot;:8867.5007874015755}"/>
</p:tagLst>
</file>

<file path=ppt/tags/tag2.xml><?xml version="1.0" encoding="utf-8"?>
<p:tagLst xmlns:p="http://schemas.openxmlformats.org/presentationml/2006/main">
  <p:tag name="REFSHAPE" val="516907660"/>
  <p:tag name="KSO_WM_UNIT_PLACING_PICTURE_USER_VIEWPORT" val="{&quot;height&quot;:6142.5007874015746,&quot;width&quot;:6240}"/>
</p:tagLst>
</file>

<file path=ppt/tags/tag3.xml><?xml version="1.0" encoding="utf-8"?>
<p:tagLst xmlns:p="http://schemas.openxmlformats.org/presentationml/2006/main">
  <p:tag name="KSO_WM_UNIT_PLACING_PICTURE_USER_VIEWPORT" val="{&quot;height&quot;:6171.2503937007878,&quot;width&quot;:5384.4157480314962}"/>
</p:tagLst>
</file>

<file path=ppt/tags/tag4.xml><?xml version="1.0" encoding="utf-8"?>
<p:tagLst xmlns:p="http://schemas.openxmlformats.org/presentationml/2006/main">
  <p:tag name="KSO_WM_UNIT_TABLE_BEAUTIFY" val="smartTable{3ebfca7e-a30b-4c0a-a880-ec49afd808c7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3539</Words>
  <Application>WPS 演示</Application>
  <PresentationFormat>全屏显示(4:3)</PresentationFormat>
  <Paragraphs>492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0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Wingdings 2</vt:lpstr>
      <vt:lpstr>Calibri</vt:lpstr>
      <vt:lpstr>Comic Sans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87</cp:revision>
  <dcterms:created xsi:type="dcterms:W3CDTF">2019-08-19T07:30:00Z</dcterms:created>
  <dcterms:modified xsi:type="dcterms:W3CDTF">2023-02-21T06:11:59Z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9A8C2ED0D3034DA4934482DBD37D1B19</vt:lpwstr>
  </property>
</Properties>
</file>