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88" r:id="rId3"/>
    <p:sldId id="289" r:id="rId4"/>
    <p:sldId id="315" r:id="rId5"/>
    <p:sldId id="299" r:id="rId6"/>
    <p:sldId id="353" r:id="rId7"/>
    <p:sldId id="354" r:id="rId8"/>
    <p:sldId id="355" r:id="rId9"/>
    <p:sldId id="317" r:id="rId10"/>
    <p:sldId id="318" r:id="rId11"/>
    <p:sldId id="356" r:id="rId12"/>
    <p:sldId id="368" r:id="rId13"/>
    <p:sldId id="369" r:id="rId14"/>
    <p:sldId id="370" r:id="rId15"/>
    <p:sldId id="357" r:id="rId16"/>
    <p:sldId id="372" r:id="rId17"/>
    <p:sldId id="358" r:id="rId18"/>
    <p:sldId id="312" r:id="rId19"/>
    <p:sldId id="300" r:id="rId20"/>
    <p:sldId id="359" r:id="rId21"/>
    <p:sldId id="360" r:id="rId22"/>
    <p:sldId id="363" r:id="rId23"/>
    <p:sldId id="366" r:id="rId24"/>
    <p:sldId id="367" r:id="rId25"/>
    <p:sldId id="361" r:id="rId26"/>
    <p:sldId id="362" r:id="rId27"/>
    <p:sldId id="305" r:id="rId28"/>
    <p:sldId id="313" r:id="rId29"/>
    <p:sldId id="364" r:id="rId30"/>
    <p:sldId id="36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2" y="72"/>
      </p:cViewPr>
      <p:guideLst>
        <p:guide pos="2880"/>
        <p:guide pos="220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2" Type="http://schemas.openxmlformats.org/officeDocument/2006/relationships/theme" Target="../theme/theme1.xml"/><Relationship Id="rId51" Type="http://schemas.openxmlformats.org/officeDocument/2006/relationships/image" Target="../media/image2.png"/><Relationship Id="rId5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image" Target="../media/image14.e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1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e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3.svg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audio" Target="../media/audio5.wav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jpeg"/><Relationship Id="rId8" Type="http://schemas.openxmlformats.org/officeDocument/2006/relationships/image" Target="../media/image21.jpeg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3" Type="http://schemas.openxmlformats.org/officeDocument/2006/relationships/slideLayout" Target="../slideLayouts/slideLayout30.xml"/><Relationship Id="rId12" Type="http://schemas.openxmlformats.org/officeDocument/2006/relationships/image" Target="../media/image25.jpeg"/><Relationship Id="rId11" Type="http://schemas.openxmlformats.org/officeDocument/2006/relationships/image" Target="../media/image24.jpeg"/><Relationship Id="rId10" Type="http://schemas.openxmlformats.org/officeDocument/2006/relationships/image" Target="../media/image23.jpe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28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30.jpeg"/><Relationship Id="rId2" Type="http://schemas.openxmlformats.org/officeDocument/2006/relationships/image" Target="../media/image6.sv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6.svg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5.xml"/><Relationship Id="rId3" Type="http://schemas.openxmlformats.org/officeDocument/2006/relationships/image" Target="../media/image31.jpeg"/><Relationship Id="rId2" Type="http://schemas.openxmlformats.org/officeDocument/2006/relationships/image" Target="../media/image6.sv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9.pn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4.svg"/><Relationship Id="rId3" Type="http://schemas.openxmlformats.org/officeDocument/2006/relationships/image" Target="../media/image11.png"/><Relationship Id="rId2" Type="http://schemas.openxmlformats.org/officeDocument/2006/relationships/image" Target="../media/image3.sv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3.sv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0" y="1790065"/>
            <a:ext cx="9144000" cy="1753235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第十六章 </a:t>
            </a: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电流做功与电功率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电流做功的快慢</a:t>
            </a:r>
            <a:endParaRPr lang="zh-CN" sz="5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836295" y="864870"/>
            <a:ext cx="19812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公式推导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519555" y="1616710"/>
            <a:ext cx="19050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已经学过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4340" name="Object 2"/>
          <p:cNvGraphicFramePr>
            <a:graphicFrameLocks noChangeAspect="1"/>
          </p:cNvGraphicFramePr>
          <p:nvPr/>
        </p:nvGraphicFramePr>
        <p:xfrm>
          <a:off x="3338830" y="1386523"/>
          <a:ext cx="1152525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公式" r:id="rId3" imgW="609600" imgH="520700" progId="Equation.3">
                  <p:embed/>
                </p:oleObj>
              </mc:Choice>
              <mc:Fallback>
                <p:oleObj name="公式" r:id="rId3" imgW="609600" imgH="5207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8830" y="1386523"/>
                        <a:ext cx="1152525" cy="992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1" name="Object 3"/>
          <p:cNvGraphicFramePr>
            <a:graphicFrameLocks noChangeAspect="1"/>
          </p:cNvGraphicFramePr>
          <p:nvPr/>
        </p:nvGraphicFramePr>
        <p:xfrm>
          <a:off x="3242628" y="2563495"/>
          <a:ext cx="134461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公式" r:id="rId5" imgW="711200" imgH="241300" progId="Equation.3">
                  <p:embed/>
                </p:oleObj>
              </mc:Choice>
              <mc:Fallback>
                <p:oleObj name="公式" r:id="rId5" imgW="711200" imgH="2413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2628" y="2563495"/>
                        <a:ext cx="1344612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82930" y="3383280"/>
            <a:ext cx="797814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那你能推导出电功率与电流、电压之间的关系吗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4343" name="Object 4"/>
          <p:cNvGraphicFramePr>
            <a:graphicFrameLocks noChangeAspect="1"/>
          </p:cNvGraphicFramePr>
          <p:nvPr/>
        </p:nvGraphicFramePr>
        <p:xfrm>
          <a:off x="2721293" y="4510723"/>
          <a:ext cx="2913062" cy="99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公式" r:id="rId7" imgW="1536700" imgH="520700" progId="Equation.3">
                  <p:embed/>
                </p:oleObj>
              </mc:Choice>
              <mc:Fallback>
                <p:oleObj name="公式" r:id="rId7" imgW="1536700" imgH="520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1293" y="4510723"/>
                        <a:ext cx="2913062" cy="992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143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1065" y="833120"/>
            <a:ext cx="20110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科学探究：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2678430" y="2237740"/>
            <a:ext cx="402209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电功率与哪些因素有关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901065" y="1598613"/>
            <a:ext cx="367188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提出问题：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455295" y="5508625"/>
            <a:ext cx="823341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猜想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电功率与电路两端的电压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电路中的电流有关。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836295" y="2935923"/>
            <a:ext cx="36703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假设与猜想： 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7182" name="Group 14"/>
          <p:cNvGrpSpPr/>
          <p:nvPr/>
        </p:nvGrpSpPr>
        <p:grpSpPr bwMode="auto">
          <a:xfrm>
            <a:off x="1450975" y="3906203"/>
            <a:ext cx="4618038" cy="982345"/>
            <a:chOff x="486" y="2560"/>
            <a:chExt cx="2909" cy="619"/>
          </a:xfrm>
        </p:grpSpPr>
        <p:sp>
          <p:nvSpPr>
            <p:cNvPr id="7178" name="Text Box 3"/>
            <p:cNvSpPr txBox="1">
              <a:spLocks noChangeArrowheads="1"/>
            </p:cNvSpPr>
            <p:nvPr/>
          </p:nvSpPr>
          <p:spPr bwMode="auto">
            <a:xfrm>
              <a:off x="486" y="2692"/>
              <a:ext cx="2909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由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P= —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W=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UIt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可得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P= IU 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179" name="组合 9"/>
            <p:cNvGrpSpPr/>
            <p:nvPr/>
          </p:nvGrpSpPr>
          <p:grpSpPr bwMode="auto">
            <a:xfrm>
              <a:off x="1046" y="2560"/>
              <a:ext cx="311" cy="619"/>
              <a:chOff x="3076228" y="2590483"/>
              <a:chExt cx="494030" cy="982345"/>
            </a:xfrm>
          </p:grpSpPr>
          <p:sp>
            <p:nvSpPr>
              <p:cNvPr id="7180" name="Text Box 6"/>
              <p:cNvSpPr txBox="1">
                <a:spLocks noChangeArrowheads="1"/>
              </p:cNvSpPr>
              <p:nvPr/>
            </p:nvSpPr>
            <p:spPr bwMode="auto">
              <a:xfrm>
                <a:off x="3076228" y="2590483"/>
                <a:ext cx="494030" cy="521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W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1" name="Text Box 7"/>
              <p:cNvSpPr txBox="1">
                <a:spLocks noChangeArrowheads="1"/>
              </p:cNvSpPr>
              <p:nvPr/>
            </p:nvSpPr>
            <p:spPr bwMode="auto">
              <a:xfrm>
                <a:off x="3140363" y="3050858"/>
                <a:ext cx="364490" cy="521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t</a:t>
                </a:r>
                <a:endPara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ldLvl="0" animBg="1" autoUpdateAnimBg="0"/>
      <p:bldP spid="50179" grpId="0" bldLvl="0" animBg="1" autoUpdateAnimBg="0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901065" y="842010"/>
            <a:ext cx="44958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3.制定计划与设计实验: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466850" y="2587625"/>
            <a:ext cx="313309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设计实验电路图： 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3143250" y="1870075"/>
            <a:ext cx="124841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 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278" name="Group 6"/>
          <p:cNvGrpSpPr/>
          <p:nvPr/>
        </p:nvGrpSpPr>
        <p:grpSpPr bwMode="auto">
          <a:xfrm>
            <a:off x="2685098" y="3487738"/>
            <a:ext cx="3117850" cy="2133600"/>
            <a:chOff x="6318" y="10488"/>
            <a:chExt cx="2716" cy="1584"/>
          </a:xfrm>
        </p:grpSpPr>
        <p:grpSp>
          <p:nvGrpSpPr>
            <p:cNvPr id="8203" name="Group 7"/>
            <p:cNvGrpSpPr/>
            <p:nvPr/>
          </p:nvGrpSpPr>
          <p:grpSpPr bwMode="auto">
            <a:xfrm>
              <a:off x="7283" y="10578"/>
              <a:ext cx="220" cy="295"/>
              <a:chOff x="2920" y="3726"/>
              <a:chExt cx="220" cy="295"/>
            </a:xfrm>
          </p:grpSpPr>
          <p:grpSp>
            <p:nvGrpSpPr>
              <p:cNvPr id="8233" name="Group 8"/>
              <p:cNvGrpSpPr/>
              <p:nvPr/>
            </p:nvGrpSpPr>
            <p:grpSpPr bwMode="auto">
              <a:xfrm>
                <a:off x="2920" y="3726"/>
                <a:ext cx="85" cy="295"/>
                <a:chOff x="2917" y="3726"/>
                <a:chExt cx="140" cy="1143"/>
              </a:xfrm>
            </p:grpSpPr>
            <p:sp>
              <p:nvSpPr>
                <p:cNvPr id="8237" name="Line 9"/>
                <p:cNvSpPr>
                  <a:spLocks noChangeShapeType="1"/>
                </p:cNvSpPr>
                <p:nvPr/>
              </p:nvSpPr>
              <p:spPr bwMode="auto">
                <a:xfrm>
                  <a:off x="2917" y="3726"/>
                  <a:ext cx="0" cy="11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8" name="Line 10"/>
                <p:cNvSpPr>
                  <a:spLocks noChangeShapeType="1"/>
                </p:cNvSpPr>
                <p:nvPr/>
              </p:nvSpPr>
              <p:spPr bwMode="auto">
                <a:xfrm>
                  <a:off x="3057" y="3906"/>
                  <a:ext cx="0" cy="762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34" name="Group 11"/>
              <p:cNvGrpSpPr/>
              <p:nvPr/>
            </p:nvGrpSpPr>
            <p:grpSpPr bwMode="auto">
              <a:xfrm>
                <a:off x="3055" y="3726"/>
                <a:ext cx="85" cy="295"/>
                <a:chOff x="2917" y="3726"/>
                <a:chExt cx="140" cy="1143"/>
              </a:xfrm>
            </p:grpSpPr>
            <p:sp>
              <p:nvSpPr>
                <p:cNvPr id="8235" name="Line 12"/>
                <p:cNvSpPr>
                  <a:spLocks noChangeShapeType="1"/>
                </p:cNvSpPr>
                <p:nvPr/>
              </p:nvSpPr>
              <p:spPr bwMode="auto">
                <a:xfrm>
                  <a:off x="2917" y="3726"/>
                  <a:ext cx="0" cy="11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6" name="Line 13"/>
                <p:cNvSpPr>
                  <a:spLocks noChangeShapeType="1"/>
                </p:cNvSpPr>
                <p:nvPr/>
              </p:nvSpPr>
              <p:spPr bwMode="auto">
                <a:xfrm>
                  <a:off x="3057" y="3906"/>
                  <a:ext cx="0" cy="762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04" name="Group 14"/>
            <p:cNvGrpSpPr/>
            <p:nvPr/>
          </p:nvGrpSpPr>
          <p:grpSpPr bwMode="auto">
            <a:xfrm>
              <a:off x="8415" y="11766"/>
              <a:ext cx="598" cy="306"/>
              <a:chOff x="4359" y="2583"/>
              <a:chExt cx="598" cy="306"/>
            </a:xfrm>
          </p:grpSpPr>
          <p:grpSp>
            <p:nvGrpSpPr>
              <p:cNvPr id="8227" name="Group 15"/>
              <p:cNvGrpSpPr/>
              <p:nvPr/>
            </p:nvGrpSpPr>
            <p:grpSpPr bwMode="auto">
              <a:xfrm>
                <a:off x="4512" y="2583"/>
                <a:ext cx="445" cy="153"/>
                <a:chOff x="4512" y="2583"/>
                <a:chExt cx="445" cy="153"/>
              </a:xfrm>
            </p:grpSpPr>
            <p:sp>
              <p:nvSpPr>
                <p:cNvPr id="8229" name="Line 16"/>
                <p:cNvSpPr>
                  <a:spLocks noChangeAspect="1" noChangeShapeType="1"/>
                </p:cNvSpPr>
                <p:nvPr/>
              </p:nvSpPr>
              <p:spPr bwMode="auto">
                <a:xfrm>
                  <a:off x="4564" y="2583"/>
                  <a:ext cx="393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0" name="Line 17"/>
                <p:cNvSpPr>
                  <a:spLocks noChangeAspect="1" noChangeShapeType="1"/>
                </p:cNvSpPr>
                <p:nvPr/>
              </p:nvSpPr>
              <p:spPr bwMode="auto">
                <a:xfrm>
                  <a:off x="4565" y="2583"/>
                  <a:ext cx="0" cy="15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1" name="Line 1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565" y="2643"/>
                  <a:ext cx="32" cy="87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2" name="Line 19"/>
                <p:cNvSpPr>
                  <a:spLocks noChangeAspect="1" noChangeShapeType="1"/>
                </p:cNvSpPr>
                <p:nvPr/>
              </p:nvSpPr>
              <p:spPr bwMode="auto">
                <a:xfrm>
                  <a:off x="4512" y="2649"/>
                  <a:ext cx="50" cy="6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228" name="Rectangle 20"/>
              <p:cNvSpPr>
                <a:spLocks noChangeArrowheads="1"/>
              </p:cNvSpPr>
              <p:nvPr/>
            </p:nvSpPr>
            <p:spPr bwMode="auto">
              <a:xfrm>
                <a:off x="4359" y="2736"/>
                <a:ext cx="408" cy="153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3399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05" name="Group 21"/>
            <p:cNvGrpSpPr/>
            <p:nvPr/>
          </p:nvGrpSpPr>
          <p:grpSpPr bwMode="auto">
            <a:xfrm>
              <a:off x="6318" y="10935"/>
              <a:ext cx="595" cy="648"/>
              <a:chOff x="4377" y="5139"/>
              <a:chExt cx="595" cy="648"/>
            </a:xfrm>
          </p:grpSpPr>
          <p:sp>
            <p:nvSpPr>
              <p:cNvPr id="8225" name="Oval 22"/>
              <p:cNvSpPr>
                <a:spLocks noChangeAspect="1" noChangeArrowheads="1"/>
              </p:cNvSpPr>
              <p:nvPr/>
            </p:nvSpPr>
            <p:spPr bwMode="auto">
              <a:xfrm>
                <a:off x="4450" y="5238"/>
                <a:ext cx="357" cy="324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3399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6" name="Text Box 23"/>
              <p:cNvSpPr txBox="1">
                <a:spLocks noChangeAspect="1" noChangeArrowheads="1"/>
              </p:cNvSpPr>
              <p:nvPr/>
            </p:nvSpPr>
            <p:spPr bwMode="auto">
              <a:xfrm>
                <a:off x="4377" y="5139"/>
                <a:ext cx="595" cy="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3399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en-US" altLang="zh-CN" sz="3600">
                    <a:latin typeface="Times New Roman" panose="02020603050405020304" pitchFamily="18" charset="0"/>
                  </a:rPr>
                  <a:t>A</a:t>
                </a:r>
                <a:endParaRPr lang="en-US" altLang="zh-CN" sz="36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8206" name="Group 24"/>
            <p:cNvGrpSpPr/>
            <p:nvPr/>
          </p:nvGrpSpPr>
          <p:grpSpPr bwMode="auto">
            <a:xfrm>
              <a:off x="7106" y="11256"/>
              <a:ext cx="595" cy="648"/>
              <a:chOff x="5222" y="4602"/>
              <a:chExt cx="595" cy="648"/>
            </a:xfrm>
          </p:grpSpPr>
          <p:sp>
            <p:nvSpPr>
              <p:cNvPr id="8223" name="Oval 25"/>
              <p:cNvSpPr>
                <a:spLocks noChangeAspect="1" noChangeArrowheads="1"/>
              </p:cNvSpPr>
              <p:nvPr/>
            </p:nvSpPr>
            <p:spPr bwMode="auto">
              <a:xfrm>
                <a:off x="5295" y="4701"/>
                <a:ext cx="357" cy="324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3399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4" name="Text Box 26"/>
              <p:cNvSpPr txBox="1">
                <a:spLocks noChangeAspect="1" noChangeArrowheads="1"/>
              </p:cNvSpPr>
              <p:nvPr/>
            </p:nvSpPr>
            <p:spPr bwMode="auto">
              <a:xfrm>
                <a:off x="5222" y="4602"/>
                <a:ext cx="595" cy="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3399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en-US" altLang="zh-CN" sz="3600">
                    <a:latin typeface="Times New Roman" panose="02020603050405020304" pitchFamily="18" charset="0"/>
                  </a:rPr>
                  <a:t>V</a:t>
                </a:r>
                <a:endParaRPr lang="en-US" altLang="zh-CN" sz="36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207" name="Rectangle 27"/>
            <p:cNvSpPr>
              <a:spLocks noChangeArrowheads="1"/>
            </p:cNvSpPr>
            <p:nvPr/>
          </p:nvSpPr>
          <p:spPr bwMode="auto">
            <a:xfrm>
              <a:off x="7102" y="11907"/>
              <a:ext cx="408" cy="15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3399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08" name="Group 28"/>
            <p:cNvGrpSpPr/>
            <p:nvPr/>
          </p:nvGrpSpPr>
          <p:grpSpPr bwMode="auto">
            <a:xfrm>
              <a:off x="8357" y="10488"/>
              <a:ext cx="677" cy="225"/>
              <a:chOff x="3057" y="5025"/>
              <a:chExt cx="677" cy="225"/>
            </a:xfrm>
          </p:grpSpPr>
          <p:sp>
            <p:nvSpPr>
              <p:cNvPr id="8220" name="Line 29"/>
              <p:cNvSpPr>
                <a:spLocks noChangeAspect="1" noChangeShapeType="1"/>
              </p:cNvSpPr>
              <p:nvPr/>
            </p:nvSpPr>
            <p:spPr bwMode="auto">
              <a:xfrm flipV="1">
                <a:off x="3252" y="5025"/>
                <a:ext cx="238" cy="2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1" name="Line 30"/>
              <p:cNvSpPr>
                <a:spLocks noChangeShapeType="1"/>
              </p:cNvSpPr>
              <p:nvPr/>
            </p:nvSpPr>
            <p:spPr bwMode="auto">
              <a:xfrm>
                <a:off x="3507" y="5250"/>
                <a:ext cx="22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2" name="Line 31"/>
              <p:cNvSpPr>
                <a:spLocks noChangeShapeType="1"/>
              </p:cNvSpPr>
              <p:nvPr/>
            </p:nvSpPr>
            <p:spPr bwMode="auto">
              <a:xfrm>
                <a:off x="3057" y="5250"/>
                <a:ext cx="22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09" name="Line 32"/>
            <p:cNvSpPr>
              <a:spLocks noChangeShapeType="1"/>
            </p:cNvSpPr>
            <p:nvPr/>
          </p:nvSpPr>
          <p:spPr bwMode="auto">
            <a:xfrm>
              <a:off x="7509" y="10719"/>
              <a:ext cx="90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Line 33"/>
            <p:cNvSpPr>
              <a:spLocks noChangeShapeType="1"/>
            </p:cNvSpPr>
            <p:nvPr/>
          </p:nvSpPr>
          <p:spPr bwMode="auto">
            <a:xfrm>
              <a:off x="6559" y="10719"/>
              <a:ext cx="72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Line 34"/>
            <p:cNvSpPr>
              <a:spLocks noChangeShapeType="1"/>
            </p:cNvSpPr>
            <p:nvPr/>
          </p:nvSpPr>
          <p:spPr bwMode="auto">
            <a:xfrm>
              <a:off x="6559" y="10734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Line 35"/>
            <p:cNvSpPr>
              <a:spLocks noChangeShapeType="1"/>
            </p:cNvSpPr>
            <p:nvPr/>
          </p:nvSpPr>
          <p:spPr bwMode="auto">
            <a:xfrm>
              <a:off x="6559" y="11373"/>
              <a:ext cx="0" cy="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Line 36"/>
            <p:cNvSpPr>
              <a:spLocks noChangeShapeType="1"/>
            </p:cNvSpPr>
            <p:nvPr/>
          </p:nvSpPr>
          <p:spPr bwMode="auto">
            <a:xfrm>
              <a:off x="6559" y="11988"/>
              <a:ext cx="54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Line 37"/>
            <p:cNvSpPr>
              <a:spLocks noChangeShapeType="1"/>
            </p:cNvSpPr>
            <p:nvPr/>
          </p:nvSpPr>
          <p:spPr bwMode="auto">
            <a:xfrm>
              <a:off x="6830" y="11529"/>
              <a:ext cx="0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Line 38"/>
            <p:cNvSpPr>
              <a:spLocks noChangeShapeType="1"/>
            </p:cNvSpPr>
            <p:nvPr/>
          </p:nvSpPr>
          <p:spPr bwMode="auto">
            <a:xfrm>
              <a:off x="6831" y="11514"/>
              <a:ext cx="36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Line 39"/>
            <p:cNvSpPr>
              <a:spLocks noChangeShapeType="1"/>
            </p:cNvSpPr>
            <p:nvPr/>
          </p:nvSpPr>
          <p:spPr bwMode="auto">
            <a:xfrm>
              <a:off x="7509" y="11514"/>
              <a:ext cx="36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Line 40"/>
            <p:cNvSpPr>
              <a:spLocks noChangeShapeType="1"/>
            </p:cNvSpPr>
            <p:nvPr/>
          </p:nvSpPr>
          <p:spPr bwMode="auto">
            <a:xfrm>
              <a:off x="9018" y="10704"/>
              <a:ext cx="0" cy="10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Line 41"/>
            <p:cNvSpPr>
              <a:spLocks noChangeShapeType="1"/>
            </p:cNvSpPr>
            <p:nvPr/>
          </p:nvSpPr>
          <p:spPr bwMode="auto">
            <a:xfrm>
              <a:off x="7871" y="11514"/>
              <a:ext cx="0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9" name="Line 42"/>
            <p:cNvSpPr>
              <a:spLocks noChangeShapeType="1"/>
            </p:cNvSpPr>
            <p:nvPr/>
          </p:nvSpPr>
          <p:spPr bwMode="auto">
            <a:xfrm>
              <a:off x="7509" y="11982"/>
              <a:ext cx="90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1" name="椭圆 4"/>
          <p:cNvSpPr>
            <a:spLocks noChangeArrowheads="1"/>
          </p:cNvSpPr>
          <p:nvPr/>
        </p:nvSpPr>
        <p:spPr bwMode="auto">
          <a:xfrm>
            <a:off x="3922713" y="5570538"/>
            <a:ext cx="114300" cy="114300"/>
          </a:xfrm>
          <a:prstGeom prst="ellipse">
            <a:avLst/>
          </a:prstGeom>
          <a:solidFill>
            <a:schemeClr val="tx1"/>
          </a:solidFill>
          <a:ln w="12700" cap="sq" algn="ctr">
            <a:solidFill>
              <a:schemeClr val="tx1"/>
            </a:solidFill>
            <a:rou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202" name="椭圆 49"/>
          <p:cNvSpPr>
            <a:spLocks noChangeArrowheads="1"/>
          </p:cNvSpPr>
          <p:nvPr/>
        </p:nvSpPr>
        <p:spPr bwMode="auto">
          <a:xfrm>
            <a:off x="2746375" y="5564188"/>
            <a:ext cx="114300" cy="114300"/>
          </a:xfrm>
          <a:prstGeom prst="ellipse">
            <a:avLst/>
          </a:prstGeom>
          <a:solidFill>
            <a:schemeClr val="tx1"/>
          </a:solidFill>
          <a:ln w="12700" cap="sq" algn="ctr">
            <a:solidFill>
              <a:schemeClr val="tx1"/>
            </a:solidFill>
            <a:rou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ldLvl="0" animBg="1" autoUpdateAnimBg="0"/>
      <p:bldP spid="54277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764540" y="922020"/>
            <a:ext cx="53695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选择实验器材，连接好电路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836295" y="1600518"/>
            <a:ext cx="22574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注意事项：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764540" y="2236153"/>
            <a:ext cx="76962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CC0000"/>
                </a:solidFill>
                <a:latin typeface="Calibri" panose="020F0502020204030204" charset="0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连接电路时，开关要处于“断开”位置。 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777240" y="2969895"/>
            <a:ext cx="7682865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CC0000"/>
                </a:solidFill>
                <a:latin typeface="Calibri" panose="020F0502020204030204" charset="0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连接电路时，滑动变阻器的滑片要处于最大阻值处。 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00748" y="4490085"/>
            <a:ext cx="25527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4.实验结论：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35978" y="5217795"/>
            <a:ext cx="7437437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电功率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与用电器两端电压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、电路中的电流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成正比。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ldLvl="0" animBg="1" autoUpdateAnimBg="0"/>
      <p:bldP spid="55301" grpId="0" bldLvl="0" animBg="1" autoUpdateAnimBg="0"/>
      <p:bldP spid="55302" grpId="0" bldLvl="0" animBg="1" autoUpdateAnimBg="0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668020" y="842010"/>
            <a:ext cx="62198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电功率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和电流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、电压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之间的关系是</a:t>
            </a:r>
            <a:endParaRPr kumimoji="1" lang="zh-CN" altLang="en-US" sz="28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980815" y="1416685"/>
            <a:ext cx="118173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algn="just" eaLnBrk="0" hangingPunct="0">
              <a:defRPr/>
            </a:pPr>
            <a:r>
              <a:rPr kumimoji="1"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P=IU</a:t>
            </a:r>
            <a:endParaRPr kumimoji="1"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452438" y="2024063"/>
            <a:ext cx="32512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eaLnBrk="0" hangingPunct="0">
              <a:defRPr/>
            </a:pPr>
            <a:r>
              <a:rPr kumimoji="1"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符号的意义及单位</a:t>
            </a:r>
            <a:r>
              <a:rPr kumimoji="1"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kumimoji="1" lang="en-US" altLang="zh-CN" sz="2800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547664" y="4032250"/>
            <a:ext cx="415370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eaLnBrk="0" hangingPunct="0">
              <a:defRPr/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</a:t>
            </a:r>
            <a:r>
              <a:rPr kumimoji="1"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流</a:t>
            </a:r>
            <a:r>
              <a:rPr kumimoji="1"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安培（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1538288" y="3382963"/>
            <a:ext cx="41529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eaLnBrk="0" hangingPunct="0">
              <a:defRPr/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伏特（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V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1538288" y="2663825"/>
            <a:ext cx="415290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eaLnBrk="0" hangingPunct="0">
              <a:defRPr/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功率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瓦特（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139700" y="5085080"/>
            <a:ext cx="882840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algn="just" eaLnBrk="0" hangingPunct="0"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注意：使用这个公式时，只有电流电压的单位是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安培、伏特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时，所的功率的单位才是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瓦特。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5" grpId="0" animBg="1"/>
      <p:bldP spid="35846" grpId="0" animBg="1"/>
      <p:bldP spid="35847" grpId="0" animBg="1"/>
      <p:bldP spid="358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420" y="78105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397193" y="1183323"/>
            <a:ext cx="8218487" cy="175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一盏电灯连在电压是220</a:t>
            </a:r>
            <a:r>
              <a:rPr kumimoji="1"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kumimoji="1"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的电路中，灯泡中通过的电流是68</a:t>
            </a:r>
            <a:r>
              <a:rPr kumimoji="1"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mA，</a:t>
            </a:r>
            <a:r>
              <a:rPr kumimoji="1"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这个灯泡的电功率是多少瓦？</a:t>
            </a:r>
            <a:r>
              <a:rPr kumimoji="1"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保留整数</a:t>
            </a:r>
            <a:r>
              <a:rPr kumimoji="1"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1"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一月总共通电100</a:t>
            </a:r>
            <a:r>
              <a:rPr kumimoji="1"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h,</a:t>
            </a:r>
            <a:r>
              <a:rPr kumimoji="1"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电流所做的功是多少焦，多少千瓦时？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638493" y="3005455"/>
            <a:ext cx="12954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endParaRPr kumimoji="1"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1248093" y="3005455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灯泡的电功率为</a:t>
            </a:r>
            <a:endParaRPr kumimoji="1"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324610" y="3505835"/>
            <a:ext cx="104330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P=IU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2162493" y="3505518"/>
            <a:ext cx="365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=0.068A ×220V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4414520" y="3483610"/>
            <a:ext cx="106616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=15W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526415" y="4034155"/>
            <a:ext cx="10890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W=</a:t>
            </a:r>
            <a:r>
              <a:rPr kumimoji="1"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Pt</a:t>
            </a:r>
            <a:endParaRPr kumimoji="1" lang="en-US" altLang="zh-CN" sz="2400" b="1" dirty="0" err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1376680" y="4032568"/>
            <a:ext cx="403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=15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 ×3.6×10</a:t>
            </a:r>
            <a:r>
              <a:rPr kumimoji="1"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s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308" name="Group 20"/>
          <p:cNvGrpSpPr/>
          <p:nvPr/>
        </p:nvGrpSpPr>
        <p:grpSpPr bwMode="auto">
          <a:xfrm>
            <a:off x="1487805" y="4545330"/>
            <a:ext cx="2819400" cy="549275"/>
            <a:chOff x="384" y="3158"/>
            <a:chExt cx="1776" cy="346"/>
          </a:xfrm>
        </p:grpSpPr>
        <p:sp>
          <p:nvSpPr>
            <p:cNvPr id="11287" name="Text Box 18"/>
            <p:cNvSpPr txBox="1">
              <a:spLocks noChangeArrowheads="1"/>
            </p:cNvSpPr>
            <p:nvPr/>
          </p:nvSpPr>
          <p:spPr bwMode="auto">
            <a:xfrm>
              <a:off x="384" y="3216"/>
              <a:ext cx="17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=5.4 </a:t>
              </a:r>
              <a:r>
                <a:rPr kumimoji="1"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×10 J</a:t>
              </a:r>
              <a:endPara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288" name="Text Box 19"/>
            <p:cNvSpPr txBox="1">
              <a:spLocks noChangeArrowheads="1"/>
            </p:cNvSpPr>
            <p:nvPr/>
          </p:nvSpPr>
          <p:spPr bwMode="auto">
            <a:xfrm>
              <a:off x="1296" y="3158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4954270" y="4014470"/>
            <a:ext cx="142684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W=Pt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5820410" y="4007485"/>
            <a:ext cx="285940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=0.015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KW×100h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12" name="Text Box 24"/>
          <p:cNvSpPr txBox="1">
            <a:spLocks noChangeArrowheads="1"/>
          </p:cNvSpPr>
          <p:nvPr/>
        </p:nvSpPr>
        <p:spPr bwMode="auto">
          <a:xfrm>
            <a:off x="5820410" y="4467860"/>
            <a:ext cx="150749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=1.5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kw·h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661035" y="5102860"/>
            <a:ext cx="747839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答:这个灯泡的电功率是15瓦,通电100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电流所做的功是                             </a:t>
            </a:r>
            <a:endParaRPr kumimoji="1"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322" name="Group 34"/>
          <p:cNvGrpSpPr/>
          <p:nvPr/>
        </p:nvGrpSpPr>
        <p:grpSpPr bwMode="auto">
          <a:xfrm>
            <a:off x="806768" y="5808980"/>
            <a:ext cx="3956050" cy="466725"/>
            <a:chOff x="1084" y="3493"/>
            <a:chExt cx="2492" cy="294"/>
          </a:xfrm>
        </p:grpSpPr>
        <p:sp>
          <p:nvSpPr>
            <p:cNvPr id="11285" name="Text Box 29"/>
            <p:cNvSpPr txBox="1">
              <a:spLocks noChangeArrowheads="1"/>
            </p:cNvSpPr>
            <p:nvPr/>
          </p:nvSpPr>
          <p:spPr bwMode="auto">
            <a:xfrm>
              <a:off x="1084" y="3493"/>
              <a:ext cx="133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5.4 </a:t>
              </a: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×10</a:t>
              </a:r>
              <a:r>
                <a:rPr kumimoji="1" lang="en-US" altLang="zh-CN" sz="24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焦,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286" name="Text Box 31"/>
            <p:cNvSpPr txBox="1">
              <a:spLocks noChangeArrowheads="1"/>
            </p:cNvSpPr>
            <p:nvPr/>
          </p:nvSpPr>
          <p:spPr bwMode="auto">
            <a:xfrm>
              <a:off x="2296" y="3497"/>
              <a:ext cx="1280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合1.5千瓦时。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283" name="Text Box 33"/>
          <p:cNvSpPr txBox="1">
            <a:spLocks noChangeArrowheads="1"/>
          </p:cNvSpPr>
          <p:nvPr/>
        </p:nvSpPr>
        <p:spPr bwMode="auto">
          <a:xfrm>
            <a:off x="636905" y="733425"/>
            <a:ext cx="12287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 题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284" name="直接连接符 4"/>
          <p:cNvCxnSpPr>
            <a:cxnSpLocks noChangeShapeType="1"/>
          </p:cNvCxnSpPr>
          <p:nvPr/>
        </p:nvCxnSpPr>
        <p:spPr bwMode="auto">
          <a:xfrm>
            <a:off x="4511993" y="3962718"/>
            <a:ext cx="0" cy="1262062"/>
          </a:xfrm>
          <a:prstGeom prst="line">
            <a:avLst/>
          </a:prstGeom>
          <a:noFill/>
          <a:ln w="12700" cap="sq" algn="ctr">
            <a:solidFill>
              <a:srgbClr val="C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 bldLvl="0" animBg="1"/>
      <p:bldP spid="12298" grpId="0" bldLvl="0" animBg="1"/>
      <p:bldP spid="12299" grpId="0" bldLvl="0" animBg="1"/>
      <p:bldP spid="12300" grpId="0" bldLvl="0" animBg="1"/>
      <p:bldP spid="12301" grpId="0" bldLvl="0" animBg="1"/>
      <p:bldP spid="12302" grpId="0" bldLvl="0" animBg="1"/>
      <p:bldP spid="12303" grpId="0" bldLvl="0" animBg="1"/>
      <p:bldP spid="12309" grpId="0" bldLvl="0" animBg="1"/>
      <p:bldP spid="12310" grpId="0" bldLvl="0" animBg="1"/>
      <p:bldP spid="12312" grpId="0" bldLvl="0" animBg="1"/>
      <p:bldP spid="123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836295" y="842010"/>
            <a:ext cx="311308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>
                <a:latin typeface="黑体" panose="02010609060101010101" charset="-122"/>
                <a:ea typeface="黑体" panose="02010609060101010101" charset="-122"/>
              </a:rPr>
              <a:t>常见用电器的功率</a:t>
            </a:r>
            <a:endParaRPr kumimoji="1"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291" name="Picture 3" descr="收音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7853" y="1669415"/>
            <a:ext cx="16986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壁挂式空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6478" y="1669415"/>
            <a:ext cx="20574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电吹风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30078" y="1669415"/>
            <a:ext cx="17526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电热水器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82678" y="1669415"/>
            <a:ext cx="21336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电熨斗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2478" y="3553778"/>
            <a:ext cx="1752600" cy="116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电饭锅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25078" y="3193415"/>
            <a:ext cx="17780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电风扇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30078" y="3217228"/>
            <a:ext cx="18288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 descr="电水壶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22403" y="3193415"/>
            <a:ext cx="16033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11" descr="微波炉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4378" y="4782503"/>
            <a:ext cx="18288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12" descr="电视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81083" y="4869815"/>
            <a:ext cx="19812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13" descr="洗衣机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90983" y="4811395"/>
            <a:ext cx="14668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755015" y="1002030"/>
            <a:ext cx="662813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你能说出千瓦和千瓦时的区别吗</a:t>
            </a: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233488" y="1781810"/>
            <a:ext cx="6551612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千瓦是电功率的单位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千瓦时为电能（或电功）的单位。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683260" y="3311525"/>
            <a:ext cx="791337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那你能说出电功率和电能（或电功）的区别吗</a:t>
            </a: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469265" y="4624070"/>
            <a:ext cx="8098155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电功率表示用电器消耗电能的快慢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电能（或电功）表示用电器消耗电能的多少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nimBg="1"/>
      <p:bldP spid="2970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Picture 2" descr="gif00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2275" y="3072765"/>
            <a:ext cx="23050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u=1715488133,52999361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25" y="815340"/>
            <a:ext cx="403860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4"/>
          <p:cNvSpPr>
            <a:spLocks noChangeArrowheads="1"/>
          </p:cNvSpPr>
          <p:nvPr/>
        </p:nvSpPr>
        <p:spPr bwMode="auto">
          <a:xfrm rot="17849446" flipV="1">
            <a:off x="5928518" y="2221072"/>
            <a:ext cx="1147763" cy="2133600"/>
          </a:xfrm>
          <a:prstGeom prst="downArrow">
            <a:avLst>
              <a:gd name="adj1" fmla="val 55454"/>
              <a:gd name="adj2" fmla="val 36060"/>
            </a:avLst>
          </a:prstGeom>
          <a:solidFill>
            <a:schemeClr val="accent1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7" name="Group 5"/>
          <p:cNvGrpSpPr/>
          <p:nvPr/>
        </p:nvGrpSpPr>
        <p:grpSpPr bwMode="auto">
          <a:xfrm rot="745881">
            <a:off x="92075" y="4404678"/>
            <a:ext cx="3284538" cy="1831975"/>
            <a:chOff x="257" y="2617"/>
            <a:chExt cx="2400" cy="1248"/>
          </a:xfrm>
        </p:grpSpPr>
        <p:sp>
          <p:nvSpPr>
            <p:cNvPr id="24582" name="AutoShape 6"/>
            <p:cNvSpPr>
              <a:spLocks noChangeArrowheads="1"/>
            </p:cNvSpPr>
            <p:nvPr/>
          </p:nvSpPr>
          <p:spPr bwMode="auto">
            <a:xfrm>
              <a:off x="257" y="2617"/>
              <a:ext cx="2400" cy="1248"/>
            </a:xfrm>
            <a:prstGeom prst="wedgeEllipseCallout">
              <a:avLst>
                <a:gd name="adj1" fmla="val 75412"/>
                <a:gd name="adj2" fmla="val -12588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/>
            <a:p>
              <a:pPr>
                <a:defRPr/>
              </a:pPr>
              <a:endParaRPr lang="zh-CN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4583" name="Text Box 7"/>
            <p:cNvSpPr txBox="1">
              <a:spLocks noChangeArrowheads="1"/>
            </p:cNvSpPr>
            <p:nvPr/>
          </p:nvSpPr>
          <p:spPr bwMode="auto">
            <a:xfrm>
              <a:off x="475" y="2877"/>
              <a:ext cx="1632" cy="7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p>
              <a:pPr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     “25W”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是什么意思</a:t>
              </a:r>
              <a:r>
                <a:rPr lang="zh-CN" altLang="en-US" sz="2800" b="1" dirty="0">
                  <a:solidFill>
                    <a:srgbClr val="F84E12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？</a:t>
              </a:r>
              <a:endParaRPr lang="zh-CN" altLang="en-US" sz="2800" b="1" dirty="0">
                <a:solidFill>
                  <a:srgbClr val="F84E12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921443" y="5068888"/>
            <a:ext cx="295275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“25W”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表示：该灯的额定功率为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25W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49935"/>
            <a:ext cx="6165215" cy="914400"/>
            <a:chOff x="306" y="1210"/>
            <a:chExt cx="9709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8392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额定电压和额定功率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207963" y="1870075"/>
            <a:ext cx="2900362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想一想：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这个灯泡在什么情况下才会正常发光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284163" y="5259388"/>
            <a:ext cx="8567737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如果这个灯泡接在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110V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的电路中，它的发光情况会怎样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如果接在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300V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的电路中，它的发光情况又会怎样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5365" name="Picture 9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8348" y="1657350"/>
            <a:ext cx="542925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animBg="1"/>
      <p:bldP spid="4199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514985" y="3332480"/>
            <a:ext cx="75120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当</a:t>
            </a:r>
            <a:r>
              <a:rPr kumimoji="1"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 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，则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=P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额，用电器正常工作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484823" y="4010343"/>
            <a:ext cx="78994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当</a:t>
            </a:r>
            <a:r>
              <a:rPr kumimoji="1"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  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实﹥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额，用电器容易损坏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519748" y="4767580"/>
            <a:ext cx="8113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当</a:t>
            </a:r>
            <a:r>
              <a:rPr kumimoji="1"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  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实﹤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额，用电器不能正常工作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287338" y="1346835"/>
            <a:ext cx="8569325" cy="1385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额定电压：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额定功率：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01863" y="1346835"/>
            <a:ext cx="6316662" cy="523875"/>
          </a:xfrm>
          <a:prstGeom prst="rect">
            <a:avLst/>
          </a:prstGeom>
        </p:spPr>
        <p:txBody>
          <a:bodyPr wrap="none">
            <a:spAutoFit/>
          </a:bodyPr>
          <a:p>
            <a:pPr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用电器正常工作时的电压叫做额定电压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81225" y="2156460"/>
            <a:ext cx="6675438" cy="523875"/>
          </a:xfrm>
          <a:prstGeom prst="rect">
            <a:avLst/>
          </a:prstGeom>
        </p:spPr>
        <p:txBody>
          <a:bodyPr wrap="none">
            <a:spAutoFit/>
          </a:bodyPr>
          <a:p>
            <a:pPr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用电器在额定电压下的功率叫做额定功率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6490" y="3264535"/>
            <a:ext cx="1628775" cy="521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=U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额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6173" y="4008755"/>
            <a:ext cx="1628775" cy="523875"/>
          </a:xfrm>
          <a:prstGeom prst="rect">
            <a:avLst/>
          </a:prstGeom>
        </p:spPr>
        <p:txBody>
          <a:bodyPr wrap="none">
            <a:spAutoFit/>
          </a:bodyPr>
          <a:p>
            <a:pPr>
              <a:defRPr/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实﹥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额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26173" y="4666298"/>
            <a:ext cx="1628775" cy="522287"/>
          </a:xfrm>
          <a:prstGeom prst="rect">
            <a:avLst/>
          </a:prstGeom>
        </p:spPr>
        <p:txBody>
          <a:bodyPr wrap="none">
            <a:spAutoFit/>
          </a:bodyPr>
          <a:p>
            <a:pPr>
              <a:defRPr/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实﹤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额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41" name="Rectangle 2"/>
          <p:cNvSpPr>
            <a:spLocks noChangeArrowheads="1"/>
          </p:cNvSpPr>
          <p:nvPr/>
        </p:nvSpPr>
        <p:spPr>
          <a:xfrm>
            <a:off x="1104900" y="1446530"/>
            <a:ext cx="6816725" cy="521970"/>
          </a:xfrm>
          <a:prstGeom prst="rect">
            <a:avLst/>
          </a:prstGeom>
          <a:gradFill rotWithShape="1">
            <a:gsLst>
              <a:gs pos="0">
                <a:srgbClr val="FFCCFF"/>
              </a:gs>
              <a:gs pos="50000">
                <a:schemeClr val="bg1"/>
              </a:gs>
              <a:gs pos="100000">
                <a:srgbClr val="FFCCFF"/>
              </a:gs>
            </a:gsLst>
            <a:lin ang="5400000" scaled="1"/>
          </a:gradFill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小灯泡的亮度取决于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实际功率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</a:t>
            </a:r>
            <a:r>
              <a:rPr lang="zh-CN" altLang="en-US" sz="2800" b="1" baseline="-25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8934" name="Group 2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85800" y="3037523"/>
          <a:ext cx="7907338" cy="1992313"/>
        </p:xfrm>
        <a:graphic>
          <a:graphicData uri="http://schemas.openxmlformats.org/drawingml/2006/table">
            <a:tbl>
              <a:tblPr/>
              <a:tblGrid>
                <a:gridCol w="3886200"/>
                <a:gridCol w="4021138"/>
              </a:tblGrid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额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的关系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额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的关系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414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实        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实     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实         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6300788" y="3698558"/>
            <a:ext cx="609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endParaRPr kumimoji="1" lang="zh-CN" altLang="en-US" sz="2800" b="1">
              <a:solidFill>
                <a:srgbClr val="CC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6289675" y="4101783"/>
            <a:ext cx="609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＜</a:t>
            </a:r>
            <a:endParaRPr kumimoji="1" lang="zh-CN" altLang="en-US" sz="2800" b="1">
              <a:solidFill>
                <a:srgbClr val="CC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6357938" y="4566920"/>
            <a:ext cx="609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＞</a:t>
            </a:r>
            <a:endParaRPr kumimoji="1" lang="zh-CN" altLang="en-US" sz="2800" b="1">
              <a:solidFill>
                <a:srgbClr val="CC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6" grpId="0" bldLvl="0" animBg="1" autoUpdateAnimBg="0"/>
      <p:bldP spid="38927" grpId="0" bldLvl="0" animBg="1" autoUpdateAnimBg="0"/>
      <p:bldP spid="38928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938" name="Rectangle 2"/>
          <p:cNvSpPr>
            <a:spLocks noGrp="1" noChangeArrowheads="1"/>
          </p:cNvSpPr>
          <p:nvPr/>
        </p:nvSpPr>
        <p:spPr>
          <a:xfrm>
            <a:off x="5915025" y="1154430"/>
            <a:ext cx="2647950" cy="460375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defRPr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洗衣机上的铭牌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graphicFrame>
        <p:nvGraphicFramePr>
          <p:cNvPr id="39974" name="Group 3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95935" y="1845945"/>
          <a:ext cx="8152130" cy="4282440"/>
        </p:xfrm>
        <a:graphic>
          <a:graphicData uri="http://schemas.openxmlformats.org/drawingml/2006/table">
            <a:tbl>
              <a:tblPr/>
              <a:tblGrid>
                <a:gridCol w="3798570"/>
                <a:gridCol w="4353560"/>
              </a:tblGrid>
              <a:tr h="8394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     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海尔家用电动洗衣机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           号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XQS50—28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 定 电 压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220V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额定洗涤输入功率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380W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29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额定脱水输入功率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260W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质           量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36Kg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 形 尺 寸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520mm×520mm×908mm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67" name="Rectangle 31"/>
          <p:cNvSpPr>
            <a:spLocks noChangeArrowheads="1"/>
          </p:cNvSpPr>
          <p:nvPr/>
        </p:nvSpPr>
        <p:spPr bwMode="auto">
          <a:xfrm>
            <a:off x="774700" y="922020"/>
            <a:ext cx="2616200" cy="519113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50000">
                <a:schemeClr val="bg1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25724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2800" b="1">
                <a:ea typeface="宋体" panose="02010600030101010101" pitchFamily="2" charset="-122"/>
              </a:rPr>
              <a:t>生活中的物理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89" name="Rectangle 2"/>
          <p:cNvSpPr>
            <a:spLocks noChangeArrowheads="1"/>
          </p:cNvSpPr>
          <p:nvPr/>
        </p:nvSpPr>
        <p:spPr>
          <a:xfrm>
            <a:off x="1510665" y="1538605"/>
            <a:ext cx="6123305" cy="52197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你一定能找对下列电器的额定功率！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191895" y="2248218"/>
            <a:ext cx="7162800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彩色电视机                                        </a:t>
            </a:r>
            <a:r>
              <a:rPr kumimoji="1"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0.4W</a:t>
            </a:r>
            <a:endParaRPr kumimoji="1"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半导体收音机                                       </a:t>
            </a:r>
            <a:r>
              <a:rPr kumimoji="1"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95W</a:t>
            </a:r>
            <a:endParaRPr kumimoji="1"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日光灯                                                   </a:t>
            </a:r>
            <a:r>
              <a:rPr kumimoji="1"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800W</a:t>
            </a:r>
            <a:endParaRPr kumimoji="1"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kumimoji="1"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电饭锅                                                    </a:t>
            </a:r>
            <a:r>
              <a:rPr kumimoji="1"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40W</a:t>
            </a:r>
            <a:endParaRPr kumimoji="1"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0965" name="Group 5"/>
          <p:cNvGrpSpPr/>
          <p:nvPr/>
        </p:nvGrpSpPr>
        <p:grpSpPr bwMode="auto">
          <a:xfrm>
            <a:off x="2563495" y="2629218"/>
            <a:ext cx="3352800" cy="3200400"/>
            <a:chOff x="1776" y="1728"/>
            <a:chExt cx="2112" cy="2016"/>
          </a:xfrm>
        </p:grpSpPr>
        <p:sp>
          <p:nvSpPr>
            <p:cNvPr id="16393" name="Line 6"/>
            <p:cNvSpPr>
              <a:spLocks noChangeShapeType="1"/>
            </p:cNvSpPr>
            <p:nvPr/>
          </p:nvSpPr>
          <p:spPr bwMode="auto">
            <a:xfrm>
              <a:off x="2352" y="1728"/>
              <a:ext cx="1536" cy="672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394" name="Line 7"/>
            <p:cNvSpPr>
              <a:spLocks noChangeShapeType="1"/>
            </p:cNvSpPr>
            <p:nvPr/>
          </p:nvSpPr>
          <p:spPr bwMode="auto">
            <a:xfrm flipV="1">
              <a:off x="2544" y="1728"/>
              <a:ext cx="1248" cy="576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395" name="Line 8"/>
            <p:cNvSpPr>
              <a:spLocks noChangeShapeType="1"/>
            </p:cNvSpPr>
            <p:nvPr/>
          </p:nvSpPr>
          <p:spPr bwMode="auto">
            <a:xfrm>
              <a:off x="1776" y="3072"/>
              <a:ext cx="1968" cy="672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396" name="Line 9"/>
            <p:cNvSpPr>
              <a:spLocks noChangeShapeType="1"/>
            </p:cNvSpPr>
            <p:nvPr/>
          </p:nvSpPr>
          <p:spPr bwMode="auto">
            <a:xfrm flipV="1">
              <a:off x="1872" y="3072"/>
              <a:ext cx="1920" cy="672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768033" y="930593"/>
            <a:ext cx="1495425" cy="519112"/>
          </a:xfrm>
          <a:prstGeom prst="rect">
            <a:avLst/>
          </a:prstGeom>
          <a:gradFill rotWithShape="1">
            <a:gsLst>
              <a:gs pos="0">
                <a:srgbClr val="FFCCFF"/>
              </a:gs>
              <a:gs pos="50000">
                <a:schemeClr val="bg1"/>
              </a:gs>
              <a:gs pos="100000">
                <a:srgbClr val="FFCC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25724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考考你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91515" y="1363980"/>
            <a:ext cx="8079105" cy="2676525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某电视机的电功率是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250w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，每天使用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3h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，一个月用电多少千瓦时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天计算）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pl-PL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已知：</a:t>
            </a:r>
            <a:r>
              <a:rPr lang="pl-PL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P=250w=0.25kw  </a:t>
            </a:r>
            <a:r>
              <a:rPr lang="pl-PL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t=3h×30=90h</a:t>
            </a:r>
            <a:endParaRPr lang="pl-PL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pl-PL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求：</a:t>
            </a:r>
            <a:r>
              <a:rPr lang="pl-PL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707515" y="4194175"/>
            <a:ext cx="5728970" cy="1383665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W=Pt=0.25kw×90h=22.5kw·h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答：一个月用电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22.5kw·h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900748" y="841693"/>
            <a:ext cx="17700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2C1D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例题讲解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10845" y="987425"/>
            <a:ext cx="816610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例题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某家庭用节能型日光灯的额定功率为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11W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，使用时通过的电流是多少毫安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2000" y="2508250"/>
            <a:ext cx="7341870" cy="279971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解：家庭照明电路电压为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200V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由电功率公式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P=IU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I=P/U=11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/220V=0.05A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答：使用时通过日光灯的电流为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0.05A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1280795" y="2816225"/>
            <a:ext cx="736600" cy="1468755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50000">
                <a:srgbClr val="FFFFFF"/>
              </a:gs>
              <a:gs pos="100000">
                <a:srgbClr val="CC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电功率</a:t>
            </a:r>
            <a:endParaRPr kumimoji="1"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2708" name="Group 4"/>
          <p:cNvGrpSpPr/>
          <p:nvPr/>
        </p:nvGrpSpPr>
        <p:grpSpPr bwMode="auto">
          <a:xfrm>
            <a:off x="2193608" y="1701800"/>
            <a:ext cx="5272088" cy="4024313"/>
            <a:chOff x="1776" y="1069"/>
            <a:chExt cx="3321" cy="2535"/>
          </a:xfrm>
        </p:grpSpPr>
        <p:grpSp>
          <p:nvGrpSpPr>
            <p:cNvPr id="19464" name="Group 5"/>
            <p:cNvGrpSpPr/>
            <p:nvPr/>
          </p:nvGrpSpPr>
          <p:grpSpPr bwMode="auto">
            <a:xfrm>
              <a:off x="1776" y="1069"/>
              <a:ext cx="2570" cy="611"/>
              <a:chOff x="1776" y="1069"/>
              <a:chExt cx="2570" cy="611"/>
            </a:xfrm>
          </p:grpSpPr>
          <p:sp>
            <p:nvSpPr>
              <p:cNvPr id="19473" name="Text Box 6"/>
              <p:cNvSpPr txBox="1">
                <a:spLocks noChangeArrowheads="1"/>
              </p:cNvSpPr>
              <p:nvPr/>
            </p:nvSpPr>
            <p:spPr bwMode="auto">
              <a:xfrm>
                <a:off x="2688" y="1069"/>
                <a:ext cx="1658" cy="368"/>
              </a:xfrm>
              <a:prstGeom prst="rect">
                <a:avLst/>
              </a:prstGeom>
              <a:gradFill rotWithShape="1">
                <a:gsLst>
                  <a:gs pos="0">
                    <a:srgbClr val="FFCCFF"/>
                  </a:gs>
                  <a:gs pos="50000">
                    <a:srgbClr val="FFFFFF"/>
                  </a:gs>
                  <a:gs pos="100000">
                    <a:srgbClr val="FFCCFF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zh-CN" altLang="en-US" sz="3200" b="1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rPr>
                  <a:t>电功率的概念</a:t>
                </a:r>
                <a:endParaRPr kumimoji="1" lang="zh-CN" altLang="en-US" sz="32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9474" name="Line 7"/>
              <p:cNvSpPr>
                <a:spLocks noChangeShapeType="1"/>
              </p:cNvSpPr>
              <p:nvPr/>
            </p:nvSpPr>
            <p:spPr bwMode="auto">
              <a:xfrm flipV="1">
                <a:off x="1776" y="1200"/>
                <a:ext cx="816" cy="480"/>
              </a:xfrm>
              <a:prstGeom prst="line">
                <a:avLst/>
              </a:prstGeom>
              <a:noFill/>
              <a:ln w="127000">
                <a:solidFill>
                  <a:srgbClr val="CC330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19465" name="Group 8"/>
            <p:cNvGrpSpPr/>
            <p:nvPr/>
          </p:nvGrpSpPr>
          <p:grpSpPr bwMode="auto">
            <a:xfrm>
              <a:off x="1776" y="1738"/>
              <a:ext cx="3321" cy="678"/>
              <a:chOff x="1776" y="1738"/>
              <a:chExt cx="3321" cy="678"/>
            </a:xfrm>
          </p:grpSpPr>
          <p:grpSp>
            <p:nvGrpSpPr>
              <p:cNvPr id="19469" name="Group 9"/>
              <p:cNvGrpSpPr/>
              <p:nvPr/>
            </p:nvGrpSpPr>
            <p:grpSpPr bwMode="auto">
              <a:xfrm>
                <a:off x="2688" y="1738"/>
                <a:ext cx="2409" cy="678"/>
                <a:chOff x="2784" y="1680"/>
                <a:chExt cx="2409" cy="678"/>
              </a:xfrm>
            </p:grpSpPr>
            <p:sp>
              <p:nvSpPr>
                <p:cNvPr id="1947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2784" y="1680"/>
                  <a:ext cx="1287" cy="678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FF"/>
                    </a:gs>
                    <a:gs pos="50000">
                      <a:srgbClr val="FFFFFF"/>
                    </a:gs>
                    <a:gs pos="100000">
                      <a:srgbClr val="FFCCFF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kumimoji="1" lang="zh-CN" altLang="en-US" sz="3200" b="1">
                      <a:solidFill>
                        <a:schemeClr val="tx1"/>
                      </a:solidFill>
                      <a:latin typeface="黑体" panose="02010609060101010101" charset="-122"/>
                      <a:ea typeface="黑体" panose="02010609060101010101" charset="-122"/>
                    </a:rPr>
                    <a:t>额定电压</a:t>
                  </a:r>
                  <a:endParaRPr kumimoji="1" lang="zh-CN" altLang="en-US" sz="3200" b="1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  <a:p>
                  <a:pPr eaLnBrk="1" hangingPunct="1"/>
                  <a:r>
                    <a:rPr kumimoji="1" lang="zh-CN" altLang="en-US" sz="3200" b="1">
                      <a:solidFill>
                        <a:schemeClr val="tx1"/>
                      </a:solidFill>
                      <a:latin typeface="黑体" panose="02010609060101010101" charset="-122"/>
                      <a:ea typeface="黑体" panose="02010609060101010101" charset="-122"/>
                    </a:rPr>
                    <a:t>额定功率</a:t>
                  </a:r>
                  <a:endParaRPr kumimoji="1" lang="zh-CN" altLang="en-US" sz="3200" b="1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9472" name="Rectangle 11"/>
                <p:cNvSpPr>
                  <a:spLocks noChangeArrowheads="1"/>
                </p:cNvSpPr>
                <p:nvPr/>
              </p:nvSpPr>
              <p:spPr bwMode="auto">
                <a:xfrm>
                  <a:off x="4291" y="1811"/>
                  <a:ext cx="902" cy="368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FF"/>
                    </a:gs>
                    <a:gs pos="50000">
                      <a:srgbClr val="FFFFFF"/>
                    </a:gs>
                    <a:gs pos="100000">
                      <a:srgbClr val="FFCCFF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kumimoji="1" lang="zh-CN" altLang="en-US" sz="3200" b="1">
                      <a:solidFill>
                        <a:schemeClr val="tx1"/>
                      </a:solidFill>
                      <a:latin typeface="黑体" panose="02010609060101010101" charset="-122"/>
                      <a:ea typeface="黑体" panose="02010609060101010101" charset="-122"/>
                    </a:rPr>
                    <a:t>的概念</a:t>
                  </a:r>
                  <a:endParaRPr kumimoji="1" lang="zh-CN" altLang="en-US" sz="3200" b="1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sp>
            <p:nvSpPr>
              <p:cNvPr id="19470" name="Line 12"/>
              <p:cNvSpPr>
                <a:spLocks noChangeShapeType="1"/>
              </p:cNvSpPr>
              <p:nvPr/>
            </p:nvSpPr>
            <p:spPr bwMode="auto">
              <a:xfrm flipV="1">
                <a:off x="1776" y="2208"/>
                <a:ext cx="816" cy="0"/>
              </a:xfrm>
              <a:prstGeom prst="line">
                <a:avLst/>
              </a:prstGeom>
              <a:noFill/>
              <a:ln w="127000">
                <a:solidFill>
                  <a:srgbClr val="CC330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19466" name="Group 13"/>
            <p:cNvGrpSpPr/>
            <p:nvPr/>
          </p:nvGrpSpPr>
          <p:grpSpPr bwMode="auto">
            <a:xfrm>
              <a:off x="1776" y="2688"/>
              <a:ext cx="2828" cy="916"/>
              <a:chOff x="1776" y="2688"/>
              <a:chExt cx="2828" cy="916"/>
            </a:xfrm>
          </p:grpSpPr>
          <p:sp>
            <p:nvSpPr>
              <p:cNvPr id="19467" name="Text Box 14"/>
              <p:cNvSpPr txBox="1">
                <a:spLocks noChangeArrowheads="1"/>
              </p:cNvSpPr>
              <p:nvPr/>
            </p:nvSpPr>
            <p:spPr bwMode="auto">
              <a:xfrm>
                <a:off x="2688" y="3236"/>
                <a:ext cx="1916" cy="368"/>
              </a:xfrm>
              <a:prstGeom prst="rect">
                <a:avLst/>
              </a:prstGeom>
              <a:gradFill rotWithShape="1">
                <a:gsLst>
                  <a:gs pos="0">
                    <a:srgbClr val="FFCCFF"/>
                  </a:gs>
                  <a:gs pos="50000">
                    <a:srgbClr val="FFFFFF"/>
                  </a:gs>
                  <a:gs pos="100000">
                    <a:srgbClr val="FFCCFF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zh-CN" altLang="en-US" sz="3200" b="1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</a:rPr>
                  <a:t>实际功率的概念</a:t>
                </a:r>
                <a:endParaRPr kumimoji="1" lang="zh-CN" altLang="en-US" sz="32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9468" name="Line 15"/>
              <p:cNvSpPr>
                <a:spLocks noChangeShapeType="1"/>
              </p:cNvSpPr>
              <p:nvPr/>
            </p:nvSpPr>
            <p:spPr bwMode="auto">
              <a:xfrm>
                <a:off x="1776" y="2688"/>
                <a:ext cx="816" cy="576"/>
              </a:xfrm>
              <a:prstGeom prst="line">
                <a:avLst/>
              </a:prstGeom>
              <a:noFill/>
              <a:ln w="127000">
                <a:solidFill>
                  <a:srgbClr val="CC330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94653" y="958691"/>
            <a:ext cx="8012112" cy="10775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下列图中的几种用电器，额定功率最接近</a:t>
            </a:r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1000 W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的是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　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  </a:t>
            </a:r>
            <a:endParaRPr lang="zh-CN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9462" name="Picture 6" descr="http://czwl.cooco.net.cn/files/down/test/2014/04/08/23/2014040823042968237946.files/image013.jpg"/>
          <p:cNvPicPr>
            <a:picLocks noChangeAspect="1" noChangeArrowheads="1"/>
          </p:cNvPicPr>
          <p:nvPr/>
        </p:nvPicPr>
        <p:blipFill>
          <a:blip r:embed="rId3" cstate="email"/>
          <a:srcRect t="1830" r="51001"/>
          <a:stretch>
            <a:fillRect/>
          </a:stretch>
        </p:blipFill>
        <p:spPr bwMode="auto">
          <a:xfrm>
            <a:off x="1796415" y="2342833"/>
            <a:ext cx="5080000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6" descr="http://czwl.cooco.net.cn/files/down/test/2014/04/08/23/2014040823042968237946.files/image013.jpg"/>
          <p:cNvPicPr>
            <a:picLocks noChangeAspect="1" noChangeArrowheads="1"/>
          </p:cNvPicPr>
          <p:nvPr/>
        </p:nvPicPr>
        <p:blipFill>
          <a:blip r:embed="rId3" cstate="email"/>
          <a:srcRect l="53262" t="2745"/>
          <a:stretch>
            <a:fillRect/>
          </a:stretch>
        </p:blipFill>
        <p:spPr bwMode="auto">
          <a:xfrm>
            <a:off x="1061085" y="4280535"/>
            <a:ext cx="5234940" cy="162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 bwMode="auto">
          <a:xfrm>
            <a:off x="3017520" y="1452880"/>
            <a:ext cx="5969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48640" y="1346835"/>
            <a:ext cx="804672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一盏灯标有“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36V 40W”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的字样，将它接入电路时，通过它的电流为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1A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，则灯的实际功率将（    ）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．小于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40W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．大于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40W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．等于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40W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．无法判断 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1831340" y="2303780"/>
            <a:ext cx="50736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48298" y="911225"/>
            <a:ext cx="8320087" cy="39706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将额定电压相同的两个灯泡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baseline="-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baseline="-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串联后接入电路中，如图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所示。接通电路后发现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baseline="-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要亮一些，则下列判断正确的是（   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baseline="-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的电阻比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baseline="-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的小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baseline="-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的额定功率比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baseline="-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的大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．两灯正常工作时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baseline="-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发光要暗一些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．若将两灯并联接入电路，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zh-CN" sz="2800" b="1" baseline="-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发光要亮一些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 </a:t>
            </a:r>
            <a:endParaRPr lang="zh-CN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endParaRPr lang="zh-CN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1511" name="Picture 7" descr="http://czwl.cooco.net.cn/files/down/test/2010/08/10/20/2010081020521912715582.files/image008.jpg"/>
          <p:cNvPicPr>
            <a:picLocks noChangeAspect="1" noChangeArrowheads="1"/>
          </p:cNvPicPr>
          <p:nvPr/>
        </p:nvPicPr>
        <p:blipFill>
          <a:blip r:embed="rId3" cstate="email"/>
          <a:srcRect b="20186"/>
          <a:stretch>
            <a:fillRect/>
          </a:stretch>
        </p:blipFill>
        <p:spPr bwMode="auto">
          <a:xfrm>
            <a:off x="3176270" y="4264978"/>
            <a:ext cx="2663825" cy="192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 bwMode="auto">
          <a:xfrm>
            <a:off x="3265488" y="1755458"/>
            <a:ext cx="465137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72515"/>
            <a:ext cx="8825230" cy="49644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3410" y="1785620"/>
            <a:ext cx="804608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1.结合实例理解电功率及其物理意义,知道电功率与电压、电流的关系。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2.知道用电器的额定功率和实际功率,能对电功率的有关问题进行计算分析。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3.知道用电器的额定电压和额定功率、实际电压和实际功率、额定电压和实际电压之间的关系。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83235" y="1277938"/>
            <a:ext cx="806450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defRPr/>
            </a:pPr>
            <a:r>
              <a:rPr kumimoji="1" lang="zh-CN" altLang="en-US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我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们家里的电能表上的铝盘有时慢悠悠，有时急匆匆。为什么呢</a:t>
            </a: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691849" y="2747853"/>
            <a:ext cx="576103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铝盘转动快慢与什么有关系</a:t>
            </a: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1" lang="en-US" altLang="zh-CN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48920" y="3778885"/>
            <a:ext cx="8532495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铝盘转动快慢不同，表示用电器消耗电能的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快慢不一样。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nimBg="1"/>
      <p:bldP spid="3076" grpId="0" bldLvl="0" animBg="1"/>
      <p:bldP spid="307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0" name="Picture 4" descr="http://t12.baidu.com/it/u=4203877304,817323179&amp;fm=56"/>
          <p:cNvPicPr>
            <a:picLocks noChangeAspect="1" noChangeArrowheads="1"/>
          </p:cNvPicPr>
          <p:nvPr/>
        </p:nvPicPr>
        <p:blipFill>
          <a:blip r:embed="rId3" cstate="email"/>
          <a:srcRect t="-78"/>
          <a:stretch>
            <a:fillRect/>
          </a:stretch>
        </p:blipFill>
        <p:spPr bwMode="auto">
          <a:xfrm>
            <a:off x="4419283" y="1023620"/>
            <a:ext cx="2833687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 descr="http://t10.baidu.com/it/u=629070444,3092227792&amp;fm=56"/>
          <p:cNvPicPr>
            <a:picLocks noChangeAspect="1" noChangeArrowheads="1"/>
          </p:cNvPicPr>
          <p:nvPr/>
        </p:nvPicPr>
        <p:blipFill>
          <a:blip r:embed="rId4" cstate="email"/>
          <a:srcRect t="-952"/>
          <a:stretch>
            <a:fillRect/>
          </a:stretch>
        </p:blipFill>
        <p:spPr bwMode="auto">
          <a:xfrm>
            <a:off x="1017270" y="1023620"/>
            <a:ext cx="1722438" cy="346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94983" y="4735195"/>
            <a:ext cx="79248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相同的时间内，电风扇和空调消耗的电能哪个多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464820" y="5486083"/>
            <a:ext cx="8137525" cy="954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在相同时间内，空调的电功率大消耗的电能多，电能表的转盘转得越快。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293370" y="1078865"/>
            <a:ext cx="8557260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kumimoji="1"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什么叫做电功？它的两个单位是什么？换算关系怎样？</a:t>
            </a:r>
            <a:endParaRPr kumimoji="1"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791845" y="2265680"/>
            <a:ext cx="427037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电流所做的功叫做电功；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858520" y="3005455"/>
            <a:ext cx="308737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单位有焦耳和度；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185160" y="3703320"/>
            <a:ext cx="2774315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1度＝1千瓦·时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rgbClr val="FF3399"/>
              </a:buClr>
              <a:buFont typeface="Wingdings" panose="05000000000000000000" pitchFamily="2" charset="2"/>
              <a:buNone/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1度＝3.6×10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bldLvl="0" animBg="1"/>
      <p:bldP spid="8202" grpId="0" bldLvl="0" animBg="1"/>
      <p:bldP spid="820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614363" y="881063"/>
            <a:ext cx="768667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电流通过电扇的电动机,通电半小时,电流做功72000</a:t>
            </a: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J;  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电流通过洗衣机电动机,通电2分钟,电流做功12000</a:t>
            </a:r>
            <a:r>
              <a:rPr kumimoji="1"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J.</a:t>
            </a:r>
            <a:endParaRPr kumimoji="1"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614363" y="2101850"/>
            <a:ext cx="640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Blip>
                <a:blip r:embed="rId3"/>
              </a:buBlip>
            </a:pPr>
            <a:r>
              <a:rPr kumimoji="1"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电流通过哪个电动机做功多?      </a:t>
            </a:r>
            <a:endParaRPr kumimoji="1" lang="zh-CN" altLang="en-US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614680" y="2624455"/>
            <a:ext cx="360108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(通过电扇电动机做功多)</a:t>
            </a:r>
            <a:endParaRPr kumimoji="1"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614363" y="3079750"/>
            <a:ext cx="640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Blip>
                <a:blip r:embed="rId3"/>
              </a:buBlip>
            </a:pPr>
            <a:r>
              <a:rPr kumimoji="1"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电流通过哪个电动机做功快?      </a:t>
            </a:r>
            <a:endParaRPr kumimoji="1" lang="zh-CN" altLang="en-US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614680" y="3561080"/>
            <a:ext cx="445071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电流通过电扇电动机每秒做功:</a:t>
            </a:r>
            <a:endParaRPr kumimoji="1"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281" name="Group 17"/>
          <p:cNvGrpSpPr/>
          <p:nvPr/>
        </p:nvGrpSpPr>
        <p:grpSpPr bwMode="auto">
          <a:xfrm>
            <a:off x="663575" y="4053205"/>
            <a:ext cx="4609256" cy="765175"/>
            <a:chOff x="1248" y="3024"/>
            <a:chExt cx="2682" cy="482"/>
          </a:xfrm>
        </p:grpSpPr>
        <p:sp>
          <p:nvSpPr>
            <p:cNvPr id="5138" name="Text Box 11"/>
            <p:cNvSpPr txBox="1">
              <a:spLocks noChangeArrowheads="1"/>
            </p:cNvSpPr>
            <p:nvPr/>
          </p:nvSpPr>
          <p:spPr bwMode="auto">
            <a:xfrm>
              <a:off x="1248" y="3024"/>
              <a:ext cx="1056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72000</a:t>
              </a:r>
              <a:r>
                <a:rPr kumimoji="1" lang="en-US" altLang="zh-CN" sz="2400" b="1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  <a:endParaRPr kumimoji="1" lang="en-US" altLang="zh-CN" sz="24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39" name="Text Box 13"/>
            <p:cNvSpPr txBox="1">
              <a:spLocks noChangeArrowheads="1"/>
            </p:cNvSpPr>
            <p:nvPr/>
          </p:nvSpPr>
          <p:spPr bwMode="auto">
            <a:xfrm>
              <a:off x="1296" y="3216"/>
              <a:ext cx="1008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1800</a:t>
              </a: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40" name="Text Box 14"/>
            <p:cNvSpPr txBox="1">
              <a:spLocks noChangeArrowheads="1"/>
            </p:cNvSpPr>
            <p:nvPr/>
          </p:nvSpPr>
          <p:spPr bwMode="auto">
            <a:xfrm>
              <a:off x="1920" y="3120"/>
              <a:ext cx="480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41" name="Text Box 15"/>
            <p:cNvSpPr txBox="1">
              <a:spLocks noChangeArrowheads="1"/>
            </p:cNvSpPr>
            <p:nvPr/>
          </p:nvSpPr>
          <p:spPr bwMode="auto">
            <a:xfrm>
              <a:off x="2100" y="3101"/>
              <a:ext cx="1830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J/s,</a:t>
              </a: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即每秒做功40</a:t>
              </a: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J;</a:t>
              </a:r>
              <a:endPara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614680" y="4834255"/>
            <a:ext cx="483997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电流通过洗衣机电动机每秒做功:</a:t>
            </a:r>
            <a:endParaRPr kumimoji="1"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283" name="Group 19"/>
          <p:cNvGrpSpPr/>
          <p:nvPr/>
        </p:nvGrpSpPr>
        <p:grpSpPr bwMode="auto">
          <a:xfrm>
            <a:off x="642938" y="5273675"/>
            <a:ext cx="4811713" cy="762000"/>
            <a:chOff x="1248" y="3024"/>
            <a:chExt cx="3031" cy="480"/>
          </a:xfrm>
        </p:grpSpPr>
        <p:sp>
          <p:nvSpPr>
            <p:cNvPr id="5134" name="Text Box 20"/>
            <p:cNvSpPr txBox="1">
              <a:spLocks noChangeArrowheads="1"/>
            </p:cNvSpPr>
            <p:nvPr/>
          </p:nvSpPr>
          <p:spPr bwMode="auto">
            <a:xfrm>
              <a:off x="1248" y="3024"/>
              <a:ext cx="105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12000</a:t>
              </a:r>
              <a:r>
                <a:rPr kumimoji="1" lang="en-US" altLang="zh-CN" sz="2400" b="1" u="sng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  <a:endParaRPr kumimoji="1" lang="en-US" altLang="zh-CN" sz="24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35" name="Text Box 21"/>
            <p:cNvSpPr txBox="1">
              <a:spLocks noChangeArrowheads="1"/>
            </p:cNvSpPr>
            <p:nvPr/>
          </p:nvSpPr>
          <p:spPr bwMode="auto">
            <a:xfrm>
              <a:off x="1296" y="3216"/>
              <a:ext cx="10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120</a:t>
              </a: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36" name="Text Box 22"/>
            <p:cNvSpPr txBox="1">
              <a:spLocks noChangeArrowheads="1"/>
            </p:cNvSpPr>
            <p:nvPr/>
          </p:nvSpPr>
          <p:spPr bwMode="auto">
            <a:xfrm>
              <a:off x="1920" y="3120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37" name="Text Box 23"/>
            <p:cNvSpPr txBox="1">
              <a:spLocks noChangeArrowheads="1"/>
            </p:cNvSpPr>
            <p:nvPr/>
          </p:nvSpPr>
          <p:spPr bwMode="auto">
            <a:xfrm>
              <a:off x="2064" y="3072"/>
              <a:ext cx="2215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J/s,</a:t>
              </a:r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即每秒做功100</a:t>
              </a: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J;</a:t>
              </a:r>
              <a:endPara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614680" y="6115685"/>
            <a:ext cx="615696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结论:电流通过洗衣机的电动机做功快。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ldLvl="0" animBg="1" autoUpdateAnimBg="0"/>
      <p:bldP spid="11272" grpId="0" bldLvl="0" animBg="1" autoUpdateAnimBg="0"/>
      <p:bldP spid="11273" grpId="0" bldLvl="0" animBg="1" autoUpdateAnimBg="0"/>
      <p:bldP spid="11274" grpId="0" bldLvl="0" animBg="1" autoUpdateAnimBg="0"/>
      <p:bldP spid="11282" grpId="0" bldLvl="0" animBg="1" autoUpdateAnimBg="0"/>
      <p:bldP spid="11288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3324860" cy="914400"/>
            <a:chOff x="306" y="1210"/>
            <a:chExt cx="5236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3919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一、电功率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612265" y="1567180"/>
            <a:ext cx="1603375" cy="490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7616" tIns="48808" rIns="97616" bIns="48808">
            <a:spAutoFit/>
          </a:bodyPr>
          <a:p>
            <a:pPr defTabSz="976630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概念：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901065" y="2294890"/>
            <a:ext cx="759269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单位时间内电流所消耗电能的多少叫电功率。用字母“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1612265" y="3763645"/>
            <a:ext cx="2476500" cy="5886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7616" tIns="48808" rIns="97616" bIns="48808">
            <a:spAutoFit/>
          </a:bodyPr>
          <a:p>
            <a:pPr defTabSz="976630">
              <a:spcBef>
                <a:spcPct val="50000"/>
              </a:spcBef>
              <a:defRPr/>
            </a:pPr>
            <a:r>
              <a:rPr 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计算公式：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773805" y="4996180"/>
            <a:ext cx="1597025" cy="5886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7616" tIns="48808" rIns="97616" bIns="48808">
            <a:spAutoFit/>
          </a:bodyPr>
          <a:p>
            <a:pPr defTabSz="976630"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P=W/t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nimBg="1"/>
      <p:bldP spid="307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303138" y="318754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模板：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www.1ppt.com/moban/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素材：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www.1ppt.com/sucai/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背景：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www.1ppt.com/beijing/ 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图表：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www.1ppt.com/tubiao/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www.1ppt.com/xiazai/   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教程： 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www.1ppt.com/powerpoint/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资料下载：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www.1ppt.com/ziliao/              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范文下载：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www.1ppt.com/fanwen/       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试卷下载：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www.1ppt.com/shiti/                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教案下载：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www.1ppt.com/jiaoan/         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论坛：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www.1ppt.cn                   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语文课件：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www.1ppt.com/kejian/yuwen/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数学课件：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www.1ppt.com/kejian/shuxue/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英语课件：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www.1ppt.com/kejian/yingyu/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美术课件：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www.1ppt.com/kejian/meishu/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科学课件：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www.1ppt.com/kejian/kexue/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物理课件：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www.1ppt.com/kejian/wuli/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化学课件：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www.1ppt.com/kejian/huaxue/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生物课件：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www.1ppt.com/kejian/shengwu/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地理课件：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www.1ppt.com/kejian/dili/     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历史课件：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www.1ppt.com/kejian/lishi/  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970915" y="824230"/>
            <a:ext cx="49790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defTabSz="976630"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电功率的单位及物理意义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972185" y="1565910"/>
            <a:ext cx="609600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单位名称：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单位符号 ：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899410" y="3047048"/>
            <a:ext cx="23336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千瓦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=1000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瓦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781685" y="4120515"/>
            <a:ext cx="664527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defTabSz="976630"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某电动机工作时的电功率为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60KW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976630">
              <a:defRPr/>
            </a:pP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defTabSz="976630"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___________________________________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901065" y="4885690"/>
            <a:ext cx="56197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电动机每秒钟消耗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60000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焦的电能。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07348" y="1561148"/>
            <a:ext cx="2329815" cy="521970"/>
          </a:xfrm>
          <a:prstGeom prst="rect">
            <a:avLst/>
          </a:prstGeom>
        </p:spPr>
        <p:txBody>
          <a:bodyPr wrap="none">
            <a:spAutoFit/>
          </a:bodyPr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瓦特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简称瓦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58173" y="2370773"/>
            <a:ext cx="362585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970598" y="3037523"/>
            <a:ext cx="1693862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单位换算：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ldLvl="0" animBg="1"/>
      <p:bldP spid="31751" grpId="0" bldLvl="0" animBg="1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TABLE_BEAUTIFY" val="smartTable{7653c3ec-68de-4b6b-88b1-512c01daa7c3}"/>
</p:tagLst>
</file>

<file path=ppt/tags/tag2.xml><?xml version="1.0" encoding="utf-8"?>
<p:tagLst xmlns:p="http://schemas.openxmlformats.org/presentationml/2006/main">
  <p:tag name="KSO_WM_UNIT_TABLE_BEAUTIFY" val="smartTable{70bb895d-8764-4e4c-9f75-34f2b389fc69}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3665</Words>
  <Application>WPS 演示</Application>
  <PresentationFormat>宽屏</PresentationFormat>
  <Paragraphs>415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Arial Unicode MS</vt:lpstr>
      <vt:lpstr>Calibri</vt:lpstr>
      <vt:lpstr>演示文稿1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84</cp:revision>
  <dcterms:created xsi:type="dcterms:W3CDTF">2019-08-19T07:30:00Z</dcterms:created>
  <dcterms:modified xsi:type="dcterms:W3CDTF">2023-02-21T06:13:37Z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36C6DAFD767940AD8DD938630DF093D6</vt:lpwstr>
  </property>
</Properties>
</file>