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9" r:id="rId3"/>
    <p:sldId id="447" r:id="rId4"/>
    <p:sldId id="456" r:id="rId5"/>
    <p:sldId id="435" r:id="rId6"/>
    <p:sldId id="448" r:id="rId7"/>
    <p:sldId id="449" r:id="rId8"/>
    <p:sldId id="466" r:id="rId9"/>
    <p:sldId id="450" r:id="rId10"/>
    <p:sldId id="451" r:id="rId11"/>
    <p:sldId id="452" r:id="rId12"/>
    <p:sldId id="453" r:id="rId13"/>
    <p:sldId id="454" r:id="rId14"/>
    <p:sldId id="455" r:id="rId15"/>
  </p:sldIdLst>
  <p:sldSz cx="9144000" cy="51435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d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31"/>
        <p:guide pos="27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oleObject" Target="../embeddings/oleObject5.bin"/><Relationship Id="rId3" Type="http://schemas.openxmlformats.org/officeDocument/2006/relationships/oleObject" Target="../embeddings/oleObject4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8" name="Rectangle 5"/>
          <p:cNvSpPr/>
          <p:nvPr/>
        </p:nvSpPr>
        <p:spPr>
          <a:xfrm>
            <a:off x="1557973" y="1698943"/>
            <a:ext cx="5869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11.2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怎样比较做功的快慢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  功率的测量和应用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323850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16" name="Text Box 5"/>
          <p:cNvSpPr txBox="1"/>
          <p:nvPr/>
        </p:nvSpPr>
        <p:spPr>
          <a:xfrm>
            <a:off x="539750" y="915988"/>
            <a:ext cx="37576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公式              与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的区别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3317" name="Object 9"/>
          <p:cNvGraphicFramePr/>
          <p:nvPr/>
        </p:nvGraphicFramePr>
        <p:xfrm>
          <a:off x="1260475" y="700088"/>
          <a:ext cx="10096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57200" imgH="393700" progId="Equation.3">
                  <p:embed/>
                </p:oleObj>
              </mc:Choice>
              <mc:Fallback>
                <p:oleObj name="" r:id="rId1" imgW="457200" imgH="3937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60475" y="700088"/>
                        <a:ext cx="1009650" cy="869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5"/>
          <p:cNvGrpSpPr/>
          <p:nvPr/>
        </p:nvGrpSpPr>
        <p:grpSpPr>
          <a:xfrm>
            <a:off x="453073" y="1491615"/>
            <a:ext cx="8353425" cy="1878013"/>
            <a:chOff x="295" y="1480"/>
            <a:chExt cx="5262" cy="1183"/>
          </a:xfrm>
        </p:grpSpPr>
        <p:graphicFrame>
          <p:nvGraphicFramePr>
            <p:cNvPr id="13319" name="Object 10"/>
            <p:cNvGraphicFramePr/>
            <p:nvPr/>
          </p:nvGraphicFramePr>
          <p:xfrm>
            <a:off x="340" y="1480"/>
            <a:ext cx="636" cy="5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457200" imgH="393700" progId="Equation.3">
                    <p:embed/>
                  </p:oleObj>
                </mc:Choice>
                <mc:Fallback>
                  <p:oleObj name="" r:id="rId3" imgW="457200" imgH="393700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40" y="1480"/>
                          <a:ext cx="636" cy="5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0" name="Text Box 11"/>
            <p:cNvSpPr txBox="1"/>
            <p:nvPr/>
          </p:nvSpPr>
          <p:spPr>
            <a:xfrm>
              <a:off x="295" y="1538"/>
              <a:ext cx="5262" cy="10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是功率的定义式，它表示做功的物体在 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 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时间内的平均功率，而不是某一时刻的瞬时功率，无论受力物体运动状态如何，             普遍适用。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3321" name="Object 12"/>
            <p:cNvGraphicFramePr/>
            <p:nvPr/>
          </p:nvGraphicFramePr>
          <p:xfrm>
            <a:off x="1066" y="2115"/>
            <a:ext cx="636" cy="5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4" imgW="457200" imgH="393700" progId="Equation.3">
                    <p:embed/>
                  </p:oleObj>
                </mc:Choice>
                <mc:Fallback>
                  <p:oleObj name="" r:id="rId4" imgW="457200" imgH="3937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6" y="2115"/>
                          <a:ext cx="636" cy="5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0126" name="Text Box 14"/>
          <p:cNvSpPr txBox="1"/>
          <p:nvPr/>
        </p:nvSpPr>
        <p:spPr>
          <a:xfrm>
            <a:off x="394653" y="3284220"/>
            <a:ext cx="8412162" cy="1530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是功率的推导式，是当物体在恒力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作用下，以速度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匀速运动时推导出来的，它能表示物体的瞬时功率，只适用于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匀速直线运动。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Text Box 4"/>
          <p:cNvSpPr txBox="1"/>
          <p:nvPr/>
        </p:nvSpPr>
        <p:spPr>
          <a:xfrm>
            <a:off x="1258888" y="1093788"/>
            <a:ext cx="5402262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功率的测量（测量上楼的功率）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P=Fv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的应用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4"/>
          <p:cNvSpPr txBox="1"/>
          <p:nvPr/>
        </p:nvSpPr>
        <p:spPr>
          <a:xfrm>
            <a:off x="539750" y="650875"/>
            <a:ext cx="8151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甲、乙两辆相同的载重汽车，甲车载满货物，乙车空载，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当它们都以相同功率匀速行驶时，它们的行驶速度关系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为                        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A.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endParaRPr lang="zh-CN" altLang="en-US" sz="24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C.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甲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条件不足，无法判断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65" name="Text Box 5"/>
          <p:cNvSpPr txBox="1"/>
          <p:nvPr/>
        </p:nvSpPr>
        <p:spPr>
          <a:xfrm>
            <a:off x="7740333" y="1851343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Text Box 2"/>
          <p:cNvSpPr txBox="1"/>
          <p:nvPr/>
        </p:nvSpPr>
        <p:spPr>
          <a:xfrm>
            <a:off x="467360" y="555625"/>
            <a:ext cx="82708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某九年级同学家住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楼。一天，他提着装有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个鸡蛋的塑料袋从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楼走到家里。在此过程中，下列估算不合理的是（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他提鸡蛋的力做的功约为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200J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他提鸡蛋的力做功的功率约为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3W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他爬楼做的功约为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他爬楼做功的功率约为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endParaRPr lang="en-US" altLang="zh-CN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3187" name="Text Box 3"/>
          <p:cNvSpPr txBox="1"/>
          <p:nvPr/>
        </p:nvSpPr>
        <p:spPr>
          <a:xfrm>
            <a:off x="8027035" y="127476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250825" y="5524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4" name="Text Box 16"/>
          <p:cNvSpPr txBox="1"/>
          <p:nvPr/>
        </p:nvSpPr>
        <p:spPr>
          <a:xfrm>
            <a:off x="447675" y="1489075"/>
            <a:ext cx="8012113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全班同学分成几组，每组选出男、女同学各一名，让他们以最快的速度登上教学大楼的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楼。为了比较二人做功时的功率，你需要测量哪些物理量？怎样测量？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1908175" y="1491615"/>
            <a:ext cx="50546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知道如何测量功率。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学会推导并应用公式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Fv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6" name="矩形 2"/>
          <p:cNvSpPr/>
          <p:nvPr/>
        </p:nvSpPr>
        <p:spPr>
          <a:xfrm>
            <a:off x="3492500" y="75247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252413" y="-93662"/>
            <a:ext cx="2517775" cy="809625"/>
            <a:chOff x="0" y="0"/>
            <a:chExt cx="3967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功率的测量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252413" y="7715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8" name="Rectangle 26"/>
          <p:cNvSpPr/>
          <p:nvPr/>
        </p:nvSpPr>
        <p:spPr>
          <a:xfrm>
            <a:off x="395288" y="1419860"/>
            <a:ext cx="8008937" cy="26752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男女同学各选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名“运动员”排成两纵队，由两位同学记录时间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，一位同学负责测量学生质量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，两位同学用卷尺测量四楼到地面的距离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，由教师指挥发出信号，学生开始以最快速度跑上四楼。记时员及时报时，将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三个数据填入表格中计算功率。最后比一比谁的功率大。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250825" y="777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aphicFrame>
        <p:nvGraphicFramePr>
          <p:cNvPr id="86063" name="Group 4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27088" y="771525"/>
          <a:ext cx="7056438" cy="3346450"/>
        </p:xfrm>
        <a:graphic>
          <a:graphicData uri="http://schemas.openxmlformats.org/drawingml/2006/table">
            <a:tbl>
              <a:tblPr/>
              <a:tblGrid>
                <a:gridCol w="2352675"/>
                <a:gridCol w="2350770"/>
                <a:gridCol w="2352675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姓名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体重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/N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4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登楼的高度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1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登楼的时间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/s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登楼做的功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/J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13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功率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/W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395288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Text Box 7"/>
          <p:cNvSpPr txBox="1"/>
          <p:nvPr/>
        </p:nvSpPr>
        <p:spPr>
          <a:xfrm>
            <a:off x="468313" y="1035050"/>
            <a:ext cx="4754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两名同学功率不同的原因是什么？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4683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244" name="Picture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50" y="771525"/>
            <a:ext cx="3476625" cy="246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244"/>
          <a:stretch>
            <a:fillRect/>
          </a:stretch>
        </p:blipFill>
        <p:spPr>
          <a:xfrm>
            <a:off x="4932363" y="700088"/>
            <a:ext cx="2265362" cy="2535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3292475"/>
            <a:ext cx="3489325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4443413"/>
            <a:ext cx="2514600" cy="31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6147"/>
          <p:cNvGrpSpPr/>
          <p:nvPr/>
        </p:nvGrpSpPr>
        <p:grpSpPr>
          <a:xfrm>
            <a:off x="127000" y="-150812"/>
            <a:ext cx="2517775" cy="809625"/>
            <a:chOff x="0" y="0"/>
            <a:chExt cx="3967" cy="1273"/>
          </a:xfrm>
        </p:grpSpPr>
        <p:sp>
          <p:nvSpPr>
            <p:cNvPr id="1126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功率的应用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0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271" name="组合 3"/>
          <p:cNvGrpSpPr/>
          <p:nvPr/>
        </p:nvGrpSpPr>
        <p:grpSpPr>
          <a:xfrm>
            <a:off x="323850" y="7000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274" name="Text Box 13"/>
          <p:cNvSpPr txBox="1"/>
          <p:nvPr/>
        </p:nvSpPr>
        <p:spPr>
          <a:xfrm>
            <a:off x="179388" y="1490663"/>
            <a:ext cx="871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物体在力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的作用下，以速度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做匀速运动，怎么计算它的功率？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8078" name="Object 14"/>
          <p:cNvGraphicFramePr/>
          <p:nvPr/>
        </p:nvGraphicFramePr>
        <p:xfrm>
          <a:off x="2771775" y="1924050"/>
          <a:ext cx="21748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939800" imgH="393700" progId="Equation.3">
                  <p:embed/>
                </p:oleObj>
              </mc:Choice>
              <mc:Fallback>
                <p:oleObj name="" r:id="rId1" imgW="939800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1775" y="1924050"/>
                        <a:ext cx="2174875" cy="911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9" name="Object 15"/>
          <p:cNvGraphicFramePr/>
          <p:nvPr/>
        </p:nvGraphicFramePr>
        <p:xfrm>
          <a:off x="2555875" y="2860675"/>
          <a:ext cx="2616200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130300" imgH="584200" progId="Equation.3">
                  <p:embed/>
                </p:oleObj>
              </mc:Choice>
              <mc:Fallback>
                <p:oleObj name="" r:id="rId3" imgW="1130300" imgH="584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5875" y="2860675"/>
                        <a:ext cx="2616200" cy="1352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80" name="Text Box 16"/>
          <p:cNvSpPr txBox="1"/>
          <p:nvPr/>
        </p:nvSpPr>
        <p:spPr>
          <a:xfrm>
            <a:off x="1547813" y="4227513"/>
            <a:ext cx="5262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在功率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一定时，力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与速度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成反比。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2" name="Text Box 36"/>
          <p:cNvSpPr txBox="1"/>
          <p:nvPr/>
        </p:nvSpPr>
        <p:spPr>
          <a:xfrm>
            <a:off x="323850" y="985838"/>
            <a:ext cx="208121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对于公式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Fv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25" name="Text Box 37"/>
          <p:cNvSpPr txBox="1"/>
          <p:nvPr/>
        </p:nvSpPr>
        <p:spPr>
          <a:xfrm>
            <a:off x="395288" y="1609725"/>
            <a:ext cx="6126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）只适用于物体做匀速直线运动的情况；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26" name="Text Box 38"/>
          <p:cNvSpPr txBox="1"/>
          <p:nvPr/>
        </p:nvSpPr>
        <p:spPr>
          <a:xfrm>
            <a:off x="395288" y="2319338"/>
            <a:ext cx="7993062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）由公式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P=Fv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知，在功率一定时，减小速度，从而增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大牵引力。</a:t>
            </a:r>
            <a:endParaRPr lang="zh-CN" altLang="en-US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25" grpId="0"/>
      <p:bldP spid="89126" grpId="0"/>
    </p:bldLst>
  </p:timing>
</p:sld>
</file>

<file path=ppt/tags/tag1.xml><?xml version="1.0" encoding="utf-8"?>
<p:tagLst xmlns:p="http://schemas.openxmlformats.org/presentationml/2006/main">
  <p:tag name="KSO_WM_UNIT_TABLE_BEAUTIFY" val="smartTable{b66d8000-02a6-450b-886f-8f759f95bce6}"/>
</p:tagLst>
</file>

<file path=ppt/tags/tag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1007</Words>
  <Application>WPS 演示</Application>
  <PresentationFormat>全屏显示(4:3)</PresentationFormat>
  <Paragraphs>92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隶书</vt:lpstr>
      <vt:lpstr>Times New Roman</vt:lpstr>
      <vt:lpstr>幼圆</vt:lpstr>
      <vt:lpstr>黑体</vt:lpstr>
      <vt:lpstr>Arial Unicode MS</vt:lpstr>
      <vt:lpstr>默认设计模板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77</cp:revision>
  <dcterms:created xsi:type="dcterms:W3CDTF">2015-07-09T08:14:00Z</dcterms:created>
  <dcterms:modified xsi:type="dcterms:W3CDTF">2023-02-24T02:36:43Z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93AA501D398C4BE9B3693D17763450E5</vt:lpwstr>
  </property>
</Properties>
</file>