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4"/>
  </p:handoutMasterIdLst>
  <p:sldIdLst>
    <p:sldId id="369" r:id="rId3"/>
    <p:sldId id="430" r:id="rId4"/>
    <p:sldId id="458" r:id="rId5"/>
    <p:sldId id="431" r:id="rId6"/>
    <p:sldId id="433" r:id="rId7"/>
    <p:sldId id="435" r:id="rId8"/>
    <p:sldId id="436" r:id="rId9"/>
    <p:sldId id="437" r:id="rId10"/>
    <p:sldId id="438" r:id="rId11"/>
    <p:sldId id="439" r:id="rId12"/>
    <p:sldId id="440" r:id="rId13"/>
    <p:sldId id="443" r:id="rId15"/>
    <p:sldId id="445" r:id="rId16"/>
    <p:sldId id="447" r:id="rId17"/>
    <p:sldId id="448" r:id="rId18"/>
    <p:sldId id="451" r:id="rId19"/>
    <p:sldId id="452" r:id="rId20"/>
    <p:sldId id="457" r:id="rId21"/>
    <p:sldId id="453" r:id="rId22"/>
    <p:sldId id="454" r:id="rId23"/>
  </p:sldIdLst>
  <p:sldSz cx="9144000" cy="51435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-1626" y="-84"/>
      </p:cViewPr>
      <p:guideLst>
        <p:guide orient="horz" pos="1569"/>
        <p:guide pos="27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5362" name="Rectangle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0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2530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4578" name="Rectangle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2672398" y="2067243"/>
            <a:ext cx="3865880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15.1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电能与电功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第十五章 电能与电功率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1138" name="Text Box 2"/>
          <p:cNvSpPr txBox="1"/>
          <p:nvPr/>
        </p:nvSpPr>
        <p:spPr>
          <a:xfrm>
            <a:off x="827088" y="1779270"/>
            <a:ext cx="7569200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解：由电功的公式得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UIt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=220V× 0.35A× 1800s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=1.386×10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答：通电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30min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，电烙铁消耗了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1.386×10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的电能。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463550" y="-379412"/>
            <a:ext cx="7705725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endParaRPr kumimoji="1" lang="zh-CN" altLang="en-US" sz="28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143" name="Text Box 7"/>
          <p:cNvSpPr txBox="1"/>
          <p:nvPr/>
        </p:nvSpPr>
        <p:spPr>
          <a:xfrm>
            <a:off x="827088" y="555625"/>
            <a:ext cx="7791450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已知：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=220V,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=350mA=0.35A,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t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=1800s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求：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16" name="组合 3"/>
          <p:cNvGrpSpPr/>
          <p:nvPr/>
        </p:nvGrpSpPr>
        <p:grpSpPr>
          <a:xfrm>
            <a:off x="179388" y="17430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64" name="Rectangle 4"/>
          <p:cNvSpPr/>
          <p:nvPr/>
        </p:nvSpPr>
        <p:spPr>
          <a:xfrm>
            <a:off x="541338" y="1404938"/>
            <a:ext cx="8532812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电能表：用来测量用电器消耗电能的仪表（俗称电度表）。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338" name="组合 6147"/>
          <p:cNvGrpSpPr/>
          <p:nvPr/>
        </p:nvGrpSpPr>
        <p:grpSpPr>
          <a:xfrm>
            <a:off x="179388" y="-130175"/>
            <a:ext cx="3584575" cy="808038"/>
            <a:chOff x="0" y="0"/>
            <a:chExt cx="5647" cy="1273"/>
          </a:xfrm>
        </p:grpSpPr>
        <p:sp>
          <p:nvSpPr>
            <p:cNvPr id="1433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0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2" name="文本框 6151"/>
            <p:cNvSpPr txBox="1"/>
            <p:nvPr/>
          </p:nvSpPr>
          <p:spPr>
            <a:xfrm>
              <a:off x="878" y="432"/>
              <a:ext cx="47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用电能表测量电功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3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4" name="组合 3"/>
          <p:cNvGrpSpPr/>
          <p:nvPr/>
        </p:nvGrpSpPr>
        <p:grpSpPr>
          <a:xfrm>
            <a:off x="255588" y="819150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4347" name="Picture 15" descr="表盘"/>
          <p:cNvPicPr>
            <a:picLocks noChangeAspect="1"/>
          </p:cNvPicPr>
          <p:nvPr/>
        </p:nvPicPr>
        <p:blipFill>
          <a:blip r:embed="rId1"/>
          <a:srcRect b="13544"/>
          <a:stretch>
            <a:fillRect/>
          </a:stretch>
        </p:blipFill>
        <p:spPr>
          <a:xfrm>
            <a:off x="684213" y="1995488"/>
            <a:ext cx="3887787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17" descr="2012215172299344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1924050"/>
            <a:ext cx="4032250" cy="294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5" name="Picture 30" descr="http://pic.to8to.com/attch/day_151004/20151004_42c9036762a51d40d45eBdAq2BuzzgfD.jpg?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495" y="1059498"/>
            <a:ext cx="5715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2"/>
          <p:cNvSpPr txBox="1"/>
          <p:nvPr/>
        </p:nvSpPr>
        <p:spPr>
          <a:xfrm>
            <a:off x="539750" y="666750"/>
            <a:ext cx="7334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想一想，下面电能表的表头数据是什么意思？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387" name="组合 3"/>
          <p:cNvGrpSpPr/>
          <p:nvPr/>
        </p:nvGrpSpPr>
        <p:grpSpPr>
          <a:xfrm>
            <a:off x="182563" y="1666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0" name="线形标注 1 19"/>
          <p:cNvSpPr/>
          <p:nvPr/>
        </p:nvSpPr>
        <p:spPr>
          <a:xfrm>
            <a:off x="5894070" y="1419860"/>
            <a:ext cx="2160588" cy="431800"/>
          </a:xfrm>
          <a:prstGeom prst="borderCallout1">
            <a:avLst>
              <a:gd name="adj1" fmla="val 51035"/>
              <a:gd name="adj2" fmla="val -2307"/>
              <a:gd name="adj3" fmla="val 377951"/>
              <a:gd name="adj4" fmla="val -46942"/>
            </a:avLst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5</a:t>
            </a: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1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</a:t>
            </a:r>
            <a:r>
              <a:rPr kumimoji="1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kumimoji="1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kumimoji="1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线形标注 1 20"/>
          <p:cNvSpPr/>
          <p:nvPr/>
        </p:nvSpPr>
        <p:spPr>
          <a:xfrm>
            <a:off x="6254433" y="2859723"/>
            <a:ext cx="2425700" cy="719138"/>
          </a:xfrm>
          <a:prstGeom prst="borderCallout1">
            <a:avLst>
              <a:gd name="adj1" fmla="val 51035"/>
              <a:gd name="adj2" fmla="val -2307"/>
              <a:gd name="adj3" fmla="val 55823"/>
              <a:gd name="adj4" fmla="val -58176"/>
            </a:avLst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1200r/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1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kW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kumimoji="1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1" lang="zh-CN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endParaRPr kumimoji="1" lang="zh-CN" altLang="en-US" sz="2400" b="0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线形标注 1 22"/>
          <p:cNvSpPr/>
          <p:nvPr/>
        </p:nvSpPr>
        <p:spPr>
          <a:xfrm flipH="1">
            <a:off x="1142683" y="2499360"/>
            <a:ext cx="1295400" cy="576263"/>
          </a:xfrm>
          <a:prstGeom prst="borderCallout1">
            <a:avLst>
              <a:gd name="adj1" fmla="val 45654"/>
              <a:gd name="adj2" fmla="val 1233"/>
              <a:gd name="adj3" fmla="val 117881"/>
              <a:gd name="adj4" fmla="val -66348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220V</a:t>
            </a:r>
            <a:endParaRPr kumimoji="1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线形标注 1 24"/>
          <p:cNvSpPr/>
          <p:nvPr/>
        </p:nvSpPr>
        <p:spPr>
          <a:xfrm flipH="1">
            <a:off x="1295083" y="3651885"/>
            <a:ext cx="1295400" cy="576263"/>
          </a:xfrm>
          <a:prstGeom prst="borderCallout1">
            <a:avLst>
              <a:gd name="adj1" fmla="val 45654"/>
              <a:gd name="adj2" fmla="val 1233"/>
              <a:gd name="adj3" fmla="val -75826"/>
              <a:gd name="adj4" fmla="val -8548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50Hz</a:t>
            </a:r>
            <a:endParaRPr kumimoji="1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354" name="Text Box 2"/>
          <p:cNvSpPr txBox="1"/>
          <p:nvPr/>
        </p:nvSpPr>
        <p:spPr>
          <a:xfrm>
            <a:off x="539750" y="842963"/>
            <a:ext cx="7920038" cy="3970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220V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————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电能表工作电压为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220V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——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电能表通过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左右电流时，测量最准确；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在保证电能表测量准确的情况下，电能表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允许通过的最大电流为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15A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50Hz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————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电能表在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50 Hz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的电路中使用。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1200r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／（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kW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每消耗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 kW</a:t>
            </a:r>
            <a:r>
              <a:rPr lang="en-US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的电能，电能表转盘转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过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1200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转。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4" name="Rectangle 3"/>
          <p:cNvSpPr/>
          <p:nvPr/>
        </p:nvSpPr>
        <p:spPr>
          <a:xfrm>
            <a:off x="2609850" y="3081338"/>
            <a:ext cx="3960813" cy="17287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435" name="组合 3"/>
          <p:cNvGrpSpPr/>
          <p:nvPr/>
        </p:nvGrpSpPr>
        <p:grpSpPr>
          <a:xfrm>
            <a:off x="161925" y="21113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2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4">
                                            <p:txEl>
                                              <p:charRg st="2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4">
                                            <p:txEl>
                                              <p:charRg st="2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0354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354">
                                            <p:txEl>
                                              <p:charRg st="5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10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0354">
                                            <p:txEl>
                                              <p:charRg st="10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354">
                                            <p:txEl>
                                              <p:charRg st="10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1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354">
                                            <p:txEl>
                                              <p:charRg st="1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354">
                                            <p:txEl>
                                              <p:charRg st="1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167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354">
                                            <p:txEl>
                                              <p:charRg st="167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354">
                                            <p:txEl>
                                              <p:charRg st="167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charRg st="198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354">
                                            <p:txEl>
                                              <p:charRg st="198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354">
                                            <p:txEl>
                                              <p:charRg st="198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Rectangle 2"/>
          <p:cNvSpPr/>
          <p:nvPr>
            <p:ph idx="1"/>
          </p:nvPr>
        </p:nvSpPr>
        <p:spPr>
          <a:xfrm>
            <a:off x="539750" y="627063"/>
            <a:ext cx="7816850" cy="1198562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电子式单相电能表重要参数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imp/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kW·h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）： 表示用电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1kW</a:t>
            </a:r>
            <a:r>
              <a:rPr lang="en-US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·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指示灯闪烁的次数，如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6400imp/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kW</a:t>
            </a:r>
            <a:r>
              <a:rPr lang="en-US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·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）。</a:t>
            </a:r>
            <a:endParaRPr lang="zh-CN" altLang="en-US" kern="120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58" name="Rectangle 3"/>
          <p:cNvSpPr/>
          <p:nvPr/>
        </p:nvSpPr>
        <p:spPr>
          <a:xfrm>
            <a:off x="5519738" y="3063875"/>
            <a:ext cx="1881187" cy="460375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IC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卡电能表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4188" y="1825625"/>
            <a:ext cx="2320925" cy="2935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0" name="组合 3"/>
          <p:cNvGrpSpPr/>
          <p:nvPr/>
        </p:nvGrpSpPr>
        <p:grpSpPr>
          <a:xfrm>
            <a:off x="106363" y="1825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3426" name="Text Box 2"/>
          <p:cNvSpPr txBox="1"/>
          <p:nvPr/>
        </p:nvSpPr>
        <p:spPr>
          <a:xfrm>
            <a:off x="1908175" y="3867785"/>
            <a:ext cx="5248275" cy="1014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本月用电量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月末的数字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月初的数字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561.6kW·h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478.2kW·h=83.4kW·h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2" name="Rectangle 4"/>
          <p:cNvSpPr/>
          <p:nvPr/>
        </p:nvSpPr>
        <p:spPr>
          <a:xfrm>
            <a:off x="539750" y="752475"/>
            <a:ext cx="20113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电能表读数：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3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8538" y="1276350"/>
            <a:ext cx="3257550" cy="250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4" name="组合 3"/>
          <p:cNvGrpSpPr/>
          <p:nvPr/>
        </p:nvGrpSpPr>
        <p:grpSpPr>
          <a:xfrm>
            <a:off x="193675" y="14763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03433" name="Text Box 9"/>
          <p:cNvSpPr txBox="1"/>
          <p:nvPr/>
        </p:nvSpPr>
        <p:spPr>
          <a:xfrm>
            <a:off x="5795963" y="1851025"/>
            <a:ext cx="163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478.2 kW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434" name="Text Box 10"/>
          <p:cNvSpPr txBox="1"/>
          <p:nvPr/>
        </p:nvSpPr>
        <p:spPr>
          <a:xfrm>
            <a:off x="5829300" y="2909888"/>
            <a:ext cx="163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561.6 kW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33" grpId="0"/>
      <p:bldP spid="1034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539750" y="842963"/>
            <a:ext cx="28813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电功的感性认识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Text Box 3"/>
          <p:cNvSpPr txBox="1"/>
          <p:nvPr/>
        </p:nvSpPr>
        <p:spPr>
          <a:xfrm>
            <a:off x="1036638" y="1516063"/>
            <a:ext cx="7069137" cy="2675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普通手电筒的小灯泡每秒消耗的电能约为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40W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的白织灯，每秒消耗的电能约为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电力机车行驶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1min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，消耗的电能约为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1507" name="组合 3"/>
          <p:cNvGrpSpPr/>
          <p:nvPr/>
        </p:nvGrpSpPr>
        <p:grpSpPr>
          <a:xfrm>
            <a:off x="106363" y="1889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539750" y="627063"/>
            <a:ext cx="8280400" cy="1754187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小明家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2015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年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月底与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月底电能表的示数如图所示，请计算：小明家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月份消耗多少电能？若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1kW·h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电费为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元，应付多少电费？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9572" name="Text Box 4"/>
          <p:cNvSpPr txBox="1"/>
          <p:nvPr/>
        </p:nvSpPr>
        <p:spPr>
          <a:xfrm>
            <a:off x="814388" y="3338513"/>
            <a:ext cx="7359650" cy="1200150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=3394.5kW·h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3287.5kW·h=107kW·h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需要付的电费：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×107kW·h=64.2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3555" name="组合 3"/>
          <p:cNvGrpSpPr/>
          <p:nvPr/>
        </p:nvGrpSpPr>
        <p:grpSpPr>
          <a:xfrm>
            <a:off x="188913" y="1825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23558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2236788"/>
            <a:ext cx="5041900" cy="1103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01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013" y="627063"/>
            <a:ext cx="6913562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Rectangle 2"/>
          <p:cNvSpPr/>
          <p:nvPr/>
        </p:nvSpPr>
        <p:spPr>
          <a:xfrm>
            <a:off x="611188" y="411163"/>
            <a:ext cx="8116887" cy="190055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小明家的电能表本月末的示数是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3760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，上月末的示数是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3646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，这个月他家用去多少电能？如果电费为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这个月他家应交多少电费？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1619" name="Text Box 3"/>
          <p:cNvSpPr txBox="1"/>
          <p:nvPr/>
        </p:nvSpPr>
        <p:spPr>
          <a:xfrm>
            <a:off x="1764030" y="2341245"/>
            <a:ext cx="5554980" cy="212280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=3760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-3646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=114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114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×0.45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=51.3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答：这个月他家应交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51.3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元电费。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200025" y="1539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31762" name="Picture 18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2066925"/>
            <a:ext cx="4127500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19"/>
          <p:cNvSpPr txBox="1"/>
          <p:nvPr/>
        </p:nvSpPr>
        <p:spPr>
          <a:xfrm>
            <a:off x="1731963" y="598488"/>
            <a:ext cx="54324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现代社会和生产中几乎处处都离不开电。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6" name="Picture 22" descr="C:\Users\Administrator\Desktop\9d739f737629466097f601cbcce4c6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34600" y="-7219950"/>
            <a:ext cx="2919413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7" name="Picture 23" descr="9d739f737629466097f601cbcce4c6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2066925"/>
            <a:ext cx="4105275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Rectangle 2"/>
          <p:cNvSpPr/>
          <p:nvPr>
            <p:ph idx="1"/>
          </p:nvPr>
        </p:nvSpPr>
        <p:spPr>
          <a:xfrm>
            <a:off x="360045" y="387033"/>
            <a:ext cx="8280400" cy="1752600"/>
          </a:xfrm>
          <a:prstGeom prst="rect">
            <a:avLst/>
          </a:prstGeom>
          <a:noFill/>
          <a:ln>
            <a:noFill/>
          </a:ln>
        </p:spPr>
        <p:txBody>
          <a:bodyPr wrap="square" anchor="t" anchorCtr="0">
            <a:spAutoFit/>
          </a:bodyPr>
          <a:p>
            <a:pPr marL="0" indent="0">
              <a:lnSpc>
                <a:spcPct val="150000"/>
              </a:lnSpc>
              <a:buNone/>
            </a:pP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一电能表表盘上标明“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1200 r /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kW</a:t>
            </a:r>
            <a:r>
              <a:rPr lang="en-US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·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，将某用电器单独接在该表上。当用电器工作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4min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后，电能表转盘转过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55r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。若用电器额定电压是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220V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，求通过该用电器的电流。</a:t>
            </a:r>
            <a:endParaRPr lang="zh-CN" altLang="en-US" kern="120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43" name="Text Box 3"/>
          <p:cNvSpPr txBox="1"/>
          <p:nvPr/>
        </p:nvSpPr>
        <p:spPr>
          <a:xfrm>
            <a:off x="467043" y="2355850"/>
            <a:ext cx="1641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解：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W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112644" name="Object 4"/>
          <p:cNvGraphicFramePr/>
          <p:nvPr/>
        </p:nvGraphicFramePr>
        <p:xfrm>
          <a:off x="1763713" y="2211706"/>
          <a:ext cx="6809105" cy="718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159500" imgH="609600" progId="Equation.DSMT4">
                  <p:embed/>
                </p:oleObj>
              </mc:Choice>
              <mc:Fallback>
                <p:oleObj name="" r:id="rId1" imgW="6159500" imgH="6096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3713" y="2211706"/>
                        <a:ext cx="6809105" cy="718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45" name="Text Box 5"/>
          <p:cNvSpPr txBox="1"/>
          <p:nvPr/>
        </p:nvSpPr>
        <p:spPr>
          <a:xfrm>
            <a:off x="1115695" y="4587875"/>
            <a:ext cx="63674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答：通过该用电器的电流为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3.125A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4030" y="3122295"/>
          <a:ext cx="4208780" cy="1274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2095500" imgH="634365" progId="Equation.DSMT4">
                  <p:embed/>
                </p:oleObj>
              </mc:Choice>
              <mc:Fallback>
                <p:oleObj name="" r:id="rId3" imgW="2095500" imgH="634365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4030" y="3122295"/>
                        <a:ext cx="4208780" cy="1274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/>
      <p:bldP spid="1126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421063" y="91757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612775" y="1347788"/>
            <a:ext cx="8280400" cy="34124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知道电流做功的过程就是消耗电能的过程，了解不同用电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器能量的转化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知道电能的计算公式及单位，会计算电功的大小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认识电能表的各项参数，会用电能表测某段时间内电路消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耗的电能，会通过电能表计算电费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17488" y="27463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948" name="Text Box 4"/>
          <p:cNvSpPr txBox="1"/>
          <p:nvPr/>
        </p:nvSpPr>
        <p:spPr>
          <a:xfrm>
            <a:off x="742950" y="3938588"/>
            <a:ext cx="4176713" cy="1125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电流通过电灯时</a:t>
            </a:r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灯丝灼热发光</a:t>
            </a:r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电能转化为内能和光能。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17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1088" y="1231900"/>
            <a:ext cx="3635375" cy="2817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3"/>
          <p:cNvGrpSpPr/>
          <p:nvPr/>
        </p:nvGrpSpPr>
        <p:grpSpPr>
          <a:xfrm>
            <a:off x="252413" y="6143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7174" name="Picture 9" descr="52536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07000" y="1231900"/>
            <a:ext cx="2798763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54" name="Text Box 10"/>
          <p:cNvSpPr txBox="1"/>
          <p:nvPr/>
        </p:nvSpPr>
        <p:spPr>
          <a:xfrm>
            <a:off x="5148263" y="3938588"/>
            <a:ext cx="3816350" cy="1125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电吹风利用电流做功，把电能转化为机械能和内能。</a:t>
            </a:r>
            <a:endParaRPr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7176" name="组合 6147"/>
          <p:cNvGrpSpPr/>
          <p:nvPr/>
        </p:nvGrpSpPr>
        <p:grpSpPr>
          <a:xfrm>
            <a:off x="107950" y="-195262"/>
            <a:ext cx="2517775" cy="809625"/>
            <a:chOff x="0" y="0"/>
            <a:chExt cx="3968" cy="1273"/>
          </a:xfrm>
        </p:grpSpPr>
        <p:sp>
          <p:nvSpPr>
            <p:cNvPr id="717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文本框 6151"/>
            <p:cNvSpPr txBox="1"/>
            <p:nvPr/>
          </p:nvSpPr>
          <p:spPr>
            <a:xfrm>
              <a:off x="878" y="432"/>
              <a:ext cx="309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电能与电功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81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4994" name="Text Box 2"/>
          <p:cNvSpPr txBox="1"/>
          <p:nvPr/>
        </p:nvSpPr>
        <p:spPr>
          <a:xfrm>
            <a:off x="611188" y="3795713"/>
            <a:ext cx="4321175" cy="1125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洗衣机利用电能</a:t>
            </a:r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把衣物洗净，电能转化为机械能。</a:t>
            </a: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8194" name="Picture 6" descr="3e9a361517f5275e288573f8e078bf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555625"/>
            <a:ext cx="4392613" cy="32940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5" name="组合 3"/>
          <p:cNvGrpSpPr/>
          <p:nvPr/>
        </p:nvGrpSpPr>
        <p:grpSpPr>
          <a:xfrm>
            <a:off x="165100" y="1111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8198" name="Picture 10" descr="%E7%94%B5%E7%83%AD%E6%B0%B4%E5%A3%B6%EF%BC%88TY-802%EF%BC%89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842963"/>
            <a:ext cx="2643188" cy="2843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3" name="Text Box 11"/>
          <p:cNvSpPr txBox="1"/>
          <p:nvPr/>
        </p:nvSpPr>
        <p:spPr>
          <a:xfrm>
            <a:off x="4932363" y="3795713"/>
            <a:ext cx="3643312" cy="1125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电热水瓶，利用电能把水烧开，电能转化为内能。</a:t>
            </a:r>
            <a:endParaRPr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50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7042" name="Rectangle 2"/>
          <p:cNvSpPr/>
          <p:nvPr>
            <p:ph idx="1"/>
          </p:nvPr>
        </p:nvSpPr>
        <p:spPr>
          <a:xfrm>
            <a:off x="539750" y="915988"/>
            <a:ext cx="7575550" cy="341249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以上用电器工作时，能是怎样转化的？</a:t>
            </a:r>
            <a:endParaRPr lang="zh-CN" altLang="en-US" kern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kern="1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kern="1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答：把电能转化为其他形式的能。</a:t>
            </a:r>
            <a:endParaRPr lang="zh-CN" altLang="en-US" kern="1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kern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做功的实质是什么？</a:t>
            </a:r>
            <a:endParaRPr lang="zh-CN" altLang="en-US" kern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80000"/>
              </a:lnSpc>
              <a:spcBef>
                <a:spcPct val="0"/>
              </a:spcBef>
              <a:buNone/>
            </a:pPr>
            <a:r>
              <a:rPr lang="zh-CN" altLang="en-US" kern="1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答：做功的实质是实现能的转化（能的转化是靠做功来实现的），能转化的过程就是做功。</a:t>
            </a:r>
            <a:endParaRPr lang="zh-CN" altLang="en-US" kern="1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218" name="组合 3"/>
          <p:cNvGrpSpPr/>
          <p:nvPr/>
        </p:nvGrpSpPr>
        <p:grpSpPr>
          <a:xfrm>
            <a:off x="190500" y="23177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5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8066" name="Text Box 2"/>
          <p:cNvSpPr txBox="1"/>
          <p:nvPr/>
        </p:nvSpPr>
        <p:spPr>
          <a:xfrm>
            <a:off x="684213" y="700088"/>
            <a:ext cx="7993062" cy="2862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电功：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电流所做的功。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表示：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实质：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电流做功的过程实际上就是电能转化为其他形式能的过程，电流做了多少功就有多少电能转化为其他形式的能。也就是消耗了多少电能就获得了多少其他形式的能。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8068" name="Rectangle 4"/>
          <p:cNvSpPr/>
          <p:nvPr/>
        </p:nvSpPr>
        <p:spPr>
          <a:xfrm>
            <a:off x="757238" y="3795713"/>
            <a:ext cx="5183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电流做功与哪些因素有关呢？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3" name="组合 3"/>
          <p:cNvGrpSpPr/>
          <p:nvPr/>
        </p:nvGrpSpPr>
        <p:grpSpPr>
          <a:xfrm>
            <a:off x="260350" y="177800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6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6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1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6">
                                            <p:txEl>
                                              <p:charRg st="1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66">
                                            <p:txEl>
                                              <p:charRg st="16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520700" y="866775"/>
            <a:ext cx="5635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科学家通过大量研究发现：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1" name="Text Box 3"/>
          <p:cNvSpPr txBox="1"/>
          <p:nvPr/>
        </p:nvSpPr>
        <p:spPr>
          <a:xfrm>
            <a:off x="673100" y="1490663"/>
            <a:ext cx="19351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电功的公式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2" name="Text Box 4"/>
          <p:cNvSpPr txBox="1"/>
          <p:nvPr/>
        </p:nvSpPr>
        <p:spPr>
          <a:xfrm>
            <a:off x="3203575" y="1779588"/>
            <a:ext cx="15811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W=U I t</a:t>
            </a:r>
            <a:endParaRPr lang="en-US" altLang="zh-CN" sz="32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3" name="Line 5"/>
          <p:cNvSpPr/>
          <p:nvPr/>
        </p:nvSpPr>
        <p:spPr>
          <a:xfrm flipV="1">
            <a:off x="3524250" y="2266950"/>
            <a:ext cx="430213" cy="60642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4" name="Line 6"/>
          <p:cNvSpPr/>
          <p:nvPr/>
        </p:nvSpPr>
        <p:spPr>
          <a:xfrm flipV="1">
            <a:off x="2589213" y="2257425"/>
            <a:ext cx="754062" cy="61595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5" name="Line 7"/>
          <p:cNvSpPr/>
          <p:nvPr/>
        </p:nvSpPr>
        <p:spPr>
          <a:xfrm flipH="1" flipV="1">
            <a:off x="4337050" y="2314575"/>
            <a:ext cx="195263" cy="5588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6" name="Line 8"/>
          <p:cNvSpPr/>
          <p:nvPr/>
        </p:nvSpPr>
        <p:spPr>
          <a:xfrm flipH="1" flipV="1">
            <a:off x="4632325" y="2281238"/>
            <a:ext cx="849313" cy="6365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7" name="Text Box 9"/>
          <p:cNvSpPr txBox="1"/>
          <p:nvPr/>
        </p:nvSpPr>
        <p:spPr>
          <a:xfrm>
            <a:off x="1619885" y="2906713"/>
            <a:ext cx="13684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电功（焦）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8" name="Text Box 10"/>
          <p:cNvSpPr txBox="1"/>
          <p:nvPr/>
        </p:nvSpPr>
        <p:spPr>
          <a:xfrm>
            <a:off x="2876550" y="2906713"/>
            <a:ext cx="15113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电压（伏）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9" name="Text Box 11"/>
          <p:cNvSpPr txBox="1"/>
          <p:nvPr/>
        </p:nvSpPr>
        <p:spPr>
          <a:xfrm>
            <a:off x="4100513" y="2906713"/>
            <a:ext cx="145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电流（安）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100" name="Text Box 12"/>
          <p:cNvSpPr txBox="1"/>
          <p:nvPr/>
        </p:nvSpPr>
        <p:spPr>
          <a:xfrm>
            <a:off x="5324475" y="2906713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通电时间（秒）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101" name="Text Box 13"/>
          <p:cNvSpPr txBox="1"/>
          <p:nvPr/>
        </p:nvSpPr>
        <p:spPr>
          <a:xfrm>
            <a:off x="673100" y="3319463"/>
            <a:ext cx="75739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电功的单位：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焦耳（焦）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——J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，千瓦时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——kW·h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102" name="Text Box 14"/>
          <p:cNvSpPr txBox="1"/>
          <p:nvPr/>
        </p:nvSpPr>
        <p:spPr>
          <a:xfrm>
            <a:off x="684213" y="4371975"/>
            <a:ext cx="69040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电流做了多少功，也就消耗了多少电能。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78" name="组合 3"/>
          <p:cNvGrpSpPr/>
          <p:nvPr/>
        </p:nvGrpSpPr>
        <p:grpSpPr>
          <a:xfrm>
            <a:off x="200025" y="2032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9106" name="Text Box 18"/>
          <p:cNvSpPr txBox="1"/>
          <p:nvPr/>
        </p:nvSpPr>
        <p:spPr>
          <a:xfrm>
            <a:off x="2771775" y="3867150"/>
            <a:ext cx="2879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1kw·h=3.6×10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7" grpId="0"/>
      <p:bldP spid="89098" grpId="0"/>
      <p:bldP spid="89099" grpId="0"/>
      <p:bldP spid="89100" grpId="0"/>
      <p:bldP spid="89101" grpId="0"/>
      <p:bldP spid="89102" grpId="0"/>
      <p:bldP spid="891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Text Box 2"/>
          <p:cNvSpPr txBox="1"/>
          <p:nvPr/>
        </p:nvSpPr>
        <p:spPr>
          <a:xfrm>
            <a:off x="611188" y="771525"/>
            <a:ext cx="770572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例题：一把电烙铁接在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的电路中，通过它的电流是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350mA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，问通电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30min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消耗了多少电能？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120" name="Text Box 8"/>
          <p:cNvSpPr txBox="1"/>
          <p:nvPr/>
        </p:nvSpPr>
        <p:spPr>
          <a:xfrm>
            <a:off x="611188" y="2355850"/>
            <a:ext cx="76327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分析：只需求出在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30min</a:t>
            </a:r>
            <a:r>
              <a:rPr lang="zh-CN" altLang="en-US" sz="2400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内的电功，就可以知道所消耗的电能。</a:t>
            </a:r>
            <a:endParaRPr lang="zh-CN" altLang="en-US" sz="2400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179388" y="1254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0" grpId="0"/>
    </p:bld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1785</Words>
  <Application>WPS 演示</Application>
  <PresentationFormat>全屏显示(4:3)</PresentationFormat>
  <Paragraphs>166</Paragraphs>
  <Slides>20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楷体_GB2312</vt:lpstr>
      <vt:lpstr>Tahoma</vt:lpstr>
      <vt:lpstr>Arial Unicode MS</vt:lpstr>
      <vt:lpstr>默认设计模板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65</cp:revision>
  <dcterms:created xsi:type="dcterms:W3CDTF">2015-07-09T08:14:00Z</dcterms:created>
  <dcterms:modified xsi:type="dcterms:W3CDTF">2023-02-24T02:31:34Z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3CA875879B6F465BA476C6E0617FA95D</vt:lpwstr>
  </property>
</Properties>
</file>