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69" r:id="rId3"/>
    <p:sldId id="430" r:id="rId4"/>
    <p:sldId id="451" r:id="rId5"/>
    <p:sldId id="425" r:id="rId6"/>
    <p:sldId id="431" r:id="rId7"/>
    <p:sldId id="434" r:id="rId8"/>
    <p:sldId id="432" r:id="rId9"/>
    <p:sldId id="435" r:id="rId10"/>
    <p:sldId id="436" r:id="rId11"/>
    <p:sldId id="437" r:id="rId12"/>
    <p:sldId id="439" r:id="rId13"/>
    <p:sldId id="440" r:id="rId14"/>
    <p:sldId id="447" r:id="rId15"/>
    <p:sldId id="452" r:id="rId16"/>
    <p:sldId id="453" r:id="rId17"/>
    <p:sldId id="464" r:id="rId18"/>
  </p:sldIdLst>
  <p:sldSz cx="9144000" cy="51435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3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3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3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3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3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3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3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3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3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DB93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506" y="-114"/>
      </p:cViewPr>
      <p:guideLst>
        <p:guide orient="horz" pos="1570"/>
        <p:guide pos="27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050" noProof="1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050" noProof="1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>
              <a:lnSpc>
                <a:spcPct val="100000"/>
              </a:lnSpc>
            </a:pPr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wmf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5"/>
          <p:cNvSpPr/>
          <p:nvPr/>
        </p:nvSpPr>
        <p:spPr>
          <a:xfrm>
            <a:off x="2418398" y="1667193"/>
            <a:ext cx="4373880" cy="169164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15.4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探究焦耳定律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4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课时 电流的热效应</a:t>
            </a:r>
            <a:endParaRPr lang="en-US" altLang="zh-CN" sz="3200" b="1" i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46038" y="804863"/>
            <a:ext cx="903605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i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第十五章 电能与电功率</a:t>
            </a:r>
            <a:endParaRPr lang="zh-CN" altLang="en-US" sz="4800" i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313" name="组合 3"/>
          <p:cNvGrpSpPr/>
          <p:nvPr/>
        </p:nvGrpSpPr>
        <p:grpSpPr>
          <a:xfrm>
            <a:off x="250825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实验与探究</a:t>
              </a:r>
              <a:endPara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13316" name="Picture 5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l="7134" t="6495" r="8929" b="2330"/>
          <a:stretch>
            <a:fillRect/>
          </a:stretch>
        </p:blipFill>
        <p:spPr>
          <a:xfrm>
            <a:off x="2627630" y="1779905"/>
            <a:ext cx="3384550" cy="2807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Rectangle 6"/>
          <p:cNvSpPr/>
          <p:nvPr/>
        </p:nvSpPr>
        <p:spPr>
          <a:xfrm>
            <a:off x="322263" y="695166"/>
            <a:ext cx="8497887" cy="11988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）相同时间内通过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的电流为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，移动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的滑片，使通过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。比较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两次所产热的多少；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0119" name="Rectangle 7"/>
          <p:cNvSpPr/>
          <p:nvPr/>
        </p:nvSpPr>
        <p:spPr>
          <a:xfrm>
            <a:off x="1475740" y="4587875"/>
            <a:ext cx="57197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通过电流为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时比通过电流为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时的温度高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337" name="组合 3"/>
          <p:cNvGrpSpPr/>
          <p:nvPr/>
        </p:nvGrpSpPr>
        <p:grpSpPr>
          <a:xfrm>
            <a:off x="179388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实验与探究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4340" name="Rectangle 6"/>
          <p:cNvSpPr/>
          <p:nvPr/>
        </p:nvSpPr>
        <p:spPr>
          <a:xfrm>
            <a:off x="179388" y="699929"/>
            <a:ext cx="8497887" cy="11988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）如图所示，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，控制通过导体的电流和通电时间不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变，比较温度计的示数。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341" name="Picture 7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l="3783" t="5200" r="7061" b="3436"/>
          <a:stretch>
            <a:fillRect/>
          </a:stretch>
        </p:blipFill>
        <p:spPr>
          <a:xfrm>
            <a:off x="2780030" y="1924050"/>
            <a:ext cx="3592195" cy="2532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8" name="Rectangle 8"/>
          <p:cNvSpPr/>
          <p:nvPr/>
        </p:nvSpPr>
        <p:spPr>
          <a:xfrm>
            <a:off x="1418273" y="4516120"/>
            <a:ext cx="63150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电阻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温度计的示数比电阻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2400" baseline="-25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温度计的示数大 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5361" name="组合 3"/>
          <p:cNvGrpSpPr/>
          <p:nvPr/>
        </p:nvGrpSpPr>
        <p:grpSpPr>
          <a:xfrm>
            <a:off x="179388" y="48387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归纳与小结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93191" name="Text Box 7"/>
          <p:cNvSpPr txBox="1"/>
          <p:nvPr/>
        </p:nvSpPr>
        <p:spPr>
          <a:xfrm>
            <a:off x="539750" y="1058863"/>
            <a:ext cx="8280400" cy="10502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对同一电阻丝，在电流大小不变的情况下，通电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越长，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产生的热量越多。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3192" name="Text Box 8"/>
          <p:cNvSpPr txBox="1"/>
          <p:nvPr/>
        </p:nvSpPr>
        <p:spPr>
          <a:xfrm>
            <a:off x="539750" y="2211388"/>
            <a:ext cx="7920038" cy="1050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对同一电阻丝，在通电时间相同的情况下，通电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大越长，产生的热量越多。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3193" name="Text Box 9"/>
          <p:cNvSpPr txBox="1"/>
          <p:nvPr/>
        </p:nvSpPr>
        <p:spPr>
          <a:xfrm>
            <a:off x="539750" y="3363913"/>
            <a:ext cx="8280400" cy="1050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在通电电流大小不变，通电时间相同的情况下，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电阻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越大，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产生的热量越多。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1" grpId="0"/>
      <p:bldP spid="93192" grpId="0"/>
      <p:bldP spid="931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611188" y="1995488"/>
            <a:ext cx="1800225" cy="6477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电流的热效应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43213" y="2427288"/>
            <a:ext cx="2016125" cy="129698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通电导体放出的热量跟哪些因素有关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43213" y="842963"/>
            <a:ext cx="1584325" cy="64928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定义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27763" y="3652838"/>
            <a:ext cx="1584325" cy="6477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通电时间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27763" y="2716213"/>
            <a:ext cx="1584325" cy="6477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电阻大小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27763" y="1708150"/>
            <a:ext cx="1584325" cy="6477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电流大小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1" name="直接连接符 10"/>
          <p:cNvCxnSpPr>
            <a:stCxn id="4" idx="3"/>
            <a:endCxn id="5" idx="1"/>
          </p:cNvCxnSpPr>
          <p:nvPr/>
        </p:nvCxnSpPr>
        <p:spPr>
          <a:xfrm>
            <a:off x="2411413" y="2319338"/>
            <a:ext cx="431800" cy="757238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4" idx="3"/>
            <a:endCxn id="6" idx="1"/>
          </p:cNvCxnSpPr>
          <p:nvPr/>
        </p:nvCxnSpPr>
        <p:spPr>
          <a:xfrm flipV="1">
            <a:off x="2411413" y="1168400"/>
            <a:ext cx="431800" cy="11509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5" idx="3"/>
            <a:endCxn id="6" idx="1"/>
          </p:cNvCxnSpPr>
          <p:nvPr/>
        </p:nvCxnSpPr>
        <p:spPr>
          <a:xfrm flipV="1">
            <a:off x="4859338" y="2211388"/>
            <a:ext cx="1296988" cy="8651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5" idx="3"/>
            <a:endCxn id="9" idx="1"/>
          </p:cNvCxnSpPr>
          <p:nvPr/>
        </p:nvCxnSpPr>
        <p:spPr>
          <a:xfrm flipV="1">
            <a:off x="4859338" y="2032000"/>
            <a:ext cx="1368425" cy="10445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5" idx="3"/>
            <a:endCxn id="9" idx="1"/>
          </p:cNvCxnSpPr>
          <p:nvPr/>
        </p:nvCxnSpPr>
        <p:spPr>
          <a:xfrm flipV="1">
            <a:off x="4859338" y="3040063"/>
            <a:ext cx="1368425" cy="365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5" idx="3"/>
            <a:endCxn id="7" idx="1"/>
          </p:cNvCxnSpPr>
          <p:nvPr/>
        </p:nvCxnSpPr>
        <p:spPr>
          <a:xfrm>
            <a:off x="4859338" y="3076575"/>
            <a:ext cx="1368425" cy="9001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9" name="Text Box 3"/>
          <p:cNvSpPr txBox="1"/>
          <p:nvPr/>
        </p:nvSpPr>
        <p:spPr>
          <a:xfrm>
            <a:off x="179388" y="699453"/>
            <a:ext cx="8929687" cy="12915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buClrTx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电流的热效应是电流通过导体时</a:t>
            </a:r>
            <a:r>
              <a:rPr lang="en-US" altLang="zh-CN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转化成</a:t>
            </a:r>
            <a:r>
              <a:rPr lang="en-US" altLang="zh-CN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的现象。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ClrTx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电热器是利用电流的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制成的加热设备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868" name="Text Box 4"/>
          <p:cNvSpPr txBox="1"/>
          <p:nvPr/>
        </p:nvSpPr>
        <p:spPr>
          <a:xfrm>
            <a:off x="4859655" y="777240"/>
            <a:ext cx="1363663" cy="588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5000"/>
              </a:lnSpc>
              <a:buClr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电能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9" name="Text Box 5"/>
          <p:cNvSpPr txBox="1"/>
          <p:nvPr/>
        </p:nvSpPr>
        <p:spPr>
          <a:xfrm>
            <a:off x="6803708" y="777240"/>
            <a:ext cx="488950" cy="588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5000"/>
              </a:lnSpc>
              <a:buClr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0" name="Text Box 6"/>
          <p:cNvSpPr txBox="1"/>
          <p:nvPr/>
        </p:nvSpPr>
        <p:spPr>
          <a:xfrm>
            <a:off x="170180" y="2211705"/>
            <a:ext cx="8948738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buClrTx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在研究电流产生的热量跟电流的关系”的实验中，应保持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ClrTx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一定，用滑动变阻器改变电阻丝的电流。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6873" name="Text Box 9"/>
          <p:cNvSpPr txBox="1"/>
          <p:nvPr/>
        </p:nvSpPr>
        <p:spPr>
          <a:xfrm>
            <a:off x="3275965" y="1366203"/>
            <a:ext cx="1428750" cy="5715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Clr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热效应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4" name="Text Box 10"/>
          <p:cNvSpPr txBox="1"/>
          <p:nvPr/>
        </p:nvSpPr>
        <p:spPr>
          <a:xfrm>
            <a:off x="539750" y="2787333"/>
            <a:ext cx="795338" cy="5715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Clr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电阻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5" name="Text Box 11"/>
          <p:cNvSpPr txBox="1"/>
          <p:nvPr/>
        </p:nvSpPr>
        <p:spPr>
          <a:xfrm>
            <a:off x="1619885" y="2787333"/>
            <a:ext cx="1152525" cy="5715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ClrTx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bldLvl="0" animBg="1"/>
      <p:bldP spid="36869" grpId="0" bldLvl="0" animBg="1"/>
      <p:bldP spid="36870" grpId="0" bldLvl="0" animBg="1"/>
      <p:bldP spid="36873" grpId="0" bldLvl="0" animBg="1"/>
      <p:bldP spid="36874" grpId="0" bldLvl="0" animBg="1"/>
      <p:bldP spid="3687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3" name="Rectangle 3"/>
          <p:cNvSpPr>
            <a:spLocks noGrp="1"/>
          </p:cNvSpPr>
          <p:nvPr>
            <p:ph idx="1"/>
          </p:nvPr>
        </p:nvSpPr>
        <p:spPr>
          <a:xfrm>
            <a:off x="358775" y="612775"/>
            <a:ext cx="8389938" cy="3316288"/>
          </a:xfrm>
          <a:prstGeom prst="rect">
            <a:avLst/>
          </a:prstGeom>
          <a:ln>
            <a:noFill/>
            <a:miter/>
          </a:ln>
        </p:spPr>
        <p:txBody>
          <a:bodyPr anchor="t" anchorCtr="0"/>
          <a:p>
            <a:pPr marL="257175" marR="0" indent="-257175" algn="l" defTabSz="914400" rtl="0" eaLnBrk="0" fontAlgn="base" latinLnBrk="0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现有甲、乙两个电炉子，已知电炉电阻</a:t>
            </a:r>
            <a:r>
              <a:rPr kumimoji="0" lang="en-US" altLang="zh-CN" sz="2400" b="0" i="1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</a:t>
            </a:r>
            <a:r>
              <a:rPr kumimoji="0" lang="en-US" altLang="zh-CN" sz="2400" b="0" i="0" u="none" strike="noStrike" kern="1200" cap="none" spc="0" normalizeH="0" baseline="-2500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＞</a:t>
            </a:r>
            <a:r>
              <a:rPr kumimoji="0" lang="en-US" altLang="zh-CN" sz="2400" b="0" i="1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</a:t>
            </a:r>
            <a:r>
              <a:rPr kumimoji="0" lang="en-US" altLang="zh-CN" sz="2400" b="0" i="0" u="none" strike="noStrike" kern="1200" cap="none" spc="0" normalizeH="0" baseline="-2500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，分别接</a:t>
            </a:r>
            <a:endParaRPr kumimoji="0" lang="en-US" altLang="zh-CN" sz="2400" b="0" i="0" u="none" strike="noStrike" kern="120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257175" marR="0" indent="-257175" algn="l" defTabSz="914400" rtl="0" eaLnBrk="0" fontAlgn="base" latinLnBrk="0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入电源电压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220V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的电路中，相同时间内，它们发热情</a:t>
            </a:r>
            <a:endParaRPr kumimoji="0" lang="en-US" altLang="zh-CN" sz="2400" b="0" i="0" u="none" strike="noStrike" kern="120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257175" marR="0" indent="-257175" algn="l" defTabSz="914400" rtl="0" eaLnBrk="0" fontAlgn="base" latinLnBrk="0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况是                                 （  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）</a:t>
            </a:r>
            <a:endParaRPr kumimoji="0" lang="zh-CN" altLang="en-US" sz="2400" b="0" i="0" u="none" strike="noStrike" kern="120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257175" marR="0" indent="-257175" algn="l" defTabSz="914400" rtl="0" eaLnBrk="0" fontAlgn="base" latinLnBrk="0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甲放热多              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乙放热多 </a:t>
            </a:r>
            <a:endParaRPr kumimoji="0" lang="zh-CN" altLang="en-US" sz="2400" b="0" i="0" u="none" strike="noStrike" kern="120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257175" marR="0" indent="-257175" algn="l" defTabSz="914400" rtl="0" eaLnBrk="0" fontAlgn="base" latinLnBrk="0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同样多                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0" lang="en-US" altLang="zh-CN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400" b="0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无法判断</a:t>
            </a:r>
            <a:endParaRPr kumimoji="0" lang="zh-CN" altLang="en-US" sz="2400" b="0" i="0" u="none" strike="noStrike" kern="120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1" i="0" u="none" strike="noStrike" kern="120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892" name="Text Box 4"/>
          <p:cNvSpPr txBox="1"/>
          <p:nvPr/>
        </p:nvSpPr>
        <p:spPr>
          <a:xfrm>
            <a:off x="6876098" y="1419543"/>
            <a:ext cx="431800" cy="5715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7" name="Rectangle 3"/>
          <p:cNvSpPr>
            <a:spLocks noGrp="1"/>
          </p:cNvSpPr>
          <p:nvPr>
            <p:ph idx="1"/>
          </p:nvPr>
        </p:nvSpPr>
        <p:spPr>
          <a:xfrm>
            <a:off x="323850" y="771525"/>
            <a:ext cx="8389938" cy="3070225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p>
            <a:pPr>
              <a:buNone/>
            </a:pP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</a:t>
            </a:r>
            <a:r>
              <a:rPr lang="en-US" altLang="zh-CN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lang="zh-CN" altLang="en-US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将一台“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220V</a:t>
            </a:r>
            <a:r>
              <a:rPr lang="en-US" altLang="zh-CN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100W</a:t>
            </a:r>
            <a:r>
              <a:rPr lang="en-US" altLang="zh-CN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的电风扇，一个”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220V  100W</a:t>
            </a:r>
            <a:r>
              <a:rPr lang="en-US" altLang="zh-CN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</a:t>
            </a:r>
            <a:endParaRPr lang="en-US" altLang="zh-CN" kern="120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>
              <a:buNone/>
            </a:pPr>
            <a:r>
              <a:rPr lang="en-US" altLang="zh-CN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lang="zh-CN" altLang="en-US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的充电器，一把“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220V</a:t>
            </a:r>
            <a:r>
              <a:rPr lang="en-US" altLang="zh-CN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100W</a:t>
            </a:r>
            <a:r>
              <a:rPr lang="en-US" altLang="zh-CN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的电烙铁分别接在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220V</a:t>
            </a:r>
            <a:endParaRPr lang="en-US" altLang="zh-CN" kern="120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>
              <a:buNone/>
            </a:pPr>
            <a:r>
              <a:rPr lang="en-US" altLang="zh-CN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lang="zh-CN" altLang="en-US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的电源上，在相同时间内，电流通过他们时发热功率最</a:t>
            </a:r>
            <a:endParaRPr lang="en-US" altLang="zh-CN" kern="120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>
              <a:buNone/>
            </a:pPr>
            <a:r>
              <a:rPr lang="en-US" altLang="zh-CN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lang="zh-CN" altLang="en-US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大的是                                   </a:t>
            </a:r>
            <a:r>
              <a:rPr lang="zh-CN" altLang="en-US" sz="2800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   ）</a:t>
            </a:r>
            <a:endParaRPr lang="zh-CN" altLang="en-US" sz="2800" kern="120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>
              <a:buNone/>
            </a:pPr>
            <a:r>
              <a:rPr lang="en-US" altLang="zh-CN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</a:t>
            </a:r>
            <a:r>
              <a:rPr lang="en-US" altLang="zh-CN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lang="zh-CN" altLang="en-US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电烙铁                 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lang="en-US" altLang="zh-CN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lang="zh-CN" altLang="en-US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充电器     </a:t>
            </a:r>
            <a:endParaRPr lang="en-US" altLang="zh-CN" kern="120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>
              <a:buNone/>
            </a:pPr>
            <a:r>
              <a:rPr lang="en-US" altLang="zh-CN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  <a:r>
              <a:rPr lang="en-US" altLang="zh-CN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lang="zh-CN" altLang="en-US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电风扇                 </a:t>
            </a:r>
            <a:r>
              <a:rPr lang="en-US" altLang="zh-CN" kern="120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lang="en-US" altLang="zh-CN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lang="zh-CN" altLang="en-US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一样多</a:t>
            </a:r>
            <a:endParaRPr lang="zh-CN" altLang="en-US" kern="120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endParaRPr lang="zh-CN" altLang="en-US" sz="2800" b="1" kern="120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893" name="Text Box 5"/>
          <p:cNvSpPr txBox="1"/>
          <p:nvPr/>
        </p:nvSpPr>
        <p:spPr>
          <a:xfrm>
            <a:off x="7379653" y="1923733"/>
            <a:ext cx="468312" cy="5699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121" name="组合 3"/>
          <p:cNvGrpSpPr/>
          <p:nvPr/>
        </p:nvGrpSpPr>
        <p:grpSpPr>
          <a:xfrm>
            <a:off x="179388" y="123825"/>
            <a:ext cx="1714500" cy="571500"/>
            <a:chOff x="1076" y="1885"/>
            <a:chExt cx="2699" cy="901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885"/>
              <a:ext cx="2699" cy="8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5124" name="Rectangle 18"/>
          <p:cNvSpPr/>
          <p:nvPr/>
        </p:nvSpPr>
        <p:spPr>
          <a:xfrm>
            <a:off x="467043" y="674688"/>
            <a:ext cx="8280400" cy="23066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 小明的爸爸出门前嘱咐他好好写作业，不要看电视。爸爸回来时看到他在认真写作业，电视机也没打开，很高兴，可是用手一摸电视机的后盖就发现，小明刚看过电视。你知道他爸爸是根据什么判断的吗？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5" name="Picture 20" descr="res04_attpic_brief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3438" y="2716213"/>
            <a:ext cx="2946400" cy="2327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文本框 3"/>
          <p:cNvSpPr txBox="1"/>
          <p:nvPr/>
        </p:nvSpPr>
        <p:spPr>
          <a:xfrm>
            <a:off x="3421063" y="750888"/>
            <a:ext cx="1612900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1800" i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" name="文本框 99"/>
          <p:cNvSpPr txBox="1"/>
          <p:nvPr/>
        </p:nvSpPr>
        <p:spPr>
          <a:xfrm>
            <a:off x="901700" y="1516063"/>
            <a:ext cx="7847013" cy="2084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8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认识到电能可以转化为热能，了解电热的应用。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知道电流通过导体时产生的热量和电流、电阻及通电时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间的定性关系。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147" name="组合 3"/>
          <p:cNvGrpSpPr/>
          <p:nvPr/>
        </p:nvGrpSpPr>
        <p:grpSpPr>
          <a:xfrm>
            <a:off x="323215" y="4111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认知与了解</a:t>
              </a:r>
              <a:endParaRPr kumimoji="0" lang="zh-CN" altLang="en-US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169" name="组合 6147"/>
          <p:cNvGrpSpPr/>
          <p:nvPr/>
        </p:nvGrpSpPr>
        <p:grpSpPr>
          <a:xfrm>
            <a:off x="179388" y="-165100"/>
            <a:ext cx="2873375" cy="809625"/>
            <a:chOff x="0" y="0"/>
            <a:chExt cx="4527" cy="1274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>
                <a:lnSpc>
                  <a:spcPct val="100000"/>
                </a:lnSpc>
              </a:pPr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78" y="432"/>
              <a:ext cx="364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电流的热效应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5" name="组合 3"/>
          <p:cNvGrpSpPr/>
          <p:nvPr/>
        </p:nvGrpSpPr>
        <p:grpSpPr>
          <a:xfrm>
            <a:off x="179388" y="627063"/>
            <a:ext cx="1714500" cy="571500"/>
            <a:chOff x="1076" y="1885"/>
            <a:chExt cx="2699" cy="901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文本框 4101"/>
            <p:cNvSpPr txBox="1"/>
            <p:nvPr/>
          </p:nvSpPr>
          <p:spPr>
            <a:xfrm>
              <a:off x="1076" y="1885"/>
              <a:ext cx="2699" cy="8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7178" name="Picture 4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3938" y="1924050"/>
            <a:ext cx="2438400" cy="178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9" name="Text Box 42"/>
          <p:cNvSpPr txBox="1"/>
          <p:nvPr/>
        </p:nvSpPr>
        <p:spPr>
          <a:xfrm>
            <a:off x="4086225" y="3919538"/>
            <a:ext cx="18891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电油炸锅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180" name="Picture 4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900" y="1878013"/>
            <a:ext cx="1674813" cy="1949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Picture 4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0663" y="2312988"/>
            <a:ext cx="1812925" cy="1327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82" name="Text Box 47"/>
          <p:cNvSpPr txBox="1"/>
          <p:nvPr/>
        </p:nvSpPr>
        <p:spPr>
          <a:xfrm>
            <a:off x="1179513" y="3919538"/>
            <a:ext cx="18827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电饭煲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3" name="Text Box 49"/>
          <p:cNvSpPr txBox="1"/>
          <p:nvPr/>
        </p:nvSpPr>
        <p:spPr>
          <a:xfrm>
            <a:off x="6691313" y="3919538"/>
            <a:ext cx="18891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电熨斗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4" name="Rectangle 53"/>
          <p:cNvSpPr/>
          <p:nvPr/>
        </p:nvSpPr>
        <p:spPr>
          <a:xfrm>
            <a:off x="546100" y="1176338"/>
            <a:ext cx="71929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这些用电器通电后，都伴有热现象，这是为什么呢？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22" name="Rectangle 54"/>
          <p:cNvSpPr/>
          <p:nvPr/>
        </p:nvSpPr>
        <p:spPr>
          <a:xfrm>
            <a:off x="546100" y="4443413"/>
            <a:ext cx="81978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电流通过导体时电能转化为内能的现象叫作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电流的热效应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193" name="组合 3"/>
          <p:cNvGrpSpPr/>
          <p:nvPr/>
        </p:nvGrpSpPr>
        <p:grpSpPr>
          <a:xfrm>
            <a:off x="179705" y="339725"/>
            <a:ext cx="1714500" cy="571500"/>
            <a:chOff x="1076" y="1885"/>
            <a:chExt cx="2699" cy="901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885"/>
              <a:ext cx="2699" cy="8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8196" name="Picture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190" y="2045018"/>
            <a:ext cx="1368425" cy="204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Text Box 11"/>
          <p:cNvSpPr txBox="1"/>
          <p:nvPr/>
        </p:nvSpPr>
        <p:spPr>
          <a:xfrm>
            <a:off x="899478" y="4227830"/>
            <a:ext cx="19954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电烤箱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198" name="Picture 13" descr="1884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b="3784"/>
          <a:stretch>
            <a:fillRect/>
          </a:stretch>
        </p:blipFill>
        <p:spPr>
          <a:xfrm>
            <a:off x="3260090" y="2478405"/>
            <a:ext cx="2058988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Picture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68378" y="2621280"/>
            <a:ext cx="2813050" cy="1057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0" name="Text Box 16"/>
          <p:cNvSpPr txBox="1"/>
          <p:nvPr/>
        </p:nvSpPr>
        <p:spPr>
          <a:xfrm>
            <a:off x="6357303" y="4205605"/>
            <a:ext cx="19780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电烙铁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1" name="Text Box 17"/>
          <p:cNvSpPr txBox="1"/>
          <p:nvPr/>
        </p:nvSpPr>
        <p:spPr>
          <a:xfrm>
            <a:off x="3044190" y="4253230"/>
            <a:ext cx="2463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电热水壶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2" name="Text Box 19"/>
          <p:cNvSpPr txBox="1"/>
          <p:nvPr/>
        </p:nvSpPr>
        <p:spPr>
          <a:xfrm>
            <a:off x="523240" y="1300480"/>
            <a:ext cx="62642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生活中利用电流热效应的用电器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7042" name="Rectangle 2"/>
          <p:cNvSpPr/>
          <p:nvPr/>
        </p:nvSpPr>
        <p:spPr>
          <a:xfrm>
            <a:off x="539750" y="2067243"/>
            <a:ext cx="8382000" cy="12731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6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优点：清洁、无污染、热效率高，便于控制和调节等。 </a:t>
            </a:r>
            <a:endParaRPr lang="zh-CN" altLang="en-US" sz="24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缺点：浪费电能，造成电线老化</a:t>
            </a:r>
            <a:r>
              <a:rPr lang="en-US" altLang="zh-CN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影响用电器使用寿命。</a:t>
            </a:r>
            <a:endParaRPr lang="zh-CN" altLang="en-US" sz="24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8" name="Rectangle 3"/>
          <p:cNvSpPr/>
          <p:nvPr/>
        </p:nvSpPr>
        <p:spPr>
          <a:xfrm>
            <a:off x="539750" y="1327468"/>
            <a:ext cx="41465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电流的热效应有什么利和弊？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219" name="组合 3"/>
          <p:cNvGrpSpPr/>
          <p:nvPr/>
        </p:nvGrpSpPr>
        <p:grpSpPr>
          <a:xfrm>
            <a:off x="323850" y="63055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交流与讨论</a:t>
              </a:r>
              <a:endPara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1" name="组合 6147"/>
          <p:cNvGrpSpPr/>
          <p:nvPr/>
        </p:nvGrpSpPr>
        <p:grpSpPr>
          <a:xfrm>
            <a:off x="179388" y="-180975"/>
            <a:ext cx="6429375" cy="809625"/>
            <a:chOff x="0" y="0"/>
            <a:chExt cx="10127" cy="1273"/>
          </a:xfrm>
        </p:grpSpPr>
        <p:sp>
          <p:nvSpPr>
            <p:cNvPr id="10242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43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44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>
                <a:lnSpc>
                  <a:spcPct val="100000"/>
                </a:lnSpc>
              </a:pPr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5" name="文本框 6151"/>
            <p:cNvSpPr txBox="1"/>
            <p:nvPr/>
          </p:nvSpPr>
          <p:spPr>
            <a:xfrm>
              <a:off x="878" y="432"/>
              <a:ext cx="924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通电导体放出的热量跟哪些因素有关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0246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7" name="组合 3"/>
          <p:cNvGrpSpPr/>
          <p:nvPr/>
        </p:nvGrpSpPr>
        <p:grpSpPr>
          <a:xfrm>
            <a:off x="250825" y="627063"/>
            <a:ext cx="1714500" cy="571500"/>
            <a:chOff x="1076" y="1885"/>
            <a:chExt cx="2699" cy="901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885"/>
              <a:ext cx="2699" cy="8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Group 30"/>
          <p:cNvGrpSpPr/>
          <p:nvPr/>
        </p:nvGrpSpPr>
        <p:grpSpPr>
          <a:xfrm>
            <a:off x="107950" y="1347788"/>
            <a:ext cx="2881313" cy="3533775"/>
            <a:chOff x="68" y="1389"/>
            <a:chExt cx="1815" cy="2226"/>
          </a:xfrm>
        </p:grpSpPr>
        <p:pic>
          <p:nvPicPr>
            <p:cNvPr id="10251" name="Picture 2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7" y="1389"/>
              <a:ext cx="873" cy="13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2" name="Rectangle 21"/>
            <p:cNvSpPr/>
            <p:nvPr/>
          </p:nvSpPr>
          <p:spPr>
            <a:xfrm>
              <a:off x="68" y="2801"/>
              <a:ext cx="1815" cy="8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灯泡通电后，在刚开始通电不是很热，可过了一会就很热，为什么？ 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31"/>
          <p:cNvGrpSpPr/>
          <p:nvPr/>
        </p:nvGrpSpPr>
        <p:grpSpPr>
          <a:xfrm>
            <a:off x="2700338" y="1276350"/>
            <a:ext cx="3384550" cy="3605213"/>
            <a:chOff x="1701" y="1344"/>
            <a:chExt cx="2132" cy="2271"/>
          </a:xfrm>
        </p:grpSpPr>
        <p:pic>
          <p:nvPicPr>
            <p:cNvPr id="10254" name="Picture 23" descr="20081210171131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01" y="1344"/>
              <a:ext cx="2132" cy="149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5" name="Rectangle 24"/>
            <p:cNvSpPr/>
            <p:nvPr/>
          </p:nvSpPr>
          <p:spPr>
            <a:xfrm>
              <a:off x="1975" y="2801"/>
              <a:ext cx="1587" cy="8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导线和电炉丝串联，为什么电炉丝热得发红而导线并不很热？ 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Group 32"/>
          <p:cNvGrpSpPr/>
          <p:nvPr/>
        </p:nvGrpSpPr>
        <p:grpSpPr>
          <a:xfrm>
            <a:off x="5940425" y="1492250"/>
            <a:ext cx="2843213" cy="3375025"/>
            <a:chOff x="3721" y="1480"/>
            <a:chExt cx="1791" cy="2126"/>
          </a:xfrm>
        </p:grpSpPr>
        <p:pic>
          <p:nvPicPr>
            <p:cNvPr id="10257" name="Picture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33" y="1480"/>
              <a:ext cx="1594" cy="12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8" name="Rectangle 29"/>
            <p:cNvSpPr/>
            <p:nvPr/>
          </p:nvSpPr>
          <p:spPr>
            <a:xfrm>
              <a:off x="3721" y="2792"/>
              <a:ext cx="1791" cy="8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r>
                <a:rPr lang="zh-CN" altLang="en-US" dirty="0">
                  <a:latin typeface="Arial" panose="020B0604020202020204" pitchFamily="34" charset="0"/>
                  <a:ea typeface="宋体" panose="02010600030101010101" pitchFamily="2" charset="-122"/>
                </a:rPr>
                <a:t>电饭锅通电后为什么必须按下加热（煮饭）按钮开关才能煮熟饭？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1265" name="组合 3"/>
          <p:cNvGrpSpPr/>
          <p:nvPr/>
        </p:nvGrpSpPr>
        <p:grpSpPr>
          <a:xfrm>
            <a:off x="250825" y="12223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交流与讨论</a:t>
              </a:r>
              <a:endPara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1268" name="Rectangle 7"/>
          <p:cNvSpPr/>
          <p:nvPr/>
        </p:nvSpPr>
        <p:spPr>
          <a:xfrm>
            <a:off x="395288" y="844550"/>
            <a:ext cx="65833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电流通过导体产生的热量可能与哪些因素有关？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072" name="Rectangle 8"/>
          <p:cNvSpPr/>
          <p:nvPr/>
        </p:nvSpPr>
        <p:spPr>
          <a:xfrm>
            <a:off x="323850" y="1382395"/>
            <a:ext cx="8423275" cy="28613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）可能与通电时间有关，因为通电时间越长，用电器产生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的热量越多；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）可能与电阻有关，因为电炉丝发热，而跟电炉丝相连的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铜导线却不太热；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）可能跟电流有关，因为常听说，电流大容易引发火灾。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7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7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8072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072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>
                                            <p:txEl>
                                              <p:charRg st="4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072">
                                            <p:txEl>
                                              <p:charRg st="4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072">
                                            <p:txEl>
                                              <p:charRg st="4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>
                                            <p:txEl>
                                              <p:charRg st="68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8072">
                                            <p:txEl>
                                              <p:charRg st="68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8072">
                                            <p:txEl>
                                              <p:charRg st="68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>
                                            <p:txEl>
                                              <p:charRg st="82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8072">
                                            <p:txEl>
                                              <p:charRg st="82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8072">
                                            <p:txEl>
                                              <p:charRg st="82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2289" name="组合 3"/>
          <p:cNvGrpSpPr/>
          <p:nvPr/>
        </p:nvGrpSpPr>
        <p:grpSpPr>
          <a:xfrm>
            <a:off x="251460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实验与探究</a:t>
              </a:r>
              <a:endPara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12292" name="Picture 7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3168" y="1419543"/>
            <a:ext cx="4238625" cy="323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Rectangle 8"/>
          <p:cNvSpPr/>
          <p:nvPr/>
        </p:nvSpPr>
        <p:spPr>
          <a:xfrm>
            <a:off x="106998" y="556101"/>
            <a:ext cx="8497887" cy="17532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）如图所示，控制电阻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、电流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相同，闭合开关，每隔一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定时间记录一次温度计的示数，比较通电时间对电热的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影响；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9097" name="Rectangle 9"/>
          <p:cNvSpPr/>
          <p:nvPr/>
        </p:nvSpPr>
        <p:spPr>
          <a:xfrm>
            <a:off x="2283778" y="4587558"/>
            <a:ext cx="41449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通电时间越长温度计示数越大</a:t>
            </a:r>
            <a:endParaRPr lang="zh-CN" altLang="en-US" sz="24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1534</Words>
  <Application>WPS 演示</Application>
  <PresentationFormat>全屏显示(4:3)</PresentationFormat>
  <Paragraphs>152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Times New Roman</vt:lpstr>
      <vt:lpstr>隶书</vt:lpstr>
      <vt:lpstr>幼圆</vt:lpstr>
      <vt:lpstr>黑体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65</cp:revision>
  <dcterms:created xsi:type="dcterms:W3CDTF">2015-07-09T08:14:00Z</dcterms:created>
  <dcterms:modified xsi:type="dcterms:W3CDTF">2023-02-24T02:33:43Z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5CBD983ED8F548C7A98E236DF76EFFCD</vt:lpwstr>
  </property>
</Properties>
</file>