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3"/>
  </p:handoutMasterIdLst>
  <p:sldIdLst>
    <p:sldId id="369" r:id="rId3"/>
    <p:sldId id="492" r:id="rId4"/>
    <p:sldId id="493" r:id="rId6"/>
    <p:sldId id="494" r:id="rId7"/>
    <p:sldId id="495" r:id="rId8"/>
    <p:sldId id="496" r:id="rId9"/>
    <p:sldId id="497" r:id="rId10"/>
    <p:sldId id="498" r:id="rId11"/>
    <p:sldId id="499" r:id="rId12"/>
    <p:sldId id="500" r:id="rId13"/>
    <p:sldId id="501" r:id="rId14"/>
    <p:sldId id="502" r:id="rId15"/>
    <p:sldId id="503" r:id="rId16"/>
    <p:sldId id="504" r:id="rId17"/>
    <p:sldId id="505" r:id="rId18"/>
    <p:sldId id="507" r:id="rId19"/>
    <p:sldId id="515" r:id="rId20"/>
    <p:sldId id="462" r:id="rId21"/>
    <p:sldId id="464" r:id="rId22"/>
  </p:sldIdLst>
  <p:sldSz cx="9144000" cy="51435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42" y="-108"/>
      </p:cViewPr>
      <p:guideLst>
        <p:guide orient="horz" pos="1579"/>
        <p:guide pos="27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通过这一问题，引发学生的思考，进而引入电阻的概念。</a:t>
            </a:r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921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与水流进行类比，从而得出电阻的概念。</a:t>
            </a:r>
            <a:endParaRPr lang="zh-CN" altLang="en-US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5362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通过这三个问题，引导学生猜想电阻大小的影响因素。</a:t>
            </a: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7410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通过与人走路类比，猜想影响电荷运动的因素。</a:t>
            </a:r>
            <a:endParaRPr lang="zh-CN" altLang="en-US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19458" name="备注占位符 2"/>
          <p:cNvSpPr>
            <a:spLocks noGrp="1"/>
          </p:cNvSpPr>
          <p:nvPr>
            <p:ph type="body"/>
            <p:custDataLst>
              <p:tags r:id="rId4"/>
            </p:custDataLst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/>
              <a:t>在设计本实验时，应注意控制变量法和转换法的应用。</a:t>
            </a:r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/>
            <p:custDataLst>
              <p:tags r:id="rId5"/>
            </p:custDataLst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fld id="{9A0DB2DC-4C9A-4742-B13C-FB6460FD3503}" type="slidenum">
              <a:rPr lang="zh-CN" altLang="en-US" sz="1300"/>
            </a:fld>
            <a:endParaRPr lang="zh-CN" altLang="en-US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6015"/>
            <a:ext cx="8229600" cy="438941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1764030" y="1924368"/>
            <a:ext cx="6543675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14.2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探究欧姆定律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欧姆定律</a:t>
            </a:r>
            <a:endParaRPr lang="zh-CN" altLang="en-US" sz="3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第十四章 探究欧姆定律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1437005" y="857885"/>
            <a:ext cx="615124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某同学用一只电流表和灯泡串联，测得它正常发光时的电流是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0.11 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，再用电压表测得灯泡两端的电压是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，试计算灯丝正常发光时的电阻值。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07" name="Rectangle 3"/>
          <p:cNvSpPr/>
          <p:nvPr/>
        </p:nvSpPr>
        <p:spPr>
          <a:xfrm>
            <a:off x="2123151" y="3201488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2654665" y="3017060"/>
            <a:ext cx="3666576" cy="864545"/>
            <a:chOff x="0" y="-23"/>
            <a:chExt cx="3079" cy="726"/>
          </a:xfrm>
        </p:grpSpPr>
        <p:sp>
          <p:nvSpPr>
            <p:cNvPr id="4" name="Rectangle 5"/>
            <p:cNvSpPr/>
            <p:nvPr/>
          </p:nvSpPr>
          <p:spPr>
            <a:xfrm>
              <a:off x="0" y="136"/>
              <a:ext cx="3079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 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　 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≈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2000 Ω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" name="Rectangle 6"/>
            <p:cNvSpPr/>
            <p:nvPr/>
          </p:nvSpPr>
          <p:spPr>
            <a:xfrm>
              <a:off x="368" y="6"/>
              <a:ext cx="339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Line 7"/>
            <p:cNvSpPr/>
            <p:nvPr/>
          </p:nvSpPr>
          <p:spPr>
            <a:xfrm>
              <a:off x="401" y="330"/>
              <a:ext cx="273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24" y="-23"/>
              <a:ext cx="827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220 V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0.11 A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" name="Line 9"/>
            <p:cNvSpPr/>
            <p:nvPr/>
          </p:nvSpPr>
          <p:spPr>
            <a:xfrm>
              <a:off x="884" y="330"/>
              <a:ext cx="640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3"/>
          <p:cNvGrpSpPr/>
          <p:nvPr/>
        </p:nvGrpSpPr>
        <p:grpSpPr>
          <a:xfrm>
            <a:off x="251687" y="483008"/>
            <a:ext cx="1361865" cy="375113"/>
            <a:chOff x="1076" y="1998"/>
            <a:chExt cx="2858" cy="788"/>
          </a:xfrm>
        </p:grpSpPr>
        <p:sp>
          <p:nvSpPr>
            <p:cNvPr id="12" name="流程图: 文档 1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文本框 4101"/>
            <p:cNvSpPr txBox="1"/>
            <p:nvPr/>
          </p:nvSpPr>
          <p:spPr>
            <a:xfrm>
              <a:off x="1076" y="1998"/>
              <a:ext cx="2858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典例与精析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1222375" y="699770"/>
            <a:ext cx="690181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dirty="0">
                <a:solidFill>
                  <a:srgbClr val="0066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加在某一电阻器两端的电压为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时，通过它的电流是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0.5A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，则该电阻器的电阻应是多大？如果两端的电压增加到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20V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，此时这个电阻器的电阻值是多大？通过它的电流是多大？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622051" y="3723957"/>
            <a:ext cx="2428109" cy="1037215"/>
            <a:chOff x="0" y="-23"/>
            <a:chExt cx="2039" cy="871"/>
          </a:xfrm>
        </p:grpSpPr>
        <p:sp>
          <p:nvSpPr>
            <p:cNvPr id="14339" name="Rectangle 4"/>
            <p:cNvSpPr/>
            <p:nvPr/>
          </p:nvSpPr>
          <p:spPr>
            <a:xfrm>
              <a:off x="372" y="461"/>
              <a:ext cx="106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=20 V</a:t>
              </a:r>
              <a:endPara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" name="Text Box 5"/>
            <p:cNvSpPr txBox="1"/>
            <p:nvPr/>
          </p:nvSpPr>
          <p:spPr>
            <a:xfrm>
              <a:off x="674" y="0"/>
              <a:ext cx="576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？</a:t>
              </a:r>
              <a:endPara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1" name="Rectangle 6"/>
            <p:cNvSpPr/>
            <p:nvPr/>
          </p:nvSpPr>
          <p:spPr>
            <a:xfrm>
              <a:off x="1316" y="-23"/>
              <a:ext cx="72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？</a:t>
              </a:r>
              <a:endPara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4342" name="Group 7"/>
            <p:cNvGrpSpPr/>
            <p:nvPr/>
          </p:nvGrpSpPr>
          <p:grpSpPr>
            <a:xfrm>
              <a:off x="0" y="295"/>
              <a:ext cx="1846" cy="409"/>
              <a:chOff x="0" y="0"/>
              <a:chExt cx="1846" cy="409"/>
            </a:xfrm>
          </p:grpSpPr>
          <p:grpSp>
            <p:nvGrpSpPr>
              <p:cNvPr id="14343" name="Group 8"/>
              <p:cNvGrpSpPr/>
              <p:nvPr/>
            </p:nvGrpSpPr>
            <p:grpSpPr>
              <a:xfrm>
                <a:off x="1354" y="169"/>
                <a:ext cx="288" cy="240"/>
                <a:chOff x="0" y="0"/>
                <a:chExt cx="288" cy="240"/>
              </a:xfrm>
            </p:grpSpPr>
            <p:sp>
              <p:nvSpPr>
                <p:cNvPr id="14344" name="Line 9"/>
                <p:cNvSpPr/>
                <p:nvPr/>
              </p:nvSpPr>
              <p:spPr>
                <a:xfrm>
                  <a:off x="288" y="0"/>
                  <a:ext cx="0" cy="24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45" name="Line 10"/>
                <p:cNvSpPr/>
                <p:nvPr/>
              </p:nvSpPr>
              <p:spPr>
                <a:xfrm>
                  <a:off x="0" y="144"/>
                  <a:ext cx="288" cy="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46" name="Group 11"/>
              <p:cNvGrpSpPr/>
              <p:nvPr/>
            </p:nvGrpSpPr>
            <p:grpSpPr>
              <a:xfrm>
                <a:off x="166" y="169"/>
                <a:ext cx="288" cy="240"/>
                <a:chOff x="0" y="0"/>
                <a:chExt cx="288" cy="240"/>
              </a:xfrm>
            </p:grpSpPr>
            <p:sp>
              <p:nvSpPr>
                <p:cNvPr id="14347" name="Line 12"/>
                <p:cNvSpPr/>
                <p:nvPr/>
              </p:nvSpPr>
              <p:spPr>
                <a:xfrm>
                  <a:off x="0" y="0"/>
                  <a:ext cx="0" cy="24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48" name="Line 13"/>
                <p:cNvSpPr/>
                <p:nvPr/>
              </p:nvSpPr>
              <p:spPr>
                <a:xfrm flipH="1">
                  <a:off x="0" y="144"/>
                  <a:ext cx="288" cy="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49" name="Group 14"/>
              <p:cNvGrpSpPr/>
              <p:nvPr/>
            </p:nvGrpSpPr>
            <p:grpSpPr>
              <a:xfrm>
                <a:off x="0" y="0"/>
                <a:ext cx="1846" cy="113"/>
                <a:chOff x="0" y="0"/>
                <a:chExt cx="1846" cy="113"/>
              </a:xfrm>
            </p:grpSpPr>
            <p:sp>
              <p:nvSpPr>
                <p:cNvPr id="14350" name="Rectangle 15"/>
                <p:cNvSpPr/>
                <p:nvPr/>
              </p:nvSpPr>
              <p:spPr>
                <a:xfrm>
                  <a:off x="720" y="0"/>
                  <a:ext cx="408" cy="113"/>
                </a:xfrm>
                <a:prstGeom prst="rect">
                  <a:avLst/>
                </a:prstGeom>
                <a:solidFill>
                  <a:srgbClr val="F2F2F2"/>
                </a:solidFill>
                <a:ln w="19050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1" name="Line 16"/>
                <p:cNvSpPr/>
                <p:nvPr/>
              </p:nvSpPr>
              <p:spPr>
                <a:xfrm>
                  <a:off x="1366" y="49"/>
                  <a:ext cx="192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2" name="Line 17"/>
                <p:cNvSpPr/>
                <p:nvPr/>
              </p:nvSpPr>
              <p:spPr>
                <a:xfrm>
                  <a:off x="1126" y="49"/>
                  <a:ext cx="720" cy="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3" name="Line 18"/>
                <p:cNvSpPr/>
                <p:nvPr/>
              </p:nvSpPr>
              <p:spPr>
                <a:xfrm>
                  <a:off x="0" y="45"/>
                  <a:ext cx="720" cy="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9" name="Group 19"/>
          <p:cNvGrpSpPr/>
          <p:nvPr/>
        </p:nvGrpSpPr>
        <p:grpSpPr>
          <a:xfrm>
            <a:off x="1621663" y="2745336"/>
            <a:ext cx="2782977" cy="1059842"/>
            <a:chOff x="0" y="0"/>
            <a:chExt cx="2337" cy="890"/>
          </a:xfrm>
        </p:grpSpPr>
        <p:sp>
          <p:nvSpPr>
            <p:cNvPr id="14355" name="Rectangle 20"/>
            <p:cNvSpPr/>
            <p:nvPr/>
          </p:nvSpPr>
          <p:spPr>
            <a:xfrm>
              <a:off x="1316" y="11"/>
              <a:ext cx="1021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=0.5 A</a:t>
              </a:r>
              <a:endPara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Rectangle 21"/>
            <p:cNvSpPr/>
            <p:nvPr/>
          </p:nvSpPr>
          <p:spPr>
            <a:xfrm>
              <a:off x="695" y="0"/>
              <a:ext cx="31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4357" name="Group 22"/>
            <p:cNvGrpSpPr/>
            <p:nvPr/>
          </p:nvGrpSpPr>
          <p:grpSpPr>
            <a:xfrm>
              <a:off x="0" y="317"/>
              <a:ext cx="1847" cy="419"/>
              <a:chOff x="0" y="0"/>
              <a:chExt cx="1847" cy="419"/>
            </a:xfrm>
          </p:grpSpPr>
          <p:grpSp>
            <p:nvGrpSpPr>
              <p:cNvPr id="14358" name="Group 23"/>
              <p:cNvGrpSpPr/>
              <p:nvPr/>
            </p:nvGrpSpPr>
            <p:grpSpPr>
              <a:xfrm>
                <a:off x="1355" y="179"/>
                <a:ext cx="288" cy="240"/>
                <a:chOff x="0" y="0"/>
                <a:chExt cx="288" cy="240"/>
              </a:xfrm>
            </p:grpSpPr>
            <p:sp>
              <p:nvSpPr>
                <p:cNvPr id="14359" name="Line 24"/>
                <p:cNvSpPr/>
                <p:nvPr/>
              </p:nvSpPr>
              <p:spPr>
                <a:xfrm>
                  <a:off x="288" y="0"/>
                  <a:ext cx="0" cy="24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0" name="Line 25"/>
                <p:cNvSpPr/>
                <p:nvPr/>
              </p:nvSpPr>
              <p:spPr>
                <a:xfrm>
                  <a:off x="0" y="144"/>
                  <a:ext cx="288" cy="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61" name="Group 26"/>
              <p:cNvGrpSpPr/>
              <p:nvPr/>
            </p:nvGrpSpPr>
            <p:grpSpPr>
              <a:xfrm>
                <a:off x="167" y="179"/>
                <a:ext cx="288" cy="240"/>
                <a:chOff x="0" y="0"/>
                <a:chExt cx="288" cy="240"/>
              </a:xfrm>
            </p:grpSpPr>
            <p:sp>
              <p:nvSpPr>
                <p:cNvPr id="14362" name="Line 27"/>
                <p:cNvSpPr/>
                <p:nvPr/>
              </p:nvSpPr>
              <p:spPr>
                <a:xfrm>
                  <a:off x="0" y="0"/>
                  <a:ext cx="0" cy="24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3" name="Line 28"/>
                <p:cNvSpPr/>
                <p:nvPr/>
              </p:nvSpPr>
              <p:spPr>
                <a:xfrm flipH="1">
                  <a:off x="0" y="144"/>
                  <a:ext cx="288" cy="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64" name="Group 29"/>
              <p:cNvGrpSpPr/>
              <p:nvPr/>
            </p:nvGrpSpPr>
            <p:grpSpPr>
              <a:xfrm>
                <a:off x="0" y="0"/>
                <a:ext cx="1847" cy="122"/>
                <a:chOff x="0" y="0"/>
                <a:chExt cx="1847" cy="122"/>
              </a:xfrm>
            </p:grpSpPr>
            <p:sp>
              <p:nvSpPr>
                <p:cNvPr id="14365" name="Rectangle 30"/>
                <p:cNvSpPr/>
                <p:nvPr/>
              </p:nvSpPr>
              <p:spPr>
                <a:xfrm>
                  <a:off x="743" y="0"/>
                  <a:ext cx="390" cy="122"/>
                </a:xfrm>
                <a:prstGeom prst="rect">
                  <a:avLst/>
                </a:prstGeom>
                <a:solidFill>
                  <a:srgbClr val="F2F2F2"/>
                </a:solidFill>
                <a:ln w="19050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sz="24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6" name="Line 31"/>
                <p:cNvSpPr/>
                <p:nvPr/>
              </p:nvSpPr>
              <p:spPr>
                <a:xfrm>
                  <a:off x="1367" y="59"/>
                  <a:ext cx="192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7" name="Line 32"/>
                <p:cNvSpPr/>
                <p:nvPr/>
              </p:nvSpPr>
              <p:spPr>
                <a:xfrm>
                  <a:off x="1127" y="59"/>
                  <a:ext cx="720" cy="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8" name="Line 33"/>
                <p:cNvSpPr/>
                <p:nvPr/>
              </p:nvSpPr>
              <p:spPr>
                <a:xfrm>
                  <a:off x="0" y="46"/>
                  <a:ext cx="720" cy="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10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4369" name="Rectangle 34"/>
            <p:cNvSpPr/>
            <p:nvPr/>
          </p:nvSpPr>
          <p:spPr>
            <a:xfrm>
              <a:off x="394" y="503"/>
              <a:ext cx="939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=5 V</a:t>
              </a:r>
              <a:endPara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70" name="Rectangle 35"/>
          <p:cNvSpPr/>
          <p:nvPr/>
        </p:nvSpPr>
        <p:spPr>
          <a:xfrm>
            <a:off x="973958" y="2931803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4" name="Group 37"/>
          <p:cNvGrpSpPr/>
          <p:nvPr/>
        </p:nvGrpSpPr>
        <p:grpSpPr>
          <a:xfrm>
            <a:off x="4503173" y="3961957"/>
            <a:ext cx="3483187" cy="830011"/>
            <a:chOff x="0" y="-19"/>
            <a:chExt cx="2925" cy="697"/>
          </a:xfrm>
        </p:grpSpPr>
        <p:sp>
          <p:nvSpPr>
            <p:cNvPr id="14372" name="Rectangle 38"/>
            <p:cNvSpPr/>
            <p:nvPr/>
          </p:nvSpPr>
          <p:spPr>
            <a:xfrm>
              <a:off x="0" y="136"/>
              <a:ext cx="2925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=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　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=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A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73" name="Rectangle 39"/>
            <p:cNvSpPr/>
            <p:nvPr/>
          </p:nvSpPr>
          <p:spPr>
            <a:xfrm>
              <a:off x="347" y="-19"/>
              <a:ext cx="422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altLang="zh-CN" sz="2400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74" name="Line 40"/>
            <p:cNvSpPr/>
            <p:nvPr/>
          </p:nvSpPr>
          <p:spPr>
            <a:xfrm>
              <a:off x="413" y="325"/>
              <a:ext cx="273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Rectangle 41"/>
            <p:cNvSpPr/>
            <p:nvPr/>
          </p:nvSpPr>
          <p:spPr>
            <a:xfrm>
              <a:off x="868" y="-19"/>
              <a:ext cx="664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V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76" name="Line 42"/>
            <p:cNvSpPr/>
            <p:nvPr/>
          </p:nvSpPr>
          <p:spPr>
            <a:xfrm>
              <a:off x="892" y="325"/>
              <a:ext cx="572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Group 43"/>
          <p:cNvGrpSpPr/>
          <p:nvPr/>
        </p:nvGrpSpPr>
        <p:grpSpPr>
          <a:xfrm>
            <a:off x="4503173" y="2974756"/>
            <a:ext cx="3483187" cy="841919"/>
            <a:chOff x="0" y="-10"/>
            <a:chExt cx="2925" cy="707"/>
          </a:xfrm>
        </p:grpSpPr>
        <p:sp>
          <p:nvSpPr>
            <p:cNvPr id="14378" name="Rectangle 44"/>
            <p:cNvSpPr/>
            <p:nvPr/>
          </p:nvSpPr>
          <p:spPr>
            <a:xfrm>
              <a:off x="0" y="136"/>
              <a:ext cx="2925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 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　  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=10 Ω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79" name="Rectangle 45"/>
            <p:cNvSpPr/>
            <p:nvPr/>
          </p:nvSpPr>
          <p:spPr>
            <a:xfrm>
              <a:off x="384" y="0"/>
              <a:ext cx="339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80" name="Line 46"/>
            <p:cNvSpPr/>
            <p:nvPr/>
          </p:nvSpPr>
          <p:spPr>
            <a:xfrm>
              <a:off x="407" y="331"/>
              <a:ext cx="273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Rectangle 47"/>
            <p:cNvSpPr/>
            <p:nvPr/>
          </p:nvSpPr>
          <p:spPr>
            <a:xfrm>
              <a:off x="858" y="-10"/>
              <a:ext cx="708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V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ctr"/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  <a:endPara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82" name="Line 48"/>
            <p:cNvSpPr/>
            <p:nvPr/>
          </p:nvSpPr>
          <p:spPr>
            <a:xfrm>
              <a:off x="892" y="331"/>
              <a:ext cx="640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83" name="组合 3"/>
          <p:cNvGrpSpPr/>
          <p:nvPr/>
        </p:nvGrpSpPr>
        <p:grpSpPr>
          <a:xfrm>
            <a:off x="251248" y="483177"/>
            <a:ext cx="1370442" cy="375113"/>
            <a:chOff x="1076" y="1998"/>
            <a:chExt cx="2876" cy="788"/>
          </a:xfrm>
        </p:grpSpPr>
        <p:sp>
          <p:nvSpPr>
            <p:cNvPr id="7" name="流程图: 文档 6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文本框 4101"/>
            <p:cNvSpPr txBox="1"/>
            <p:nvPr/>
          </p:nvSpPr>
          <p:spPr>
            <a:xfrm>
              <a:off x="1076" y="1998"/>
              <a:ext cx="2876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典例与精析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0" grpId="0"/>
      <p:bldP spid="1437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3"/>
          <p:cNvGrpSpPr/>
          <p:nvPr/>
        </p:nvGrpSpPr>
        <p:grpSpPr>
          <a:xfrm>
            <a:off x="251440" y="483008"/>
            <a:ext cx="1376160" cy="375113"/>
            <a:chOff x="1076" y="1998"/>
            <a:chExt cx="2888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888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交流与讨论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Rectangle 8"/>
          <p:cNvSpPr/>
          <p:nvPr/>
        </p:nvSpPr>
        <p:spPr>
          <a:xfrm>
            <a:off x="1475916" y="915782"/>
            <a:ext cx="6183997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因为电阻是导体本身的一种性质，因此电阻的大小与电压、电流的大小均无关系，所以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电阻与电压成正比，与电流成反比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这种说法是错误的。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6965" y="483870"/>
            <a:ext cx="4179570" cy="410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Text Box 2"/>
          <p:cNvSpPr txBox="1"/>
          <p:nvPr/>
        </p:nvSpPr>
        <p:spPr>
          <a:xfrm>
            <a:off x="1259840" y="771525"/>
            <a:ext cx="72732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关于欧姆定律，下列说法正确的是          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A.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通过导体的电流越大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这段导体的电阻就越小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B.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导体两端的电压越高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这段导体的电阻就越大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C.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导体中的电流跟导体两端的电压成正比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跟导体的电阻成反比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D.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导体的电阻与电压成正比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与电流成反比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9875" name="Rectangle 3"/>
          <p:cNvSpPr/>
          <p:nvPr/>
        </p:nvSpPr>
        <p:spPr>
          <a:xfrm>
            <a:off x="7668260" y="915670"/>
            <a:ext cx="452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1259628" y="771552"/>
            <a:ext cx="6343569" cy="3415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如图所示为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两个导体的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由图线可知  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i="1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                      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D.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无法确定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434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245" y="1923415"/>
            <a:ext cx="2504440" cy="1957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0" name="Rectangle 4"/>
          <p:cNvSpPr/>
          <p:nvPr/>
        </p:nvSpPr>
        <p:spPr>
          <a:xfrm>
            <a:off x="2915828" y="1491419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Text Box 2"/>
          <p:cNvSpPr txBox="1"/>
          <p:nvPr/>
        </p:nvSpPr>
        <p:spPr>
          <a:xfrm>
            <a:off x="683895" y="339725"/>
            <a:ext cx="7498715" cy="2630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在“探究电阻上的电流跟两端电压的关系”实验中</a:t>
            </a:r>
            <a:r>
              <a:rPr lang="en-US" altLang="zh-CN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定值电阻</a:t>
            </a:r>
            <a:r>
              <a:rPr lang="en-US" altLang="zh-CN" sz="2200" i="1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=5Ω,</a:t>
            </a: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电源电压保持不变。</a:t>
            </a:r>
            <a:endParaRPr lang="zh-CN" altLang="en-US" sz="220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）小明根据电路图连接了如图甲所示的实验电路</a:t>
            </a:r>
            <a:r>
              <a:rPr lang="en-US" altLang="zh-CN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检查时发现有一根导线连接有误。请在这根导线上打“</a:t>
            </a:r>
            <a:r>
              <a:rPr lang="en-US" altLang="zh-CN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×”,</a:t>
            </a: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并用笔画线代替导线</a:t>
            </a:r>
            <a:r>
              <a:rPr lang="en-US" altLang="zh-CN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画出正确的连线</a:t>
            </a:r>
            <a:r>
              <a:rPr lang="en-US" altLang="zh-CN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导线不得交叉</a:t>
            </a:r>
            <a:r>
              <a:rPr lang="en-US" altLang="zh-CN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200" dirty="0">
                <a:solidFill>
                  <a:srgbClr val="00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200" dirty="0">
              <a:solidFill>
                <a:srgbClr val="00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58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938" y="2788181"/>
            <a:ext cx="5007454" cy="23066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Text Box 2"/>
          <p:cNvSpPr txBox="1"/>
          <p:nvPr/>
        </p:nvSpPr>
        <p:spPr>
          <a:xfrm>
            <a:off x="883285" y="699135"/>
            <a:ext cx="73767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）电路改正后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开始进行实验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小明根据测出的数据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画出了电阻的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由图像可以得出结论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:______________________________________;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为了使结论更具有普遍性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小明还应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1043940" y="310515"/>
            <a:ext cx="72618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本题考查了电流与电压关系的探究实验。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研究电流和电压的关系时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定值电阻和滑动变阻器组成串联电路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电流表测干路电流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电压表测量定值电阻两端的电压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通过观察电路图不难发现电压表没有与定值电阻并联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而是与定值电阻和滑动变阻器并联。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这是一个正比例函数图像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反映的信息是“在电阻一定时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通过导体的电流与导体两端的电压成正比”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为了寻找普遍规律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应更换电阻进行多次测量。 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Text Box 2"/>
          <p:cNvSpPr txBox="1"/>
          <p:nvPr/>
        </p:nvSpPr>
        <p:spPr>
          <a:xfrm>
            <a:off x="1331595" y="627380"/>
            <a:ext cx="67951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电阻一定时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通过电阻的电流与两端的电压成正比；更换阻值不同的电阻继续实验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意思正确即可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595" y="1419860"/>
            <a:ext cx="6512560" cy="18688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2" name="组合 3"/>
          <p:cNvGrpSpPr/>
          <p:nvPr/>
        </p:nvGrpSpPr>
        <p:grpSpPr>
          <a:xfrm>
            <a:off x="179685" y="252256"/>
            <a:ext cx="1347570" cy="375112"/>
            <a:chOff x="1076" y="1998"/>
            <a:chExt cx="2828" cy="788"/>
          </a:xfrm>
        </p:grpSpPr>
        <p:sp>
          <p:nvSpPr>
            <p:cNvPr id="8" name="流程图: 文档 7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文本框 4101"/>
            <p:cNvSpPr txBox="1"/>
            <p:nvPr/>
          </p:nvSpPr>
          <p:spPr>
            <a:xfrm>
              <a:off x="1076" y="1998"/>
              <a:ext cx="2828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复习与回顾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aphicFrame>
        <p:nvGraphicFramePr>
          <p:cNvPr id="66571" name="Group 1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09090" y="627380"/>
          <a:ext cx="5933440" cy="1303020"/>
        </p:xfrm>
        <a:graphic>
          <a:graphicData uri="http://schemas.openxmlformats.org/drawingml/2006/table">
            <a:tbl>
              <a:tblPr/>
              <a:tblGrid>
                <a:gridCol w="1490980"/>
                <a:gridCol w="842645"/>
                <a:gridCol w="843280"/>
                <a:gridCol w="908050"/>
                <a:gridCol w="908050"/>
                <a:gridCol w="940435"/>
              </a:tblGrid>
              <a:tr h="43434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r>
                        <a:rPr kumimoji="0" lang="el-GR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Ω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0005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/V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2.0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3.0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0.4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0.6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6621" name="Group 6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609090" y="2715260"/>
          <a:ext cx="5933440" cy="1303020"/>
        </p:xfrm>
        <a:graphic>
          <a:graphicData uri="http://schemas.openxmlformats.org/drawingml/2006/table">
            <a:tbl>
              <a:tblPr/>
              <a:tblGrid>
                <a:gridCol w="1744980"/>
                <a:gridCol w="1000760"/>
                <a:gridCol w="1121410"/>
                <a:gridCol w="1059815"/>
                <a:gridCol w="1006475"/>
              </a:tblGrid>
              <a:tr h="40005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kumimoji="0" lang="zh-CN" altLang="en-US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V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0005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/Ω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0.4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91" marR="68591" marT="34295" marB="342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6620" name="Rectangle 60"/>
          <p:cNvSpPr/>
          <p:nvPr/>
        </p:nvSpPr>
        <p:spPr>
          <a:xfrm>
            <a:off x="1475105" y="3916045"/>
            <a:ext cx="6125210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当导体两端电压一定时，通过导体的电流跟导体的电阻成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反比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622" name="Rectangle 62"/>
          <p:cNvSpPr/>
          <p:nvPr/>
        </p:nvSpPr>
        <p:spPr>
          <a:xfrm>
            <a:off x="1475740" y="1930400"/>
            <a:ext cx="64103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当导体的电阻一定时，通过导体的电流跟导体两端的电压成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正比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708400" y="1132205"/>
            <a:ext cx="1574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99"/>
          <p:cNvSpPr txBox="1"/>
          <p:nvPr/>
        </p:nvSpPr>
        <p:spPr>
          <a:xfrm>
            <a:off x="1506396" y="1437977"/>
            <a:ext cx="637334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通过实验探究电流跟电压和电阻的关系，分析归纳出欧姆定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律；理解欧姆定律的内容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能运用欧姆定律进行简单的计算，解决一些简单的问题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3"/>
          <p:cNvGrpSpPr/>
          <p:nvPr/>
        </p:nvGrpSpPr>
        <p:grpSpPr>
          <a:xfrm>
            <a:off x="251687" y="483643"/>
            <a:ext cx="1419999" cy="375113"/>
            <a:chOff x="1076" y="1998"/>
            <a:chExt cx="2980" cy="788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1998"/>
              <a:ext cx="2980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4578" name="组合 6147"/>
          <p:cNvGrpSpPr/>
          <p:nvPr/>
        </p:nvGrpSpPr>
        <p:grpSpPr>
          <a:xfrm>
            <a:off x="179465" y="-20435"/>
            <a:ext cx="1674312" cy="629236"/>
            <a:chOff x="0" y="0"/>
            <a:chExt cx="3516" cy="1321"/>
          </a:xfrm>
        </p:grpSpPr>
        <p:sp>
          <p:nvSpPr>
            <p:cNvPr id="2460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>
                <a:gd name="txL" fmla="*/ 0 w 2520280"/>
                <a:gd name="txT" fmla="*/ 0 h 1872208"/>
                <a:gd name="txR" fmla="*/ 2520280 w 2520280"/>
                <a:gd name="txB" fmla="*/ 1872208 h 1872208"/>
              </a:gdLst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txL" t="txT" r="txR" b="tx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460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>
                <a:gd name="txL" fmla="*/ 0 w 696310"/>
                <a:gd name="txT" fmla="*/ 0 h 696310"/>
                <a:gd name="txR" fmla="*/ 696310 w 696310"/>
                <a:gd name="txB" fmla="*/ 696310 h 696310"/>
              </a:gdLst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rect l="txL" t="txT" r="txR" b="tx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2460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607" name="文本框 6151"/>
            <p:cNvSpPr txBox="1"/>
            <p:nvPr/>
          </p:nvSpPr>
          <p:spPr>
            <a:xfrm>
              <a:off x="878" y="432"/>
              <a:ext cx="2624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欧姆定律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4608" name="文本框 6152"/>
            <p:cNvSpPr txBox="1"/>
            <p:nvPr/>
          </p:nvSpPr>
          <p:spPr>
            <a:xfrm>
              <a:off x="0" y="452"/>
              <a:ext cx="873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904" name="文本框 37903"/>
          <p:cNvSpPr txBox="1"/>
          <p:nvPr/>
        </p:nvSpPr>
        <p:spPr>
          <a:xfrm>
            <a:off x="921385" y="1529715"/>
            <a:ext cx="48558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defTabSz="91440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kumimoji="0" lang="zh-CN" altLang="en-US" sz="2400" b="1" kern="1200" cap="none" spc="0" normalizeH="0" baseline="0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导体中的电流，跟导体两端的</a:t>
            </a:r>
            <a:r>
              <a:rPr kumimoji="0" lang="zh-CN" altLang="en-US" sz="2400" b="1" kern="1200" cap="none" spc="0" normalizeH="0" baseline="0" noProof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电压</a:t>
            </a:r>
            <a:r>
              <a:rPr kumimoji="0" lang="zh-CN" altLang="en-US" sz="2400" b="1" kern="1200" cap="none" spc="0" normalizeH="0" baseline="0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成正比，跟导体的</a:t>
            </a:r>
            <a:r>
              <a:rPr kumimoji="0" lang="zh-CN" altLang="en-US" sz="2400" b="1" kern="1200" cap="none" spc="0" normalizeH="0" baseline="0" noProof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电阻</a:t>
            </a:r>
            <a:r>
              <a:rPr kumimoji="0" lang="zh-CN" altLang="en-US" sz="2400" b="1" kern="1200" cap="none" spc="0" normalizeH="0" baseline="0" noProof="1"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成反比。</a:t>
            </a:r>
            <a:endParaRPr kumimoji="0" lang="zh-CN" altLang="en-US" sz="2400" b="1" kern="1200" cap="none" spc="0" normalizeH="0" baseline="0" noProof="1"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1" name="矩形 37904"/>
          <p:cNvSpPr/>
          <p:nvPr/>
        </p:nvSpPr>
        <p:spPr>
          <a:xfrm>
            <a:off x="828345" y="987831"/>
            <a:ext cx="2860040" cy="5340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欧姆定律的内容：</a:t>
            </a:r>
            <a:endParaRPr lang="zh-CN" altLang="en-US" sz="2400" b="1" dirty="0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906" name="文本框 37905"/>
          <p:cNvSpPr txBox="1"/>
          <p:nvPr/>
        </p:nvSpPr>
        <p:spPr>
          <a:xfrm>
            <a:off x="921230" y="2564494"/>
            <a:ext cx="4051215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欧姆定律的数学表达式：  </a:t>
            </a:r>
            <a:endParaRPr lang="zh-CN" altLang="en-US" sz="2400" b="1" dirty="0">
              <a:solidFill>
                <a:srgbClr val="0066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907" name="圆角矩形标注 37906"/>
          <p:cNvSpPr/>
          <p:nvPr/>
        </p:nvSpPr>
        <p:spPr>
          <a:xfrm>
            <a:off x="3348355" y="3188335"/>
            <a:ext cx="892175" cy="427990"/>
          </a:xfrm>
          <a:prstGeom prst="wedgeRoundRectCallout">
            <a:avLst>
              <a:gd name="adj1" fmla="val -99106"/>
              <a:gd name="adj2" fmla="val 65583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电压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7908" name="圆角矩形标注 37907"/>
          <p:cNvSpPr/>
          <p:nvPr/>
        </p:nvSpPr>
        <p:spPr>
          <a:xfrm>
            <a:off x="2896870" y="4403090"/>
            <a:ext cx="944245" cy="399415"/>
          </a:xfrm>
          <a:prstGeom prst="wedgeRoundRectCallout">
            <a:avLst>
              <a:gd name="adj1" fmla="val -59028"/>
              <a:gd name="adj2" fmla="val -102745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电阻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7909" name="圆角矩形标注 37908"/>
          <p:cNvSpPr/>
          <p:nvPr/>
        </p:nvSpPr>
        <p:spPr>
          <a:xfrm>
            <a:off x="1115695" y="3303905"/>
            <a:ext cx="944245" cy="434975"/>
          </a:xfrm>
          <a:prstGeom prst="wedgeRoundRectCallout">
            <a:avLst>
              <a:gd name="adj1" fmla="val 51389"/>
              <a:gd name="adj2" fmla="val 106972"/>
              <a:gd name="adj3" fmla="val 16667"/>
            </a:avLst>
          </a:prstGeom>
          <a:noFill/>
          <a:ln w="28575" cap="flat" cmpd="sng">
            <a:solidFill>
              <a:srgbClr val="00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电流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3" name="组合 37909"/>
          <p:cNvGrpSpPr/>
          <p:nvPr/>
        </p:nvGrpSpPr>
        <p:grpSpPr>
          <a:xfrm>
            <a:off x="2087055" y="3573130"/>
            <a:ext cx="862163" cy="830011"/>
            <a:chOff x="0" y="0"/>
            <a:chExt cx="724" cy="697"/>
          </a:xfrm>
        </p:grpSpPr>
        <p:sp>
          <p:nvSpPr>
            <p:cNvPr id="24601" name="矩形 37910"/>
            <p:cNvSpPr/>
            <p:nvPr/>
          </p:nvSpPr>
          <p:spPr>
            <a:xfrm>
              <a:off x="0" y="136"/>
              <a:ext cx="680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I 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02" name="矩形 37911"/>
            <p:cNvSpPr/>
            <p:nvPr/>
          </p:nvSpPr>
          <p:spPr>
            <a:xfrm>
              <a:off x="385" y="0"/>
              <a:ext cx="339" cy="6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R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03" name="直接连接符 37912"/>
            <p:cNvSpPr/>
            <p:nvPr/>
          </p:nvSpPr>
          <p:spPr>
            <a:xfrm>
              <a:off x="385" y="295"/>
              <a:ext cx="273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914" name="矩形 37913"/>
          <p:cNvSpPr/>
          <p:nvPr/>
        </p:nvSpPr>
        <p:spPr>
          <a:xfrm>
            <a:off x="6300470" y="2496503"/>
            <a:ext cx="2042160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9068" tIns="34534" rIns="69068" bIns="34534" anchor="ctr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欧姆（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1787-1854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）</a:t>
            </a:r>
            <a:endParaRPr lang="zh-CN" altLang="en-US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德国物理学家 </a:t>
            </a:r>
            <a:endParaRPr lang="zh-CN" altLang="en-US" sz="20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7915" name="图片 379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58068" y="461330"/>
            <a:ext cx="1504022" cy="2025607"/>
          </a:xfrm>
          <a:prstGeom prst="rect">
            <a:avLst/>
          </a:prstGeom>
          <a:noFill/>
          <a:ln w="9525">
            <a:noFill/>
          </a:ln>
          <a:effectLst>
            <a:softEdge rad="31750"/>
          </a:effectLst>
        </p:spPr>
      </p:pic>
      <p:grpSp>
        <p:nvGrpSpPr>
          <p:cNvPr id="7176" name="组合 3"/>
          <p:cNvGrpSpPr/>
          <p:nvPr/>
        </p:nvGrpSpPr>
        <p:grpSpPr>
          <a:xfrm>
            <a:off x="252075" y="699768"/>
            <a:ext cx="1378066" cy="375113"/>
            <a:chOff x="1076" y="1998"/>
            <a:chExt cx="2892" cy="788"/>
          </a:xfrm>
        </p:grpSpPr>
        <p:sp>
          <p:nvSpPr>
            <p:cNvPr id="7" name="流程图: 文档 6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文本框 4101"/>
            <p:cNvSpPr txBox="1"/>
            <p:nvPr/>
          </p:nvSpPr>
          <p:spPr>
            <a:xfrm>
              <a:off x="1076" y="1998"/>
              <a:ext cx="2892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1725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4" grpId="0"/>
      <p:bldP spid="37906" grpId="0"/>
      <p:bldP spid="37907" grpId="0" bldLvl="0" animBg="1"/>
      <p:bldP spid="37908" grpId="0" bldLvl="0" animBg="1"/>
      <p:bldP spid="37909" grpId="0" bldLvl="0" animBg="1"/>
      <p:bldP spid="379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1" name="矩形 67590"/>
          <p:cNvSpPr/>
          <p:nvPr/>
        </p:nvSpPr>
        <p:spPr>
          <a:xfrm>
            <a:off x="1344203" y="1103402"/>
            <a:ext cx="53086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公式中使用国际单位</a:t>
            </a:r>
            <a:r>
              <a: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（单位要统一）</a:t>
            </a:r>
            <a:endParaRPr lang="zh-CN" altLang="en-US" sz="2400" b="1" dirty="0">
              <a:solidFill>
                <a:srgbClr val="006666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67592" name="文本框 67591"/>
          <p:cNvSpPr txBox="1"/>
          <p:nvPr/>
        </p:nvSpPr>
        <p:spPr>
          <a:xfrm>
            <a:off x="1908120" y="1563786"/>
            <a:ext cx="2671039" cy="175323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</a:rPr>
              <a:t>电压</a:t>
            </a:r>
            <a:r>
              <a:rPr lang="en-US" altLang="zh-CN" sz="2400" i="1" dirty="0">
                <a:latin typeface="Times New Roman" panose="02020603050405020304" pitchFamily="18" charset="0"/>
              </a:rPr>
              <a:t>U </a:t>
            </a:r>
            <a:r>
              <a:rPr lang="zh-CN" altLang="en-US" sz="2400" dirty="0">
                <a:latin typeface="Times New Roman" panose="02020603050405020304" pitchFamily="18" charset="0"/>
              </a:rPr>
              <a:t>的单位：</a:t>
            </a:r>
            <a:r>
              <a:rPr lang="en-US" altLang="zh-CN" sz="2400" dirty="0">
                <a:latin typeface="Times New Roman" panose="02020603050405020304" pitchFamily="18" charset="0"/>
              </a:rPr>
              <a:t>V      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</a:rPr>
              <a:t>电阻</a:t>
            </a:r>
            <a:r>
              <a:rPr lang="en-US" altLang="zh-CN" sz="2400" i="1" dirty="0">
                <a:latin typeface="Times New Roman" panose="02020603050405020304" pitchFamily="18" charset="0"/>
              </a:rPr>
              <a:t>R </a:t>
            </a:r>
            <a:r>
              <a:rPr lang="zh-CN" altLang="en-US" sz="2400" dirty="0">
                <a:latin typeface="Times New Roman" panose="02020603050405020304" pitchFamily="18" charset="0"/>
              </a:rPr>
              <a:t>的单位：</a:t>
            </a:r>
            <a:r>
              <a:rPr lang="el-GR" altLang="en-US" sz="2400" dirty="0">
                <a:latin typeface="Times New Roman" panose="02020603050405020304" pitchFamily="18" charset="0"/>
                <a:cs typeface="Arial" panose="020B0604020202020204" pitchFamily="34" charset="0"/>
              </a:rPr>
              <a:t>Ω</a:t>
            </a:r>
            <a:r>
              <a:rPr lang="en-US" altLang="zh-CN" sz="2400" dirty="0">
                <a:latin typeface="Times New Roman" panose="02020603050405020304" pitchFamily="18" charset="0"/>
                <a:cs typeface="Arial" panose="020B0604020202020204" pitchFamily="34" charset="0"/>
              </a:rPr>
              <a:t>       </a:t>
            </a:r>
            <a:endParaRPr lang="en-US" altLang="zh-CN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Arial" panose="020B0604020202020204" pitchFamily="34" charset="0"/>
              </a:rPr>
              <a:t>电流 </a:t>
            </a:r>
            <a:r>
              <a:rPr lang="en-US" altLang="zh-CN" sz="2400" i="1" dirty="0">
                <a:latin typeface="Times New Roman" panose="02020603050405020304" pitchFamily="18" charset="0"/>
                <a:cs typeface="Arial" panose="020B0604020202020204" pitchFamily="34" charset="0"/>
              </a:rPr>
              <a:t>I </a:t>
            </a:r>
            <a:r>
              <a:rPr lang="zh-CN" altLang="en-US" sz="2400" dirty="0">
                <a:latin typeface="Times New Roman" panose="02020603050405020304" pitchFamily="18" charset="0"/>
                <a:cs typeface="Arial" panose="020B0604020202020204" pitchFamily="34" charset="0"/>
              </a:rPr>
              <a:t>的单位： </a:t>
            </a:r>
            <a:r>
              <a:rPr lang="en-US" altLang="zh-CN" sz="2400" dirty="0">
                <a:latin typeface="Times New Roman" panose="02020603050405020304" pitchFamily="18" charset="0"/>
                <a:cs typeface="Arial" panose="020B0604020202020204" pitchFamily="34" charset="0"/>
              </a:rPr>
              <a:t>A</a:t>
            </a:r>
            <a:endParaRPr lang="en-US" altLang="zh-CN" sz="2400" dirty="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440" y="484031"/>
            <a:ext cx="1516254" cy="375112"/>
            <a:chOff x="1076" y="1998"/>
            <a:chExt cx="3182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3182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Rectangle 10"/>
          <p:cNvSpPr/>
          <p:nvPr/>
        </p:nvSpPr>
        <p:spPr>
          <a:xfrm>
            <a:off x="1344500" y="3291768"/>
            <a:ext cx="5994655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注意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：欧姆定律反映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同一时刻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同一段电路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中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之间的关系。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>
                                            <p:txEl>
                                              <p:charRg st="17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>
                                            <p:txEl>
                                              <p:charRg st="3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3" name="矩形 75784"/>
          <p:cNvSpPr/>
          <p:nvPr/>
        </p:nvSpPr>
        <p:spPr>
          <a:xfrm>
            <a:off x="1332003" y="1131833"/>
            <a:ext cx="16357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</a:rPr>
              <a:t>变形公式</a:t>
            </a:r>
            <a:endParaRPr lang="zh-CN" altLang="en-US" sz="2400" b="1" dirty="0">
              <a:solidFill>
                <a:srgbClr val="006666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30093" y="1439471"/>
            <a:ext cx="2259011" cy="1881517"/>
            <a:chOff x="3475" y="5778"/>
            <a:chExt cx="4743" cy="3949"/>
          </a:xfrm>
        </p:grpSpPr>
        <p:graphicFrame>
          <p:nvGraphicFramePr>
            <p:cNvPr id="4098" name="对象 75785"/>
            <p:cNvGraphicFramePr/>
            <p:nvPr/>
          </p:nvGraphicFramePr>
          <p:xfrm>
            <a:off x="3475" y="7197"/>
            <a:ext cx="1582" cy="14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" imgW="419100" imgH="393700" progId="Equation.3">
                    <p:embed/>
                  </p:oleObj>
                </mc:Choice>
                <mc:Fallback>
                  <p:oleObj name="" r:id="rId1" imgW="419100" imgH="393700" progId="Equation.3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475" y="7197"/>
                          <a:ext cx="1582" cy="14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99" name="对象 75786"/>
            <p:cNvGraphicFramePr/>
            <p:nvPr/>
          </p:nvGraphicFramePr>
          <p:xfrm>
            <a:off x="6532" y="5777"/>
            <a:ext cx="1685" cy="14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3" imgW="445770" imgH="394970" progId="Equation.3">
                    <p:embed/>
                  </p:oleObj>
                </mc:Choice>
                <mc:Fallback>
                  <p:oleObj name="" r:id="rId3" imgW="445770" imgH="394970" progId="Equation.3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532" y="5777"/>
                          <a:ext cx="1685" cy="14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0" name="对象 75787"/>
            <p:cNvGraphicFramePr/>
            <p:nvPr/>
          </p:nvGraphicFramePr>
          <p:xfrm>
            <a:off x="6437" y="9052"/>
            <a:ext cx="1780" cy="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5" imgW="470535" imgH="177800" progId="Equation.3">
                    <p:embed/>
                  </p:oleObj>
                </mc:Choice>
                <mc:Fallback>
                  <p:oleObj name="" r:id="rId5" imgW="470535" imgH="177800" progId="Equation.3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437" y="9052"/>
                          <a:ext cx="1780" cy="6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左大括号 1"/>
            <p:cNvSpPr/>
            <p:nvPr/>
          </p:nvSpPr>
          <p:spPr>
            <a:xfrm>
              <a:off x="5403" y="6525"/>
              <a:ext cx="773" cy="2834"/>
            </a:xfrm>
            <a:prstGeom prst="leftBrace">
              <a:avLst>
                <a:gd name="adj1" fmla="val 8333"/>
                <a:gd name="adj2" fmla="val 50476"/>
              </a:avLst>
            </a:prstGeom>
            <a:ln w="22225" cap="sq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2075" y="484031"/>
            <a:ext cx="1451449" cy="375112"/>
            <a:chOff x="1076" y="1998"/>
            <a:chExt cx="3046" cy="788"/>
          </a:xfrm>
        </p:grpSpPr>
        <p:sp>
          <p:nvSpPr>
            <p:cNvPr id="7" name="流程图: 文档 6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文本框 4101"/>
            <p:cNvSpPr txBox="1"/>
            <p:nvPr/>
          </p:nvSpPr>
          <p:spPr>
            <a:xfrm>
              <a:off x="1076" y="1998"/>
              <a:ext cx="3046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6147"/>
          <p:cNvGrpSpPr/>
          <p:nvPr/>
        </p:nvGrpSpPr>
        <p:grpSpPr>
          <a:xfrm>
            <a:off x="251440" y="268400"/>
            <a:ext cx="2468107" cy="629255"/>
            <a:chOff x="0" y="0"/>
            <a:chExt cx="5183" cy="1320"/>
          </a:xfrm>
        </p:grpSpPr>
        <p:sp>
          <p:nvSpPr>
            <p:cNvPr id="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1024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 sz="100"/>
            </a:p>
          </p:txBody>
        </p:sp>
        <p:sp>
          <p:nvSpPr>
            <p:cNvPr id="1024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161953" rIns="134802" bIns="0" anchor="ctr" anchorCtr="0"/>
            <a:p>
              <a:pPr algn="ctr"/>
              <a:endParaRPr lang="zh-CN" altLang="en-US" sz="3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文本框 6151"/>
            <p:cNvSpPr txBox="1"/>
            <p:nvPr/>
          </p:nvSpPr>
          <p:spPr>
            <a:xfrm>
              <a:off x="878" y="432"/>
              <a:ext cx="4305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1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欧姆定律的应用</a:t>
              </a:r>
              <a:endParaRPr lang="zh-CN" altLang="en-US" sz="21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0246" name="文本框 6152"/>
            <p:cNvSpPr txBox="1"/>
            <p:nvPr/>
          </p:nvSpPr>
          <p:spPr>
            <a:xfrm>
              <a:off x="0" y="452"/>
              <a:ext cx="873" cy="8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8" name="组合 3"/>
          <p:cNvGrpSpPr/>
          <p:nvPr/>
        </p:nvGrpSpPr>
        <p:grpSpPr>
          <a:xfrm>
            <a:off x="251687" y="966081"/>
            <a:ext cx="1389979" cy="375112"/>
            <a:chOff x="1076" y="1998"/>
            <a:chExt cx="2917" cy="788"/>
          </a:xfrm>
        </p:grpSpPr>
        <p:sp>
          <p:nvSpPr>
            <p:cNvPr id="3" name="流程图: 文档 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文本框 4101"/>
            <p:cNvSpPr txBox="1"/>
            <p:nvPr/>
          </p:nvSpPr>
          <p:spPr>
            <a:xfrm>
              <a:off x="1076" y="1998"/>
              <a:ext cx="2917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1725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0251" name="Rectangle 13"/>
          <p:cNvSpPr/>
          <p:nvPr/>
        </p:nvSpPr>
        <p:spPr>
          <a:xfrm>
            <a:off x="786538" y="1410028"/>
            <a:ext cx="4145280" cy="5340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用公式进行计算的一般步骤：</a:t>
            </a:r>
            <a:endParaRPr lang="zh-CN" altLang="en-US" sz="2400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8632" name="TextBox 2"/>
          <p:cNvSpPr/>
          <p:nvPr/>
        </p:nvSpPr>
        <p:spPr>
          <a:xfrm>
            <a:off x="763905" y="1851660"/>
            <a:ext cx="7616825" cy="3042254"/>
          </a:xfrm>
          <a:prstGeom prst="roundRect">
            <a:avLst>
              <a:gd name="adj" fmla="val 10046"/>
            </a:avLst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读题、审题（注意已知量的内容）；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）根据题意画出电路图；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）在图上标明已知量的符号、数值和未知量的符号；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）选用物理公式进行计算（书写格式要完整，规范）。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charRg st="2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charRg st="3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charRg st="6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3"/>
          <p:cNvGrpSpPr/>
          <p:nvPr/>
        </p:nvGrpSpPr>
        <p:grpSpPr>
          <a:xfrm>
            <a:off x="251248" y="543502"/>
            <a:ext cx="1382831" cy="375113"/>
            <a:chOff x="1076" y="1998"/>
            <a:chExt cx="2902" cy="788"/>
          </a:xfrm>
        </p:grpSpPr>
        <p:sp>
          <p:nvSpPr>
            <p:cNvPr id="3" name="流程图: 文档 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文本框 4101"/>
            <p:cNvSpPr txBox="1"/>
            <p:nvPr/>
          </p:nvSpPr>
          <p:spPr>
            <a:xfrm>
              <a:off x="1076" y="1998"/>
              <a:ext cx="2902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典例与精析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Text Box 8"/>
          <p:cNvSpPr txBox="1"/>
          <p:nvPr/>
        </p:nvSpPr>
        <p:spPr>
          <a:xfrm>
            <a:off x="1465580" y="628015"/>
            <a:ext cx="627951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一辆汽车的车灯，灯丝电阻为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30 </a:t>
            </a:r>
            <a:r>
              <a:rPr lang="el-GR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，接在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12 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的电源两端，求通过这盏电灯的电流。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9647" name="Rectangle 15"/>
          <p:cNvSpPr/>
          <p:nvPr/>
        </p:nvSpPr>
        <p:spPr>
          <a:xfrm>
            <a:off x="3356160" y="1977974"/>
            <a:ext cx="22149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）画电路图；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69648" name="Rectangle 16"/>
          <p:cNvSpPr/>
          <p:nvPr/>
        </p:nvSpPr>
        <p:spPr>
          <a:xfrm>
            <a:off x="3356160" y="2339988"/>
            <a:ext cx="4104802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）列出已知条件和所求量；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69649" name="Rectangle 17"/>
          <p:cNvSpPr/>
          <p:nvPr/>
        </p:nvSpPr>
        <p:spPr>
          <a:xfrm>
            <a:off x="3356160" y="2771069"/>
            <a:ext cx="2242339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）求解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I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。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69650" name="Rectangle 2"/>
          <p:cNvSpPr/>
          <p:nvPr/>
        </p:nvSpPr>
        <p:spPr>
          <a:xfrm>
            <a:off x="1870710" y="1924050"/>
            <a:ext cx="1485265" cy="460375"/>
          </a:xfrm>
          <a:prstGeom prst="rect">
            <a:avLst/>
          </a:prstGeom>
          <a:solidFill>
            <a:srgbClr val="CC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解题步骤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pic>
        <p:nvPicPr>
          <p:cNvPr id="69657" name="Picture 2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380" y="3269615"/>
            <a:ext cx="2153920" cy="1340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59" name="Rectangle 27"/>
          <p:cNvSpPr/>
          <p:nvPr/>
        </p:nvSpPr>
        <p:spPr>
          <a:xfrm>
            <a:off x="2033270" y="3328670"/>
            <a:ext cx="3763645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已知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U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=12V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R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=30Ω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，求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I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24075" y="3940175"/>
          <a:ext cx="3227705" cy="78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2" imgW="1612900" imgH="393700" progId="Equation.DSMT4">
                  <p:embed/>
                </p:oleObj>
              </mc:Choice>
              <mc:Fallback>
                <p:oleObj name="" r:id="rId2" imgW="1612900" imgH="393700" progId="Equation.DSMT4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24075" y="3940175"/>
                        <a:ext cx="3227705" cy="788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7" grpId="0"/>
      <p:bldP spid="69648" grpId="0"/>
      <p:bldP spid="69649" grpId="0"/>
      <p:bldP spid="69650" grpId="0" bldLvl="0" animBg="1"/>
      <p:bldP spid="696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2"/>
          <p:cNvSpPr txBox="1"/>
          <p:nvPr/>
        </p:nvSpPr>
        <p:spPr>
          <a:xfrm>
            <a:off x="1403985" y="687705"/>
            <a:ext cx="6485255" cy="2009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在如图所示的电路中，调节滑动变阻器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R'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，使灯泡正常发光，用电流表测得通过它的电流值是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。已知该灯泡正常发光时的电阻是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，求灯泡两端的电压。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4" name="Rectangle 4"/>
          <p:cNvSpPr/>
          <p:nvPr/>
        </p:nvSpPr>
        <p:spPr>
          <a:xfrm>
            <a:off x="4916805" y="3651885"/>
            <a:ext cx="3284220" cy="977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=I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 </a:t>
            </a:r>
            <a:endParaRPr lang="en-US" altLang="zh-CN" sz="2400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=0.6 A×20 Ω =12 V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685" name="Rectangle 5"/>
          <p:cNvSpPr/>
          <p:nvPr/>
        </p:nvSpPr>
        <p:spPr>
          <a:xfrm>
            <a:off x="2267585" y="2598420"/>
            <a:ext cx="1466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=20 Ω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686" name="Rectangle 6"/>
          <p:cNvSpPr/>
          <p:nvPr/>
        </p:nvSpPr>
        <p:spPr>
          <a:xfrm>
            <a:off x="971721" y="3408884"/>
            <a:ext cx="111696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=0.6 A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687" name="Text Box 7"/>
          <p:cNvSpPr txBox="1"/>
          <p:nvPr/>
        </p:nvSpPr>
        <p:spPr>
          <a:xfrm>
            <a:off x="4416070" y="2690042"/>
            <a:ext cx="21888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>
            <a:spAutoFit/>
          </a:bodyPr>
          <a:p>
            <a:pPr algn="ctr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=I=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294" name="Group 8"/>
          <p:cNvGrpSpPr/>
          <p:nvPr/>
        </p:nvGrpSpPr>
        <p:grpSpPr>
          <a:xfrm>
            <a:off x="2051719" y="2895331"/>
            <a:ext cx="2343087" cy="1539747"/>
            <a:chOff x="-41" y="0"/>
            <a:chExt cx="2037" cy="1384"/>
          </a:xfrm>
        </p:grpSpPr>
        <p:sp>
          <p:nvSpPr>
            <p:cNvPr id="12295" name="Rectangle 9"/>
            <p:cNvSpPr/>
            <p:nvPr/>
          </p:nvSpPr>
          <p:spPr>
            <a:xfrm>
              <a:off x="159" y="295"/>
              <a:ext cx="1792" cy="90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2296" name="Group 10"/>
            <p:cNvGrpSpPr/>
            <p:nvPr/>
          </p:nvGrpSpPr>
          <p:grpSpPr>
            <a:xfrm>
              <a:off x="567" y="1044"/>
              <a:ext cx="85" cy="340"/>
              <a:chOff x="0" y="0"/>
              <a:chExt cx="85" cy="340"/>
            </a:xfrm>
          </p:grpSpPr>
          <p:sp>
            <p:nvSpPr>
              <p:cNvPr id="12297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8" name="Line 20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9" name="Line 21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00" name="Group 14"/>
            <p:cNvGrpSpPr/>
            <p:nvPr/>
          </p:nvGrpSpPr>
          <p:grpSpPr>
            <a:xfrm>
              <a:off x="998" y="1112"/>
              <a:ext cx="283" cy="170"/>
              <a:chOff x="0" y="0"/>
              <a:chExt cx="256" cy="142"/>
            </a:xfrm>
          </p:grpSpPr>
          <p:sp>
            <p:nvSpPr>
              <p:cNvPr id="12301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2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3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04" name="Group 18"/>
            <p:cNvGrpSpPr/>
            <p:nvPr/>
          </p:nvGrpSpPr>
          <p:grpSpPr>
            <a:xfrm>
              <a:off x="1270" y="0"/>
              <a:ext cx="726" cy="363"/>
              <a:chOff x="0" y="0"/>
              <a:chExt cx="726" cy="363"/>
            </a:xfrm>
          </p:grpSpPr>
          <p:sp>
            <p:nvSpPr>
              <p:cNvPr id="12305" name="Rectangle 181"/>
              <p:cNvSpPr/>
              <p:nvPr/>
            </p:nvSpPr>
            <p:spPr>
              <a:xfrm>
                <a:off x="0" y="0"/>
                <a:ext cx="726" cy="36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6" name="Line 182"/>
              <p:cNvSpPr/>
              <p:nvPr/>
            </p:nvSpPr>
            <p:spPr>
              <a:xfrm>
                <a:off x="227" y="0"/>
                <a:ext cx="453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7" name="Line 183"/>
              <p:cNvSpPr/>
              <p:nvPr/>
            </p:nvSpPr>
            <p:spPr>
              <a:xfrm>
                <a:off x="227" y="0"/>
                <a:ext cx="0" cy="22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</p:spPr>
            <p:txBody>
              <a:bodyPr anchor="t" anchorCtr="0"/>
              <a:p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8" name="Rectangle 184"/>
              <p:cNvSpPr/>
              <p:nvPr/>
            </p:nvSpPr>
            <p:spPr>
              <a:xfrm>
                <a:off x="0" y="227"/>
                <a:ext cx="453" cy="136"/>
              </a:xfrm>
              <a:prstGeom prst="rect">
                <a:avLst/>
              </a:prstGeom>
              <a:solidFill>
                <a:srgbClr val="F2F2F2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09" name="Group 23"/>
            <p:cNvGrpSpPr/>
            <p:nvPr/>
          </p:nvGrpSpPr>
          <p:grpSpPr>
            <a:xfrm>
              <a:off x="-41" y="461"/>
              <a:ext cx="336" cy="414"/>
              <a:chOff x="-41" y="-29"/>
              <a:chExt cx="336" cy="414"/>
            </a:xfrm>
          </p:grpSpPr>
          <p:sp>
            <p:nvSpPr>
              <p:cNvPr id="12310" name="Oval 197"/>
              <p:cNvSpPr/>
              <p:nvPr/>
            </p:nvSpPr>
            <p:spPr>
              <a:xfrm>
                <a:off x="0" y="32"/>
                <a:ext cx="295" cy="295"/>
              </a:xfrm>
              <a:prstGeom prst="ellipse">
                <a:avLst/>
              </a:prstGeom>
              <a:solidFill>
                <a:srgbClr val="F2F2F2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1" name="Text Box 198"/>
              <p:cNvSpPr txBox="1"/>
              <p:nvPr/>
            </p:nvSpPr>
            <p:spPr>
              <a:xfrm>
                <a:off x="-41" y="-29"/>
                <a:ext cx="293" cy="4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312" name="Text Box 4"/>
            <p:cNvSpPr txBox="1"/>
            <p:nvPr/>
          </p:nvSpPr>
          <p:spPr>
            <a:xfrm>
              <a:off x="1338" y="386"/>
              <a:ext cx="545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R'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13" name="AutoShape 27"/>
            <p:cNvSpPr/>
            <p:nvPr/>
          </p:nvSpPr>
          <p:spPr>
            <a:xfrm>
              <a:off x="409" y="136"/>
              <a:ext cx="288" cy="288"/>
            </a:xfrm>
            <a:prstGeom prst="flowChartSummingJunction">
              <a:avLst/>
            </a:prstGeom>
            <a:solidFill>
              <a:srgbClr val="F2F2F2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4" name="Line 28"/>
            <p:cNvSpPr/>
            <p:nvPr/>
          </p:nvSpPr>
          <p:spPr>
            <a:xfrm>
              <a:off x="1951" y="0"/>
              <a:ext cx="0" cy="40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5" name="Text Box 4"/>
            <p:cNvSpPr txBox="1"/>
            <p:nvPr/>
          </p:nvSpPr>
          <p:spPr>
            <a:xfrm>
              <a:off x="454" y="431"/>
              <a:ext cx="317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17" name="组合 3"/>
          <p:cNvGrpSpPr/>
          <p:nvPr/>
        </p:nvGrpSpPr>
        <p:grpSpPr>
          <a:xfrm>
            <a:off x="251687" y="483008"/>
            <a:ext cx="1433818" cy="375113"/>
            <a:chOff x="1076" y="1998"/>
            <a:chExt cx="300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3009" cy="7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725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典例与精析</a:t>
              </a: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1724" name="Text Box 44"/>
          <p:cNvSpPr txBox="1"/>
          <p:nvPr/>
        </p:nvSpPr>
        <p:spPr>
          <a:xfrm>
            <a:off x="4916862" y="3248065"/>
            <a:ext cx="303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根据变形公式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U=IR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得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/>
      <p:bldP spid="71686" grpId="0"/>
      <p:bldP spid="71687" grpId="0"/>
      <p:bldP spid="71724" grpId="0"/>
    </p:bldLst>
  </p:timing>
</p:sld>
</file>

<file path=ppt/tags/tag1.xml><?xml version="1.0" encoding="utf-8"?>
<p:tagLst xmlns:p="http://schemas.openxmlformats.org/presentationml/2006/main">
  <p:tag name="KSO_WM_UNIT_TABLE_BEAUTIFY" val="smartTable{1c0f8308-9820-4f8f-af66-31bfc9db731d}"/>
  <p:tag name="TABLE_ENDDRAG_ORIGIN_RECT" val="467*131"/>
  <p:tag name="TABLE_ENDDRAG_RECT" val="121*60*467*131"/>
</p:tagLst>
</file>

<file path=ppt/tags/tag10.xml><?xml version="1.0" encoding="utf-8"?>
<p:tagLst xmlns:p="http://schemas.openxmlformats.org/presentationml/2006/main">
  <p:tag name="AS_UNIQUEID" val="1159"/>
</p:tagLst>
</file>

<file path=ppt/tags/tag11.xml><?xml version="1.0" encoding="utf-8"?>
<p:tagLst xmlns:p="http://schemas.openxmlformats.org/presentationml/2006/main">
  <p:tag name="AS_UNIQUEID" val="1160"/>
</p:tagLst>
</file>

<file path=ppt/tags/tag12.xml><?xml version="1.0" encoding="utf-8"?>
<p:tagLst xmlns:p="http://schemas.openxmlformats.org/presentationml/2006/main">
  <p:tag name="AS_UNIQUEID" val="1167"/>
</p:tagLst>
</file>

<file path=ppt/tags/tag13.xml><?xml version="1.0" encoding="utf-8"?>
<p:tagLst xmlns:p="http://schemas.openxmlformats.org/presentationml/2006/main">
  <p:tag name="AS_UNIQUEID" val="1168"/>
</p:tagLst>
</file>

<file path=ppt/tags/tag14.xml><?xml version="1.0" encoding="utf-8"?>
<p:tagLst xmlns:p="http://schemas.openxmlformats.org/presentationml/2006/main">
  <p:tag name="AS_UNIQUEID" val="1169"/>
</p:tagLst>
</file>

<file path=ppt/tags/tag15.xml><?xml version="1.0" encoding="utf-8"?>
<p:tagLst xmlns:p="http://schemas.openxmlformats.org/presentationml/2006/main">
  <p:tag name="AS_UNIQUEID" val="1176"/>
</p:tagLst>
</file>

<file path=ppt/tags/tag16.xml><?xml version="1.0" encoding="utf-8"?>
<p:tagLst xmlns:p="http://schemas.openxmlformats.org/presentationml/2006/main">
  <p:tag name="AS_UNIQUEID" val="1177"/>
</p:tagLst>
</file>

<file path=ppt/tags/tag17.xml><?xml version="1.0" encoding="utf-8"?>
<p:tagLst xmlns:p="http://schemas.openxmlformats.org/presentationml/2006/main">
  <p:tag name="AS_UNIQUEID" val="1178"/>
</p:tagLst>
</file>

<file path=ppt/tags/tag18.xml><?xml version="1.0" encoding="utf-8"?>
<p:tagLst xmlns:p="http://schemas.openxmlformats.org/presentationml/2006/main">
  <p:tag name="KSO_WM_UNIT_PLACING_PICTURE_USER_VIEWPORT" val="{&quot;height&quot;:4842.097637795276,&quot;width&quot;:4933.988976377953}"/>
</p:tagLst>
</file>

<file path=ppt/tags/tag19.xml><?xml version="1.0" encoding="utf-8"?>
<p:tagLst xmlns:p="http://schemas.openxmlformats.org/presentationml/2006/main">
  <p:tag name="COMMONDATA" val="eyJoZGlkIjoiZjY0YjExMzhjYjE5ZTFkYzEwYzgxOGFiNzQxOGQ0ZmYifQ=="/>
</p:tagLst>
</file>

<file path=ppt/tags/tag2.xml><?xml version="1.0" encoding="utf-8"?>
<p:tagLst xmlns:p="http://schemas.openxmlformats.org/presentationml/2006/main">
  <p:tag name="KSO_WM_UNIT_TABLE_BEAUTIFY" val="smartTable{cccdda8e-e317-4d79-aaf4-21c18148fc7a}"/>
  <p:tag name="TABLE_ENDDRAG_ORIGIN_RECT" val="467*102"/>
  <p:tag name="TABLE_ENDDRAG_RECT" val="110*236*467*102"/>
</p:tagLst>
</file>

<file path=ppt/tags/tag3.xml><?xml version="1.0" encoding="utf-8"?>
<p:tagLst xmlns:p="http://schemas.openxmlformats.org/presentationml/2006/main">
  <p:tag name="AS_UNIQUEID" val="1116"/>
</p:tagLst>
</file>

<file path=ppt/tags/tag4.xml><?xml version="1.0" encoding="utf-8"?>
<p:tagLst xmlns:p="http://schemas.openxmlformats.org/presentationml/2006/main">
  <p:tag name="AS_UNIQUEID" val="1117"/>
</p:tagLst>
</file>

<file path=ppt/tags/tag5.xml><?xml version="1.0" encoding="utf-8"?>
<p:tagLst xmlns:p="http://schemas.openxmlformats.org/presentationml/2006/main">
  <p:tag name="AS_UNIQUEID" val="1118"/>
</p:tagLst>
</file>

<file path=ppt/tags/tag6.xml><?xml version="1.0" encoding="utf-8"?>
<p:tagLst xmlns:p="http://schemas.openxmlformats.org/presentationml/2006/main">
  <p:tag name="AS_UNIQUEID" val="1127"/>
</p:tagLst>
</file>

<file path=ppt/tags/tag7.xml><?xml version="1.0" encoding="utf-8"?>
<p:tagLst xmlns:p="http://schemas.openxmlformats.org/presentationml/2006/main">
  <p:tag name="AS_UNIQUEID" val="1128"/>
</p:tagLst>
</file>

<file path=ppt/tags/tag8.xml><?xml version="1.0" encoding="utf-8"?>
<p:tagLst xmlns:p="http://schemas.openxmlformats.org/presentationml/2006/main">
  <p:tag name="AS_UNIQUEID" val="1129"/>
</p:tagLst>
</file>

<file path=ppt/tags/tag9.xml><?xml version="1.0" encoding="utf-8"?>
<p:tagLst xmlns:p="http://schemas.openxmlformats.org/presentationml/2006/main">
  <p:tag name="AS_UNIQUEID" val="1158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2008</Words>
  <Application>WPS 演示</Application>
  <PresentationFormat>全屏显示(4:3)</PresentationFormat>
  <Paragraphs>258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Arial Unicode MS</vt:lpstr>
      <vt:lpstr>默认设计模板</vt:lpstr>
      <vt:lpstr>Equation.3</vt:lpstr>
      <vt:lpstr>Equation.3</vt:lpstr>
      <vt:lpstr>Equation.3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98</cp:revision>
  <dcterms:created xsi:type="dcterms:W3CDTF">2015-07-09T08:14:00Z</dcterms:created>
  <dcterms:modified xsi:type="dcterms:W3CDTF">2023-02-24T02:29:48Z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A672BE9A80824D639F0F20DB6E627970</vt:lpwstr>
  </property>
</Properties>
</file>