
<file path=[Content_Types].xml><?xml version="1.0" encoding="utf-8"?>
<Types xmlns="http://schemas.openxmlformats.org/package/2006/content-types">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6"/>
  </p:handoutMasterIdLst>
  <p:sldIdLst>
    <p:sldId id="369" r:id="rId3"/>
    <p:sldId id="492" r:id="rId4"/>
    <p:sldId id="493" r:id="rId6"/>
    <p:sldId id="494" r:id="rId7"/>
    <p:sldId id="495" r:id="rId8"/>
    <p:sldId id="496" r:id="rId9"/>
    <p:sldId id="497" r:id="rId10"/>
    <p:sldId id="498" r:id="rId11"/>
    <p:sldId id="499" r:id="rId12"/>
    <p:sldId id="500" r:id="rId13"/>
    <p:sldId id="501" r:id="rId14"/>
    <p:sldId id="502" r:id="rId15"/>
    <p:sldId id="503" r:id="rId16"/>
    <p:sldId id="504" r:id="rId17"/>
    <p:sldId id="505" r:id="rId18"/>
    <p:sldId id="506" r:id="rId19"/>
    <p:sldId id="507" r:id="rId20"/>
    <p:sldId id="515" r:id="rId21"/>
    <p:sldId id="462" r:id="rId22"/>
    <p:sldId id="464" r:id="rId23"/>
    <p:sldId id="461" r:id="rId24"/>
    <p:sldId id="463" r:id="rId25"/>
  </p:sldIdLst>
  <p:sldSz cx="9144000" cy="5143500"/>
  <p:notesSz cx="6858000" cy="9144000"/>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FFDB93"/>
    <a:srgbClr val="0000FF"/>
    <a:srgbClr val="FF99CC"/>
    <a:srgbClr val="FF7C80"/>
    <a:srgbClr val="99CCFF"/>
    <a:srgbClr val="FF0000"/>
    <a:srgbClr val="ED8C23"/>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942" y="-108"/>
      </p:cViewPr>
      <p:guideLst>
        <p:guide orient="horz" pos="1579"/>
        <p:guide pos="273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gs" Target="tags/tag18.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noProof="1">
                <a:latin typeface="Arial" panose="020B060402020202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en-US" altLang="zh-CN"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sldImg"/>
          </p:nvPr>
        </p:nvSpPr>
        <p:spPr>
          <a:xfrm>
            <a:off x="409575" y="754063"/>
            <a:ext cx="5854700" cy="3294062"/>
          </a:xfrm>
          <a:prstGeom prst="rect">
            <a:avLst/>
          </a:prstGeom>
          <a:noFill/>
          <a:ln w="9525">
            <a:noFill/>
          </a:ln>
        </p:spPr>
      </p:sp>
      <p:sp>
        <p:nvSpPr>
          <p:cNvPr id="3075" name="Rectangle 3"/>
          <p:cNvSpPr>
            <a:spLocks noGrp="1"/>
          </p:cNvSpPr>
          <p:nvPr>
            <p:ph type="body" sz="quarter"/>
          </p:nvPr>
        </p:nvSpPr>
        <p:spPr>
          <a:xfrm>
            <a:off x="538163" y="4387850"/>
            <a:ext cx="5780087" cy="3952875"/>
          </a:xfrm>
          <a:prstGeom prst="rect">
            <a:avLst/>
          </a:prstGeom>
          <a:noFill/>
          <a:ln w="9525">
            <a:noFill/>
          </a:ln>
        </p:spPr>
        <p:txBody>
          <a:bodyPr wrap="square" lIns="91440" tIns="45720" rIns="91440" bIns="45720"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miter/>
          </a:ln>
        </p:spPr>
        <p:txBody>
          <a:bodyPr/>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p:cNvSpPr>
          <p:nvPr>
            <p:ph type="dt"/>
          </p:nvPr>
        </p:nvSpPr>
        <p:spPr>
          <a:xfrm>
            <a:off x="3883025" y="0"/>
            <a:ext cx="2974975" cy="457200"/>
          </a:xfrm>
          <a:prstGeom prst="rect">
            <a:avLst/>
          </a:prstGeom>
          <a:noFill/>
          <a:ln w="9525">
            <a:noFill/>
            <a:miter/>
          </a:ln>
        </p:spPr>
        <p:txBody>
          <a:bodyPr/>
          <a:lstStyle>
            <a:lvl1pPr algn="r">
              <a:buFont typeface="Arial" panose="020B0604020202020204" pitchFamily="34" charset="0"/>
              <a:buNone/>
              <a:defRPr sz="1200" noProof="1">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p:cNvSpPr>
          <p:nvPr>
            <p:ph type="ftr" sz="quarter"/>
          </p:nvPr>
        </p:nvSpPr>
        <p:spPr>
          <a:xfrm>
            <a:off x="0" y="8686800"/>
            <a:ext cx="2973388" cy="457200"/>
          </a:xfrm>
          <a:prstGeom prst="rect">
            <a:avLst/>
          </a:prstGeom>
          <a:noFill/>
          <a:ln w="9525">
            <a:noFill/>
            <a:miter/>
          </a:ln>
        </p:spPr>
        <p:txBody>
          <a:bodyPr/>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p:cNvSpPr>
          <p:nvPr>
            <p:ph type="sldNum" sz="quarter"/>
          </p:nvPr>
        </p:nvSpPr>
        <p:spPr>
          <a:xfrm>
            <a:off x="3883025" y="8686800"/>
            <a:ext cx="2974975" cy="45720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lvl="1" indent="-28575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lvl="2"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600200" lvl="3"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2057400" lvl="4"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lvl="5"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6pPr>
    <a:lvl7pPr marL="2743200" lvl="6"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7pPr>
    <a:lvl8pPr marL="3200400" lvl="7"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8pPr>
    <a:lvl9pPr marL="3657600" lvl="8"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幻灯片图像占位符 1"/>
          <p:cNvSpPr>
            <a:spLocks noGrp="1" noRot="1" noChangeAspect="1"/>
          </p:cNvSpPr>
          <p:nvPr>
            <p:ph type="sldImg"/>
            <p:custDataLst>
              <p:tags r:id="rId3"/>
            </p:custDataLst>
          </p:nvPr>
        </p:nvSpPr>
        <p:spPr/>
      </p:sp>
      <p:sp>
        <p:nvSpPr>
          <p:cNvPr id="6146" name="备注占位符 2"/>
          <p:cNvSpPr>
            <a:spLocks noGrp="1"/>
          </p:cNvSpPr>
          <p:nvPr>
            <p:ph type="body"/>
            <p:custDataLst>
              <p:tags r:id="rId4"/>
            </p:custDataLst>
          </p:nvPr>
        </p:nvSpPr>
        <p:spPr/>
        <p:txBody>
          <a:bodyPr wrap="square" lIns="91440" tIns="45720" rIns="91440" bIns="45720" anchor="t" anchorCtr="0"/>
          <a:p>
            <a:pPr lvl="0"/>
            <a:r>
              <a:rPr lang="zh-CN" altLang="en-US"/>
              <a:t>通过这一问题，引发学生的思考，进而引入电阻的概念。</a:t>
            </a:r>
            <a:endParaRPr lang="zh-CN" altLang="en-US"/>
          </a:p>
        </p:txBody>
      </p:sp>
      <p:sp>
        <p:nvSpPr>
          <p:cNvPr id="6147"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p:cNvSpPr>
          <p:nvPr>
            <p:ph type="sldImg"/>
            <p:custDataLst>
              <p:tags r:id="rId3"/>
            </p:custDataLst>
          </p:nvPr>
        </p:nvSpPr>
        <p:spPr/>
      </p:sp>
      <p:sp>
        <p:nvSpPr>
          <p:cNvPr id="9218" name="备注占位符 2"/>
          <p:cNvSpPr>
            <a:spLocks noGrp="1"/>
          </p:cNvSpPr>
          <p:nvPr>
            <p:ph type="body"/>
            <p:custDataLst>
              <p:tags r:id="rId4"/>
            </p:custDataLst>
          </p:nvPr>
        </p:nvSpPr>
        <p:spPr/>
        <p:txBody>
          <a:bodyPr wrap="square" lIns="91440" tIns="45720" rIns="91440" bIns="45720" anchor="t" anchorCtr="0"/>
          <a:p>
            <a:pPr lvl="0"/>
            <a:r>
              <a:rPr lang="zh-CN" altLang="en-US"/>
              <a:t>与水流进行类比，从而得出电阻的概念。</a:t>
            </a:r>
            <a:endParaRPr lang="zh-CN" altLang="en-US"/>
          </a:p>
        </p:txBody>
      </p:sp>
      <p:sp>
        <p:nvSpPr>
          <p:cNvPr id="9219"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p:cNvSpPr>
          <p:nvPr>
            <p:ph type="sldImg"/>
            <p:custDataLst>
              <p:tags r:id="rId3"/>
            </p:custDataLst>
          </p:nvPr>
        </p:nvSpPr>
        <p:spPr/>
      </p:sp>
      <p:sp>
        <p:nvSpPr>
          <p:cNvPr id="15362" name="备注占位符 2"/>
          <p:cNvSpPr>
            <a:spLocks noGrp="1"/>
          </p:cNvSpPr>
          <p:nvPr>
            <p:ph type="body"/>
            <p:custDataLst>
              <p:tags r:id="rId4"/>
            </p:custDataLst>
          </p:nvPr>
        </p:nvSpPr>
        <p:spPr/>
        <p:txBody>
          <a:bodyPr wrap="square" lIns="91440" tIns="45720" rIns="91440" bIns="45720" anchor="t" anchorCtr="0"/>
          <a:p>
            <a:pPr lvl="0"/>
            <a:r>
              <a:rPr lang="zh-CN" altLang="en-US"/>
              <a:t>通过这三个问题，引导学生猜想电阻大小的影响因素。</a:t>
            </a:r>
            <a:endParaRPr lang="zh-CN" altLang="en-US"/>
          </a:p>
        </p:txBody>
      </p:sp>
      <p:sp>
        <p:nvSpPr>
          <p:cNvPr id="15363"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p:cNvSpPr>
          <p:nvPr>
            <p:ph type="sldImg"/>
            <p:custDataLst>
              <p:tags r:id="rId3"/>
            </p:custDataLst>
          </p:nvPr>
        </p:nvSpPr>
        <p:spPr/>
      </p:sp>
      <p:sp>
        <p:nvSpPr>
          <p:cNvPr id="17410" name="备注占位符 2"/>
          <p:cNvSpPr>
            <a:spLocks noGrp="1"/>
          </p:cNvSpPr>
          <p:nvPr>
            <p:ph type="body"/>
            <p:custDataLst>
              <p:tags r:id="rId4"/>
            </p:custDataLst>
          </p:nvPr>
        </p:nvSpPr>
        <p:spPr/>
        <p:txBody>
          <a:bodyPr wrap="square" lIns="91440" tIns="45720" rIns="91440" bIns="45720" anchor="t" anchorCtr="0"/>
          <a:p>
            <a:pPr lvl="0"/>
            <a:r>
              <a:rPr lang="zh-CN" altLang="en-US"/>
              <a:t>通过与人走路类比，猜想影响电荷运动的因素。</a:t>
            </a:r>
            <a:endParaRPr lang="zh-CN" altLang="en-US"/>
          </a:p>
        </p:txBody>
      </p:sp>
      <p:sp>
        <p:nvSpPr>
          <p:cNvPr id="17411"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p:cNvSpPr>
          <p:nvPr>
            <p:ph type="sldImg"/>
            <p:custDataLst>
              <p:tags r:id="rId3"/>
            </p:custDataLst>
          </p:nvPr>
        </p:nvSpPr>
        <p:spPr/>
      </p:sp>
      <p:sp>
        <p:nvSpPr>
          <p:cNvPr id="19458" name="备注占位符 2"/>
          <p:cNvSpPr>
            <a:spLocks noGrp="1"/>
          </p:cNvSpPr>
          <p:nvPr>
            <p:ph type="body"/>
            <p:custDataLst>
              <p:tags r:id="rId4"/>
            </p:custDataLst>
          </p:nvPr>
        </p:nvSpPr>
        <p:spPr/>
        <p:txBody>
          <a:bodyPr wrap="square" lIns="91440" tIns="45720" rIns="91440" bIns="45720" anchor="t" anchorCtr="0"/>
          <a:p>
            <a:pPr lvl="0"/>
            <a:r>
              <a:rPr lang="zh-CN" altLang="en-US"/>
              <a:t>在设计本实验时，应注意控制变量法和转换法的应用。</a:t>
            </a:r>
            <a:endParaRPr lang="zh-CN" altLang="en-US"/>
          </a:p>
        </p:txBody>
      </p:sp>
      <p:sp>
        <p:nvSpPr>
          <p:cNvPr id="19459"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3375">
                <a:ea typeface="宋体" panose="02010600030101010101" pitchFamily="2" charset="-122"/>
              </a:defRPr>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ea typeface="宋体" panose="02010600030101010101" pitchFamily="2" charset="-122"/>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360"/>
            <a:ext cx="8229600" cy="3395066"/>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5"/>
            <a:ext cx="2057400" cy="4389411"/>
          </a:xfrm>
        </p:spPr>
        <p:txBody>
          <a:bodyPr vert="eaVert"/>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52930" cy="4389411"/>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6015"/>
            <a:ext cx="8229600" cy="4389411"/>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200360"/>
            <a:ext cx="8229600" cy="3395066"/>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3375">
                <a:ea typeface="宋体" panose="02010600030101010101" pitchFamily="2" charset="-122"/>
              </a:defRPr>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ea typeface="宋体" panose="02010600030101010101" pitchFamily="2" charset="-122"/>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2504" cy="3395066"/>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360"/>
            <a:ext cx="4032504" cy="3395066"/>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261093"/>
            <a:ext cx="3868340" cy="618042"/>
          </a:xfrm>
        </p:spPr>
        <p:txBody>
          <a:bodyPr anchor="b"/>
          <a:lstStyle>
            <a:lvl1pPr marL="0" indent="0">
              <a:buNone/>
              <a:defRPr sz="1350" b="1">
                <a:ea typeface="宋体" panose="02010600030101010101" pitchFamily="2"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8035" indent="0">
              <a:buNone/>
              <a:defRPr sz="900" b="1"/>
            </a:lvl9pPr>
          </a:lstStyle>
          <a:p>
            <a:pPr lvl="0" fontAlgn="base"/>
            <a:r>
              <a:rPr lang="zh-CN" altLang="en-US" sz="1350"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1879135"/>
            <a:ext cx="3868340" cy="2763924"/>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350" b="1">
                <a:ea typeface="宋体" panose="02010600030101010101" pitchFamily="2"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8035" indent="0">
              <a:buNone/>
              <a:defRPr sz="900" b="1"/>
            </a:lvl9pPr>
          </a:lstStyle>
          <a:p>
            <a:pPr lvl="0" fontAlgn="base"/>
            <a:r>
              <a:rPr lang="zh-CN" altLang="en-US" sz="1350"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1879135"/>
            <a:ext cx="3887391" cy="2763924"/>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1800">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698"/>
            <a:ext cx="4629150" cy="3655858"/>
          </a:xfrm>
        </p:spPr>
        <p:txBody>
          <a:bodyPr/>
          <a:lstStyle>
            <a:lvl1pPr>
              <a:defRPr sz="1800">
                <a:ea typeface="宋体" panose="02010600030101010101" pitchFamily="2" charset="-122"/>
              </a:defRPr>
            </a:lvl1pPr>
            <a:lvl2pPr>
              <a:defRPr sz="1575">
                <a:ea typeface="宋体" panose="02010600030101010101" pitchFamily="2" charset="-122"/>
              </a:defRPr>
            </a:lvl2pPr>
            <a:lvl3pPr>
              <a:defRPr sz="1350">
                <a:ea typeface="宋体" panose="02010600030101010101" pitchFamily="2" charset="-122"/>
              </a:defRPr>
            </a:lvl3pPr>
            <a:lvl4pPr>
              <a:defRPr sz="1125">
                <a:ea typeface="宋体" panose="02010600030101010101" pitchFamily="2" charset="-122"/>
              </a:defRPr>
            </a:lvl4pPr>
            <a:lvl5pPr>
              <a:defRPr sz="1125">
                <a:ea typeface="宋体" panose="02010600030101010101" pitchFamily="2" charset="-122"/>
              </a:defRPr>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ea typeface="宋体" panose="02010600030101010101" pitchFamily="2" charset="-122"/>
              </a:defRPr>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1800">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740698"/>
            <a:ext cx="4629150" cy="3655858"/>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微软雅黑" panose="020B0503020204020204" pitchFamily="34" charset="-122"/>
              <a:cs typeface="+mn-cs"/>
            </a:endParaRPr>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ea typeface="宋体" panose="02010600030101010101" pitchFamily="2" charset="-122"/>
              </a:defRPr>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8" name="Rectangle 4"/>
          <p:cNvSpPr>
            <a:spLocks noGrp="1"/>
          </p:cNvSpPr>
          <p:nvPr>
            <p:ph type="dt" sz="half"/>
          </p:nvPr>
        </p:nvSpPr>
        <p:spPr>
          <a:xfrm>
            <a:off x="457200" y="4684713"/>
            <a:ext cx="2133600" cy="357188"/>
          </a:xfrm>
          <a:prstGeom prst="rect">
            <a:avLst/>
          </a:prstGeom>
          <a:noFill/>
          <a:ln w="9525">
            <a:noFill/>
            <a:miter/>
          </a:ln>
        </p:spPr>
        <p:txBody>
          <a:bodyPr/>
          <a:lstStyle>
            <a:lvl1pPr>
              <a:buFont typeface="Arial" panose="020B0604020202020204" pitchFamily="34" charset="0"/>
              <a:buNone/>
              <a:defRPr sz="105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p:nvPr>
        </p:nvSpPr>
        <p:spPr>
          <a:xfrm>
            <a:off x="3124200" y="4684713"/>
            <a:ext cx="2895600" cy="357188"/>
          </a:xfrm>
          <a:prstGeom prst="rect">
            <a:avLst/>
          </a:prstGeom>
          <a:noFill/>
          <a:ln w="9525">
            <a:noFill/>
            <a:miter/>
          </a:ln>
        </p:spPr>
        <p:txBody>
          <a:bodyPr/>
          <a:lstStyle>
            <a:lvl1pPr algn="ctr">
              <a:buFont typeface="Arial" panose="020B0604020202020204" pitchFamily="34" charset="0"/>
              <a:buNone/>
              <a:defRPr sz="105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p:nvPr>
        </p:nvSpPr>
        <p:spPr>
          <a:xfrm>
            <a:off x="6553200" y="4684713"/>
            <a:ext cx="2133600" cy="357188"/>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3300" kern="1200">
          <a:solidFill>
            <a:schemeClr val="tx2"/>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9pPr>
    </p:titleStyle>
    <p:bodyStyle>
      <a:lvl1pPr marL="257175" indent="-257175" algn="l" rtl="0" eaLnBrk="0" fontAlgn="base" hangingPunct="0">
        <a:spcBef>
          <a:spcPct val="15000"/>
        </a:spcBef>
        <a:spcAft>
          <a:spcPct val="0"/>
        </a:spcAft>
        <a:buChar char="•"/>
        <a:defRPr sz="2400" kern="1200">
          <a:solidFill>
            <a:schemeClr val="tx1"/>
          </a:solidFill>
          <a:latin typeface="+mn-lt"/>
          <a:ea typeface="微软雅黑" panose="020B0503020204020204" pitchFamily="34" charset="-122"/>
          <a:cs typeface="+mn-cs"/>
        </a:defRPr>
      </a:lvl1pPr>
      <a:lvl2pPr marL="557530" lvl="1" indent="-214630" algn="l" rtl="0" eaLnBrk="0" fontAlgn="base" hangingPunct="0">
        <a:spcBef>
          <a:spcPct val="15000"/>
        </a:spcBef>
        <a:spcAft>
          <a:spcPct val="0"/>
        </a:spcAft>
        <a:buChar char="–"/>
        <a:defRPr sz="2100" kern="1200">
          <a:solidFill>
            <a:schemeClr val="tx1"/>
          </a:solidFill>
          <a:latin typeface="+mn-lt"/>
          <a:ea typeface="微软雅黑" panose="020B0503020204020204" pitchFamily="34" charset="-122"/>
          <a:cs typeface="+mn-cs"/>
        </a:defRPr>
      </a:lvl2pPr>
      <a:lvl3pPr marL="857250" lvl="2" indent="-171450" algn="l" rtl="0" eaLnBrk="0" fontAlgn="base" hangingPunct="0">
        <a:spcBef>
          <a:spcPct val="15000"/>
        </a:spcBef>
        <a:spcAft>
          <a:spcPct val="0"/>
        </a:spcAft>
        <a:buChar char="•"/>
        <a:defRPr sz="1800" kern="1200">
          <a:solidFill>
            <a:schemeClr val="tx1"/>
          </a:solidFill>
          <a:latin typeface="+mn-lt"/>
          <a:ea typeface="微软雅黑" panose="020B0503020204020204" pitchFamily="34" charset="-122"/>
          <a:cs typeface="+mn-cs"/>
        </a:defRPr>
      </a:lvl3pPr>
      <a:lvl4pPr marL="1200150" lvl="3" indent="-171450" algn="l" rtl="0" eaLnBrk="0" fontAlgn="base" hangingPunct="0">
        <a:spcBef>
          <a:spcPct val="15000"/>
        </a:spcBef>
        <a:spcAft>
          <a:spcPct val="0"/>
        </a:spcAft>
        <a:buChar char="–"/>
        <a:defRPr sz="1500" kern="1200">
          <a:solidFill>
            <a:schemeClr val="tx1"/>
          </a:solidFill>
          <a:latin typeface="+mn-lt"/>
          <a:ea typeface="微软雅黑" panose="020B0503020204020204" pitchFamily="34" charset="-122"/>
          <a:cs typeface="+mn-cs"/>
        </a:defRPr>
      </a:lvl4pPr>
      <a:lvl5pPr marL="1543050" lvl="4" indent="-171450" algn="l" rtl="0" eaLnBrk="0" fontAlgn="base" hangingPunct="0">
        <a:spcBef>
          <a:spcPct val="15000"/>
        </a:spcBef>
        <a:spcAft>
          <a:spcPct val="0"/>
        </a:spcAft>
        <a:buChar char="»"/>
        <a:defRPr sz="1500" kern="1200">
          <a:solidFill>
            <a:schemeClr val="tx1"/>
          </a:solidFill>
          <a:latin typeface="+mn-lt"/>
          <a:ea typeface="微软雅黑" panose="020B0503020204020204" pitchFamily="34" charset="-122"/>
          <a:cs typeface="+mn-cs"/>
        </a:defRPr>
      </a:lvl5pPr>
      <a:lvl6pPr marL="1886585" lvl="5"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6pPr>
      <a:lvl7pPr marL="2229485" lvl="6"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7pPr>
      <a:lvl8pPr marL="2572385" lvl="7"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8pPr>
      <a:lvl9pPr marL="2915285" lvl="8"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9pPr>
    </p:bodyStyle>
    <p:otherStyle>
      <a:lvl1pPr marL="0" lvl="0"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1pPr>
      <a:lvl2pPr marL="342900" lvl="1"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2pPr>
      <a:lvl3pPr marL="685800" lvl="2"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3pPr>
      <a:lvl4pPr marL="1028700" lvl="3"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4pPr>
      <a:lvl5pPr marL="1371600" lvl="4"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5pPr>
      <a:lvl6pPr marL="1714500" lvl="5"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6pPr>
      <a:lvl7pPr marL="2058035" lvl="6"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7pPr>
      <a:lvl8pPr marL="2400935" lvl="7"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8pPr>
      <a:lvl9pPr marL="2743835" lvl="8"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3.png"/><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wmf"/></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3.png"/><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Rectangle 5"/>
          <p:cNvSpPr/>
          <p:nvPr/>
        </p:nvSpPr>
        <p:spPr>
          <a:xfrm>
            <a:off x="1764030" y="1924368"/>
            <a:ext cx="6543675" cy="1531620"/>
          </a:xfrm>
          <a:prstGeom prst="rect">
            <a:avLst/>
          </a:prstGeom>
          <a:noFill/>
          <a:ln w="9525">
            <a:noFill/>
          </a:ln>
        </p:spPr>
        <p:txBody>
          <a:bodyPr wrap="square" anchor="ctr" anchorCtr="0">
            <a:spAutoFit/>
          </a:bodyPr>
          <a:p>
            <a:pPr algn="ctr">
              <a:lnSpc>
                <a:spcPct val="130000"/>
              </a:lnSpc>
            </a:pPr>
            <a:r>
              <a:rPr lang="en-US" altLang="zh-CN" sz="40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14.2 </a:t>
            </a:r>
            <a:r>
              <a:rPr lang="zh-CN" altLang="en-US" sz="40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探究欧姆定律</a:t>
            </a:r>
            <a:endParaRPr lang="en-US" altLang="zh-CN" sz="40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30000"/>
              </a:lnSpc>
            </a:pPr>
            <a:r>
              <a:rPr lang="zh-CN" altLang="en-US" sz="3200" dirty="0">
                <a:latin typeface="Times New Roman" panose="02020603050405020304" pitchFamily="18" charset="0"/>
                <a:ea typeface="微软雅黑" panose="020B0503020204020204" pitchFamily="34" charset="-122"/>
                <a:cs typeface="Times New Roman" panose="02020603050405020304" pitchFamily="18" charset="0"/>
                <a:sym typeface="+mn-ea"/>
              </a:rPr>
              <a:t>第</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sym typeface="+mn-ea"/>
              </a:rPr>
              <a:t>1</a:t>
            </a:r>
            <a:r>
              <a:rPr lang="zh-CN" altLang="en-US" sz="3200" dirty="0">
                <a:latin typeface="Times New Roman" panose="02020603050405020304" pitchFamily="18" charset="0"/>
                <a:ea typeface="微软雅黑" panose="020B0503020204020204" pitchFamily="34" charset="-122"/>
                <a:cs typeface="Times New Roman" panose="02020603050405020304" pitchFamily="18" charset="0"/>
                <a:sym typeface="+mn-ea"/>
              </a:rPr>
              <a:t>课时  电流与电压、电阻的关系</a:t>
            </a:r>
            <a:endParaRPr lang="zh-CN" altLang="en-US" sz="32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98" name="Text Box 4"/>
          <p:cNvSpPr txBox="1"/>
          <p:nvPr/>
        </p:nvSpPr>
        <p:spPr>
          <a:xfrm>
            <a:off x="46038" y="804863"/>
            <a:ext cx="9036050" cy="830262"/>
          </a:xfrm>
          <a:prstGeom prst="rect">
            <a:avLst/>
          </a:prstGeom>
          <a:noFill/>
          <a:ln w="9525">
            <a:noFill/>
          </a:ln>
        </p:spPr>
        <p:txBody>
          <a:bodyPr anchor="t" anchorCtr="0">
            <a:spAutoFit/>
          </a:bodyPr>
          <a:p>
            <a:r>
              <a:rPr lang="zh-CN" altLang="en-US" sz="4800" dirty="0">
                <a:solidFill>
                  <a:srgbClr val="070707"/>
                </a:solidFill>
                <a:latin typeface="隶书" panose="02010509060101010101" pitchFamily="49" charset="-122"/>
                <a:ea typeface="隶书" panose="02010509060101010101" pitchFamily="49" charset="-122"/>
              </a:rPr>
              <a:t>第十四章 探究欧姆定律</a:t>
            </a:r>
            <a:endParaRPr lang="zh-CN" altLang="en-US" sz="4800" dirty="0">
              <a:solidFill>
                <a:srgbClr val="070707"/>
              </a:solidFill>
              <a:latin typeface="隶书" panose="02010509060101010101" pitchFamily="49" charset="-122"/>
              <a:ea typeface="隶书" panose="020105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41" name="Text Box 33"/>
          <p:cNvSpPr txBox="1"/>
          <p:nvPr/>
        </p:nvSpPr>
        <p:spPr>
          <a:xfrm>
            <a:off x="1417483" y="4010727"/>
            <a:ext cx="548974"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0.1</a:t>
            </a:r>
            <a:endParaRPr lang="en-US" altLang="zh-CN" sz="1800" dirty="0">
              <a:latin typeface="Times New Roman" panose="02020603050405020304" pitchFamily="18" charset="0"/>
              <a:ea typeface="宋体" panose="02010600030101010101" pitchFamily="2" charset="-122"/>
            </a:endParaRPr>
          </a:p>
        </p:txBody>
      </p:sp>
      <p:sp>
        <p:nvSpPr>
          <p:cNvPr id="13342" name="Text Box 34"/>
          <p:cNvSpPr txBox="1"/>
          <p:nvPr/>
        </p:nvSpPr>
        <p:spPr>
          <a:xfrm>
            <a:off x="1417483" y="3364104"/>
            <a:ext cx="548974"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0.3</a:t>
            </a:r>
            <a:endParaRPr lang="en-US" altLang="zh-CN" sz="1800" dirty="0">
              <a:latin typeface="Times New Roman" panose="02020603050405020304" pitchFamily="18" charset="0"/>
              <a:ea typeface="宋体" panose="02010600030101010101" pitchFamily="2" charset="-122"/>
            </a:endParaRPr>
          </a:p>
        </p:txBody>
      </p:sp>
      <p:sp>
        <p:nvSpPr>
          <p:cNvPr id="13343" name="Text Box 35"/>
          <p:cNvSpPr txBox="1"/>
          <p:nvPr/>
        </p:nvSpPr>
        <p:spPr>
          <a:xfrm>
            <a:off x="1413910" y="2685329"/>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0.5</a:t>
            </a:r>
            <a:endParaRPr lang="en-US" altLang="zh-CN" sz="1800" dirty="0">
              <a:latin typeface="Times New Roman" panose="02020603050405020304" pitchFamily="18" charset="0"/>
              <a:ea typeface="宋体" panose="02010600030101010101" pitchFamily="2" charset="-122"/>
            </a:endParaRPr>
          </a:p>
        </p:txBody>
      </p:sp>
      <p:sp>
        <p:nvSpPr>
          <p:cNvPr id="13344" name="Text Box 36"/>
          <p:cNvSpPr txBox="1"/>
          <p:nvPr/>
        </p:nvSpPr>
        <p:spPr>
          <a:xfrm>
            <a:off x="1413910" y="2343560"/>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0.6</a:t>
            </a:r>
            <a:endParaRPr lang="en-US" altLang="zh-CN" sz="1800" dirty="0">
              <a:latin typeface="Times New Roman" panose="02020603050405020304" pitchFamily="18" charset="0"/>
              <a:ea typeface="宋体" panose="02010600030101010101" pitchFamily="2" charset="-122"/>
            </a:endParaRPr>
          </a:p>
        </p:txBody>
      </p:sp>
      <p:sp>
        <p:nvSpPr>
          <p:cNvPr id="13345" name="Text Box 37"/>
          <p:cNvSpPr txBox="1"/>
          <p:nvPr/>
        </p:nvSpPr>
        <p:spPr>
          <a:xfrm>
            <a:off x="1417483" y="3022335"/>
            <a:ext cx="602562"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0.4</a:t>
            </a:r>
            <a:endParaRPr lang="en-US" altLang="zh-CN" sz="1800" dirty="0">
              <a:latin typeface="Times New Roman" panose="02020603050405020304" pitchFamily="18" charset="0"/>
              <a:ea typeface="宋体" panose="02010600030101010101" pitchFamily="2" charset="-122"/>
            </a:endParaRPr>
          </a:p>
        </p:txBody>
      </p:sp>
      <p:sp>
        <p:nvSpPr>
          <p:cNvPr id="13346" name="Text Box 38"/>
          <p:cNvSpPr txBox="1"/>
          <p:nvPr/>
        </p:nvSpPr>
        <p:spPr>
          <a:xfrm>
            <a:off x="1378185" y="3679675"/>
            <a:ext cx="50729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0.2</a:t>
            </a:r>
            <a:endParaRPr lang="en-US" altLang="zh-CN" sz="1800" dirty="0">
              <a:latin typeface="Times New Roman" panose="02020603050405020304" pitchFamily="18" charset="0"/>
              <a:ea typeface="宋体" panose="02010600030101010101" pitchFamily="2" charset="-122"/>
            </a:endParaRPr>
          </a:p>
        </p:txBody>
      </p:sp>
      <p:sp>
        <p:nvSpPr>
          <p:cNvPr id="13347" name="Text Box 39"/>
          <p:cNvSpPr txBox="1"/>
          <p:nvPr/>
        </p:nvSpPr>
        <p:spPr>
          <a:xfrm>
            <a:off x="1413910" y="2004173"/>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0.7</a:t>
            </a:r>
            <a:endParaRPr lang="en-US" altLang="zh-CN" sz="1800" dirty="0">
              <a:latin typeface="Times New Roman" panose="02020603050405020304" pitchFamily="18" charset="0"/>
              <a:ea typeface="宋体" panose="02010600030101010101" pitchFamily="2" charset="-122"/>
            </a:endParaRPr>
          </a:p>
        </p:txBody>
      </p:sp>
      <p:sp>
        <p:nvSpPr>
          <p:cNvPr id="13348" name="Text Box 40"/>
          <p:cNvSpPr txBox="1"/>
          <p:nvPr/>
        </p:nvSpPr>
        <p:spPr>
          <a:xfrm>
            <a:off x="1413910" y="1630251"/>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0.8</a:t>
            </a:r>
            <a:endParaRPr lang="en-US" altLang="zh-CN" sz="1800" dirty="0">
              <a:latin typeface="Times New Roman" panose="02020603050405020304" pitchFamily="18" charset="0"/>
              <a:ea typeface="宋体" panose="02010600030101010101" pitchFamily="2" charset="-122"/>
            </a:endParaRPr>
          </a:p>
        </p:txBody>
      </p:sp>
      <p:sp>
        <p:nvSpPr>
          <p:cNvPr id="73770" name="Text Box 42"/>
          <p:cNvSpPr txBox="1"/>
          <p:nvPr/>
        </p:nvSpPr>
        <p:spPr>
          <a:xfrm>
            <a:off x="3359732" y="3381967"/>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73771" name="Text Box 43"/>
          <p:cNvSpPr txBox="1"/>
          <p:nvPr/>
        </p:nvSpPr>
        <p:spPr>
          <a:xfrm>
            <a:off x="3859882" y="3030671"/>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73772" name="Text Box 44"/>
          <p:cNvSpPr txBox="1"/>
          <p:nvPr/>
        </p:nvSpPr>
        <p:spPr>
          <a:xfrm>
            <a:off x="4360032" y="2730581"/>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73773" name="Text Box 45"/>
          <p:cNvSpPr txBox="1"/>
          <p:nvPr/>
        </p:nvSpPr>
        <p:spPr>
          <a:xfrm>
            <a:off x="2844101" y="3688011"/>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73774" name="Line 46"/>
          <p:cNvSpPr/>
          <p:nvPr/>
        </p:nvSpPr>
        <p:spPr>
          <a:xfrm flipV="1">
            <a:off x="1979556" y="2343560"/>
            <a:ext cx="3455798" cy="2150645"/>
          </a:xfrm>
          <a:prstGeom prst="line">
            <a:avLst/>
          </a:prstGeom>
          <a:ln w="41275" cap="flat" cmpd="sng">
            <a:solidFill>
              <a:srgbClr val="FF0000"/>
            </a:solidFill>
            <a:prstDash val="solid"/>
            <a:round/>
            <a:headEnd type="none" w="med" len="med"/>
            <a:tailEnd type="none" w="med" len="med"/>
          </a:ln>
        </p:spPr>
      </p:sp>
      <p:sp>
        <p:nvSpPr>
          <p:cNvPr id="73780" name="Text Box 52"/>
          <p:cNvSpPr txBox="1"/>
          <p:nvPr/>
        </p:nvSpPr>
        <p:spPr>
          <a:xfrm>
            <a:off x="4886380" y="2376903"/>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73782" name="Text Box 54"/>
          <p:cNvSpPr txBox="1"/>
          <p:nvPr/>
        </p:nvSpPr>
        <p:spPr>
          <a:xfrm>
            <a:off x="1794977" y="4319153"/>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13360" name="Text Box 55"/>
          <p:cNvSpPr txBox="1"/>
          <p:nvPr/>
        </p:nvSpPr>
        <p:spPr>
          <a:xfrm>
            <a:off x="1413910" y="1287291"/>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0.9</a:t>
            </a:r>
            <a:endParaRPr lang="en-US" altLang="zh-CN" sz="1800" dirty="0">
              <a:latin typeface="Times New Roman" panose="02020603050405020304" pitchFamily="18" charset="0"/>
              <a:ea typeface="宋体" panose="02010600030101010101" pitchFamily="2" charset="-122"/>
            </a:endParaRPr>
          </a:p>
        </p:txBody>
      </p:sp>
      <p:grpSp>
        <p:nvGrpSpPr>
          <p:cNvPr id="13361" name="组合 3"/>
          <p:cNvGrpSpPr/>
          <p:nvPr/>
        </p:nvGrpSpPr>
        <p:grpSpPr>
          <a:xfrm>
            <a:off x="251248" y="483812"/>
            <a:ext cx="1389979" cy="375113"/>
            <a:chOff x="1076" y="1998"/>
            <a:chExt cx="2917" cy="788"/>
          </a:xfrm>
        </p:grpSpPr>
        <p:sp>
          <p:nvSpPr>
            <p:cNvPr id="7" name="流程图: 文档 6"/>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8" name="文本框 4101"/>
            <p:cNvSpPr txBox="1"/>
            <p:nvPr/>
          </p:nvSpPr>
          <p:spPr>
            <a:xfrm>
              <a:off x="1076" y="1998"/>
              <a:ext cx="2917"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13364" name="TextBox 7"/>
          <p:cNvSpPr/>
          <p:nvPr/>
        </p:nvSpPr>
        <p:spPr>
          <a:xfrm>
            <a:off x="4086140" y="897888"/>
            <a:ext cx="1816021" cy="465863"/>
          </a:xfrm>
          <a:prstGeom prst="roundRect">
            <a:avLst>
              <a:gd name="adj" fmla="val 16667"/>
            </a:avLst>
          </a:prstGeom>
          <a:noFill/>
          <a:ln w="9525">
            <a:noFill/>
          </a:ln>
        </p:spPr>
        <p:txBody>
          <a:bodyPr anchor="t" anchorCtr="0">
            <a:spAutoFit/>
          </a:bodyPr>
          <a:p>
            <a:pPr>
              <a:lnSpc>
                <a:spcPct val="120000"/>
              </a:lnSpc>
            </a:pPr>
            <a:r>
              <a:rPr lang="zh-CN" altLang="en-US" sz="1800" dirty="0">
                <a:latin typeface="Times New Roman" panose="02020603050405020304" pitchFamily="18" charset="0"/>
                <a:ea typeface="宋体" panose="02010600030101010101" pitchFamily="2" charset="-122"/>
              </a:rPr>
              <a:t>绘制图象</a:t>
            </a:r>
            <a:endParaRPr lang="zh-CN" altLang="en-US" sz="1800" dirty="0">
              <a:latin typeface="Times New Roman" panose="02020603050405020304" pitchFamily="18" charset="0"/>
              <a:ea typeface="宋体" panose="02010600030101010101" pitchFamily="2" charset="-122"/>
            </a:endParaRPr>
          </a:p>
        </p:txBody>
      </p:sp>
      <p:grpSp>
        <p:nvGrpSpPr>
          <p:cNvPr id="13313" name="Group 2"/>
          <p:cNvGrpSpPr/>
          <p:nvPr/>
        </p:nvGrpSpPr>
        <p:grpSpPr>
          <a:xfrm>
            <a:off x="1256720" y="951476"/>
            <a:ext cx="6744880" cy="3936894"/>
            <a:chOff x="0" y="0"/>
            <a:chExt cx="5664" cy="3306"/>
          </a:xfrm>
        </p:grpSpPr>
        <p:grpSp>
          <p:nvGrpSpPr>
            <p:cNvPr id="13314" name="Group 3"/>
            <p:cNvGrpSpPr/>
            <p:nvPr/>
          </p:nvGrpSpPr>
          <p:grpSpPr>
            <a:xfrm>
              <a:off x="567" y="104"/>
              <a:ext cx="4956" cy="2867"/>
              <a:chOff x="0" y="0"/>
              <a:chExt cx="4956" cy="2867"/>
            </a:xfrm>
          </p:grpSpPr>
          <p:sp>
            <p:nvSpPr>
              <p:cNvPr id="13315" name="Line 4"/>
              <p:cNvSpPr/>
              <p:nvPr/>
            </p:nvSpPr>
            <p:spPr>
              <a:xfrm>
                <a:off x="0" y="2867"/>
                <a:ext cx="4956" cy="0"/>
              </a:xfrm>
              <a:prstGeom prst="line">
                <a:avLst/>
              </a:prstGeom>
              <a:ln w="28575" cap="flat" cmpd="sng">
                <a:solidFill>
                  <a:schemeClr val="tx1"/>
                </a:solidFill>
                <a:prstDash val="solid"/>
                <a:round/>
                <a:headEnd type="none" w="med" len="med"/>
                <a:tailEnd type="triangle" w="med" len="med"/>
              </a:ln>
            </p:spPr>
          </p:sp>
          <p:sp>
            <p:nvSpPr>
              <p:cNvPr id="13316" name="Line 5"/>
              <p:cNvSpPr/>
              <p:nvPr/>
            </p:nvSpPr>
            <p:spPr>
              <a:xfrm flipV="1">
                <a:off x="35" y="0"/>
                <a:ext cx="0" cy="2867"/>
              </a:xfrm>
              <a:prstGeom prst="line">
                <a:avLst/>
              </a:prstGeom>
              <a:ln w="28575" cap="flat" cmpd="sng">
                <a:solidFill>
                  <a:schemeClr val="tx1"/>
                </a:solidFill>
                <a:prstDash val="solid"/>
                <a:round/>
                <a:headEnd type="none" w="med" len="med"/>
                <a:tailEnd type="triangle" w="med" len="med"/>
              </a:ln>
            </p:spPr>
          </p:sp>
          <p:sp>
            <p:nvSpPr>
              <p:cNvPr id="13317" name="Line 6"/>
              <p:cNvSpPr/>
              <p:nvPr/>
            </p:nvSpPr>
            <p:spPr>
              <a:xfrm>
                <a:off x="35" y="2607"/>
                <a:ext cx="4709" cy="0"/>
              </a:xfrm>
              <a:prstGeom prst="line">
                <a:avLst/>
              </a:prstGeom>
              <a:ln w="19050" cap="flat" cmpd="sng">
                <a:solidFill>
                  <a:schemeClr val="tx1"/>
                </a:solidFill>
                <a:prstDash val="solid"/>
                <a:round/>
                <a:headEnd type="none" w="med" len="med"/>
                <a:tailEnd type="none" w="med" len="med"/>
              </a:ln>
            </p:spPr>
          </p:sp>
          <p:sp>
            <p:nvSpPr>
              <p:cNvPr id="13318" name="Line 7"/>
              <p:cNvSpPr/>
              <p:nvPr/>
            </p:nvSpPr>
            <p:spPr>
              <a:xfrm>
                <a:off x="35" y="2346"/>
                <a:ext cx="4709" cy="0"/>
              </a:xfrm>
              <a:prstGeom prst="line">
                <a:avLst/>
              </a:prstGeom>
              <a:ln w="19050" cap="flat" cmpd="sng">
                <a:solidFill>
                  <a:schemeClr val="tx1"/>
                </a:solidFill>
                <a:prstDash val="solid"/>
                <a:round/>
                <a:headEnd type="none" w="med" len="med"/>
                <a:tailEnd type="none" w="med" len="med"/>
              </a:ln>
            </p:spPr>
          </p:sp>
          <p:sp>
            <p:nvSpPr>
              <p:cNvPr id="13319" name="Line 8"/>
              <p:cNvSpPr/>
              <p:nvPr/>
            </p:nvSpPr>
            <p:spPr>
              <a:xfrm>
                <a:off x="35" y="2085"/>
                <a:ext cx="4709" cy="0"/>
              </a:xfrm>
              <a:prstGeom prst="line">
                <a:avLst/>
              </a:prstGeom>
              <a:ln w="19050" cap="flat" cmpd="sng">
                <a:solidFill>
                  <a:schemeClr val="tx1"/>
                </a:solidFill>
                <a:prstDash val="solid"/>
                <a:round/>
                <a:headEnd type="none" w="med" len="med"/>
                <a:tailEnd type="none" w="med" len="med"/>
              </a:ln>
            </p:spPr>
          </p:sp>
          <p:sp>
            <p:nvSpPr>
              <p:cNvPr id="13320" name="Line 9"/>
              <p:cNvSpPr/>
              <p:nvPr/>
            </p:nvSpPr>
            <p:spPr>
              <a:xfrm>
                <a:off x="35" y="1799"/>
                <a:ext cx="4700" cy="0"/>
              </a:xfrm>
              <a:prstGeom prst="line">
                <a:avLst/>
              </a:prstGeom>
              <a:ln w="19050" cap="flat" cmpd="sng">
                <a:solidFill>
                  <a:schemeClr val="tx1"/>
                </a:solidFill>
                <a:prstDash val="solid"/>
                <a:round/>
                <a:headEnd type="none" w="med" len="med"/>
                <a:tailEnd type="none" w="med" len="med"/>
              </a:ln>
            </p:spPr>
          </p:sp>
          <p:sp>
            <p:nvSpPr>
              <p:cNvPr id="13321" name="Line 10"/>
              <p:cNvSpPr/>
              <p:nvPr/>
            </p:nvSpPr>
            <p:spPr>
              <a:xfrm>
                <a:off x="35" y="1538"/>
                <a:ext cx="4700" cy="0"/>
              </a:xfrm>
              <a:prstGeom prst="line">
                <a:avLst/>
              </a:prstGeom>
              <a:ln w="19050" cap="flat" cmpd="sng">
                <a:solidFill>
                  <a:schemeClr val="tx1"/>
                </a:solidFill>
                <a:prstDash val="solid"/>
                <a:round/>
                <a:headEnd type="none" w="med" len="med"/>
                <a:tailEnd type="none" w="med" len="med"/>
              </a:ln>
            </p:spPr>
          </p:sp>
          <p:sp>
            <p:nvSpPr>
              <p:cNvPr id="13322" name="Line 11"/>
              <p:cNvSpPr/>
              <p:nvPr/>
            </p:nvSpPr>
            <p:spPr>
              <a:xfrm>
                <a:off x="35" y="1251"/>
                <a:ext cx="4709" cy="0"/>
              </a:xfrm>
              <a:prstGeom prst="line">
                <a:avLst/>
              </a:prstGeom>
              <a:ln w="19050" cap="flat" cmpd="sng">
                <a:solidFill>
                  <a:schemeClr val="tx1"/>
                </a:solidFill>
                <a:prstDash val="solid"/>
                <a:round/>
                <a:headEnd type="none" w="med" len="med"/>
                <a:tailEnd type="none" w="med" len="med"/>
              </a:ln>
            </p:spPr>
          </p:sp>
          <p:sp>
            <p:nvSpPr>
              <p:cNvPr id="13323" name="Line 12"/>
              <p:cNvSpPr/>
              <p:nvPr/>
            </p:nvSpPr>
            <p:spPr>
              <a:xfrm>
                <a:off x="35" y="939"/>
                <a:ext cx="4700" cy="0"/>
              </a:xfrm>
              <a:prstGeom prst="line">
                <a:avLst/>
              </a:prstGeom>
              <a:ln w="19050" cap="flat" cmpd="sng">
                <a:solidFill>
                  <a:schemeClr val="tx1"/>
                </a:solidFill>
                <a:prstDash val="solid"/>
                <a:round/>
                <a:headEnd type="none" w="med" len="med"/>
                <a:tailEnd type="none" w="med" len="med"/>
              </a:ln>
            </p:spPr>
          </p:sp>
          <p:sp>
            <p:nvSpPr>
              <p:cNvPr id="13324" name="Line 13"/>
              <p:cNvSpPr/>
              <p:nvPr/>
            </p:nvSpPr>
            <p:spPr>
              <a:xfrm>
                <a:off x="35" y="652"/>
                <a:ext cx="4709" cy="0"/>
              </a:xfrm>
              <a:prstGeom prst="line">
                <a:avLst/>
              </a:prstGeom>
              <a:ln w="19050" cap="flat" cmpd="sng">
                <a:solidFill>
                  <a:schemeClr val="tx1"/>
                </a:solidFill>
                <a:prstDash val="solid"/>
                <a:round/>
                <a:headEnd type="none" w="med" len="med"/>
                <a:tailEnd type="none" w="med" len="med"/>
              </a:ln>
            </p:spPr>
          </p:sp>
          <p:sp>
            <p:nvSpPr>
              <p:cNvPr id="13325" name="Line 14"/>
              <p:cNvSpPr/>
              <p:nvPr/>
            </p:nvSpPr>
            <p:spPr>
              <a:xfrm>
                <a:off x="35" y="365"/>
                <a:ext cx="4709" cy="0"/>
              </a:xfrm>
              <a:prstGeom prst="line">
                <a:avLst/>
              </a:prstGeom>
              <a:ln w="19050" cap="flat" cmpd="sng">
                <a:solidFill>
                  <a:schemeClr val="tx1"/>
                </a:solidFill>
                <a:prstDash val="solid"/>
                <a:round/>
                <a:headEnd type="none" w="med" len="med"/>
                <a:tailEnd type="none" w="med" len="med"/>
              </a:ln>
            </p:spPr>
          </p:sp>
          <p:sp>
            <p:nvSpPr>
              <p:cNvPr id="13326" name="Line 15"/>
              <p:cNvSpPr/>
              <p:nvPr/>
            </p:nvSpPr>
            <p:spPr>
              <a:xfrm flipV="1">
                <a:off x="460" y="365"/>
                <a:ext cx="0" cy="2502"/>
              </a:xfrm>
              <a:prstGeom prst="line">
                <a:avLst/>
              </a:prstGeom>
              <a:ln w="19050" cap="flat" cmpd="sng">
                <a:solidFill>
                  <a:schemeClr val="tx1"/>
                </a:solidFill>
                <a:prstDash val="solid"/>
                <a:round/>
                <a:headEnd type="none" w="med" len="med"/>
                <a:tailEnd type="none" w="med" len="med"/>
              </a:ln>
            </p:spPr>
          </p:sp>
          <p:sp>
            <p:nvSpPr>
              <p:cNvPr id="13327" name="Line 16"/>
              <p:cNvSpPr/>
              <p:nvPr/>
            </p:nvSpPr>
            <p:spPr>
              <a:xfrm flipV="1">
                <a:off x="920" y="365"/>
                <a:ext cx="0" cy="2502"/>
              </a:xfrm>
              <a:prstGeom prst="line">
                <a:avLst/>
              </a:prstGeom>
              <a:ln w="19050" cap="flat" cmpd="sng">
                <a:solidFill>
                  <a:schemeClr val="tx1"/>
                </a:solidFill>
                <a:prstDash val="solid"/>
                <a:round/>
                <a:headEnd type="none" w="med" len="med"/>
                <a:tailEnd type="none" w="med" len="med"/>
              </a:ln>
            </p:spPr>
          </p:sp>
          <p:sp>
            <p:nvSpPr>
              <p:cNvPr id="13328" name="Line 17"/>
              <p:cNvSpPr/>
              <p:nvPr/>
            </p:nvSpPr>
            <p:spPr>
              <a:xfrm flipV="1">
                <a:off x="1345" y="365"/>
                <a:ext cx="0" cy="2476"/>
              </a:xfrm>
              <a:prstGeom prst="line">
                <a:avLst/>
              </a:prstGeom>
              <a:ln w="19050" cap="flat" cmpd="sng">
                <a:solidFill>
                  <a:schemeClr val="tx1"/>
                </a:solidFill>
                <a:prstDash val="solid"/>
                <a:round/>
                <a:headEnd type="none" w="med" len="med"/>
                <a:tailEnd type="none" w="med" len="med"/>
              </a:ln>
            </p:spPr>
          </p:sp>
          <p:sp>
            <p:nvSpPr>
              <p:cNvPr id="13329" name="Line 18"/>
              <p:cNvSpPr/>
              <p:nvPr/>
            </p:nvSpPr>
            <p:spPr>
              <a:xfrm flipV="1">
                <a:off x="1769" y="365"/>
                <a:ext cx="0" cy="2502"/>
              </a:xfrm>
              <a:prstGeom prst="line">
                <a:avLst/>
              </a:prstGeom>
              <a:ln w="19050" cap="flat" cmpd="sng">
                <a:solidFill>
                  <a:schemeClr val="tx1"/>
                </a:solidFill>
                <a:prstDash val="solid"/>
                <a:round/>
                <a:headEnd type="none" w="med" len="med"/>
                <a:tailEnd type="none" w="med" len="med"/>
              </a:ln>
            </p:spPr>
          </p:sp>
          <p:sp>
            <p:nvSpPr>
              <p:cNvPr id="13330" name="Line 19"/>
              <p:cNvSpPr/>
              <p:nvPr/>
            </p:nvSpPr>
            <p:spPr>
              <a:xfrm flipV="1">
                <a:off x="2194" y="365"/>
                <a:ext cx="0" cy="2502"/>
              </a:xfrm>
              <a:prstGeom prst="line">
                <a:avLst/>
              </a:prstGeom>
              <a:ln w="19050" cap="flat" cmpd="sng">
                <a:solidFill>
                  <a:schemeClr val="tx1"/>
                </a:solidFill>
                <a:prstDash val="solid"/>
                <a:round/>
                <a:headEnd type="none" w="med" len="med"/>
                <a:tailEnd type="none" w="med" len="med"/>
              </a:ln>
            </p:spPr>
          </p:sp>
          <p:sp>
            <p:nvSpPr>
              <p:cNvPr id="13331" name="Line 20"/>
              <p:cNvSpPr/>
              <p:nvPr/>
            </p:nvSpPr>
            <p:spPr>
              <a:xfrm flipV="1">
                <a:off x="2620" y="365"/>
                <a:ext cx="0" cy="2502"/>
              </a:xfrm>
              <a:prstGeom prst="line">
                <a:avLst/>
              </a:prstGeom>
              <a:ln w="19050" cap="flat" cmpd="sng">
                <a:solidFill>
                  <a:schemeClr val="tx1"/>
                </a:solidFill>
                <a:prstDash val="solid"/>
                <a:round/>
                <a:headEnd type="none" w="med" len="med"/>
                <a:tailEnd type="none" w="med" len="med"/>
              </a:ln>
            </p:spPr>
          </p:sp>
          <p:sp>
            <p:nvSpPr>
              <p:cNvPr id="13332" name="Line 21"/>
              <p:cNvSpPr/>
              <p:nvPr/>
            </p:nvSpPr>
            <p:spPr>
              <a:xfrm flipV="1">
                <a:off x="3044" y="365"/>
                <a:ext cx="0" cy="2476"/>
              </a:xfrm>
              <a:prstGeom prst="line">
                <a:avLst/>
              </a:prstGeom>
              <a:ln w="19050" cap="flat" cmpd="sng">
                <a:solidFill>
                  <a:schemeClr val="tx1"/>
                </a:solidFill>
                <a:prstDash val="solid"/>
                <a:round/>
                <a:headEnd type="none" w="med" len="med"/>
                <a:tailEnd type="none" w="med" len="med"/>
              </a:ln>
            </p:spPr>
          </p:sp>
          <p:sp>
            <p:nvSpPr>
              <p:cNvPr id="13333" name="Line 22"/>
              <p:cNvSpPr/>
              <p:nvPr/>
            </p:nvSpPr>
            <p:spPr>
              <a:xfrm flipV="1">
                <a:off x="3469" y="365"/>
                <a:ext cx="0" cy="2476"/>
              </a:xfrm>
              <a:prstGeom prst="line">
                <a:avLst/>
              </a:prstGeom>
              <a:ln w="19050" cap="flat" cmpd="sng">
                <a:solidFill>
                  <a:schemeClr val="tx1"/>
                </a:solidFill>
                <a:prstDash val="solid"/>
                <a:round/>
                <a:headEnd type="none" w="med" len="med"/>
                <a:tailEnd type="none" w="med" len="med"/>
              </a:ln>
            </p:spPr>
          </p:sp>
          <p:sp>
            <p:nvSpPr>
              <p:cNvPr id="13334" name="Line 23"/>
              <p:cNvSpPr/>
              <p:nvPr/>
            </p:nvSpPr>
            <p:spPr>
              <a:xfrm flipV="1">
                <a:off x="3930" y="365"/>
                <a:ext cx="0" cy="2476"/>
              </a:xfrm>
              <a:prstGeom prst="line">
                <a:avLst/>
              </a:prstGeom>
              <a:ln w="19050" cap="flat" cmpd="sng">
                <a:solidFill>
                  <a:schemeClr val="tx1"/>
                </a:solidFill>
                <a:prstDash val="solid"/>
                <a:round/>
                <a:headEnd type="none" w="med" len="med"/>
                <a:tailEnd type="none" w="med" len="med"/>
              </a:ln>
            </p:spPr>
          </p:sp>
          <p:sp>
            <p:nvSpPr>
              <p:cNvPr id="13335" name="Line 24"/>
              <p:cNvSpPr/>
              <p:nvPr/>
            </p:nvSpPr>
            <p:spPr>
              <a:xfrm flipV="1">
                <a:off x="4354" y="365"/>
                <a:ext cx="0" cy="2502"/>
              </a:xfrm>
              <a:prstGeom prst="line">
                <a:avLst/>
              </a:prstGeom>
              <a:ln w="19050" cap="flat" cmpd="sng">
                <a:solidFill>
                  <a:schemeClr val="tx1"/>
                </a:solidFill>
                <a:prstDash val="solid"/>
                <a:round/>
                <a:headEnd type="none" w="med" len="med"/>
                <a:tailEnd type="none" w="med" len="med"/>
              </a:ln>
            </p:spPr>
          </p:sp>
          <p:sp>
            <p:nvSpPr>
              <p:cNvPr id="13336" name="Line 25"/>
              <p:cNvSpPr/>
              <p:nvPr/>
            </p:nvSpPr>
            <p:spPr>
              <a:xfrm flipV="1">
                <a:off x="4744" y="365"/>
                <a:ext cx="0" cy="2502"/>
              </a:xfrm>
              <a:prstGeom prst="line">
                <a:avLst/>
              </a:prstGeom>
              <a:ln w="19050" cap="flat" cmpd="sng">
                <a:solidFill>
                  <a:schemeClr val="tx1"/>
                </a:solidFill>
                <a:prstDash val="solid"/>
                <a:round/>
                <a:headEnd type="none" w="med" len="med"/>
                <a:tailEnd type="none" w="med" len="med"/>
              </a:ln>
            </p:spPr>
          </p:sp>
        </p:grpSp>
        <p:sp>
          <p:nvSpPr>
            <p:cNvPr id="13337" name="Text Box 26"/>
            <p:cNvSpPr txBox="1"/>
            <p:nvPr/>
          </p:nvSpPr>
          <p:spPr>
            <a:xfrm>
              <a:off x="0" y="0"/>
              <a:ext cx="884" cy="309"/>
            </a:xfrm>
            <a:prstGeom prst="rect">
              <a:avLst/>
            </a:prstGeom>
            <a:noFill/>
            <a:ln w="9525">
              <a:noFill/>
            </a:ln>
          </p:spPr>
          <p:txBody>
            <a:bodyPr anchor="t" anchorCtr="0">
              <a:spAutoFit/>
            </a:bodyPr>
            <a:p>
              <a:pPr>
                <a:spcBef>
                  <a:spcPct val="50000"/>
                </a:spcBef>
              </a:pPr>
              <a:r>
                <a:rPr lang="en-US" altLang="zh-CN" sz="1800" i="1" dirty="0">
                  <a:latin typeface="Times New Roman" panose="02020603050405020304" pitchFamily="18" charset="0"/>
                  <a:ea typeface="宋体" panose="02010600030101010101" pitchFamily="2" charset="-122"/>
                </a:rPr>
                <a:t>I/</a:t>
              </a:r>
              <a:r>
                <a:rPr lang="en-US" altLang="zh-CN" sz="1800" dirty="0">
                  <a:latin typeface="Times New Roman" panose="02020603050405020304" pitchFamily="18" charset="0"/>
                  <a:ea typeface="宋体" panose="02010600030101010101" pitchFamily="2" charset="-122"/>
                </a:rPr>
                <a:t>A</a:t>
              </a:r>
              <a:endParaRPr lang="en-US" altLang="zh-CN" sz="1800" dirty="0">
                <a:latin typeface="Times New Roman" panose="02020603050405020304" pitchFamily="18" charset="0"/>
                <a:ea typeface="宋体" panose="02010600030101010101" pitchFamily="2" charset="-122"/>
              </a:endParaRPr>
            </a:p>
          </p:txBody>
        </p:sp>
        <p:sp>
          <p:nvSpPr>
            <p:cNvPr id="13338" name="Text Box 27"/>
            <p:cNvSpPr txBox="1"/>
            <p:nvPr/>
          </p:nvSpPr>
          <p:spPr>
            <a:xfrm>
              <a:off x="5168" y="2971"/>
              <a:ext cx="496" cy="309"/>
            </a:xfrm>
            <a:prstGeom prst="rect">
              <a:avLst/>
            </a:prstGeom>
            <a:noFill/>
            <a:ln w="9525">
              <a:noFill/>
            </a:ln>
          </p:spPr>
          <p:txBody>
            <a:bodyPr anchor="t" anchorCtr="0">
              <a:spAutoFit/>
            </a:bodyPr>
            <a:p>
              <a:pPr>
                <a:spcBef>
                  <a:spcPct val="50000"/>
                </a:spcBef>
              </a:pPr>
              <a:r>
                <a:rPr lang="en-US" altLang="zh-CN" sz="1800" i="1" dirty="0">
                  <a:latin typeface="Times New Roman" panose="02020603050405020304" pitchFamily="18" charset="0"/>
                  <a:ea typeface="宋体" panose="02010600030101010101" pitchFamily="2" charset="-122"/>
                </a:rPr>
                <a:t>U</a:t>
              </a:r>
              <a:r>
                <a:rPr lang="en-US" altLang="zh-CN" sz="1800" dirty="0">
                  <a:latin typeface="Times New Roman" panose="02020603050405020304" pitchFamily="18" charset="0"/>
                  <a:ea typeface="宋体" panose="02010600030101010101" pitchFamily="2" charset="-122"/>
                </a:rPr>
                <a:t>/V</a:t>
              </a:r>
              <a:endParaRPr lang="en-US" altLang="zh-CN" sz="1800" dirty="0">
                <a:latin typeface="Times New Roman" panose="02020603050405020304" pitchFamily="18" charset="0"/>
                <a:ea typeface="宋体" panose="02010600030101010101" pitchFamily="2" charset="-122"/>
              </a:endParaRPr>
            </a:p>
          </p:txBody>
        </p:sp>
        <p:sp>
          <p:nvSpPr>
            <p:cNvPr id="13339" name="Text Box 28"/>
            <p:cNvSpPr txBox="1"/>
            <p:nvPr/>
          </p:nvSpPr>
          <p:spPr>
            <a:xfrm>
              <a:off x="390" y="2997"/>
              <a:ext cx="389" cy="309"/>
            </a:xfrm>
            <a:prstGeom prst="rect">
              <a:avLst/>
            </a:prstGeom>
            <a:noFill/>
            <a:ln w="9525">
              <a:noFill/>
            </a:ln>
          </p:spPr>
          <p:txBody>
            <a:bodyPr anchor="t" anchorCtr="0">
              <a:spAutoFit/>
            </a:bodyPr>
            <a:p>
              <a:pPr>
                <a:spcBef>
                  <a:spcPct val="50000"/>
                </a:spcBef>
              </a:pPr>
              <a:r>
                <a:rPr lang="en-US" altLang="zh-CN" sz="1800" i="1" dirty="0">
                  <a:latin typeface="Times New Roman" panose="02020603050405020304" pitchFamily="18" charset="0"/>
                  <a:ea typeface="宋体" panose="02010600030101010101" pitchFamily="2" charset="-122"/>
                </a:rPr>
                <a:t>O</a:t>
              </a:r>
              <a:endParaRPr lang="en-US" altLang="zh-CN" sz="1800" i="1" dirty="0">
                <a:latin typeface="Times New Roman" panose="02020603050405020304" pitchFamily="18" charset="0"/>
                <a:ea typeface="宋体" panose="02010600030101010101" pitchFamily="2" charset="-122"/>
              </a:endParaRPr>
            </a:p>
          </p:txBody>
        </p:sp>
      </p:grpSp>
      <p:sp>
        <p:nvSpPr>
          <p:cNvPr id="13340" name="Text Box 29"/>
          <p:cNvSpPr txBox="1"/>
          <p:nvPr/>
        </p:nvSpPr>
        <p:spPr>
          <a:xfrm>
            <a:off x="4320735" y="4488251"/>
            <a:ext cx="84311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2.5</a:t>
            </a:r>
            <a:endParaRPr lang="en-US" altLang="zh-CN" sz="1800" dirty="0">
              <a:latin typeface="Times New Roman" panose="02020603050405020304" pitchFamily="18" charset="0"/>
              <a:ea typeface="宋体" panose="02010600030101010101" pitchFamily="2" charset="-122"/>
            </a:endParaRPr>
          </a:p>
        </p:txBody>
      </p:sp>
      <p:sp>
        <p:nvSpPr>
          <p:cNvPr id="13349" name="Text Box 41"/>
          <p:cNvSpPr txBox="1"/>
          <p:nvPr/>
        </p:nvSpPr>
        <p:spPr>
          <a:xfrm>
            <a:off x="3309717" y="4488251"/>
            <a:ext cx="84311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1.5</a:t>
            </a:r>
            <a:endParaRPr lang="en-US" altLang="zh-CN" sz="1800" dirty="0">
              <a:latin typeface="Times New Roman" panose="02020603050405020304" pitchFamily="18" charset="0"/>
              <a:ea typeface="宋体" panose="02010600030101010101" pitchFamily="2" charset="-122"/>
            </a:endParaRPr>
          </a:p>
        </p:txBody>
      </p:sp>
      <p:sp>
        <p:nvSpPr>
          <p:cNvPr id="13355" name="Text Box 47"/>
          <p:cNvSpPr txBox="1"/>
          <p:nvPr/>
        </p:nvSpPr>
        <p:spPr>
          <a:xfrm>
            <a:off x="3806295" y="4489441"/>
            <a:ext cx="84311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2.0</a:t>
            </a:r>
            <a:endParaRPr lang="en-US" altLang="zh-CN" sz="1800" dirty="0">
              <a:latin typeface="Times New Roman" panose="02020603050405020304" pitchFamily="18" charset="0"/>
              <a:ea typeface="宋体" panose="02010600030101010101" pitchFamily="2" charset="-122"/>
            </a:endParaRPr>
          </a:p>
        </p:txBody>
      </p:sp>
      <p:sp>
        <p:nvSpPr>
          <p:cNvPr id="13356" name="Text Box 48"/>
          <p:cNvSpPr txBox="1"/>
          <p:nvPr/>
        </p:nvSpPr>
        <p:spPr>
          <a:xfrm>
            <a:off x="4814930" y="4489441"/>
            <a:ext cx="84311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3.0</a:t>
            </a:r>
            <a:endParaRPr lang="en-US" altLang="zh-CN" sz="1800" dirty="0">
              <a:latin typeface="Times New Roman" panose="02020603050405020304" pitchFamily="18" charset="0"/>
              <a:ea typeface="宋体" panose="02010600030101010101" pitchFamily="2" charset="-122"/>
            </a:endParaRPr>
          </a:p>
        </p:txBody>
      </p:sp>
      <p:sp>
        <p:nvSpPr>
          <p:cNvPr id="13357" name="Text Box 50"/>
          <p:cNvSpPr txBox="1"/>
          <p:nvPr/>
        </p:nvSpPr>
        <p:spPr>
          <a:xfrm>
            <a:off x="2789323" y="4489441"/>
            <a:ext cx="84311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1.0</a:t>
            </a:r>
            <a:endParaRPr lang="en-US" altLang="zh-CN" sz="1800" dirty="0">
              <a:latin typeface="Times New Roman" panose="02020603050405020304" pitchFamily="18" charset="0"/>
              <a:ea typeface="宋体" panose="02010600030101010101" pitchFamily="2" charset="-122"/>
            </a:endParaRPr>
          </a:p>
        </p:txBody>
      </p:sp>
      <p:sp>
        <p:nvSpPr>
          <p:cNvPr id="13365" name="Text Box 63"/>
          <p:cNvSpPr txBox="1"/>
          <p:nvPr/>
        </p:nvSpPr>
        <p:spPr>
          <a:xfrm>
            <a:off x="2270120" y="4497778"/>
            <a:ext cx="84311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0.5</a:t>
            </a:r>
            <a:endParaRPr lang="en-US" altLang="zh-CN" sz="1800"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7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7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7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377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37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3774"/>
                                        </p:tgtEl>
                                        <p:attrNameLst>
                                          <p:attrName>style.visibility</p:attrName>
                                        </p:attrNameLst>
                                      </p:cBhvr>
                                      <p:to>
                                        <p:strVal val="visible"/>
                                      </p:to>
                                    </p:set>
                                    <p:animEffect transition="in" filter="wipe(left)">
                                      <p:cBhvr>
                                        <p:cTn id="31" dur="500"/>
                                        <p:tgtEl>
                                          <p:spTgt spid="73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70" grpId="0"/>
      <p:bldP spid="73771" grpId="0"/>
      <p:bldP spid="73772" grpId="0"/>
      <p:bldP spid="73773" grpId="0"/>
      <p:bldP spid="73780" grpId="0"/>
      <p:bldP spid="7378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337" name="组合 3"/>
          <p:cNvGrpSpPr/>
          <p:nvPr/>
        </p:nvGrpSpPr>
        <p:grpSpPr>
          <a:xfrm>
            <a:off x="179932" y="412028"/>
            <a:ext cx="1451449" cy="375113"/>
            <a:chOff x="1076" y="1998"/>
            <a:chExt cx="3046"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46"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归纳与小结</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14340" name="Rectangle 7"/>
          <p:cNvSpPr/>
          <p:nvPr/>
        </p:nvSpPr>
        <p:spPr>
          <a:xfrm>
            <a:off x="1547283" y="1600480"/>
            <a:ext cx="6156608" cy="1346835"/>
          </a:xfrm>
          <a:prstGeom prst="rect">
            <a:avLst/>
          </a:prstGeom>
          <a:noFill/>
          <a:ln w="9525">
            <a:noFill/>
          </a:ln>
        </p:spPr>
        <p:txBody>
          <a:bodyPr anchor="t" anchorCtr="0">
            <a:spAutoFit/>
          </a:bodyPr>
          <a:p>
            <a:pPr>
              <a:lnSpc>
                <a:spcPct val="170000"/>
              </a:lnSpc>
            </a:pPr>
            <a:r>
              <a:rPr lang="zh-CN" altLang="en-US" sz="2400" dirty="0">
                <a:latin typeface="Arial" panose="020B0604020202020204" pitchFamily="34" charset="0"/>
                <a:ea typeface="微软雅黑" panose="020B0503020204020204" pitchFamily="34" charset="-122"/>
              </a:rPr>
              <a:t>       当导体的</a:t>
            </a:r>
            <a:r>
              <a:rPr lang="zh-CN" altLang="en-US" sz="2400" dirty="0">
                <a:solidFill>
                  <a:srgbClr val="0000FF"/>
                </a:solidFill>
                <a:latin typeface="Arial" panose="020B0604020202020204" pitchFamily="34" charset="0"/>
                <a:ea typeface="微软雅黑" panose="020B0503020204020204" pitchFamily="34" charset="-122"/>
              </a:rPr>
              <a:t>电阻一定</a:t>
            </a:r>
            <a:r>
              <a:rPr lang="zh-CN" altLang="en-US" sz="2400" dirty="0">
                <a:latin typeface="Arial" panose="020B0604020202020204" pitchFamily="34" charset="0"/>
                <a:ea typeface="微软雅黑" panose="020B0503020204020204" pitchFamily="34" charset="-122"/>
              </a:rPr>
              <a:t>时，通过导体的</a:t>
            </a:r>
            <a:r>
              <a:rPr lang="zh-CN" altLang="en-US" sz="2400" dirty="0">
                <a:solidFill>
                  <a:srgbClr val="0000FF"/>
                </a:solidFill>
                <a:latin typeface="Arial" panose="020B0604020202020204" pitchFamily="34" charset="0"/>
                <a:ea typeface="微软雅黑" panose="020B0503020204020204" pitchFamily="34" charset="-122"/>
              </a:rPr>
              <a:t>电流</a:t>
            </a:r>
            <a:r>
              <a:rPr lang="zh-CN" altLang="en-US" sz="2400" dirty="0">
                <a:latin typeface="Arial" panose="020B0604020202020204" pitchFamily="34" charset="0"/>
                <a:ea typeface="微软雅黑" panose="020B0503020204020204" pitchFamily="34" charset="-122"/>
              </a:rPr>
              <a:t>跟导体两端的</a:t>
            </a:r>
            <a:r>
              <a:rPr lang="zh-CN" altLang="en-US" sz="2400" dirty="0">
                <a:solidFill>
                  <a:srgbClr val="0000FF"/>
                </a:solidFill>
                <a:latin typeface="Arial" panose="020B0604020202020204" pitchFamily="34" charset="0"/>
                <a:ea typeface="微软雅黑" panose="020B0503020204020204" pitchFamily="34" charset="-122"/>
              </a:rPr>
              <a:t>电压</a:t>
            </a:r>
            <a:r>
              <a:rPr lang="zh-CN" altLang="en-US" sz="2400" dirty="0">
                <a:latin typeface="Arial" panose="020B0604020202020204" pitchFamily="34" charset="0"/>
                <a:ea typeface="微软雅黑" panose="020B0503020204020204" pitchFamily="34" charset="-122"/>
              </a:rPr>
              <a:t>成</a:t>
            </a:r>
            <a:r>
              <a:rPr lang="zh-CN" altLang="en-US" sz="2400" dirty="0">
                <a:solidFill>
                  <a:srgbClr val="FF0000"/>
                </a:solidFill>
                <a:latin typeface="Arial" panose="020B0604020202020204" pitchFamily="34" charset="0"/>
                <a:ea typeface="微软雅黑" panose="020B0503020204020204" pitchFamily="34" charset="-122"/>
              </a:rPr>
              <a:t>正比</a:t>
            </a:r>
            <a:r>
              <a:rPr lang="zh-CN" altLang="en-US" sz="2400" dirty="0">
                <a:latin typeface="Arial" panose="020B0604020202020204" pitchFamily="34" charset="0"/>
                <a:ea typeface="微软雅黑" panose="020B0503020204020204" pitchFamily="34" charset="-122"/>
              </a:rPr>
              <a:t>。</a:t>
            </a:r>
            <a:endParaRPr lang="zh-CN" altLang="en-US" sz="2400" dirty="0">
              <a:latin typeface="Arial" panose="020B0604020202020204" pitchFamily="34" charset="0"/>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5361" name="组合 6147"/>
          <p:cNvGrpSpPr/>
          <p:nvPr/>
        </p:nvGrpSpPr>
        <p:grpSpPr>
          <a:xfrm>
            <a:off x="251440" y="268322"/>
            <a:ext cx="3267875" cy="629255"/>
            <a:chOff x="0" y="0"/>
            <a:chExt cx="6862" cy="1320"/>
          </a:xfrm>
        </p:grpSpPr>
        <p:sp>
          <p:nvSpPr>
            <p:cNvPr id="15362" name="矩形 7"/>
            <p:cNvSpPr/>
            <p:nvPr/>
          </p:nvSpPr>
          <p:spPr>
            <a:xfrm>
              <a:off x="882" y="0"/>
              <a:ext cx="2634" cy="1200"/>
            </a:xfrm>
            <a:custGeom>
              <a:avLst/>
              <a:gdLst/>
              <a:ahLst/>
              <a:cxnLst>
                <a:cxn ang="0">
                  <a:pos x="0" y="1872208"/>
                </a:cxn>
                <a:cxn ang="0">
                  <a:pos x="2520280" y="1872208"/>
                </a:cxn>
                <a:cxn ang="0">
                  <a:pos x="0" y="1872208"/>
                </a:cxn>
                <a:cxn ang="0">
                  <a:pos x="0" y="0"/>
                </a:cxn>
                <a:cxn ang="0">
                  <a:pos x="916"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p>
              <a:endParaRPr lang="zh-CN" altLang="en-US" sz="100"/>
            </a:p>
          </p:txBody>
        </p:sp>
        <p:sp>
          <p:nvSpPr>
            <p:cNvPr id="15363" name="任意多边形 16"/>
            <p:cNvSpPr/>
            <p:nvPr/>
          </p:nvSpPr>
          <p:spPr>
            <a:xfrm>
              <a:off x="0" y="454"/>
              <a:ext cx="826" cy="760"/>
            </a:xfrm>
            <a:custGeom>
              <a:avLst/>
              <a:gdLst/>
              <a:ahLst/>
              <a:cxnLst>
                <a:cxn ang="0">
                  <a:pos x="0" y="0"/>
                </a:cxn>
                <a:cxn ang="0">
                  <a:pos x="459827" y="0"/>
                </a:cxn>
                <a:cxn ang="0">
                  <a:pos x="459827" y="236483"/>
                </a:cxn>
                <a:cxn ang="0">
                  <a:pos x="696310" y="236483"/>
                </a:cxn>
                <a:cxn ang="0">
                  <a:pos x="696310" y="696310"/>
                </a:cxn>
                <a:cxn ang="0">
                  <a:pos x="0" y="696310"/>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sz="100"/>
            </a:p>
          </p:txBody>
        </p:sp>
        <p:sp>
          <p:nvSpPr>
            <p:cNvPr id="15364" name="矩形 17"/>
            <p:cNvSpPr/>
            <p:nvPr/>
          </p:nvSpPr>
          <p:spPr>
            <a:xfrm>
              <a:off x="570" y="374"/>
              <a:ext cx="258" cy="265"/>
            </a:xfrm>
            <a:prstGeom prst="rect">
              <a:avLst/>
            </a:prstGeom>
            <a:solidFill>
              <a:srgbClr val="008080">
                <a:alpha val="50980"/>
              </a:srgbClr>
            </a:solidFill>
            <a:ln w="9525">
              <a:noFill/>
            </a:ln>
          </p:spPr>
          <p:txBody>
            <a:bodyPr lIns="0" tIns="161953" rIns="134802" bIns="0" anchor="ctr" anchorCtr="0"/>
            <a:p>
              <a:pPr algn="ctr"/>
              <a:endParaRPr lang="zh-CN" altLang="en-US" sz="300" dirty="0">
                <a:solidFill>
                  <a:srgbClr val="FFFFFF"/>
                </a:solidFill>
                <a:latin typeface="Arial" panose="020B0604020202020204" pitchFamily="34" charset="0"/>
                <a:ea typeface="宋体" panose="02010600030101010101" pitchFamily="2" charset="-122"/>
              </a:endParaRPr>
            </a:p>
          </p:txBody>
        </p:sp>
        <p:sp>
          <p:nvSpPr>
            <p:cNvPr id="15365" name="文本框 6151"/>
            <p:cNvSpPr txBox="1"/>
            <p:nvPr/>
          </p:nvSpPr>
          <p:spPr>
            <a:xfrm>
              <a:off x="878" y="432"/>
              <a:ext cx="5984" cy="868"/>
            </a:xfrm>
            <a:prstGeom prst="rect">
              <a:avLst/>
            </a:prstGeom>
            <a:noFill/>
            <a:ln w="9525">
              <a:noFill/>
            </a:ln>
          </p:spPr>
          <p:txBody>
            <a:bodyPr wrap="none" anchor="t" anchorCtr="0">
              <a:spAutoFit/>
            </a:bodyPr>
            <a:p>
              <a:r>
                <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rPr>
                <a:t>探究电流与电阻的关系</a:t>
              </a:r>
              <a:endPar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366" name="文本框 6152"/>
            <p:cNvSpPr txBox="1"/>
            <p:nvPr/>
          </p:nvSpPr>
          <p:spPr>
            <a:xfrm>
              <a:off x="0" y="452"/>
              <a:ext cx="873" cy="868"/>
            </a:xfrm>
            <a:prstGeom prst="rect">
              <a:avLst/>
            </a:prstGeom>
            <a:noFill/>
            <a:ln w="9525">
              <a:noFill/>
            </a:ln>
          </p:spPr>
          <p:txBody>
            <a:bodyPr anchor="t" anchorCtr="0">
              <a:spAutoFit/>
            </a:bodyPr>
            <a:p>
              <a:r>
                <a:rPr lang="zh-CN" altLang="en-US" sz="2100" dirty="0">
                  <a:solidFill>
                    <a:schemeClr val="accent1"/>
                  </a:solidFill>
                  <a:latin typeface="微软雅黑" panose="020B0503020204020204" pitchFamily="34" charset="-122"/>
                  <a:ea typeface="微软雅黑" panose="020B0503020204020204" pitchFamily="34" charset="-122"/>
                </a:rPr>
                <a:t>二</a:t>
              </a:r>
              <a:endParaRPr lang="zh-CN" altLang="en-US" sz="2100" dirty="0">
                <a:solidFill>
                  <a:schemeClr val="accent1"/>
                </a:solidFill>
                <a:latin typeface="微软雅黑" panose="020B0503020204020204" pitchFamily="34" charset="-122"/>
                <a:ea typeface="微软雅黑" panose="020B0503020204020204" pitchFamily="34" charset="-122"/>
              </a:endParaRPr>
            </a:p>
          </p:txBody>
        </p:sp>
      </p:grpSp>
      <p:sp>
        <p:nvSpPr>
          <p:cNvPr id="15368" name="Rectangle 9"/>
          <p:cNvSpPr/>
          <p:nvPr/>
        </p:nvSpPr>
        <p:spPr>
          <a:xfrm>
            <a:off x="1493696" y="1850555"/>
            <a:ext cx="5669280" cy="460375"/>
          </a:xfrm>
          <a:prstGeom prst="rect">
            <a:avLst/>
          </a:prstGeom>
          <a:noFill/>
          <a:ln w="9525">
            <a:noFill/>
          </a:ln>
        </p:spPr>
        <p:txBody>
          <a:bodyPr wrap="none" anchor="t" anchorCtr="0">
            <a:spAutoFit/>
          </a:bodyPr>
          <a:p>
            <a:r>
              <a:rPr lang="zh-CN" altLang="en-US" sz="2400" dirty="0">
                <a:latin typeface="Arial" panose="020B0604020202020204" pitchFamily="34" charset="0"/>
                <a:ea typeface="宋体" panose="02010600030101010101" pitchFamily="2" charset="-122"/>
              </a:rPr>
              <a:t>若电压一定，电流与电阻存在什么关系？</a:t>
            </a:r>
            <a:endParaRPr lang="zh-CN" altLang="en-US" sz="2400" dirty="0">
              <a:latin typeface="Arial" panose="020B0604020202020204" pitchFamily="34" charset="0"/>
              <a:ea typeface="宋体" panose="02010600030101010101" pitchFamily="2" charset="-122"/>
            </a:endParaRPr>
          </a:p>
        </p:txBody>
      </p:sp>
      <p:sp>
        <p:nvSpPr>
          <p:cNvPr id="74762" name="Rectangle 10"/>
          <p:cNvSpPr/>
          <p:nvPr/>
        </p:nvSpPr>
        <p:spPr>
          <a:xfrm>
            <a:off x="1938020" y="2373630"/>
            <a:ext cx="3856990" cy="534035"/>
          </a:xfrm>
          <a:prstGeom prst="rect">
            <a:avLst/>
          </a:prstGeom>
          <a:noFill/>
          <a:ln w="9525">
            <a:noFill/>
          </a:ln>
        </p:spPr>
        <p:txBody>
          <a:bodyPr wrap="square" anchor="t" anchorCtr="0">
            <a:spAutoFit/>
          </a:bodyPr>
          <a:p>
            <a:pPr eaLnBrk="0" hangingPunct="0">
              <a:lnSpc>
                <a:spcPct val="120000"/>
              </a:lnSpc>
            </a:pPr>
            <a:r>
              <a:rPr lang="zh-CN" altLang="en-US" sz="2400" dirty="0">
                <a:solidFill>
                  <a:srgbClr val="0000FF"/>
                </a:solidFill>
                <a:latin typeface="Times New Roman" panose="02020603050405020304" pitchFamily="18" charset="0"/>
                <a:ea typeface="宋体" panose="02010600030101010101" pitchFamily="2" charset="-122"/>
              </a:rPr>
              <a:t>电阻越大，电流可能越小。</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15370" name="Rectangle 4"/>
          <p:cNvSpPr/>
          <p:nvPr/>
        </p:nvSpPr>
        <p:spPr>
          <a:xfrm>
            <a:off x="1337310" y="1168400"/>
            <a:ext cx="1452245" cy="460375"/>
          </a:xfrm>
          <a:prstGeom prst="rect">
            <a:avLst/>
          </a:prstGeom>
          <a:solidFill>
            <a:srgbClr val="CCFFFF"/>
          </a:solidFill>
          <a:ln w="19050" cap="flat" cmpd="sng">
            <a:solidFill>
              <a:schemeClr val="tx2"/>
            </a:solidFill>
            <a:prstDash val="solid"/>
            <a:miter/>
            <a:headEnd type="none" w="med" len="med"/>
            <a:tailEnd type="none" w="med" len="med"/>
          </a:ln>
        </p:spPr>
        <p:txBody>
          <a:bodyPr wrap="square" anchor="t" anchorCtr="0">
            <a:spAutoFit/>
          </a:bodyPr>
          <a:p>
            <a:pPr algn="ctr"/>
            <a:r>
              <a:rPr lang="zh-CN" altLang="en-US" sz="2400" dirty="0">
                <a:latin typeface="Arial" panose="020B0604020202020204" pitchFamily="34" charset="0"/>
                <a:ea typeface="黑体" panose="02010609060101010101" pitchFamily="49" charset="-122"/>
              </a:rPr>
              <a:t>猜想假设</a:t>
            </a:r>
            <a:endParaRPr lang="zh-CN" altLang="en-US" sz="2400" dirty="0">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7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6385" name="组合 3"/>
          <p:cNvGrpSpPr/>
          <p:nvPr/>
        </p:nvGrpSpPr>
        <p:grpSpPr>
          <a:xfrm>
            <a:off x="179932" y="411393"/>
            <a:ext cx="1459073" cy="375113"/>
            <a:chOff x="1076" y="1998"/>
            <a:chExt cx="3062"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62"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16388" name="Rectangle 6"/>
          <p:cNvSpPr/>
          <p:nvPr/>
        </p:nvSpPr>
        <p:spPr>
          <a:xfrm>
            <a:off x="3006055" y="1168208"/>
            <a:ext cx="5059680" cy="460375"/>
          </a:xfrm>
          <a:prstGeom prst="rect">
            <a:avLst/>
          </a:prstGeom>
          <a:noFill/>
          <a:ln w="9525">
            <a:noFill/>
          </a:ln>
        </p:spPr>
        <p:txBody>
          <a:bodyPr wrap="none" anchor="t" anchorCtr="0">
            <a:spAutoFit/>
          </a:bodyPr>
          <a:p>
            <a:pPr>
              <a:spcBef>
                <a:spcPct val="50000"/>
              </a:spcBef>
            </a:pPr>
            <a:r>
              <a:rPr lang="zh-CN" altLang="en-US" sz="2400" dirty="0">
                <a:latin typeface="Arial" panose="020B0604020202020204" pitchFamily="34" charset="0"/>
                <a:ea typeface="宋体" panose="02010600030101010101" pitchFamily="2" charset="-122"/>
              </a:rPr>
              <a:t>给出以下实验器材：如何设计实验？</a:t>
            </a:r>
            <a:endParaRPr lang="zh-CN" altLang="en-US" sz="2400" dirty="0">
              <a:latin typeface="Arial" panose="020B0604020202020204" pitchFamily="34" charset="0"/>
              <a:ea typeface="宋体" panose="02010600030101010101" pitchFamily="2" charset="-122"/>
            </a:endParaRPr>
          </a:p>
        </p:txBody>
      </p:sp>
      <p:pic>
        <p:nvPicPr>
          <p:cNvPr id="16389" name="Picture 3" descr="H:\2\人教教参资源\九\图\铡刀开关.JP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680957" y="3707064"/>
            <a:ext cx="1145582" cy="731172"/>
          </a:xfrm>
          <a:prstGeom prst="rect">
            <a:avLst/>
          </a:prstGeom>
          <a:noFill/>
          <a:ln w="9525">
            <a:noFill/>
          </a:ln>
        </p:spPr>
      </p:pic>
      <p:pic>
        <p:nvPicPr>
          <p:cNvPr id="16390" name="Picture 6" descr="H:\2\人教教参资源\九\图\电流表.JP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93696" y="1816021"/>
            <a:ext cx="920514" cy="1089612"/>
          </a:xfrm>
          <a:prstGeom prst="rect">
            <a:avLst/>
          </a:prstGeom>
          <a:noFill/>
          <a:ln w="9525">
            <a:noFill/>
          </a:ln>
        </p:spPr>
      </p:pic>
      <p:pic>
        <p:nvPicPr>
          <p:cNvPr id="16391" name="Picture 7" descr="H:\2\人教教参资源\九\图\电压表.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385330" y="3274792"/>
            <a:ext cx="1125338" cy="1145582"/>
          </a:xfrm>
          <a:prstGeom prst="rect">
            <a:avLst/>
          </a:prstGeom>
          <a:noFill/>
          <a:ln w="9525">
            <a:noFill/>
          </a:ln>
        </p:spPr>
      </p:pic>
      <p:pic>
        <p:nvPicPr>
          <p:cNvPr id="16392" name="Picture 14" descr="H:\2\人教教参资源\九\图\蓄电池.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735735" y="1816021"/>
            <a:ext cx="1188452" cy="1113429"/>
          </a:xfrm>
          <a:prstGeom prst="rect">
            <a:avLst/>
          </a:prstGeom>
          <a:noFill/>
          <a:ln w="9525">
            <a:noFill/>
          </a:ln>
        </p:spPr>
      </p:pic>
      <p:pic>
        <p:nvPicPr>
          <p:cNvPr id="16393" name="图片 7" descr="导线.jpg"/>
          <p:cNvPicPr>
            <a:picLocks noChangeAspect="1"/>
          </p:cNvPicPr>
          <p:nvPr/>
        </p:nvPicPr>
        <p:blipFill>
          <a:blip r:embed="rId5">
            <a:clrChange>
              <a:clrFrom>
                <a:srgbClr val="B3A9A7">
                  <a:alpha val="100000"/>
                </a:srgbClr>
              </a:clrFrom>
              <a:clrTo>
                <a:srgbClr val="B3A9A7">
                  <a:alpha val="100000"/>
                  <a:alpha val="0"/>
                </a:srgbClr>
              </a:clrTo>
            </a:clrChange>
            <a:lum bright="29999" contrast="29999"/>
          </a:blip>
          <a:srcRect t="15977" b="12196"/>
          <a:stretch>
            <a:fillRect/>
          </a:stretch>
        </p:blipFill>
        <p:spPr>
          <a:xfrm>
            <a:off x="4301681" y="3004473"/>
            <a:ext cx="1178925" cy="1405183"/>
          </a:xfrm>
          <a:prstGeom prst="rect">
            <a:avLst/>
          </a:prstGeom>
          <a:noFill/>
          <a:ln w="9525">
            <a:noFill/>
          </a:ln>
        </p:spPr>
      </p:pic>
      <p:pic>
        <p:nvPicPr>
          <p:cNvPr id="16394" name="Picture 4" descr="H:\2\人教教参资源\九\ppt\16\16-4-2.JPG"/>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4086140" y="1924387"/>
            <a:ext cx="1770769" cy="918133"/>
          </a:xfrm>
          <a:prstGeom prst="rect">
            <a:avLst/>
          </a:prstGeom>
          <a:noFill/>
          <a:ln w="9525">
            <a:noFill/>
          </a:ln>
        </p:spPr>
      </p:pic>
      <p:pic>
        <p:nvPicPr>
          <p:cNvPr id="16395" name="Picture 12" descr="H:\2\人教教参资源\九\图\电阻3.jpg"/>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2844101" y="3112838"/>
            <a:ext cx="1026498" cy="423937"/>
          </a:xfrm>
          <a:prstGeom prst="rect">
            <a:avLst/>
          </a:prstGeom>
          <a:noFill/>
          <a:ln w="9525">
            <a:noFill/>
          </a:ln>
        </p:spPr>
      </p:pic>
      <p:sp>
        <p:nvSpPr>
          <p:cNvPr id="16396" name="Rectangle 4"/>
          <p:cNvSpPr/>
          <p:nvPr/>
        </p:nvSpPr>
        <p:spPr>
          <a:xfrm>
            <a:off x="1337945" y="1168400"/>
            <a:ext cx="1451610" cy="460375"/>
          </a:xfrm>
          <a:prstGeom prst="rect">
            <a:avLst/>
          </a:prstGeom>
          <a:solidFill>
            <a:srgbClr val="CCFFFF"/>
          </a:solidFill>
          <a:ln w="19050" cap="flat" cmpd="sng">
            <a:solidFill>
              <a:schemeClr val="tx2"/>
            </a:solidFill>
            <a:prstDash val="solid"/>
            <a:miter/>
            <a:headEnd type="none" w="med" len="med"/>
            <a:tailEnd type="none" w="med" len="med"/>
          </a:ln>
        </p:spPr>
        <p:txBody>
          <a:bodyPr wrap="square" anchor="t" anchorCtr="0">
            <a:spAutoFit/>
          </a:bodyPr>
          <a:p>
            <a:pPr algn="ctr"/>
            <a:r>
              <a:rPr lang="zh-CN" altLang="en-US" sz="2400" dirty="0">
                <a:latin typeface="Arial" panose="020B0604020202020204" pitchFamily="34" charset="0"/>
                <a:ea typeface="黑体" panose="02010609060101010101" pitchFamily="49" charset="-122"/>
              </a:rPr>
              <a:t>设计实验</a:t>
            </a:r>
            <a:endParaRPr lang="zh-CN" altLang="en-US" sz="2400" dirty="0">
              <a:latin typeface="Arial" panose="020B0604020202020204" pitchFamily="34" charset="0"/>
              <a:ea typeface="黑体" panose="02010609060101010101" pitchFamily="49" charset="-122"/>
            </a:endParaRPr>
          </a:p>
        </p:txBody>
      </p:sp>
      <p:pic>
        <p:nvPicPr>
          <p:cNvPr id="78863" name="Picture 15"/>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5922405" y="2248293"/>
            <a:ext cx="1789823" cy="15314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8863"/>
                                        </p:tgtEl>
                                        <p:attrNameLst>
                                          <p:attrName>style.visibility</p:attrName>
                                        </p:attrNameLst>
                                      </p:cBhvr>
                                      <p:to>
                                        <p:strVal val="visible"/>
                                      </p:to>
                                    </p:set>
                                    <p:animEffect transition="in" filter="blinds(horizontal)">
                                      <p:cBhvr>
                                        <p:cTn id="7" dur="500"/>
                                        <p:tgtEl>
                                          <p:spTgt spid="788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5778" name="Rectangle 2"/>
          <p:cNvSpPr/>
          <p:nvPr/>
        </p:nvSpPr>
        <p:spPr>
          <a:xfrm>
            <a:off x="1115695" y="988060"/>
            <a:ext cx="6718300" cy="2602230"/>
          </a:xfrm>
          <a:prstGeom prst="rect">
            <a:avLst/>
          </a:prstGeom>
          <a:noFill/>
          <a:ln w="9525">
            <a:noFill/>
          </a:ln>
        </p:spPr>
        <p:txBody>
          <a:bodyPr wrap="square" anchor="t" anchorCtr="0">
            <a:spAutoFit/>
          </a:bodyPr>
          <a:p>
            <a:pPr>
              <a:lnSpc>
                <a:spcPct val="170000"/>
              </a:lnSpc>
            </a:pPr>
            <a:r>
              <a:rPr lang="zh-CN" altLang="en-US" sz="2400" dirty="0">
                <a:latin typeface="Arial" panose="020B0604020202020204" pitchFamily="34" charset="0"/>
                <a:ea typeface="宋体" panose="02010600030101010101" pitchFamily="2" charset="-122"/>
              </a:rPr>
              <a:t>　　在电路中如何改变电阻，选用什么器材？怎么操作？</a:t>
            </a:r>
            <a:endParaRPr lang="zh-CN" altLang="en-US" sz="2400" dirty="0">
              <a:latin typeface="Arial" panose="020B0604020202020204" pitchFamily="34" charset="0"/>
              <a:ea typeface="宋体" panose="02010600030101010101" pitchFamily="2" charset="-122"/>
            </a:endParaRPr>
          </a:p>
          <a:p>
            <a:pPr>
              <a:lnSpc>
                <a:spcPct val="170000"/>
              </a:lnSpc>
            </a:pPr>
            <a:r>
              <a:rPr lang="zh-CN" altLang="en-US" sz="2400" dirty="0">
                <a:latin typeface="Arial" panose="020B0604020202020204" pitchFamily="34" charset="0"/>
                <a:ea typeface="宋体" panose="02010600030101010101" pitchFamily="2" charset="-122"/>
              </a:rPr>
              <a:t>　　如何使电阻两端电压不变，如何控制其不变？</a:t>
            </a:r>
            <a:endParaRPr lang="zh-CN" altLang="en-US" sz="2400" dirty="0">
              <a:latin typeface="Arial" panose="020B0604020202020204" pitchFamily="34" charset="0"/>
              <a:ea typeface="宋体" panose="02010600030101010101" pitchFamily="2" charset="-122"/>
            </a:endParaRPr>
          </a:p>
          <a:p>
            <a:pPr>
              <a:lnSpc>
                <a:spcPct val="170000"/>
              </a:lnSpc>
            </a:pPr>
            <a:r>
              <a:rPr lang="zh-CN" altLang="en-US" sz="2400" dirty="0">
                <a:latin typeface="Arial" panose="020B0604020202020204" pitchFamily="34" charset="0"/>
                <a:ea typeface="宋体" panose="02010600030101010101" pitchFamily="2" charset="-122"/>
              </a:rPr>
              <a:t>　　滑动变阻器在实验中起到什么作用？</a:t>
            </a:r>
            <a:endParaRPr lang="zh-CN" altLang="en-US" sz="2400" dirty="0">
              <a:latin typeface="Arial" panose="020B0604020202020204" pitchFamily="34" charset="0"/>
              <a:ea typeface="宋体" panose="02010600030101010101" pitchFamily="2" charset="-122"/>
            </a:endParaRPr>
          </a:p>
        </p:txBody>
      </p:sp>
      <p:grpSp>
        <p:nvGrpSpPr>
          <p:cNvPr id="17410" name="组合 3"/>
          <p:cNvGrpSpPr/>
          <p:nvPr/>
        </p:nvGrpSpPr>
        <p:grpSpPr>
          <a:xfrm>
            <a:off x="251248" y="412057"/>
            <a:ext cx="1358053" cy="375113"/>
            <a:chOff x="1076" y="1998"/>
            <a:chExt cx="2850"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850"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778">
                                            <p:txEl>
                                              <p:charRg st="0" end="2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778">
                                            <p:txEl>
                                              <p:charRg st="26" end="4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5778">
                                            <p:txEl>
                                              <p:charRg st="49" end="6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33" name="组合 3"/>
          <p:cNvGrpSpPr/>
          <p:nvPr/>
        </p:nvGrpSpPr>
        <p:grpSpPr>
          <a:xfrm>
            <a:off x="251248" y="483812"/>
            <a:ext cx="1382831" cy="375113"/>
            <a:chOff x="1076" y="1998"/>
            <a:chExt cx="2902"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902"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18436" name="Rectangle 4"/>
          <p:cNvSpPr/>
          <p:nvPr/>
        </p:nvSpPr>
        <p:spPr>
          <a:xfrm>
            <a:off x="1188085" y="1059815"/>
            <a:ext cx="1607820" cy="460375"/>
          </a:xfrm>
          <a:prstGeom prst="rect">
            <a:avLst/>
          </a:prstGeom>
          <a:solidFill>
            <a:srgbClr val="CCFFFF"/>
          </a:solidFill>
          <a:ln w="19050" cap="flat" cmpd="sng">
            <a:solidFill>
              <a:schemeClr val="tx2"/>
            </a:solidFill>
            <a:prstDash val="solid"/>
            <a:miter/>
            <a:headEnd type="none" w="med" len="med"/>
            <a:tailEnd type="none" w="med" len="med"/>
          </a:ln>
        </p:spPr>
        <p:txBody>
          <a:bodyPr wrap="square" anchor="t" anchorCtr="0">
            <a:spAutoFit/>
          </a:bodyPr>
          <a:p>
            <a:pPr algn="ctr"/>
            <a:r>
              <a:rPr lang="zh-CN" altLang="en-US" sz="2400" dirty="0">
                <a:latin typeface="Arial" panose="020B0604020202020204" pitchFamily="34" charset="0"/>
                <a:ea typeface="黑体" panose="02010609060101010101" pitchFamily="49" charset="-122"/>
              </a:rPr>
              <a:t>进行实验</a:t>
            </a:r>
            <a:endParaRPr lang="zh-CN" altLang="en-US" sz="2400" dirty="0">
              <a:latin typeface="Arial" panose="020B0604020202020204" pitchFamily="34" charset="0"/>
              <a:ea typeface="黑体" panose="02010609060101010101" pitchFamily="49" charset="-122"/>
            </a:endParaRPr>
          </a:p>
        </p:txBody>
      </p:sp>
      <p:pic>
        <p:nvPicPr>
          <p:cNvPr id="2049" name="ShockwaveFlash1" descr="clipboard/media/image1.wmf"/>
          <p:cNvPicPr/>
          <p:nvPr/>
        </p:nvPicPr>
        <p:blipFill>
          <a:blip r:embed="rId1">
            <a:clrChange>
              <a:clrFrom>
                <a:srgbClr val="FFFFFF">
                  <a:alpha val="100000"/>
                </a:srgbClr>
              </a:clrFrom>
              <a:clrTo>
                <a:srgbClr val="FFFFFF">
                  <a:alpha val="100000"/>
                  <a:alpha val="0"/>
                </a:srgbClr>
              </a:clrTo>
            </a:clrChange>
          </a:blip>
          <a:stretch>
            <a:fillRect/>
          </a:stretch>
        </p:blipFill>
        <p:spPr>
          <a:xfrm>
            <a:off x="2195097" y="1600480"/>
            <a:ext cx="5238476" cy="3131892"/>
          </a:xfrm>
          <a:prstGeom prst="rect">
            <a:avLst/>
          </a:prstGeom>
          <a:noFill/>
          <a:ln w="9525">
            <a:noFill/>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9457" name="组合 3"/>
          <p:cNvGrpSpPr/>
          <p:nvPr/>
        </p:nvGrpSpPr>
        <p:grpSpPr>
          <a:xfrm>
            <a:off x="251248" y="563822"/>
            <a:ext cx="1305160" cy="375113"/>
            <a:chOff x="1076" y="1998"/>
            <a:chExt cx="273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739"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graphicFrame>
        <p:nvGraphicFramePr>
          <p:cNvPr id="22531" name="表格 22530"/>
          <p:cNvGraphicFramePr/>
          <p:nvPr>
            <p:custDataLst>
              <p:tags r:id="rId1"/>
            </p:custDataLst>
          </p:nvPr>
        </p:nvGraphicFramePr>
        <p:xfrm>
          <a:off x="1961693" y="1780296"/>
          <a:ext cx="5219065" cy="1823085"/>
        </p:xfrm>
        <a:graphic>
          <a:graphicData uri="http://schemas.openxmlformats.org/drawingml/2006/table">
            <a:tbl>
              <a:tblPr/>
              <a:tblGrid>
                <a:gridCol w="1534795"/>
                <a:gridCol w="865505"/>
                <a:gridCol w="1000125"/>
                <a:gridCol w="933450"/>
                <a:gridCol w="885190"/>
              </a:tblGrid>
              <a:tr h="607695">
                <a:tc>
                  <a:txBody>
                    <a:bodyPr/>
                    <a:p>
                      <a:pPr lvl="0" algn="ctr" eaLnBrk="0" hangingPunct="0">
                        <a:spcBef>
                          <a:spcPct val="20000"/>
                        </a:spcBef>
                        <a:buNone/>
                      </a:pPr>
                      <a:r>
                        <a:rPr lang="zh-CN" altLang="en-US" sz="2400" dirty="0">
                          <a:latin typeface="Times New Roman" panose="02020603050405020304" pitchFamily="18" charset="0"/>
                        </a:rPr>
                        <a:t>电压</a:t>
                      </a:r>
                      <a:r>
                        <a:rPr lang="en-US" altLang="zh-CN" sz="2400" i="1" dirty="0">
                          <a:latin typeface="Times New Roman" panose="02020603050405020304" pitchFamily="18" charset="0"/>
                        </a:rPr>
                        <a:t>U</a:t>
                      </a:r>
                      <a:endParaRPr lang="en-US" altLang="zh-CN" sz="2400" i="1" dirty="0">
                        <a:latin typeface="Times New Roman" panose="02020603050405020304" pitchFamily="18" charset="0"/>
                      </a:endParaRPr>
                    </a:p>
                  </a:txBody>
                  <a:tcPr anchor="ctr" anchorCtr="0">
                    <a:lnL w="28575" cap="flat" cmpd="sng">
                      <a:solidFill>
                        <a:srgbClr val="165C5C"/>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rgbClr val="165C5C"/>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4">
                  <a:txBody>
                    <a:bodyPr/>
                    <a:p>
                      <a:pPr lvl="0" algn="ctr" eaLnBrk="0" hangingPunct="0">
                        <a:spcBef>
                          <a:spcPct val="20000"/>
                        </a:spcBef>
                        <a:buNone/>
                      </a:pPr>
                      <a:r>
                        <a:rPr lang="en-US" altLang="zh-CN" sz="2400" dirty="0">
                          <a:latin typeface="Times New Roman" panose="02020603050405020304" pitchFamily="18" charset="0"/>
                        </a:rPr>
                        <a:t>2 V</a:t>
                      </a:r>
                      <a:endParaRPr lang="en-US" altLang="zh-CN" sz="2400" dirty="0">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28575" cap="flat" cmpd="sng">
                      <a:solidFill>
                        <a:srgbClr val="165C5C"/>
                      </a:solidFill>
                      <a:prstDash val="solid"/>
                      <a:headEnd type="none" w="med" len="med"/>
                      <a:tailEnd type="none" w="med" len="med"/>
                    </a:lnR>
                    <a:lnT w="28575" cap="flat" cmpd="sng">
                      <a:solidFill>
                        <a:srgbClr val="165C5C"/>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T w="28575" cap="flat" cmpd="sng">
                      <a:solidFill>
                        <a:srgbClr val="165C5C"/>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28575" cap="flat" cmpd="sng">
                      <a:solidFill>
                        <a:srgbClr val="165C5C"/>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28575" cap="flat" cmpd="sng">
                      <a:solidFill>
                        <a:srgbClr val="165C5C"/>
                      </a:solidFill>
                      <a:prstDash val="solid"/>
                      <a:headEnd type="none" w="med" len="med"/>
                      <a:tailEnd type="none" w="med" len="med"/>
                    </a:lnR>
                    <a:lnT w="28575" cap="flat" cmpd="sng">
                      <a:solidFill>
                        <a:srgbClr val="165C5C"/>
                      </a:solidFill>
                      <a:prstDash val="solid"/>
                      <a:headEnd type="none" w="med" len="med"/>
                      <a:tailEnd type="none" w="med" len="med"/>
                    </a:lnT>
                    <a:lnB w="12700" cap="flat" cmpd="sng">
                      <a:solidFill>
                        <a:schemeClr val="tx1"/>
                      </a:solidFill>
                      <a:prstDash val="solid"/>
                      <a:headEnd type="none" w="med" len="med"/>
                      <a:tailEnd type="none" w="med" len="med"/>
                    </a:lnB>
                  </a:tcPr>
                </a:tc>
              </a:tr>
              <a:tr h="607695">
                <a:tc>
                  <a:txBody>
                    <a:bodyPr/>
                    <a:p>
                      <a:pPr lvl="0" algn="ctr" eaLnBrk="0" hangingPunct="0">
                        <a:spcBef>
                          <a:spcPct val="20000"/>
                        </a:spcBef>
                        <a:buNone/>
                      </a:pPr>
                      <a:r>
                        <a:rPr lang="zh-CN" altLang="en-US" sz="2400" dirty="0">
                          <a:latin typeface="Times New Roman" panose="02020603050405020304" pitchFamily="18" charset="0"/>
                        </a:rPr>
                        <a:t>电阻</a:t>
                      </a:r>
                      <a:r>
                        <a:rPr lang="en-US" altLang="zh-CN" sz="2400" i="1" dirty="0">
                          <a:latin typeface="Times New Roman" panose="02020603050405020304" pitchFamily="18" charset="0"/>
                        </a:rPr>
                        <a:t>R</a:t>
                      </a:r>
                      <a:r>
                        <a:rPr lang="en-US" altLang="zh-CN" sz="2400" dirty="0">
                          <a:latin typeface="Times New Roman" panose="02020603050405020304" pitchFamily="18" charset="0"/>
                        </a:rPr>
                        <a:t>/Ω</a:t>
                      </a:r>
                      <a:endParaRPr lang="en-US" altLang="zh-CN" sz="2400" dirty="0">
                        <a:latin typeface="Times New Roman" panose="02020603050405020304" pitchFamily="18" charset="0"/>
                      </a:endParaRPr>
                    </a:p>
                  </a:txBody>
                  <a:tcPr anchor="ctr" anchorCtr="0">
                    <a:lnL w="28575" cap="flat" cmpd="sng">
                      <a:solidFill>
                        <a:srgbClr val="165C5C"/>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r>
                        <a:rPr lang="en-US" altLang="zh-CN" sz="2400" dirty="0">
                          <a:latin typeface="Times New Roman" panose="02020603050405020304" pitchFamily="18" charset="0"/>
                        </a:rPr>
                        <a:t>2</a:t>
                      </a:r>
                      <a:endParaRPr lang="en-US" altLang="zh-CN" sz="2400" dirty="0">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r>
                        <a:rPr lang="en-US" altLang="zh-CN" sz="2400" dirty="0">
                          <a:latin typeface="Times New Roman" panose="02020603050405020304" pitchFamily="18" charset="0"/>
                        </a:rPr>
                        <a:t>4</a:t>
                      </a:r>
                      <a:endParaRPr lang="en-US" altLang="zh-CN" sz="2400" dirty="0">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r>
                        <a:rPr lang="en-US" altLang="zh-CN" sz="2400" dirty="0">
                          <a:latin typeface="Times New Roman" panose="02020603050405020304" pitchFamily="18" charset="0"/>
                        </a:rPr>
                        <a:t>5</a:t>
                      </a:r>
                      <a:endParaRPr lang="en-US" altLang="zh-CN" sz="2400" dirty="0">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r>
                        <a:rPr lang="en-US" altLang="zh-CN" sz="2400" dirty="0">
                          <a:latin typeface="Times New Roman" panose="02020603050405020304" pitchFamily="18" charset="0"/>
                        </a:rPr>
                        <a:t>8</a:t>
                      </a:r>
                      <a:endParaRPr lang="en-US" altLang="zh-CN" sz="2400" dirty="0">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28575" cap="flat" cmpd="sng">
                      <a:solidFill>
                        <a:srgbClr val="165C5C"/>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07695">
                <a:tc>
                  <a:txBody>
                    <a:bodyPr/>
                    <a:p>
                      <a:pPr lvl="0" algn="ctr" eaLnBrk="0" hangingPunct="0">
                        <a:spcBef>
                          <a:spcPct val="20000"/>
                        </a:spcBef>
                        <a:buNone/>
                      </a:pPr>
                      <a:r>
                        <a:rPr lang="zh-CN" altLang="en-US" sz="2400" dirty="0">
                          <a:latin typeface="Times New Roman" panose="02020603050405020304" pitchFamily="18" charset="0"/>
                        </a:rPr>
                        <a:t>电流</a:t>
                      </a:r>
                      <a:r>
                        <a:rPr lang="en-US" altLang="zh-CN" sz="2400" i="1" dirty="0">
                          <a:latin typeface="Times New Roman" panose="02020603050405020304" pitchFamily="18" charset="0"/>
                        </a:rPr>
                        <a:t>I</a:t>
                      </a:r>
                      <a:r>
                        <a:rPr lang="en-US" altLang="zh-CN" sz="2400" dirty="0">
                          <a:latin typeface="Times New Roman" panose="02020603050405020304" pitchFamily="18" charset="0"/>
                        </a:rPr>
                        <a:t>/A</a:t>
                      </a:r>
                      <a:endParaRPr lang="en-US" altLang="zh-CN" sz="2400" dirty="0">
                        <a:latin typeface="Times New Roman" panose="02020603050405020304" pitchFamily="18" charset="0"/>
                      </a:endParaRPr>
                    </a:p>
                  </a:txBody>
                  <a:tcPr anchor="ctr" anchorCtr="0">
                    <a:lnL w="28575" cap="flat" cmpd="sng">
                      <a:solidFill>
                        <a:srgbClr val="165C5C"/>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rgbClr val="165C5C"/>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endParaRPr lang="zh-CN" altLang="en-US" sz="2400" dirty="0">
                        <a:solidFill>
                          <a:srgbClr val="FF0000"/>
                        </a:solidFill>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rgbClr val="165C5C"/>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endParaRPr lang="zh-CN" altLang="en-US" sz="2400" dirty="0">
                        <a:solidFill>
                          <a:srgbClr val="FF0000"/>
                        </a:solidFill>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rgbClr val="165C5C"/>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endParaRPr lang="zh-CN" altLang="en-US" sz="2400" dirty="0">
                        <a:solidFill>
                          <a:srgbClr val="FF0000"/>
                        </a:solidFill>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rgbClr val="165C5C"/>
                      </a:solidFill>
                      <a:prstDash val="solid"/>
                      <a:headEnd type="none" w="med" len="med"/>
                      <a:tailEnd type="none" w="med" len="med"/>
                    </a:lnB>
                    <a:lnTlToBr>
                      <a:noFill/>
                    </a:lnTlToBr>
                    <a:lnBlToTr>
                      <a:noFill/>
                    </a:lnBlToTr>
                    <a:noFill/>
                  </a:tcPr>
                </a:tc>
                <a:tc>
                  <a:txBody>
                    <a:bodyPr/>
                    <a:p>
                      <a:pPr lvl="0" algn="ctr" eaLnBrk="0" hangingPunct="0">
                        <a:spcBef>
                          <a:spcPct val="20000"/>
                        </a:spcBef>
                        <a:buNone/>
                      </a:pPr>
                      <a:endParaRPr lang="zh-CN" altLang="en-US" sz="2400" dirty="0">
                        <a:solidFill>
                          <a:srgbClr val="FF0000"/>
                        </a:solidFill>
                        <a:latin typeface="Times New Roman" panose="02020603050405020304" pitchFamily="18" charset="0"/>
                      </a:endParaRPr>
                    </a:p>
                  </a:txBody>
                  <a:tcPr anchor="ctr" anchorCtr="0">
                    <a:lnL w="12700" cap="flat" cmpd="sng">
                      <a:solidFill>
                        <a:schemeClr val="tx1"/>
                      </a:solidFill>
                      <a:prstDash val="solid"/>
                      <a:headEnd type="none" w="med" len="med"/>
                      <a:tailEnd type="none" w="med" len="med"/>
                    </a:lnL>
                    <a:lnR w="28575" cap="flat" cmpd="sng">
                      <a:solidFill>
                        <a:srgbClr val="165C5C"/>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rgbClr val="165C5C"/>
                      </a:solidFill>
                      <a:prstDash val="solid"/>
                      <a:headEnd type="none" w="med" len="med"/>
                      <a:tailEnd type="none" w="med" len="med"/>
                    </a:lnB>
                    <a:lnTlToBr>
                      <a:noFill/>
                    </a:lnTlToBr>
                    <a:lnBlToTr>
                      <a:noFill/>
                    </a:lnBlToTr>
                    <a:noFill/>
                  </a:tcPr>
                </a:tc>
              </a:tr>
            </a:tbl>
          </a:graphicData>
        </a:graphic>
      </p:graphicFrame>
      <p:sp>
        <p:nvSpPr>
          <p:cNvPr id="22554" name="圆角矩形标注 79953"/>
          <p:cNvSpPr/>
          <p:nvPr/>
        </p:nvSpPr>
        <p:spPr>
          <a:xfrm flipH="1" flipV="1">
            <a:off x="700405" y="3148330"/>
            <a:ext cx="1152525" cy="455295"/>
          </a:xfrm>
          <a:prstGeom prst="wedgeRoundRectCallout">
            <a:avLst>
              <a:gd name="adj1" fmla="val -71267"/>
              <a:gd name="adj2" fmla="val 131589"/>
              <a:gd name="adj3" fmla="val 16667"/>
            </a:avLst>
          </a:prstGeom>
          <a:solidFill>
            <a:schemeClr val="bg1"/>
          </a:solidFill>
          <a:ln w="28575" cap="flat" cmpd="sng">
            <a:solidFill>
              <a:srgbClr val="0066CC"/>
            </a:solidFill>
            <a:prstDash val="solid"/>
            <a:miter/>
            <a:headEnd type="none" w="med" len="med"/>
            <a:tailEnd type="none" w="med" len="med"/>
          </a:ln>
        </p:spPr>
        <p:txBody>
          <a:bodyPr rot="10800000"/>
          <a:p>
            <a:pPr algn="ctr"/>
            <a:r>
              <a:rPr lang="zh-CN" altLang="en-US" sz="2400" dirty="0">
                <a:latin typeface="Arial" panose="020B0604020202020204" pitchFamily="34" charset="0"/>
              </a:rPr>
              <a:t>自变量</a:t>
            </a:r>
            <a:endParaRPr lang="zh-CN" altLang="en-US" sz="2400" dirty="0">
              <a:latin typeface="Arial" panose="020B0604020202020204" pitchFamily="34" charset="0"/>
            </a:endParaRPr>
          </a:p>
        </p:txBody>
      </p:sp>
      <p:sp>
        <p:nvSpPr>
          <p:cNvPr id="22555" name="圆角矩形标注 79954"/>
          <p:cNvSpPr/>
          <p:nvPr/>
        </p:nvSpPr>
        <p:spPr>
          <a:xfrm flipH="1" flipV="1">
            <a:off x="3851910" y="3867785"/>
            <a:ext cx="1263650" cy="456565"/>
          </a:xfrm>
          <a:prstGeom prst="wedgeRoundRectCallout">
            <a:avLst>
              <a:gd name="adj1" fmla="val 98793"/>
              <a:gd name="adj2" fmla="val 131084"/>
              <a:gd name="adj3" fmla="val 16667"/>
            </a:avLst>
          </a:prstGeom>
          <a:solidFill>
            <a:schemeClr val="bg1"/>
          </a:solidFill>
          <a:ln w="28575" cap="flat" cmpd="sng">
            <a:solidFill>
              <a:srgbClr val="0066CC"/>
            </a:solidFill>
            <a:prstDash val="solid"/>
            <a:miter/>
            <a:headEnd type="none" w="med" len="med"/>
            <a:tailEnd type="none" w="med" len="med"/>
          </a:ln>
        </p:spPr>
        <p:txBody>
          <a:bodyPr rot="10800000"/>
          <a:p>
            <a:pPr algn="ctr"/>
            <a:r>
              <a:rPr lang="zh-CN" altLang="en-US" sz="2400" dirty="0">
                <a:latin typeface="Arial" panose="020B0604020202020204" pitchFamily="34" charset="0"/>
              </a:rPr>
              <a:t>因变量</a:t>
            </a:r>
            <a:endParaRPr lang="zh-CN" altLang="en-US" sz="2400" dirty="0">
              <a:latin typeface="Arial" panose="020B0604020202020204" pitchFamily="34" charset="0"/>
            </a:endParaRPr>
          </a:p>
        </p:txBody>
      </p:sp>
      <p:sp>
        <p:nvSpPr>
          <p:cNvPr id="79956" name="圆角矩形标注 79955"/>
          <p:cNvSpPr/>
          <p:nvPr/>
        </p:nvSpPr>
        <p:spPr>
          <a:xfrm flipH="1">
            <a:off x="2844165" y="1152525"/>
            <a:ext cx="1600200" cy="405130"/>
          </a:xfrm>
          <a:prstGeom prst="wedgeRoundRectCallout">
            <a:avLst>
              <a:gd name="adj1" fmla="val 65046"/>
              <a:gd name="adj2" fmla="val 142056"/>
              <a:gd name="adj3" fmla="val 16667"/>
            </a:avLst>
          </a:prstGeom>
          <a:solidFill>
            <a:schemeClr val="bg1"/>
          </a:solidFill>
          <a:ln w="28575" cap="flat" cmpd="sng">
            <a:solidFill>
              <a:srgbClr val="0066CC"/>
            </a:solidFill>
            <a:prstDash val="solid"/>
            <a:miter/>
            <a:headEnd type="none" w="med" len="med"/>
            <a:tailEnd type="none" w="med" len="med"/>
          </a:ln>
        </p:spPr>
        <p:txBody>
          <a:bodyPr/>
          <a:p>
            <a:pPr algn="ctr"/>
            <a:r>
              <a:rPr lang="zh-CN" altLang="en-US" sz="2400" dirty="0">
                <a:latin typeface="Arial" panose="020B0604020202020204" pitchFamily="34" charset="0"/>
              </a:rPr>
              <a:t>控制变量</a:t>
            </a:r>
            <a:endParaRPr lang="zh-CN" altLang="en-US" sz="2400" dirty="0">
              <a:latin typeface="Arial" panose="020B0604020202020204" pitchFamily="34" charset="0"/>
            </a:endParaRPr>
          </a:p>
        </p:txBody>
      </p:sp>
      <p:sp>
        <p:nvSpPr>
          <p:cNvPr id="79994" name="文本框 79993"/>
          <p:cNvSpPr txBox="1"/>
          <p:nvPr/>
        </p:nvSpPr>
        <p:spPr>
          <a:xfrm>
            <a:off x="3722936" y="3098548"/>
            <a:ext cx="3383280" cy="460375"/>
          </a:xfrm>
          <a:prstGeom prst="rect">
            <a:avLst/>
          </a:prstGeom>
          <a:noFill/>
          <a:ln w="9525">
            <a:noFill/>
          </a:ln>
        </p:spPr>
        <p:txBody>
          <a:bodyPr wrap="none">
            <a:spAutoFit/>
          </a:bodyPr>
          <a:p>
            <a:r>
              <a:rPr lang="en-US" altLang="zh-CN" sz="2400" dirty="0">
                <a:solidFill>
                  <a:srgbClr val="FF0000"/>
                </a:solidFill>
                <a:latin typeface="Times New Roman" panose="02020603050405020304" pitchFamily="18" charset="0"/>
              </a:rPr>
              <a:t>1         0.5        0.4      0.25</a:t>
            </a:r>
            <a:endParaRPr lang="en-US" altLang="zh-CN" sz="2400" dirty="0">
              <a:solidFill>
                <a:srgbClr val="FF000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9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9994"/>
                                        </p:tgtEl>
                                        <p:attrNameLst>
                                          <p:attrName>style.visibility</p:attrName>
                                        </p:attrNameLst>
                                      </p:cBhvr>
                                      <p:to>
                                        <p:strVal val="visible"/>
                                      </p:to>
                                    </p:set>
                                    <p:animEffect transition="in" filter="blinds(horizontal)">
                                      <p:cBhvr>
                                        <p:cTn id="19" dur="500"/>
                                        <p:tgtEl>
                                          <p:spTgt spid="79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4" grpId="0" bldLvl="0" animBg="1"/>
      <p:bldP spid="22555" grpId="0" bldLvl="0" animBg="1"/>
      <p:bldP spid="79956" grpId="0" bldLvl="0" animBg="1"/>
      <p:bldP spid="7999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0481" name="Group 2"/>
          <p:cNvGrpSpPr/>
          <p:nvPr/>
        </p:nvGrpSpPr>
        <p:grpSpPr>
          <a:xfrm>
            <a:off x="1256720" y="951476"/>
            <a:ext cx="6744880" cy="3936894"/>
            <a:chOff x="0" y="0"/>
            <a:chExt cx="5664" cy="3306"/>
          </a:xfrm>
        </p:grpSpPr>
        <p:grpSp>
          <p:nvGrpSpPr>
            <p:cNvPr id="20482" name="Group 3"/>
            <p:cNvGrpSpPr/>
            <p:nvPr/>
          </p:nvGrpSpPr>
          <p:grpSpPr>
            <a:xfrm>
              <a:off x="567" y="104"/>
              <a:ext cx="4956" cy="2867"/>
              <a:chOff x="0" y="0"/>
              <a:chExt cx="4956" cy="2867"/>
            </a:xfrm>
          </p:grpSpPr>
          <p:sp>
            <p:nvSpPr>
              <p:cNvPr id="20483" name="Line 4"/>
              <p:cNvSpPr/>
              <p:nvPr/>
            </p:nvSpPr>
            <p:spPr>
              <a:xfrm>
                <a:off x="0" y="2867"/>
                <a:ext cx="4956" cy="0"/>
              </a:xfrm>
              <a:prstGeom prst="line">
                <a:avLst/>
              </a:prstGeom>
              <a:ln w="28575" cap="flat" cmpd="sng">
                <a:solidFill>
                  <a:schemeClr val="tx1"/>
                </a:solidFill>
                <a:prstDash val="solid"/>
                <a:round/>
                <a:headEnd type="none" w="med" len="med"/>
                <a:tailEnd type="triangle" w="med" len="med"/>
              </a:ln>
            </p:spPr>
          </p:sp>
          <p:sp>
            <p:nvSpPr>
              <p:cNvPr id="20484" name="Line 5"/>
              <p:cNvSpPr/>
              <p:nvPr/>
            </p:nvSpPr>
            <p:spPr>
              <a:xfrm flipV="1">
                <a:off x="35" y="0"/>
                <a:ext cx="0" cy="2867"/>
              </a:xfrm>
              <a:prstGeom prst="line">
                <a:avLst/>
              </a:prstGeom>
              <a:ln w="28575" cap="flat" cmpd="sng">
                <a:solidFill>
                  <a:schemeClr val="tx1"/>
                </a:solidFill>
                <a:prstDash val="solid"/>
                <a:round/>
                <a:headEnd type="none" w="med" len="med"/>
                <a:tailEnd type="triangle" w="med" len="med"/>
              </a:ln>
            </p:spPr>
          </p:sp>
          <p:sp>
            <p:nvSpPr>
              <p:cNvPr id="20485" name="Line 6"/>
              <p:cNvSpPr/>
              <p:nvPr/>
            </p:nvSpPr>
            <p:spPr>
              <a:xfrm>
                <a:off x="35" y="2607"/>
                <a:ext cx="4709" cy="0"/>
              </a:xfrm>
              <a:prstGeom prst="line">
                <a:avLst/>
              </a:prstGeom>
              <a:ln w="19050" cap="flat" cmpd="sng">
                <a:solidFill>
                  <a:schemeClr val="tx1"/>
                </a:solidFill>
                <a:prstDash val="solid"/>
                <a:round/>
                <a:headEnd type="none" w="med" len="med"/>
                <a:tailEnd type="none" w="med" len="med"/>
              </a:ln>
            </p:spPr>
          </p:sp>
          <p:sp>
            <p:nvSpPr>
              <p:cNvPr id="20486" name="Line 7"/>
              <p:cNvSpPr/>
              <p:nvPr/>
            </p:nvSpPr>
            <p:spPr>
              <a:xfrm>
                <a:off x="35" y="2346"/>
                <a:ext cx="4709" cy="0"/>
              </a:xfrm>
              <a:prstGeom prst="line">
                <a:avLst/>
              </a:prstGeom>
              <a:ln w="19050" cap="flat" cmpd="sng">
                <a:solidFill>
                  <a:schemeClr val="tx1"/>
                </a:solidFill>
                <a:prstDash val="solid"/>
                <a:round/>
                <a:headEnd type="none" w="med" len="med"/>
                <a:tailEnd type="none" w="med" len="med"/>
              </a:ln>
            </p:spPr>
          </p:sp>
          <p:sp>
            <p:nvSpPr>
              <p:cNvPr id="20487" name="Line 8"/>
              <p:cNvSpPr/>
              <p:nvPr/>
            </p:nvSpPr>
            <p:spPr>
              <a:xfrm>
                <a:off x="35" y="2085"/>
                <a:ext cx="4709" cy="0"/>
              </a:xfrm>
              <a:prstGeom prst="line">
                <a:avLst/>
              </a:prstGeom>
              <a:ln w="19050" cap="flat" cmpd="sng">
                <a:solidFill>
                  <a:schemeClr val="tx1"/>
                </a:solidFill>
                <a:prstDash val="solid"/>
                <a:round/>
                <a:headEnd type="none" w="med" len="med"/>
                <a:tailEnd type="none" w="med" len="med"/>
              </a:ln>
            </p:spPr>
          </p:sp>
          <p:sp>
            <p:nvSpPr>
              <p:cNvPr id="20488" name="Line 9"/>
              <p:cNvSpPr/>
              <p:nvPr/>
            </p:nvSpPr>
            <p:spPr>
              <a:xfrm>
                <a:off x="35" y="1799"/>
                <a:ext cx="4700" cy="0"/>
              </a:xfrm>
              <a:prstGeom prst="line">
                <a:avLst/>
              </a:prstGeom>
              <a:ln w="19050" cap="flat" cmpd="sng">
                <a:solidFill>
                  <a:schemeClr val="tx1"/>
                </a:solidFill>
                <a:prstDash val="solid"/>
                <a:round/>
                <a:headEnd type="none" w="med" len="med"/>
                <a:tailEnd type="none" w="med" len="med"/>
              </a:ln>
            </p:spPr>
          </p:sp>
          <p:sp>
            <p:nvSpPr>
              <p:cNvPr id="20489" name="Line 10"/>
              <p:cNvSpPr/>
              <p:nvPr/>
            </p:nvSpPr>
            <p:spPr>
              <a:xfrm>
                <a:off x="35" y="1538"/>
                <a:ext cx="4700" cy="0"/>
              </a:xfrm>
              <a:prstGeom prst="line">
                <a:avLst/>
              </a:prstGeom>
              <a:ln w="19050" cap="flat" cmpd="sng">
                <a:solidFill>
                  <a:schemeClr val="tx1"/>
                </a:solidFill>
                <a:prstDash val="solid"/>
                <a:round/>
                <a:headEnd type="none" w="med" len="med"/>
                <a:tailEnd type="none" w="med" len="med"/>
              </a:ln>
            </p:spPr>
          </p:sp>
          <p:sp>
            <p:nvSpPr>
              <p:cNvPr id="20490" name="Line 11"/>
              <p:cNvSpPr/>
              <p:nvPr/>
            </p:nvSpPr>
            <p:spPr>
              <a:xfrm>
                <a:off x="35" y="1251"/>
                <a:ext cx="4709" cy="0"/>
              </a:xfrm>
              <a:prstGeom prst="line">
                <a:avLst/>
              </a:prstGeom>
              <a:ln w="19050" cap="flat" cmpd="sng">
                <a:solidFill>
                  <a:schemeClr val="tx1"/>
                </a:solidFill>
                <a:prstDash val="solid"/>
                <a:round/>
                <a:headEnd type="none" w="med" len="med"/>
                <a:tailEnd type="none" w="med" len="med"/>
              </a:ln>
            </p:spPr>
          </p:sp>
          <p:sp>
            <p:nvSpPr>
              <p:cNvPr id="20491" name="Line 12"/>
              <p:cNvSpPr/>
              <p:nvPr/>
            </p:nvSpPr>
            <p:spPr>
              <a:xfrm>
                <a:off x="35" y="939"/>
                <a:ext cx="4700" cy="0"/>
              </a:xfrm>
              <a:prstGeom prst="line">
                <a:avLst/>
              </a:prstGeom>
              <a:ln w="19050" cap="flat" cmpd="sng">
                <a:solidFill>
                  <a:schemeClr val="tx1"/>
                </a:solidFill>
                <a:prstDash val="solid"/>
                <a:round/>
                <a:headEnd type="none" w="med" len="med"/>
                <a:tailEnd type="none" w="med" len="med"/>
              </a:ln>
            </p:spPr>
          </p:sp>
          <p:sp>
            <p:nvSpPr>
              <p:cNvPr id="20492" name="Line 13"/>
              <p:cNvSpPr/>
              <p:nvPr/>
            </p:nvSpPr>
            <p:spPr>
              <a:xfrm>
                <a:off x="35" y="652"/>
                <a:ext cx="4709" cy="0"/>
              </a:xfrm>
              <a:prstGeom prst="line">
                <a:avLst/>
              </a:prstGeom>
              <a:ln w="19050" cap="flat" cmpd="sng">
                <a:solidFill>
                  <a:schemeClr val="tx1"/>
                </a:solidFill>
                <a:prstDash val="solid"/>
                <a:round/>
                <a:headEnd type="none" w="med" len="med"/>
                <a:tailEnd type="none" w="med" len="med"/>
              </a:ln>
            </p:spPr>
          </p:sp>
          <p:sp>
            <p:nvSpPr>
              <p:cNvPr id="20493" name="Line 14"/>
              <p:cNvSpPr/>
              <p:nvPr/>
            </p:nvSpPr>
            <p:spPr>
              <a:xfrm>
                <a:off x="35" y="365"/>
                <a:ext cx="4709" cy="0"/>
              </a:xfrm>
              <a:prstGeom prst="line">
                <a:avLst/>
              </a:prstGeom>
              <a:ln w="19050" cap="flat" cmpd="sng">
                <a:solidFill>
                  <a:schemeClr val="tx1"/>
                </a:solidFill>
                <a:prstDash val="solid"/>
                <a:round/>
                <a:headEnd type="none" w="med" len="med"/>
                <a:tailEnd type="none" w="med" len="med"/>
              </a:ln>
            </p:spPr>
          </p:sp>
          <p:sp>
            <p:nvSpPr>
              <p:cNvPr id="20494" name="Line 15"/>
              <p:cNvSpPr/>
              <p:nvPr/>
            </p:nvSpPr>
            <p:spPr>
              <a:xfrm flipV="1">
                <a:off x="460" y="365"/>
                <a:ext cx="0" cy="2502"/>
              </a:xfrm>
              <a:prstGeom prst="line">
                <a:avLst/>
              </a:prstGeom>
              <a:ln w="19050" cap="flat" cmpd="sng">
                <a:solidFill>
                  <a:schemeClr val="tx1"/>
                </a:solidFill>
                <a:prstDash val="solid"/>
                <a:round/>
                <a:headEnd type="none" w="med" len="med"/>
                <a:tailEnd type="none" w="med" len="med"/>
              </a:ln>
            </p:spPr>
          </p:sp>
          <p:sp>
            <p:nvSpPr>
              <p:cNvPr id="20495" name="Line 16"/>
              <p:cNvSpPr/>
              <p:nvPr/>
            </p:nvSpPr>
            <p:spPr>
              <a:xfrm flipV="1">
                <a:off x="920" y="365"/>
                <a:ext cx="0" cy="2502"/>
              </a:xfrm>
              <a:prstGeom prst="line">
                <a:avLst/>
              </a:prstGeom>
              <a:ln w="19050" cap="flat" cmpd="sng">
                <a:solidFill>
                  <a:schemeClr val="tx1"/>
                </a:solidFill>
                <a:prstDash val="solid"/>
                <a:round/>
                <a:headEnd type="none" w="med" len="med"/>
                <a:tailEnd type="none" w="med" len="med"/>
              </a:ln>
            </p:spPr>
          </p:sp>
          <p:sp>
            <p:nvSpPr>
              <p:cNvPr id="20496" name="Line 17"/>
              <p:cNvSpPr/>
              <p:nvPr/>
            </p:nvSpPr>
            <p:spPr>
              <a:xfrm flipV="1">
                <a:off x="1345" y="365"/>
                <a:ext cx="0" cy="2476"/>
              </a:xfrm>
              <a:prstGeom prst="line">
                <a:avLst/>
              </a:prstGeom>
              <a:ln w="19050" cap="flat" cmpd="sng">
                <a:solidFill>
                  <a:schemeClr val="tx1"/>
                </a:solidFill>
                <a:prstDash val="solid"/>
                <a:round/>
                <a:headEnd type="none" w="med" len="med"/>
                <a:tailEnd type="none" w="med" len="med"/>
              </a:ln>
            </p:spPr>
          </p:sp>
          <p:sp>
            <p:nvSpPr>
              <p:cNvPr id="20497" name="Line 18"/>
              <p:cNvSpPr/>
              <p:nvPr/>
            </p:nvSpPr>
            <p:spPr>
              <a:xfrm flipV="1">
                <a:off x="1769" y="365"/>
                <a:ext cx="0" cy="2502"/>
              </a:xfrm>
              <a:prstGeom prst="line">
                <a:avLst/>
              </a:prstGeom>
              <a:ln w="19050" cap="flat" cmpd="sng">
                <a:solidFill>
                  <a:schemeClr val="tx1"/>
                </a:solidFill>
                <a:prstDash val="solid"/>
                <a:round/>
                <a:headEnd type="none" w="med" len="med"/>
                <a:tailEnd type="none" w="med" len="med"/>
              </a:ln>
            </p:spPr>
          </p:sp>
          <p:sp>
            <p:nvSpPr>
              <p:cNvPr id="20498" name="Line 19"/>
              <p:cNvSpPr/>
              <p:nvPr/>
            </p:nvSpPr>
            <p:spPr>
              <a:xfrm flipV="1">
                <a:off x="2194" y="365"/>
                <a:ext cx="0" cy="2502"/>
              </a:xfrm>
              <a:prstGeom prst="line">
                <a:avLst/>
              </a:prstGeom>
              <a:ln w="19050" cap="flat" cmpd="sng">
                <a:solidFill>
                  <a:schemeClr val="tx1"/>
                </a:solidFill>
                <a:prstDash val="solid"/>
                <a:round/>
                <a:headEnd type="none" w="med" len="med"/>
                <a:tailEnd type="none" w="med" len="med"/>
              </a:ln>
            </p:spPr>
          </p:sp>
          <p:sp>
            <p:nvSpPr>
              <p:cNvPr id="20499" name="Line 20"/>
              <p:cNvSpPr/>
              <p:nvPr/>
            </p:nvSpPr>
            <p:spPr>
              <a:xfrm flipV="1">
                <a:off x="2620" y="365"/>
                <a:ext cx="0" cy="2502"/>
              </a:xfrm>
              <a:prstGeom prst="line">
                <a:avLst/>
              </a:prstGeom>
              <a:ln w="19050" cap="flat" cmpd="sng">
                <a:solidFill>
                  <a:schemeClr val="tx1"/>
                </a:solidFill>
                <a:prstDash val="solid"/>
                <a:round/>
                <a:headEnd type="none" w="med" len="med"/>
                <a:tailEnd type="none" w="med" len="med"/>
              </a:ln>
            </p:spPr>
          </p:sp>
          <p:sp>
            <p:nvSpPr>
              <p:cNvPr id="20500" name="Line 21"/>
              <p:cNvSpPr/>
              <p:nvPr/>
            </p:nvSpPr>
            <p:spPr>
              <a:xfrm flipV="1">
                <a:off x="3044" y="365"/>
                <a:ext cx="0" cy="2476"/>
              </a:xfrm>
              <a:prstGeom prst="line">
                <a:avLst/>
              </a:prstGeom>
              <a:ln w="19050" cap="flat" cmpd="sng">
                <a:solidFill>
                  <a:schemeClr val="tx1"/>
                </a:solidFill>
                <a:prstDash val="solid"/>
                <a:round/>
                <a:headEnd type="none" w="med" len="med"/>
                <a:tailEnd type="none" w="med" len="med"/>
              </a:ln>
            </p:spPr>
          </p:sp>
          <p:sp>
            <p:nvSpPr>
              <p:cNvPr id="20501" name="Line 22"/>
              <p:cNvSpPr/>
              <p:nvPr/>
            </p:nvSpPr>
            <p:spPr>
              <a:xfrm flipV="1">
                <a:off x="3469" y="365"/>
                <a:ext cx="0" cy="2476"/>
              </a:xfrm>
              <a:prstGeom prst="line">
                <a:avLst/>
              </a:prstGeom>
              <a:ln w="19050" cap="flat" cmpd="sng">
                <a:solidFill>
                  <a:schemeClr val="tx1"/>
                </a:solidFill>
                <a:prstDash val="solid"/>
                <a:round/>
                <a:headEnd type="none" w="med" len="med"/>
                <a:tailEnd type="none" w="med" len="med"/>
              </a:ln>
            </p:spPr>
          </p:sp>
          <p:sp>
            <p:nvSpPr>
              <p:cNvPr id="20502" name="Line 23"/>
              <p:cNvSpPr/>
              <p:nvPr/>
            </p:nvSpPr>
            <p:spPr>
              <a:xfrm flipV="1">
                <a:off x="3930" y="365"/>
                <a:ext cx="0" cy="2476"/>
              </a:xfrm>
              <a:prstGeom prst="line">
                <a:avLst/>
              </a:prstGeom>
              <a:ln w="19050" cap="flat" cmpd="sng">
                <a:solidFill>
                  <a:schemeClr val="tx1"/>
                </a:solidFill>
                <a:prstDash val="solid"/>
                <a:round/>
                <a:headEnd type="none" w="med" len="med"/>
                <a:tailEnd type="none" w="med" len="med"/>
              </a:ln>
            </p:spPr>
          </p:sp>
          <p:sp>
            <p:nvSpPr>
              <p:cNvPr id="20503" name="Line 24"/>
              <p:cNvSpPr/>
              <p:nvPr/>
            </p:nvSpPr>
            <p:spPr>
              <a:xfrm flipV="1">
                <a:off x="4354" y="365"/>
                <a:ext cx="0" cy="2502"/>
              </a:xfrm>
              <a:prstGeom prst="line">
                <a:avLst/>
              </a:prstGeom>
              <a:ln w="19050" cap="flat" cmpd="sng">
                <a:solidFill>
                  <a:schemeClr val="tx1"/>
                </a:solidFill>
                <a:prstDash val="solid"/>
                <a:round/>
                <a:headEnd type="none" w="med" len="med"/>
                <a:tailEnd type="none" w="med" len="med"/>
              </a:ln>
            </p:spPr>
          </p:sp>
          <p:sp>
            <p:nvSpPr>
              <p:cNvPr id="20504" name="Line 25"/>
              <p:cNvSpPr/>
              <p:nvPr/>
            </p:nvSpPr>
            <p:spPr>
              <a:xfrm flipV="1">
                <a:off x="4744" y="365"/>
                <a:ext cx="0" cy="2502"/>
              </a:xfrm>
              <a:prstGeom prst="line">
                <a:avLst/>
              </a:prstGeom>
              <a:ln w="19050" cap="flat" cmpd="sng">
                <a:solidFill>
                  <a:schemeClr val="tx1"/>
                </a:solidFill>
                <a:prstDash val="solid"/>
                <a:round/>
                <a:headEnd type="none" w="med" len="med"/>
                <a:tailEnd type="none" w="med" len="med"/>
              </a:ln>
            </p:spPr>
          </p:sp>
        </p:grpSp>
        <p:sp>
          <p:nvSpPr>
            <p:cNvPr id="20505" name="Text Box 26"/>
            <p:cNvSpPr txBox="1"/>
            <p:nvPr/>
          </p:nvSpPr>
          <p:spPr>
            <a:xfrm>
              <a:off x="0" y="0"/>
              <a:ext cx="884" cy="309"/>
            </a:xfrm>
            <a:prstGeom prst="rect">
              <a:avLst/>
            </a:prstGeom>
            <a:noFill/>
            <a:ln w="9525">
              <a:noFill/>
            </a:ln>
          </p:spPr>
          <p:txBody>
            <a:bodyPr anchor="t" anchorCtr="0">
              <a:spAutoFit/>
            </a:bodyPr>
            <a:p>
              <a:pPr>
                <a:spcBef>
                  <a:spcPct val="50000"/>
                </a:spcBef>
              </a:pPr>
              <a:r>
                <a:rPr lang="en-US" altLang="zh-CN" sz="1800" i="1" dirty="0">
                  <a:latin typeface="Times New Roman" panose="02020603050405020304" pitchFamily="18" charset="0"/>
                  <a:ea typeface="宋体" panose="02010600030101010101" pitchFamily="2" charset="-122"/>
                </a:rPr>
                <a:t>I/</a:t>
              </a:r>
              <a:r>
                <a:rPr lang="en-US" altLang="zh-CN" sz="1800" dirty="0">
                  <a:latin typeface="Times New Roman" panose="02020603050405020304" pitchFamily="18" charset="0"/>
                  <a:ea typeface="宋体" panose="02010600030101010101" pitchFamily="2" charset="-122"/>
                </a:rPr>
                <a:t>A</a:t>
              </a:r>
              <a:endParaRPr lang="en-US" altLang="zh-CN" sz="1800" dirty="0">
                <a:latin typeface="Times New Roman" panose="02020603050405020304" pitchFamily="18" charset="0"/>
                <a:ea typeface="宋体" panose="02010600030101010101" pitchFamily="2" charset="-122"/>
              </a:endParaRPr>
            </a:p>
          </p:txBody>
        </p:sp>
        <p:sp>
          <p:nvSpPr>
            <p:cNvPr id="20506" name="Text Box 27"/>
            <p:cNvSpPr txBox="1"/>
            <p:nvPr/>
          </p:nvSpPr>
          <p:spPr>
            <a:xfrm>
              <a:off x="5168" y="2971"/>
              <a:ext cx="496" cy="309"/>
            </a:xfrm>
            <a:prstGeom prst="rect">
              <a:avLst/>
            </a:prstGeom>
            <a:noFill/>
            <a:ln w="9525">
              <a:noFill/>
            </a:ln>
          </p:spPr>
          <p:txBody>
            <a:bodyPr anchor="t" anchorCtr="0">
              <a:spAutoFit/>
            </a:bodyPr>
            <a:p>
              <a:pPr>
                <a:spcBef>
                  <a:spcPct val="50000"/>
                </a:spcBef>
              </a:pPr>
              <a:r>
                <a:rPr lang="en-US" altLang="zh-CN" sz="1800" i="1" dirty="0">
                  <a:latin typeface="Times New Roman" panose="02020603050405020304" pitchFamily="18" charset="0"/>
                  <a:ea typeface="宋体" panose="02010600030101010101" pitchFamily="2" charset="-122"/>
                </a:rPr>
                <a:t>R</a:t>
              </a:r>
              <a:r>
                <a:rPr lang="en-US" altLang="zh-CN" sz="1800" dirty="0">
                  <a:latin typeface="Times New Roman" panose="02020603050405020304" pitchFamily="18" charset="0"/>
                  <a:ea typeface="宋体" panose="02010600030101010101" pitchFamily="2" charset="-122"/>
                </a:rPr>
                <a:t>/Ω</a:t>
              </a:r>
              <a:endParaRPr lang="en-US" altLang="zh-CN" sz="1800" dirty="0">
                <a:latin typeface="Times New Roman" panose="02020603050405020304" pitchFamily="18" charset="0"/>
                <a:ea typeface="宋体" panose="02010600030101010101" pitchFamily="2" charset="-122"/>
              </a:endParaRPr>
            </a:p>
          </p:txBody>
        </p:sp>
        <p:sp>
          <p:nvSpPr>
            <p:cNvPr id="20507" name="Text Box 28"/>
            <p:cNvSpPr txBox="1"/>
            <p:nvPr/>
          </p:nvSpPr>
          <p:spPr>
            <a:xfrm>
              <a:off x="390" y="2997"/>
              <a:ext cx="389" cy="309"/>
            </a:xfrm>
            <a:prstGeom prst="rect">
              <a:avLst/>
            </a:prstGeom>
            <a:noFill/>
            <a:ln w="9525">
              <a:noFill/>
            </a:ln>
          </p:spPr>
          <p:txBody>
            <a:bodyPr anchor="t" anchorCtr="0">
              <a:spAutoFit/>
            </a:bodyPr>
            <a:p>
              <a:pPr>
                <a:spcBef>
                  <a:spcPct val="50000"/>
                </a:spcBef>
              </a:pPr>
              <a:r>
                <a:rPr lang="en-US" altLang="zh-CN" sz="1800" i="1" dirty="0">
                  <a:latin typeface="Times New Roman" panose="02020603050405020304" pitchFamily="18" charset="0"/>
                  <a:ea typeface="宋体" panose="02010600030101010101" pitchFamily="2" charset="-122"/>
                </a:rPr>
                <a:t>O</a:t>
              </a:r>
              <a:endParaRPr lang="en-US" altLang="zh-CN" sz="1800" i="1" dirty="0">
                <a:latin typeface="Times New Roman" panose="02020603050405020304" pitchFamily="18" charset="0"/>
                <a:ea typeface="宋体" panose="02010600030101010101" pitchFamily="2" charset="-122"/>
              </a:endParaRPr>
            </a:p>
          </p:txBody>
        </p:sp>
      </p:grpSp>
      <p:sp>
        <p:nvSpPr>
          <p:cNvPr id="20508" name="Text Box 29"/>
          <p:cNvSpPr txBox="1"/>
          <p:nvPr/>
        </p:nvSpPr>
        <p:spPr>
          <a:xfrm>
            <a:off x="4429100" y="4488251"/>
            <a:ext cx="304853"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5</a:t>
            </a:r>
            <a:endParaRPr lang="en-US" altLang="zh-CN" sz="1800" dirty="0">
              <a:latin typeface="Times New Roman" panose="02020603050405020304" pitchFamily="18" charset="0"/>
              <a:ea typeface="宋体" panose="02010600030101010101" pitchFamily="2" charset="-122"/>
            </a:endParaRPr>
          </a:p>
        </p:txBody>
      </p:sp>
      <p:sp>
        <p:nvSpPr>
          <p:cNvPr id="20509" name="Text Box 30"/>
          <p:cNvSpPr txBox="1"/>
          <p:nvPr/>
        </p:nvSpPr>
        <p:spPr>
          <a:xfrm>
            <a:off x="1417483" y="4010727"/>
            <a:ext cx="548974"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0.1</a:t>
            </a:r>
            <a:endParaRPr lang="en-US" altLang="zh-CN" sz="1800" dirty="0">
              <a:latin typeface="Times New Roman" panose="02020603050405020304" pitchFamily="18" charset="0"/>
              <a:ea typeface="宋体" panose="02010600030101010101" pitchFamily="2" charset="-122"/>
            </a:endParaRPr>
          </a:p>
        </p:txBody>
      </p:sp>
      <p:sp>
        <p:nvSpPr>
          <p:cNvPr id="20510" name="Text Box 31"/>
          <p:cNvSpPr txBox="1"/>
          <p:nvPr/>
        </p:nvSpPr>
        <p:spPr>
          <a:xfrm>
            <a:off x="1417483" y="3364104"/>
            <a:ext cx="548974"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0.3</a:t>
            </a:r>
            <a:endParaRPr lang="en-US" altLang="zh-CN" sz="1800" dirty="0">
              <a:latin typeface="Times New Roman" panose="02020603050405020304" pitchFamily="18" charset="0"/>
              <a:ea typeface="宋体" panose="02010600030101010101" pitchFamily="2" charset="-122"/>
            </a:endParaRPr>
          </a:p>
        </p:txBody>
      </p:sp>
      <p:sp>
        <p:nvSpPr>
          <p:cNvPr id="20511" name="Text Box 32"/>
          <p:cNvSpPr txBox="1"/>
          <p:nvPr/>
        </p:nvSpPr>
        <p:spPr>
          <a:xfrm>
            <a:off x="1413910" y="2685329"/>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0.5</a:t>
            </a:r>
            <a:endParaRPr lang="en-US" altLang="zh-CN" sz="1800" dirty="0">
              <a:latin typeface="Times New Roman" panose="02020603050405020304" pitchFamily="18" charset="0"/>
              <a:ea typeface="宋体" panose="02010600030101010101" pitchFamily="2" charset="-122"/>
            </a:endParaRPr>
          </a:p>
        </p:txBody>
      </p:sp>
      <p:sp>
        <p:nvSpPr>
          <p:cNvPr id="20512" name="Text Box 33"/>
          <p:cNvSpPr txBox="1"/>
          <p:nvPr/>
        </p:nvSpPr>
        <p:spPr>
          <a:xfrm>
            <a:off x="1413910" y="2343560"/>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0.6</a:t>
            </a:r>
            <a:endParaRPr lang="en-US" altLang="zh-CN" sz="1800" dirty="0">
              <a:latin typeface="Times New Roman" panose="02020603050405020304" pitchFamily="18" charset="0"/>
              <a:ea typeface="宋体" panose="02010600030101010101" pitchFamily="2" charset="-122"/>
            </a:endParaRPr>
          </a:p>
        </p:txBody>
      </p:sp>
      <p:sp>
        <p:nvSpPr>
          <p:cNvPr id="20513" name="Text Box 34"/>
          <p:cNvSpPr txBox="1"/>
          <p:nvPr/>
        </p:nvSpPr>
        <p:spPr>
          <a:xfrm>
            <a:off x="1417483" y="3022335"/>
            <a:ext cx="602562"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0.4</a:t>
            </a:r>
            <a:endParaRPr lang="en-US" altLang="zh-CN" sz="1800" dirty="0">
              <a:latin typeface="Times New Roman" panose="02020603050405020304" pitchFamily="18" charset="0"/>
              <a:ea typeface="宋体" panose="02010600030101010101" pitchFamily="2" charset="-122"/>
            </a:endParaRPr>
          </a:p>
        </p:txBody>
      </p:sp>
      <p:sp>
        <p:nvSpPr>
          <p:cNvPr id="20514" name="Text Box 35"/>
          <p:cNvSpPr txBox="1"/>
          <p:nvPr/>
        </p:nvSpPr>
        <p:spPr>
          <a:xfrm>
            <a:off x="1378185" y="3679675"/>
            <a:ext cx="50729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0.2</a:t>
            </a:r>
            <a:endParaRPr lang="en-US" altLang="zh-CN" sz="1800" dirty="0">
              <a:latin typeface="Times New Roman" panose="02020603050405020304" pitchFamily="18" charset="0"/>
              <a:ea typeface="宋体" panose="02010600030101010101" pitchFamily="2" charset="-122"/>
            </a:endParaRPr>
          </a:p>
        </p:txBody>
      </p:sp>
      <p:sp>
        <p:nvSpPr>
          <p:cNvPr id="20515" name="Text Box 36"/>
          <p:cNvSpPr txBox="1"/>
          <p:nvPr/>
        </p:nvSpPr>
        <p:spPr>
          <a:xfrm>
            <a:off x="1413910" y="2004173"/>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0.7</a:t>
            </a:r>
            <a:endParaRPr lang="en-US" altLang="zh-CN" sz="1800" dirty="0">
              <a:latin typeface="Times New Roman" panose="02020603050405020304" pitchFamily="18" charset="0"/>
              <a:ea typeface="宋体" panose="02010600030101010101" pitchFamily="2" charset="-122"/>
            </a:endParaRPr>
          </a:p>
        </p:txBody>
      </p:sp>
      <p:sp>
        <p:nvSpPr>
          <p:cNvPr id="20516" name="Text Box 37"/>
          <p:cNvSpPr txBox="1"/>
          <p:nvPr/>
        </p:nvSpPr>
        <p:spPr>
          <a:xfrm>
            <a:off x="1413910" y="1630251"/>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0.8</a:t>
            </a:r>
            <a:endParaRPr lang="en-US" altLang="zh-CN" sz="1800" dirty="0">
              <a:latin typeface="Times New Roman" panose="02020603050405020304" pitchFamily="18" charset="0"/>
              <a:ea typeface="宋体" panose="02010600030101010101" pitchFamily="2" charset="-122"/>
            </a:endParaRPr>
          </a:p>
        </p:txBody>
      </p:sp>
      <p:sp>
        <p:nvSpPr>
          <p:cNvPr id="20517" name="Text Box 38"/>
          <p:cNvSpPr txBox="1"/>
          <p:nvPr/>
        </p:nvSpPr>
        <p:spPr>
          <a:xfrm>
            <a:off x="3418083" y="4488251"/>
            <a:ext cx="344150"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3</a:t>
            </a:r>
            <a:endParaRPr lang="en-US" altLang="zh-CN" sz="1800" dirty="0">
              <a:latin typeface="Times New Roman" panose="02020603050405020304" pitchFamily="18" charset="0"/>
              <a:ea typeface="宋体" panose="02010600030101010101" pitchFamily="2" charset="-122"/>
            </a:endParaRPr>
          </a:p>
        </p:txBody>
      </p:sp>
      <p:sp>
        <p:nvSpPr>
          <p:cNvPr id="20518" name="Text Box 44"/>
          <p:cNvSpPr txBox="1"/>
          <p:nvPr/>
        </p:nvSpPr>
        <p:spPr>
          <a:xfrm>
            <a:off x="3869408" y="4489441"/>
            <a:ext cx="333433"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4</a:t>
            </a:r>
            <a:endParaRPr lang="en-US" altLang="zh-CN" sz="1800" dirty="0">
              <a:latin typeface="Times New Roman" panose="02020603050405020304" pitchFamily="18" charset="0"/>
              <a:ea typeface="宋体" panose="02010600030101010101" pitchFamily="2" charset="-122"/>
            </a:endParaRPr>
          </a:p>
        </p:txBody>
      </p:sp>
      <p:sp>
        <p:nvSpPr>
          <p:cNvPr id="20519" name="Text Box 45"/>
          <p:cNvSpPr txBox="1"/>
          <p:nvPr/>
        </p:nvSpPr>
        <p:spPr>
          <a:xfrm>
            <a:off x="4922105" y="4489441"/>
            <a:ext cx="297708"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6</a:t>
            </a:r>
            <a:endParaRPr lang="en-US" altLang="zh-CN" sz="1800" dirty="0">
              <a:latin typeface="Times New Roman" panose="02020603050405020304" pitchFamily="18" charset="0"/>
              <a:ea typeface="宋体" panose="02010600030101010101" pitchFamily="2" charset="-122"/>
            </a:endParaRPr>
          </a:p>
        </p:txBody>
      </p:sp>
      <p:sp>
        <p:nvSpPr>
          <p:cNvPr id="20520" name="Text Box 46"/>
          <p:cNvSpPr txBox="1"/>
          <p:nvPr/>
        </p:nvSpPr>
        <p:spPr>
          <a:xfrm>
            <a:off x="2896498" y="4489441"/>
            <a:ext cx="37868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2</a:t>
            </a:r>
            <a:endParaRPr lang="en-US" altLang="zh-CN" sz="1800" dirty="0">
              <a:latin typeface="Times New Roman" panose="02020603050405020304" pitchFamily="18" charset="0"/>
              <a:ea typeface="宋体" panose="02010600030101010101" pitchFamily="2" charset="-122"/>
            </a:endParaRPr>
          </a:p>
        </p:txBody>
      </p:sp>
      <p:sp>
        <p:nvSpPr>
          <p:cNvPr id="82992" name="Text Box 48"/>
          <p:cNvSpPr txBox="1"/>
          <p:nvPr/>
        </p:nvSpPr>
        <p:spPr>
          <a:xfrm>
            <a:off x="2833383" y="944331"/>
            <a:ext cx="338197" cy="368300"/>
          </a:xfrm>
          <a:prstGeom prst="rect">
            <a:avLst/>
          </a:prstGeom>
          <a:noFill/>
          <a:ln w="9525">
            <a:noFill/>
          </a:ln>
        </p:spPr>
        <p:txBody>
          <a:bodyPr wrap="square"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20522" name="Text Box 49"/>
          <p:cNvSpPr txBox="1"/>
          <p:nvPr/>
        </p:nvSpPr>
        <p:spPr>
          <a:xfrm>
            <a:off x="1413910" y="1287291"/>
            <a:ext cx="548975"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0.9</a:t>
            </a:r>
            <a:endParaRPr lang="en-US" altLang="zh-CN" sz="1800" dirty="0">
              <a:latin typeface="Times New Roman" panose="02020603050405020304" pitchFamily="18" charset="0"/>
              <a:ea typeface="宋体" panose="02010600030101010101" pitchFamily="2" charset="-122"/>
            </a:endParaRPr>
          </a:p>
        </p:txBody>
      </p:sp>
      <p:grpSp>
        <p:nvGrpSpPr>
          <p:cNvPr id="20523" name="组合 3"/>
          <p:cNvGrpSpPr/>
          <p:nvPr/>
        </p:nvGrpSpPr>
        <p:grpSpPr>
          <a:xfrm>
            <a:off x="179493" y="556202"/>
            <a:ext cx="1455261" cy="375113"/>
            <a:chOff x="1076" y="1998"/>
            <a:chExt cx="3054"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54"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20526" name="TextBox 7"/>
          <p:cNvSpPr/>
          <p:nvPr/>
        </p:nvSpPr>
        <p:spPr>
          <a:xfrm>
            <a:off x="4086140" y="897888"/>
            <a:ext cx="1816021" cy="590621"/>
          </a:xfrm>
          <a:prstGeom prst="roundRect">
            <a:avLst>
              <a:gd name="adj" fmla="val 16667"/>
            </a:avLst>
          </a:prstGeom>
          <a:noFill/>
          <a:ln w="9525">
            <a:noFill/>
          </a:ln>
        </p:spPr>
        <p:txBody>
          <a:bodyPr anchor="t" anchorCtr="0">
            <a:spAutoFit/>
          </a:bodyPr>
          <a:p>
            <a:pPr>
              <a:lnSpc>
                <a:spcPct val="120000"/>
              </a:lnSpc>
            </a:pPr>
            <a:r>
              <a:rPr lang="zh-CN" altLang="en-US" sz="2400" dirty="0">
                <a:latin typeface="Times New Roman" panose="02020603050405020304" pitchFamily="18" charset="0"/>
                <a:ea typeface="宋体" panose="02010600030101010101" pitchFamily="2" charset="-122"/>
              </a:rPr>
              <a:t>绘制图像</a:t>
            </a:r>
            <a:endParaRPr lang="zh-CN" altLang="en-US" sz="2400" dirty="0">
              <a:latin typeface="Times New Roman" panose="02020603050405020304" pitchFamily="18" charset="0"/>
              <a:ea typeface="宋体" panose="02010600030101010101" pitchFamily="2" charset="-122"/>
            </a:endParaRPr>
          </a:p>
        </p:txBody>
      </p:sp>
      <p:sp>
        <p:nvSpPr>
          <p:cNvPr id="20527" name="Text Box 55"/>
          <p:cNvSpPr txBox="1"/>
          <p:nvPr/>
        </p:nvSpPr>
        <p:spPr>
          <a:xfrm>
            <a:off x="2270120" y="4497778"/>
            <a:ext cx="410837"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1</a:t>
            </a:r>
            <a:endParaRPr lang="en-US" altLang="zh-CN" sz="1800" dirty="0">
              <a:latin typeface="Times New Roman" panose="02020603050405020304" pitchFamily="18" charset="0"/>
              <a:ea typeface="宋体" panose="02010600030101010101" pitchFamily="2" charset="-122"/>
            </a:endParaRPr>
          </a:p>
        </p:txBody>
      </p:sp>
      <p:sp>
        <p:nvSpPr>
          <p:cNvPr id="20528" name="Text Box 56"/>
          <p:cNvSpPr txBox="1"/>
          <p:nvPr/>
        </p:nvSpPr>
        <p:spPr>
          <a:xfrm>
            <a:off x="5436545" y="4497778"/>
            <a:ext cx="297708"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7</a:t>
            </a:r>
            <a:endParaRPr lang="en-US" altLang="zh-CN" sz="1800" dirty="0">
              <a:latin typeface="Times New Roman" panose="02020603050405020304" pitchFamily="18" charset="0"/>
              <a:ea typeface="宋体" panose="02010600030101010101" pitchFamily="2" charset="-122"/>
            </a:endParaRPr>
          </a:p>
        </p:txBody>
      </p:sp>
      <p:sp>
        <p:nvSpPr>
          <p:cNvPr id="20529" name="Text Box 57"/>
          <p:cNvSpPr txBox="1"/>
          <p:nvPr/>
        </p:nvSpPr>
        <p:spPr>
          <a:xfrm>
            <a:off x="5948603" y="4489441"/>
            <a:ext cx="297708" cy="368300"/>
          </a:xfrm>
          <a:prstGeom prst="rect">
            <a:avLst/>
          </a:prstGeom>
          <a:noFill/>
          <a:ln w="9525">
            <a:noFill/>
          </a:ln>
        </p:spPr>
        <p:txBody>
          <a:bodyPr anchor="t" anchorCtr="0">
            <a:spAutoFit/>
          </a:bodyPr>
          <a:p>
            <a:pPr>
              <a:spcBef>
                <a:spcPct val="50000"/>
              </a:spcBef>
            </a:pPr>
            <a:r>
              <a:rPr lang="en-US" altLang="zh-CN" sz="1800" dirty="0">
                <a:latin typeface="Times New Roman" panose="02020603050405020304" pitchFamily="18" charset="0"/>
                <a:ea typeface="宋体" panose="02010600030101010101" pitchFamily="2" charset="-122"/>
              </a:rPr>
              <a:t>8</a:t>
            </a:r>
            <a:endParaRPr lang="en-US" altLang="zh-CN" sz="1800" dirty="0">
              <a:latin typeface="Times New Roman" panose="02020603050405020304" pitchFamily="18" charset="0"/>
              <a:ea typeface="宋体" panose="02010600030101010101" pitchFamily="2" charset="-122"/>
            </a:endParaRPr>
          </a:p>
        </p:txBody>
      </p:sp>
      <p:sp>
        <p:nvSpPr>
          <p:cNvPr id="83002" name="Text Box 58"/>
          <p:cNvSpPr txBox="1"/>
          <p:nvPr/>
        </p:nvSpPr>
        <p:spPr>
          <a:xfrm>
            <a:off x="3852737" y="2725818"/>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83003" name="Text Box 59"/>
          <p:cNvSpPr txBox="1"/>
          <p:nvPr/>
        </p:nvSpPr>
        <p:spPr>
          <a:xfrm>
            <a:off x="4364795" y="3030671"/>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83004" name="Text Box 60"/>
          <p:cNvSpPr txBox="1"/>
          <p:nvPr/>
        </p:nvSpPr>
        <p:spPr>
          <a:xfrm>
            <a:off x="5885489" y="3551065"/>
            <a:ext cx="338197" cy="368300"/>
          </a:xfrm>
          <a:prstGeom prst="rect">
            <a:avLst/>
          </a:prstGeom>
          <a:noFill/>
          <a:ln w="9525">
            <a:noFill/>
          </a:ln>
        </p:spPr>
        <p:txBody>
          <a:bodyPr anchor="t" anchorCtr="0">
            <a:spAutoFit/>
          </a:bodyPr>
          <a:p>
            <a:pPr>
              <a:spcBef>
                <a:spcPct val="50000"/>
              </a:spcBef>
            </a:pPr>
            <a:r>
              <a:rPr lang="en-US" altLang="zh-CN" sz="1800" dirty="0">
                <a:solidFill>
                  <a:srgbClr val="FF0000"/>
                </a:solidFill>
                <a:latin typeface="宋体" panose="02010600030101010101" pitchFamily="2" charset="-122"/>
                <a:ea typeface="宋体" panose="02010600030101010101" pitchFamily="2" charset="-122"/>
              </a:rPr>
              <a:t>·</a:t>
            </a:r>
            <a:endParaRPr lang="en-US" altLang="zh-CN" sz="1800" dirty="0">
              <a:solidFill>
                <a:srgbClr val="FF0000"/>
              </a:solidFill>
              <a:latin typeface="Arial" panose="020B0604020202020204" pitchFamily="34" charset="0"/>
              <a:ea typeface="宋体" panose="02010600030101010101" pitchFamily="2" charset="-122"/>
            </a:endParaRPr>
          </a:p>
        </p:txBody>
      </p:sp>
      <p:sp>
        <p:nvSpPr>
          <p:cNvPr id="83007" name="Freeform 63"/>
          <p:cNvSpPr/>
          <p:nvPr/>
        </p:nvSpPr>
        <p:spPr>
          <a:xfrm>
            <a:off x="2978665" y="1050315"/>
            <a:ext cx="3703492" cy="2818703"/>
          </a:xfrm>
          <a:custGeom>
            <a:avLst/>
            <a:gdLst/>
            <a:ahLst/>
            <a:cxnLst>
              <a:cxn ang="0">
                <a:pos x="0" y="0"/>
              </a:cxn>
              <a:cxn ang="0">
                <a:pos x="816" y="1497"/>
              </a:cxn>
              <a:cxn ang="0">
                <a:pos x="3130" y="2359"/>
              </a:cxn>
            </a:cxnLst>
            <a:pathLst>
              <a:path w="3130" h="2359">
                <a:moveTo>
                  <a:pt x="0" y="0"/>
                </a:moveTo>
                <a:cubicBezTo>
                  <a:pt x="147" y="552"/>
                  <a:pt x="294" y="1104"/>
                  <a:pt x="816" y="1497"/>
                </a:cubicBezTo>
                <a:cubicBezTo>
                  <a:pt x="1338" y="1890"/>
                  <a:pt x="2234" y="2124"/>
                  <a:pt x="3130" y="2359"/>
                </a:cubicBezTo>
              </a:path>
            </a:pathLst>
          </a:custGeom>
          <a:noFill/>
          <a:ln w="25400" cap="flat" cmpd="sng">
            <a:solidFill>
              <a:srgbClr val="FF0000"/>
            </a:solidFill>
            <a:prstDash val="solid"/>
            <a:round/>
            <a:headEnd type="none" w="med" len="med"/>
            <a:tailEnd type="none" w="med" len="med"/>
          </a:ln>
        </p:spPr>
        <p:txBody>
          <a:bodyPr/>
          <a:p>
            <a:endParaRPr lang="zh-CN" altLang="en-US" sz="1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0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30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30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30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92" grpId="0"/>
      <p:bldP spid="83002" grpId="0"/>
      <p:bldP spid="83003" grpId="0"/>
      <p:bldP spid="8300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1505" name="组合 3"/>
          <p:cNvGrpSpPr/>
          <p:nvPr/>
        </p:nvGrpSpPr>
        <p:grpSpPr>
          <a:xfrm>
            <a:off x="206602" y="412028"/>
            <a:ext cx="1340899" cy="375113"/>
            <a:chOff x="1076" y="1998"/>
            <a:chExt cx="2814"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4101"/>
            <p:cNvSpPr txBox="1"/>
            <p:nvPr/>
          </p:nvSpPr>
          <p:spPr>
            <a:xfrm>
              <a:off x="1076" y="1998"/>
              <a:ext cx="2814"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归纳与小结</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21508" name="Rectangle 5"/>
          <p:cNvSpPr/>
          <p:nvPr/>
        </p:nvSpPr>
        <p:spPr>
          <a:xfrm>
            <a:off x="1547283" y="1600480"/>
            <a:ext cx="6156608" cy="1346835"/>
          </a:xfrm>
          <a:prstGeom prst="rect">
            <a:avLst/>
          </a:prstGeom>
          <a:noFill/>
          <a:ln w="9525">
            <a:noFill/>
          </a:ln>
        </p:spPr>
        <p:txBody>
          <a:bodyPr anchor="t" anchorCtr="0">
            <a:spAutoFit/>
          </a:bodyPr>
          <a:p>
            <a:pPr>
              <a:lnSpc>
                <a:spcPct val="170000"/>
              </a:lnSpc>
            </a:pPr>
            <a:r>
              <a:rPr lang="zh-CN" altLang="en-US" sz="2400" dirty="0">
                <a:latin typeface="Arial" panose="020B0604020202020204" pitchFamily="34" charset="0"/>
                <a:ea typeface="微软雅黑" panose="020B0503020204020204" pitchFamily="34" charset="-122"/>
              </a:rPr>
              <a:t>        当导体的</a:t>
            </a:r>
            <a:r>
              <a:rPr lang="zh-CN" altLang="en-US" sz="2400" dirty="0">
                <a:solidFill>
                  <a:srgbClr val="0000FF"/>
                </a:solidFill>
                <a:latin typeface="Arial" panose="020B0604020202020204" pitchFamily="34" charset="0"/>
                <a:ea typeface="微软雅黑" panose="020B0503020204020204" pitchFamily="34" charset="-122"/>
              </a:rPr>
              <a:t>电压一定</a:t>
            </a:r>
            <a:r>
              <a:rPr lang="zh-CN" altLang="en-US" sz="2400" dirty="0">
                <a:latin typeface="Arial" panose="020B0604020202020204" pitchFamily="34" charset="0"/>
                <a:ea typeface="微软雅黑" panose="020B0503020204020204" pitchFamily="34" charset="-122"/>
              </a:rPr>
              <a:t>时，通过导体的</a:t>
            </a:r>
            <a:r>
              <a:rPr lang="zh-CN" altLang="en-US" sz="2400" dirty="0">
                <a:solidFill>
                  <a:srgbClr val="0000FF"/>
                </a:solidFill>
                <a:latin typeface="Arial" panose="020B0604020202020204" pitchFamily="34" charset="0"/>
                <a:ea typeface="微软雅黑" panose="020B0503020204020204" pitchFamily="34" charset="-122"/>
              </a:rPr>
              <a:t>电流</a:t>
            </a:r>
            <a:r>
              <a:rPr lang="zh-CN" altLang="en-US" sz="2400" dirty="0">
                <a:latin typeface="Arial" panose="020B0604020202020204" pitchFamily="34" charset="0"/>
                <a:ea typeface="微软雅黑" panose="020B0503020204020204" pitchFamily="34" charset="-122"/>
              </a:rPr>
              <a:t>跟导体的</a:t>
            </a:r>
            <a:r>
              <a:rPr lang="zh-CN" altLang="en-US" sz="2400" dirty="0">
                <a:solidFill>
                  <a:srgbClr val="0000FF"/>
                </a:solidFill>
                <a:latin typeface="Arial" panose="020B0604020202020204" pitchFamily="34" charset="0"/>
                <a:ea typeface="微软雅黑" panose="020B0503020204020204" pitchFamily="34" charset="-122"/>
              </a:rPr>
              <a:t>电阻</a:t>
            </a:r>
            <a:r>
              <a:rPr lang="zh-CN" altLang="en-US" sz="2400" dirty="0">
                <a:latin typeface="Arial" panose="020B0604020202020204" pitchFamily="34" charset="0"/>
                <a:ea typeface="微软雅黑" panose="020B0503020204020204" pitchFamily="34" charset="-122"/>
              </a:rPr>
              <a:t>成</a:t>
            </a:r>
            <a:r>
              <a:rPr lang="zh-CN" altLang="en-US" sz="2400" dirty="0">
                <a:solidFill>
                  <a:srgbClr val="FF0000"/>
                </a:solidFill>
                <a:latin typeface="Arial" panose="020B0604020202020204" pitchFamily="34" charset="0"/>
                <a:ea typeface="微软雅黑" panose="020B0503020204020204" pitchFamily="34" charset="-122"/>
              </a:rPr>
              <a:t>反比</a:t>
            </a:r>
            <a:r>
              <a:rPr lang="zh-CN" altLang="en-US" sz="2400" dirty="0">
                <a:latin typeface="Arial" panose="020B0604020202020204" pitchFamily="34" charset="0"/>
                <a:ea typeface="微软雅黑" panose="020B0503020204020204" pitchFamily="34" charset="-122"/>
              </a:rPr>
              <a:t>。</a:t>
            </a:r>
            <a:endParaRPr lang="zh-CN" altLang="en-US" sz="2400" dirty="0">
              <a:latin typeface="Arial" panose="020B0604020202020204" pitchFamily="34" charset="0"/>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30" name="Picture 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412365" y="240665"/>
            <a:ext cx="4108450" cy="4732655"/>
          </a:xfrm>
          <a:prstGeom prst="rect">
            <a:avLst/>
          </a:prstGeom>
          <a:noFill/>
          <a:ln w="9525">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71" name="文本框 85001"/>
          <p:cNvSpPr txBox="1"/>
          <p:nvPr/>
        </p:nvSpPr>
        <p:spPr>
          <a:xfrm>
            <a:off x="1391285" y="541655"/>
            <a:ext cx="5749290" cy="460375"/>
          </a:xfrm>
          <a:prstGeom prst="rect">
            <a:avLst/>
          </a:prstGeom>
          <a:noFill/>
          <a:ln w="9525">
            <a:noFill/>
          </a:ln>
        </p:spPr>
        <p:txBody>
          <a:bodyPr wrap="square">
            <a:spAutoFit/>
          </a:bodyPr>
          <a:p>
            <a:pPr>
              <a:spcBef>
                <a:spcPct val="50000"/>
              </a:spcBef>
            </a:pPr>
            <a:r>
              <a:rPr lang="zh-CN" altLang="en-US" sz="2400" b="1" dirty="0">
                <a:solidFill>
                  <a:srgbClr val="0000FF"/>
                </a:solidFill>
                <a:latin typeface="宋体" panose="02010600030101010101" pitchFamily="2" charset="-122"/>
              </a:rPr>
              <a:t>想一想：</a:t>
            </a:r>
            <a:r>
              <a:rPr lang="zh-CN" altLang="en-US" sz="2400" dirty="0">
                <a:latin typeface="宋体" panose="02010600030101010101" pitchFamily="2" charset="-122"/>
              </a:rPr>
              <a:t>如果要使灯泡亮度改变有何办法？</a:t>
            </a:r>
            <a:endParaRPr lang="zh-CN" altLang="en-US" sz="2400" dirty="0">
              <a:latin typeface="宋体" panose="02010600030101010101" pitchFamily="2" charset="-122"/>
            </a:endParaRPr>
          </a:p>
        </p:txBody>
      </p:sp>
      <p:sp>
        <p:nvSpPr>
          <p:cNvPr id="85003" name="文本框 85002"/>
          <p:cNvSpPr txBox="1"/>
          <p:nvPr/>
        </p:nvSpPr>
        <p:spPr>
          <a:xfrm>
            <a:off x="1600835" y="2828290"/>
            <a:ext cx="3162935" cy="460375"/>
          </a:xfrm>
          <a:prstGeom prst="rect">
            <a:avLst/>
          </a:prstGeom>
          <a:noFill/>
          <a:ln w="9525">
            <a:noFill/>
          </a:ln>
        </p:spPr>
        <p:txBody>
          <a:bodyPr wrap="square">
            <a:spAutoFit/>
          </a:bodyPr>
          <a:p>
            <a:pPr>
              <a:spcBef>
                <a:spcPct val="50000"/>
              </a:spcBef>
            </a:pPr>
            <a:r>
              <a:rPr lang="zh-CN" altLang="en-US" sz="2400" b="1" dirty="0">
                <a:latin typeface="宋体" panose="02010600030101010101" pitchFamily="2" charset="-122"/>
              </a:rPr>
              <a:t>方法一</a:t>
            </a:r>
            <a:r>
              <a:rPr lang="en-US" altLang="zh-CN" sz="2400" b="1" dirty="0">
                <a:latin typeface="宋体" panose="02010600030101010101" pitchFamily="2" charset="-122"/>
              </a:rPr>
              <a:t>:</a:t>
            </a:r>
            <a:r>
              <a:rPr lang="zh-CN" altLang="en-US" sz="2400" b="1" dirty="0">
                <a:latin typeface="宋体" panose="02010600030101010101" pitchFamily="2" charset="-122"/>
              </a:rPr>
              <a:t>改变电池节数</a:t>
            </a:r>
            <a:endParaRPr lang="zh-CN" altLang="en-US" sz="2400" b="1" dirty="0">
              <a:latin typeface="宋体" panose="02010600030101010101" pitchFamily="2" charset="-122"/>
            </a:endParaRPr>
          </a:p>
        </p:txBody>
      </p:sp>
      <p:sp>
        <p:nvSpPr>
          <p:cNvPr id="85004" name="文本框 85003"/>
          <p:cNvSpPr txBox="1"/>
          <p:nvPr/>
        </p:nvSpPr>
        <p:spPr>
          <a:xfrm>
            <a:off x="4769485" y="2828290"/>
            <a:ext cx="2622550" cy="460375"/>
          </a:xfrm>
          <a:prstGeom prst="rect">
            <a:avLst/>
          </a:prstGeom>
          <a:noFill/>
          <a:ln w="9525">
            <a:noFill/>
          </a:ln>
        </p:spPr>
        <p:txBody>
          <a:bodyPr wrap="square">
            <a:spAutoFit/>
          </a:bodyPr>
          <a:p>
            <a:pPr>
              <a:spcBef>
                <a:spcPct val="50000"/>
              </a:spcBef>
            </a:pPr>
            <a:r>
              <a:rPr lang="zh-CN" altLang="en-US" sz="2400" b="1" dirty="0">
                <a:latin typeface="宋体" panose="02010600030101010101" pitchFamily="2" charset="-122"/>
              </a:rPr>
              <a:t>方法二</a:t>
            </a:r>
            <a:r>
              <a:rPr lang="en-US" altLang="zh-CN" sz="2400" b="1" dirty="0">
                <a:latin typeface="宋体" panose="02010600030101010101" pitchFamily="2" charset="-122"/>
              </a:rPr>
              <a:t>:</a:t>
            </a:r>
            <a:r>
              <a:rPr lang="zh-CN" altLang="en-US" sz="2400" b="1" dirty="0">
                <a:latin typeface="宋体" panose="02010600030101010101" pitchFamily="2" charset="-122"/>
              </a:rPr>
              <a:t>改变电阻</a:t>
            </a:r>
            <a:endParaRPr lang="zh-CN" altLang="en-US" sz="2400" b="1" dirty="0">
              <a:latin typeface="宋体" panose="02010600030101010101" pitchFamily="2" charset="-122"/>
            </a:endParaRPr>
          </a:p>
        </p:txBody>
      </p:sp>
      <p:sp>
        <p:nvSpPr>
          <p:cNvPr id="85005" name="文本框 85004"/>
          <p:cNvSpPr txBox="1"/>
          <p:nvPr/>
        </p:nvSpPr>
        <p:spPr>
          <a:xfrm>
            <a:off x="1523467" y="3364149"/>
            <a:ext cx="6097066" cy="1476375"/>
          </a:xfrm>
          <a:prstGeom prst="rect">
            <a:avLst/>
          </a:prstGeom>
          <a:noFill/>
          <a:ln w="9525">
            <a:noFill/>
          </a:ln>
        </p:spPr>
        <p:txBody>
          <a:bodyPr>
            <a:spAutoFit/>
          </a:bodyPr>
          <a:p>
            <a:pPr>
              <a:lnSpc>
                <a:spcPct val="125000"/>
              </a:lnSpc>
              <a:spcBef>
                <a:spcPts val="50"/>
              </a:spcBef>
            </a:pPr>
            <a:r>
              <a:rPr lang="zh-CN" altLang="en-US" sz="2400" b="1" dirty="0">
                <a:solidFill>
                  <a:srgbClr val="0000FF"/>
                </a:solidFill>
                <a:latin typeface="宋体" panose="02010600030101010101" pitchFamily="2" charset="-122"/>
              </a:rPr>
              <a:t>思考：</a:t>
            </a:r>
            <a:r>
              <a:rPr lang="zh-CN" altLang="en-US" sz="2400" dirty="0">
                <a:latin typeface="宋体" panose="02010600030101010101" pitchFamily="2" charset="-122"/>
              </a:rPr>
              <a:t>相同的灯泡，但发光程度不同，说明流过它们的电流不同。那么电流可能和什么因素有关呢？</a:t>
            </a:r>
            <a:endParaRPr lang="zh-CN" altLang="en-US" sz="2400" dirty="0">
              <a:latin typeface="宋体" panose="02010600030101010101" pitchFamily="2" charset="-122"/>
            </a:endParaRPr>
          </a:p>
        </p:txBody>
      </p:sp>
      <p:pic>
        <p:nvPicPr>
          <p:cNvPr id="11267" name="图片 84997"/>
          <p:cNvPicPr>
            <a:picLocks noChangeAspect="1"/>
          </p:cNvPicPr>
          <p:nvPr/>
        </p:nvPicPr>
        <p:blipFill>
          <a:blip r:embed="rId1">
            <a:clrChange>
              <a:clrFrom>
                <a:srgbClr val="FFFEFF">
                  <a:alpha val="100000"/>
                </a:srgbClr>
              </a:clrFrom>
              <a:clrTo>
                <a:srgbClr val="FFFEFF">
                  <a:alpha val="100000"/>
                  <a:alpha val="0"/>
                </a:srgbClr>
              </a:clrTo>
            </a:clrChange>
          </a:blip>
          <a:stretch>
            <a:fillRect/>
          </a:stretch>
        </p:blipFill>
        <p:spPr>
          <a:xfrm>
            <a:off x="4724427" y="1980356"/>
            <a:ext cx="914560" cy="685920"/>
          </a:xfrm>
          <a:prstGeom prst="rect">
            <a:avLst/>
          </a:prstGeom>
          <a:noFill/>
          <a:ln w="9525">
            <a:noFill/>
          </a:ln>
        </p:spPr>
      </p:pic>
      <p:pic>
        <p:nvPicPr>
          <p:cNvPr id="11268" name="图片 8499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869408" y="1224177"/>
            <a:ext cx="1371840" cy="543020"/>
          </a:xfrm>
          <a:prstGeom prst="rect">
            <a:avLst/>
          </a:prstGeom>
          <a:noFill/>
          <a:ln w="9525">
            <a:noFill/>
          </a:ln>
        </p:spPr>
      </p:pic>
      <p:pic>
        <p:nvPicPr>
          <p:cNvPr id="11269" name="图片 8499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994146" y="2033943"/>
            <a:ext cx="800240" cy="564455"/>
          </a:xfrm>
          <a:prstGeom prst="rect">
            <a:avLst/>
          </a:prstGeom>
          <a:noFill/>
          <a:ln w="9525">
            <a:noFill/>
          </a:ln>
        </p:spPr>
      </p:pic>
      <p:pic>
        <p:nvPicPr>
          <p:cNvPr id="11270" name="墨迹 85000"/>
          <p:cNvPicPr>
            <a:picLocks noGrp="1" noChangeAspect="1"/>
          </p:cNvPicPr>
          <p:nvPr/>
        </p:nvPicPr>
        <p:blipFill>
          <a:blip r:embed="rId4"/>
          <a:stretch>
            <a:fillRect/>
          </a:stretch>
        </p:blipFill>
        <p:spPr>
          <a:xfrm>
            <a:off x="3173962" y="1583808"/>
            <a:ext cx="2546002" cy="932423"/>
          </a:xfrm>
          <a:prstGeom prst="rect">
            <a:avLst/>
          </a:prstGeom>
          <a:noFill/>
          <a:ln w="9525">
            <a:noFill/>
          </a:ln>
        </p:spPr>
      </p:pic>
      <p:grpSp>
        <p:nvGrpSpPr>
          <p:cNvPr id="5121" name="组合 3"/>
          <p:cNvGrpSpPr/>
          <p:nvPr/>
        </p:nvGrpSpPr>
        <p:grpSpPr>
          <a:xfrm>
            <a:off x="179685" y="268113"/>
            <a:ext cx="1516254" cy="375112"/>
            <a:chOff x="1076" y="1998"/>
            <a:chExt cx="3182" cy="788"/>
          </a:xfrm>
        </p:grpSpPr>
        <p:sp>
          <p:nvSpPr>
            <p:cNvPr id="3" name="流程图: 文档 2"/>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4101"/>
            <p:cNvSpPr txBox="1"/>
            <p:nvPr/>
          </p:nvSpPr>
          <p:spPr>
            <a:xfrm>
              <a:off x="1076" y="1998"/>
              <a:ext cx="3182"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endPar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endParaRPr>
            </a:p>
          </p:txBody>
        </p:sp>
      </p:gr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5003"/>
                                        </p:tgtEl>
                                        <p:attrNameLst>
                                          <p:attrName>style.visibility</p:attrName>
                                        </p:attrNameLst>
                                      </p:cBhvr>
                                      <p:to>
                                        <p:strVal val="visible"/>
                                      </p:to>
                                    </p:set>
                                    <p:animEffect transition="in" filter="blinds(horizontal)">
                                      <p:cBhvr>
                                        <p:cTn id="7" dur="500"/>
                                        <p:tgtEl>
                                          <p:spTgt spid="850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5004"/>
                                        </p:tgtEl>
                                        <p:attrNameLst>
                                          <p:attrName>style.visibility</p:attrName>
                                        </p:attrNameLst>
                                      </p:cBhvr>
                                      <p:to>
                                        <p:strVal val="visible"/>
                                      </p:to>
                                    </p:set>
                                    <p:animEffect transition="in" filter="blinds(horizontal)">
                                      <p:cBhvr>
                                        <p:cTn id="12" dur="500"/>
                                        <p:tgtEl>
                                          <p:spTgt spid="8500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5005"/>
                                        </p:tgtEl>
                                        <p:attrNameLst>
                                          <p:attrName>style.visibility</p:attrName>
                                        </p:attrNameLst>
                                      </p:cBhvr>
                                      <p:to>
                                        <p:strVal val="visible"/>
                                      </p:to>
                                    </p:set>
                                    <p:animEffect transition="in" filter="box(in)">
                                      <p:cBhvr>
                                        <p:cTn id="17" dur="500"/>
                                        <p:tgtEl>
                                          <p:spTgt spid="85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3" grpId="0"/>
      <p:bldP spid="85004" grpId="0"/>
      <p:bldP spid="8500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Text Box 2"/>
          <p:cNvSpPr txBox="1"/>
          <p:nvPr/>
        </p:nvSpPr>
        <p:spPr>
          <a:xfrm>
            <a:off x="1403745" y="987950"/>
            <a:ext cx="6505523" cy="3412490"/>
          </a:xfrm>
          <a:prstGeom prst="rect">
            <a:avLst/>
          </a:prstGeom>
          <a:noFill/>
          <a:ln w="9525">
            <a:noFill/>
          </a:ln>
        </p:spPr>
        <p:txBody>
          <a:bodyPr anchor="t" anchorCtr="0">
            <a:spAutoFit/>
          </a:bodyPr>
          <a:p>
            <a:pPr>
              <a:lnSpc>
                <a:spcPct val="180000"/>
              </a:lnSpc>
            </a:pP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电流与电压、电阻的关系</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8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）电流与电压的关系</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不变时</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电流与电压成</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8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）电流与电阻的关系</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不变时</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电流与电阻成</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6019" name="Text Box 3"/>
          <p:cNvSpPr txBox="1"/>
          <p:nvPr/>
        </p:nvSpPr>
        <p:spPr>
          <a:xfrm>
            <a:off x="5220258" y="1731633"/>
            <a:ext cx="1080086" cy="645160"/>
          </a:xfrm>
          <a:prstGeom prst="rect">
            <a:avLst/>
          </a:prstGeom>
          <a:noFill/>
          <a:ln w="9525">
            <a:noFill/>
          </a:ln>
        </p:spPr>
        <p:txBody>
          <a:bodyPr anchor="b" anchorCtr="1">
            <a:spAutoFit/>
          </a:bodyPr>
          <a:p>
            <a:pPr>
              <a:lnSpc>
                <a:spcPct val="150000"/>
              </a:lnSpc>
            </a:pPr>
            <a:r>
              <a:rPr lang="zh-CN" altLang="en-US" sz="2400" dirty="0">
                <a:solidFill>
                  <a:srgbClr val="FF0000"/>
                </a:solidFill>
                <a:latin typeface="宋体" panose="02010600030101010101" pitchFamily="2" charset="-122"/>
                <a:ea typeface="宋体" panose="02010600030101010101" pitchFamily="2" charset="-122"/>
              </a:rPr>
              <a:t>电阻 </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86020" name="Text Box 4"/>
          <p:cNvSpPr txBox="1"/>
          <p:nvPr/>
        </p:nvSpPr>
        <p:spPr>
          <a:xfrm>
            <a:off x="2699955" y="2376557"/>
            <a:ext cx="968148" cy="645160"/>
          </a:xfrm>
          <a:prstGeom prst="rect">
            <a:avLst/>
          </a:prstGeom>
          <a:noFill/>
          <a:ln w="9525">
            <a:noFill/>
          </a:ln>
        </p:spPr>
        <p:txBody>
          <a:bodyPr wrap="square" anchor="b" anchorCtr="1">
            <a:spAutoFit/>
          </a:bodyPr>
          <a:p>
            <a:pPr>
              <a:lnSpc>
                <a:spcPct val="150000"/>
              </a:lnSpc>
            </a:pPr>
            <a:r>
              <a:rPr lang="zh-CN" altLang="en-US" sz="2400" dirty="0">
                <a:solidFill>
                  <a:srgbClr val="FF0000"/>
                </a:solidFill>
                <a:latin typeface="宋体" panose="02010600030101010101" pitchFamily="2" charset="-122"/>
                <a:ea typeface="宋体" panose="02010600030101010101" pitchFamily="2" charset="-122"/>
              </a:rPr>
              <a:t>正比</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86021" name="Text Box 5"/>
          <p:cNvSpPr txBox="1"/>
          <p:nvPr/>
        </p:nvSpPr>
        <p:spPr>
          <a:xfrm>
            <a:off x="4781476" y="3024973"/>
            <a:ext cx="1957730" cy="645160"/>
          </a:xfrm>
          <a:prstGeom prst="rect">
            <a:avLst/>
          </a:prstGeom>
          <a:noFill/>
          <a:ln w="9525">
            <a:noFill/>
          </a:ln>
        </p:spPr>
        <p:txBody>
          <a:bodyPr anchor="b" anchorCtr="1">
            <a:spAutoFit/>
          </a:bodyPr>
          <a:p>
            <a:pPr>
              <a:lnSpc>
                <a:spcPct val="150000"/>
              </a:lnSpc>
            </a:pPr>
            <a:r>
              <a:rPr lang="zh-CN" altLang="en-US" sz="2400" dirty="0">
                <a:solidFill>
                  <a:srgbClr val="FF0000"/>
                </a:solidFill>
                <a:latin typeface="宋体" panose="02010600030101010101" pitchFamily="2" charset="-122"/>
                <a:ea typeface="宋体" panose="02010600030101010101" pitchFamily="2" charset="-122"/>
              </a:rPr>
              <a:t>电压</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86022" name="Text Box 6"/>
          <p:cNvSpPr txBox="1"/>
          <p:nvPr/>
        </p:nvSpPr>
        <p:spPr>
          <a:xfrm>
            <a:off x="2700137" y="3670133"/>
            <a:ext cx="837156" cy="645160"/>
          </a:xfrm>
          <a:prstGeom prst="rect">
            <a:avLst/>
          </a:prstGeom>
          <a:noFill/>
          <a:ln w="9525">
            <a:noFill/>
          </a:ln>
        </p:spPr>
        <p:txBody>
          <a:bodyPr anchor="b" anchorCtr="1">
            <a:spAutoFit/>
          </a:bodyPr>
          <a:p>
            <a:pPr>
              <a:lnSpc>
                <a:spcPct val="150000"/>
              </a:lnSpc>
            </a:pPr>
            <a:r>
              <a:rPr lang="zh-CN" altLang="en-US" sz="2400" dirty="0">
                <a:solidFill>
                  <a:srgbClr val="FF0000"/>
                </a:solidFill>
                <a:latin typeface="宋体" panose="02010600030101010101" pitchFamily="2" charset="-122"/>
                <a:ea typeface="宋体" panose="02010600030101010101" pitchFamily="2" charset="-122"/>
              </a:rPr>
              <a:t>反比</a:t>
            </a:r>
            <a:endParaRPr lang="zh-CN" altLang="en-US" sz="2400"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blinds(horizontal)">
                                      <p:cBhvr>
                                        <p:cTn id="7" dur="500"/>
                                        <p:tgtEl>
                                          <p:spTgt spid="860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blinds(horizontal)">
                                      <p:cBhvr>
                                        <p:cTn id="12" dur="500"/>
                                        <p:tgtEl>
                                          <p:spTgt spid="860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6021"/>
                                        </p:tgtEl>
                                        <p:attrNameLst>
                                          <p:attrName>style.visibility</p:attrName>
                                        </p:attrNameLst>
                                      </p:cBhvr>
                                      <p:to>
                                        <p:strVal val="visible"/>
                                      </p:to>
                                    </p:set>
                                    <p:animEffect transition="in" filter="blinds(horizontal)">
                                      <p:cBhvr>
                                        <p:cTn id="17" dur="500"/>
                                        <p:tgtEl>
                                          <p:spTgt spid="860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6022"/>
                                        </p:tgtEl>
                                        <p:attrNameLst>
                                          <p:attrName>style.visibility</p:attrName>
                                        </p:attrNameLst>
                                      </p:cBhvr>
                                      <p:to>
                                        <p:strVal val="visible"/>
                                      </p:to>
                                    </p:set>
                                    <p:animEffect transition="in" filter="blinds(horizontal)">
                                      <p:cBhvr>
                                        <p:cTn id="22" dur="500"/>
                                        <p:tgtEl>
                                          <p:spTgt spid="8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P spid="86020" grpId="0"/>
      <p:bldP spid="86021" grpId="0"/>
      <p:bldP spid="8602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7" name="Text Box 3"/>
          <p:cNvSpPr txBox="1"/>
          <p:nvPr/>
        </p:nvSpPr>
        <p:spPr>
          <a:xfrm>
            <a:off x="1403985" y="699770"/>
            <a:ext cx="6719570" cy="3415030"/>
          </a:xfrm>
          <a:prstGeom prst="rect">
            <a:avLst/>
          </a:prstGeom>
          <a:noFill/>
          <a:ln w="9525">
            <a:noFill/>
          </a:ln>
        </p:spPr>
        <p:txBody>
          <a:bodyPr wrap="square" anchor="t" anchorCtr="0">
            <a:spAutoFit/>
          </a:bodyPr>
          <a:p>
            <a:pPr>
              <a:lnSpc>
                <a:spcPct val="150000"/>
              </a:lnSpc>
            </a:pPr>
            <a:r>
              <a:rPr lang="en-US" altLang="zh-CN" sz="2400" dirty="0">
                <a:latin typeface="Times New Roman" panose="02020603050405020304" pitchFamily="18" charset="0"/>
                <a:ea typeface="宋体" panose="02010600030101010101" pitchFamily="2" charset="-122"/>
              </a:rPr>
              <a:t>2</a:t>
            </a:r>
            <a:r>
              <a:rPr lang="zh-CN" altLang="en-US" sz="2400" dirty="0">
                <a:latin typeface="Times New Roman" panose="02020603050405020304" pitchFamily="18" charset="0"/>
                <a:ea typeface="宋体" panose="02010600030101010101" pitchFamily="2" charset="-122"/>
              </a:rPr>
              <a:t>．一导体接到电路中 ，如果把它两端的电压增大到原来的三倍，下列说法中正确的是 </a:t>
            </a:r>
            <a:r>
              <a:rPr lang="en-US" altLang="zh-CN" sz="2400" dirty="0">
                <a:latin typeface="Times New Roman" panose="02020603050405020304" pitchFamily="18" charset="0"/>
                <a:ea typeface="宋体" panose="02010600030101010101" pitchFamily="2" charset="-122"/>
              </a:rPr>
              <a:t>     </a:t>
            </a:r>
            <a:r>
              <a:rPr lang="zh-CN" altLang="en-US" sz="2400" dirty="0">
                <a:latin typeface="Times New Roman" panose="02020603050405020304" pitchFamily="18" charset="0"/>
                <a:ea typeface="宋体" panose="02010600030101010101" pitchFamily="2" charset="-122"/>
              </a:rPr>
              <a:t>（      ）</a:t>
            </a:r>
            <a:endParaRPr lang="en-US" altLang="zh-CN"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A</a:t>
            </a:r>
            <a:r>
              <a:rPr lang="zh-CN" altLang="en-US" sz="2400" dirty="0">
                <a:latin typeface="Times New Roman" panose="02020603050405020304" pitchFamily="18" charset="0"/>
                <a:ea typeface="宋体" panose="02010600030101010101" pitchFamily="2" charset="-122"/>
              </a:rPr>
              <a:t>．它的电阻是原来的三倍               </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B</a:t>
            </a:r>
            <a:r>
              <a:rPr lang="zh-CN" altLang="en-US" sz="2400" dirty="0">
                <a:latin typeface="Times New Roman" panose="02020603050405020304" pitchFamily="18" charset="0"/>
                <a:ea typeface="宋体" panose="02010600030101010101" pitchFamily="2" charset="-122"/>
              </a:rPr>
              <a:t>．它的电流保持不变</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C</a:t>
            </a:r>
            <a:r>
              <a:rPr lang="zh-CN" altLang="en-US" sz="2400" dirty="0">
                <a:latin typeface="Times New Roman" panose="02020603050405020304" pitchFamily="18" charset="0"/>
                <a:ea typeface="宋体" panose="02010600030101010101" pitchFamily="2" charset="-122"/>
              </a:rPr>
              <a:t>．它的电流是原来的三分之一           </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D</a:t>
            </a:r>
            <a:r>
              <a:rPr lang="zh-CN" altLang="en-US" sz="2400" dirty="0">
                <a:latin typeface="Times New Roman" panose="02020603050405020304" pitchFamily="18" charset="0"/>
                <a:ea typeface="宋体" panose="02010600030101010101" pitchFamily="2" charset="-122"/>
              </a:rPr>
              <a:t>．它的电流是原来的三倍 </a:t>
            </a:r>
            <a:endParaRPr lang="zh-CN" altLang="en-US" sz="2400" dirty="0">
              <a:latin typeface="Times New Roman" panose="02020603050405020304" pitchFamily="18" charset="0"/>
              <a:ea typeface="宋体" panose="02010600030101010101" pitchFamily="2" charset="-122"/>
            </a:endParaRPr>
          </a:p>
        </p:txBody>
      </p:sp>
      <p:sp>
        <p:nvSpPr>
          <p:cNvPr id="16389" name="Rectangle 5"/>
          <p:cNvSpPr/>
          <p:nvPr/>
        </p:nvSpPr>
        <p:spPr>
          <a:xfrm>
            <a:off x="7452360" y="1347470"/>
            <a:ext cx="447675" cy="460375"/>
          </a:xfrm>
          <a:prstGeom prst="rect">
            <a:avLst/>
          </a:prstGeom>
          <a:noFill/>
          <a:ln w="9525">
            <a:noFill/>
          </a:ln>
        </p:spPr>
        <p:txBody>
          <a:bodyPr wrap="square" anchor="t" anchorCtr="0">
            <a:spAutoFit/>
          </a:bodyPr>
          <a:p>
            <a:r>
              <a:rPr lang="en-US" altLang="zh-CN" sz="2400" dirty="0">
                <a:solidFill>
                  <a:srgbClr val="FF0000"/>
                </a:solidFill>
                <a:latin typeface="Times New Roman" panose="02020603050405020304" pitchFamily="18" charset="0"/>
                <a:ea typeface="宋体" panose="02010600030101010101" pitchFamily="2" charset="-122"/>
              </a:rPr>
              <a:t>D</a:t>
            </a:r>
            <a:endParaRPr lang="en-US" altLang="zh-CN" sz="24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5601" name="Text Box 2"/>
          <p:cNvSpPr txBox="1"/>
          <p:nvPr/>
        </p:nvSpPr>
        <p:spPr>
          <a:xfrm>
            <a:off x="1115695" y="339725"/>
            <a:ext cx="6308725" cy="4523105"/>
          </a:xfrm>
          <a:prstGeom prst="rect">
            <a:avLst/>
          </a:prstGeom>
          <a:noFill/>
          <a:ln w="9525">
            <a:noFill/>
          </a:ln>
        </p:spPr>
        <p:txBody>
          <a:bodyPr wrap="square" anchor="t" anchorCtr="0">
            <a:spAutoFit/>
          </a:bodyPr>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如图所示是研究电流与电压、电阻关</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系的电路图</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实验分“保持电阻不变”</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和“保持电压不变”两步进行</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在“保</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持电阻不变”这一步实验时应该</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a:t>
            </a:r>
            <a:r>
              <a:rPr lang="en-US" altLang="zh-CN" sz="2400"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en-US" altLang="zh-CN" sz="2400"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滑片的位置不变</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B.</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a:t>
            </a:r>
            <a:r>
              <a:rPr lang="en-US" altLang="zh-CN" sz="2400"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en-US" altLang="zh-CN" sz="2400"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两端的电压不变</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C.</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a:t>
            </a:r>
            <a:r>
              <a:rPr lang="en-US" altLang="zh-CN" sz="2400"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en-US" altLang="zh-CN" sz="2400"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不变</a:t>
            </a: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调节</a:t>
            </a:r>
            <a:r>
              <a:rPr lang="en-US" altLang="zh-CN" sz="2400"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a:t>
            </a:r>
            <a:r>
              <a:rPr lang="en-US" altLang="zh-CN" sz="2400"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滑片到不同的适当位置</a:t>
            </a:r>
            <a:endPar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D.</a:t>
            </a:r>
            <a:r>
              <a:rPr lang="zh-CN" altLang="en-US" sz="24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保持电路中电流不变</a:t>
            </a:r>
            <a:endParaRPr lang="zh-CN" altLang="en-US"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5602" name="Picture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660398" y="1419998"/>
            <a:ext cx="2014890" cy="2032752"/>
          </a:xfrm>
          <a:prstGeom prst="rect">
            <a:avLst/>
          </a:prstGeom>
          <a:noFill/>
          <a:ln w="9525">
            <a:noFill/>
          </a:ln>
        </p:spPr>
      </p:pic>
      <p:sp>
        <p:nvSpPr>
          <p:cNvPr id="23556" name="Rectangle 4"/>
          <p:cNvSpPr/>
          <p:nvPr/>
        </p:nvSpPr>
        <p:spPr>
          <a:xfrm>
            <a:off x="5867968" y="2140261"/>
            <a:ext cx="386080" cy="460375"/>
          </a:xfrm>
          <a:prstGeom prst="rect">
            <a:avLst/>
          </a:prstGeom>
          <a:noFill/>
          <a:ln w="9525">
            <a:noFill/>
          </a:ln>
        </p:spPr>
        <p:txBody>
          <a:bodyPr wrap="none" anchor="t" anchorCtr="0">
            <a:spAutoFit/>
          </a:bodyPr>
          <a:p>
            <a:r>
              <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endParaRPr lang="en-US" altLang="zh-CN" sz="24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ox(in)">
                                      <p:cBhvr>
                                        <p:cTn id="7" dur="2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5" name="文本框 3"/>
          <p:cNvSpPr txBox="1"/>
          <p:nvPr/>
        </p:nvSpPr>
        <p:spPr>
          <a:xfrm>
            <a:off x="3491865" y="772160"/>
            <a:ext cx="1862455" cy="460375"/>
          </a:xfrm>
          <a:prstGeom prst="rect">
            <a:avLst/>
          </a:prstGeom>
          <a:noFill/>
          <a:ln w="9525">
            <a:noFill/>
          </a:ln>
        </p:spPr>
        <p:txBody>
          <a:bodyPr wrap="square" anchor="t" anchorCtr="0">
            <a:spAutoFit/>
          </a:bodyPr>
          <a:p>
            <a:r>
              <a:rPr lang="zh-CN" altLang="en-US" sz="2400" b="1" dirty="0">
                <a:latin typeface="黑体" panose="02010609060101010101" pitchFamily="49" charset="-122"/>
                <a:ea typeface="黑体" panose="02010609060101010101" pitchFamily="49" charset="-122"/>
              </a:rPr>
              <a:t>学习目标</a:t>
            </a:r>
            <a:endParaRPr lang="zh-CN" altLang="en-US" sz="2400" b="1" dirty="0">
              <a:latin typeface="黑体" panose="02010609060101010101" pitchFamily="49" charset="-122"/>
              <a:ea typeface="黑体" panose="02010609060101010101" pitchFamily="49" charset="-122"/>
            </a:endParaRPr>
          </a:p>
        </p:txBody>
      </p:sp>
      <p:sp>
        <p:nvSpPr>
          <p:cNvPr id="6146" name="文本框 99"/>
          <p:cNvSpPr txBox="1"/>
          <p:nvPr/>
        </p:nvSpPr>
        <p:spPr>
          <a:xfrm>
            <a:off x="1331383" y="1366222"/>
            <a:ext cx="5995846" cy="2306955"/>
          </a:xfrm>
          <a:prstGeom prst="rect">
            <a:avLst/>
          </a:prstGeom>
          <a:noFill/>
          <a:ln w="9525">
            <a:noFill/>
          </a:ln>
        </p:spPr>
        <p:txBody>
          <a:bodyPr anchor="t" anchorCtr="0">
            <a:spAutoFit/>
          </a:bodyPr>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通过实验探究出电流与电压的关系，能说出在电阻一定时，电流与电压的关系</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通过实验探究出电流与电阻的关系，能说出在电压一定时，电流与电阻的关系</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147" name="组合 3"/>
          <p:cNvGrpSpPr/>
          <p:nvPr/>
        </p:nvGrpSpPr>
        <p:grpSpPr>
          <a:xfrm>
            <a:off x="179493" y="267912"/>
            <a:ext cx="1527214" cy="375113"/>
            <a:chOff x="1076" y="1998"/>
            <a:chExt cx="3205"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4101"/>
            <p:cNvSpPr txBox="1"/>
            <p:nvPr/>
          </p:nvSpPr>
          <p:spPr>
            <a:xfrm>
              <a:off x="1076" y="1998"/>
              <a:ext cx="3205"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认知与了解</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6" name="Rectangle 2"/>
          <p:cNvSpPr/>
          <p:nvPr/>
        </p:nvSpPr>
        <p:spPr>
          <a:xfrm>
            <a:off x="1505761" y="859429"/>
            <a:ext cx="6238775" cy="977265"/>
          </a:xfrm>
          <a:prstGeom prst="rect">
            <a:avLst/>
          </a:prstGeom>
          <a:noFill/>
          <a:ln w="9525">
            <a:noFill/>
          </a:ln>
        </p:spPr>
        <p:txBody>
          <a:bodyPr anchor="t" anchorCtr="0">
            <a:spAutoFit/>
          </a:bodyPr>
          <a:p>
            <a:pPr eaLnBrk="0" hangingPunct="0">
              <a:lnSpc>
                <a:spcPct val="120000"/>
              </a:lnSpc>
            </a:pPr>
            <a:r>
              <a:rPr lang="zh-CN" altLang="en-US" sz="2400" dirty="0">
                <a:solidFill>
                  <a:srgbClr val="0000FF"/>
                </a:solidFill>
                <a:latin typeface="Times New Roman" panose="02020603050405020304" pitchFamily="18" charset="0"/>
                <a:ea typeface="宋体" panose="02010600030101010101" pitchFamily="2" charset="-122"/>
              </a:rPr>
              <a:t>电压是产生电流的原因，电压越高，电流可能越大。</a:t>
            </a:r>
            <a:endParaRPr lang="zh-CN" altLang="en-US" sz="2400" dirty="0">
              <a:solidFill>
                <a:srgbClr val="0000FF"/>
              </a:solidFill>
              <a:latin typeface="Times New Roman" panose="02020603050405020304" pitchFamily="18" charset="0"/>
              <a:ea typeface="宋体" panose="02010600030101010101" pitchFamily="2" charset="-122"/>
            </a:endParaRPr>
          </a:p>
        </p:txBody>
      </p:sp>
      <p:grpSp>
        <p:nvGrpSpPr>
          <p:cNvPr id="7170" name="组合 3"/>
          <p:cNvGrpSpPr/>
          <p:nvPr/>
        </p:nvGrpSpPr>
        <p:grpSpPr>
          <a:xfrm>
            <a:off x="252075" y="267883"/>
            <a:ext cx="1451449" cy="375113"/>
            <a:chOff x="1076" y="1998"/>
            <a:chExt cx="3046"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46"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67595" name="Rectangle 11"/>
          <p:cNvSpPr/>
          <p:nvPr/>
        </p:nvSpPr>
        <p:spPr>
          <a:xfrm>
            <a:off x="1493696" y="2517422"/>
            <a:ext cx="6319752" cy="1198880"/>
          </a:xfrm>
          <a:prstGeom prst="rect">
            <a:avLst/>
          </a:prstGeom>
          <a:noFill/>
          <a:ln w="9525">
            <a:noFill/>
          </a:ln>
        </p:spPr>
        <p:txBody>
          <a:bodyPr anchor="t" anchorCtr="0">
            <a:spAutoFit/>
          </a:bodyPr>
          <a:p>
            <a:pPr>
              <a:lnSpc>
                <a:spcPct val="150000"/>
              </a:lnSpc>
            </a:pPr>
            <a:r>
              <a:rPr lang="zh-CN" altLang="en-US" sz="2400" dirty="0">
                <a:solidFill>
                  <a:srgbClr val="006666"/>
                </a:solidFill>
                <a:latin typeface="Times New Roman" panose="02020603050405020304" pitchFamily="18" charset="0"/>
                <a:ea typeface="黑体" panose="02010609060101010101" pitchFamily="49" charset="-122"/>
              </a:rPr>
              <a:t>问题：</a:t>
            </a:r>
            <a:r>
              <a:rPr lang="zh-CN" altLang="en-US" sz="2400" dirty="0">
                <a:latin typeface="Times New Roman" panose="02020603050405020304" pitchFamily="18" charset="0"/>
                <a:ea typeface="宋体" panose="02010600030101010101" pitchFamily="2" charset="-122"/>
              </a:rPr>
              <a:t>流过导体的电流与导体的电阻及加在它两端的电压存在怎样的定量关系呢？ </a:t>
            </a:r>
            <a:endParaRPr lang="zh-CN" altLang="en-US" sz="2400" dirty="0">
              <a:latin typeface="Times New Roman" panose="02020603050405020304" pitchFamily="18" charset="0"/>
              <a:ea typeface="宋体" panose="02010600030101010101" pitchFamily="2" charset="-122"/>
            </a:endParaRPr>
          </a:p>
        </p:txBody>
      </p:sp>
      <p:sp>
        <p:nvSpPr>
          <p:cNvPr id="67596" name="Rectangle 12"/>
          <p:cNvSpPr/>
          <p:nvPr/>
        </p:nvSpPr>
        <p:spPr>
          <a:xfrm>
            <a:off x="1505761" y="1708290"/>
            <a:ext cx="6588880" cy="977265"/>
          </a:xfrm>
          <a:prstGeom prst="rect">
            <a:avLst/>
          </a:prstGeom>
          <a:noFill/>
          <a:ln w="9525">
            <a:noFill/>
          </a:ln>
        </p:spPr>
        <p:txBody>
          <a:bodyPr anchor="t" anchorCtr="0">
            <a:spAutoFit/>
          </a:bodyPr>
          <a:p>
            <a:pPr eaLnBrk="0" hangingPunct="0">
              <a:lnSpc>
                <a:spcPct val="120000"/>
              </a:lnSpc>
            </a:pPr>
            <a:r>
              <a:rPr lang="zh-CN" altLang="en-US" sz="2400" dirty="0">
                <a:solidFill>
                  <a:srgbClr val="0000FF"/>
                </a:solidFill>
                <a:latin typeface="Times New Roman" panose="02020603050405020304" pitchFamily="18" charset="0"/>
                <a:ea typeface="宋体" panose="02010600030101010101" pitchFamily="2" charset="-122"/>
              </a:rPr>
              <a:t>电阻表示导体对电流的阻碍作用，电阻越大，电流可能会越小。</a:t>
            </a:r>
            <a:endParaRPr lang="zh-CN" altLang="en-US" sz="2400" dirty="0">
              <a:solidFill>
                <a:srgbClr val="0000FF"/>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5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7595"/>
                                        </p:tgtEl>
                                        <p:attrNameLst>
                                          <p:attrName>style.visibility</p:attrName>
                                        </p:attrNameLst>
                                      </p:cBhvr>
                                      <p:to>
                                        <p:strVal val="visible"/>
                                      </p:to>
                                    </p:set>
                                    <p:animEffect transition="in" filter="blinds(horizontal)">
                                      <p:cBhvr>
                                        <p:cTn id="15" dur="500"/>
                                        <p:tgtEl>
                                          <p:spTgt spid="67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95" grpId="0"/>
      <p:bldP spid="6759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193" name="组合 6147"/>
          <p:cNvGrpSpPr/>
          <p:nvPr/>
        </p:nvGrpSpPr>
        <p:grpSpPr>
          <a:xfrm>
            <a:off x="251522" y="343887"/>
            <a:ext cx="3267875" cy="629255"/>
            <a:chOff x="0" y="0"/>
            <a:chExt cx="6862" cy="1320"/>
          </a:xfrm>
        </p:grpSpPr>
        <p:sp>
          <p:nvSpPr>
            <p:cNvPr id="8194" name="矩形 7"/>
            <p:cNvSpPr/>
            <p:nvPr/>
          </p:nvSpPr>
          <p:spPr>
            <a:xfrm>
              <a:off x="882" y="0"/>
              <a:ext cx="2634" cy="1200"/>
            </a:xfrm>
            <a:custGeom>
              <a:avLst/>
              <a:gdLst/>
              <a:ahLst/>
              <a:cxnLst>
                <a:cxn ang="0">
                  <a:pos x="0" y="1872208"/>
                </a:cxn>
                <a:cxn ang="0">
                  <a:pos x="2520280" y="1872208"/>
                </a:cxn>
                <a:cxn ang="0">
                  <a:pos x="0" y="1872208"/>
                </a:cxn>
                <a:cxn ang="0">
                  <a:pos x="0" y="0"/>
                </a:cxn>
                <a:cxn ang="0">
                  <a:pos x="916"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p>
              <a:endParaRPr lang="zh-CN" altLang="en-US" sz="100"/>
            </a:p>
          </p:txBody>
        </p:sp>
        <p:sp>
          <p:nvSpPr>
            <p:cNvPr id="8195" name="任意多边形 16"/>
            <p:cNvSpPr/>
            <p:nvPr/>
          </p:nvSpPr>
          <p:spPr>
            <a:xfrm>
              <a:off x="0" y="454"/>
              <a:ext cx="826" cy="760"/>
            </a:xfrm>
            <a:custGeom>
              <a:avLst/>
              <a:gdLst/>
              <a:ahLst/>
              <a:cxnLst>
                <a:cxn ang="0">
                  <a:pos x="0" y="0"/>
                </a:cxn>
                <a:cxn ang="0">
                  <a:pos x="459827" y="0"/>
                </a:cxn>
                <a:cxn ang="0">
                  <a:pos x="459827" y="236483"/>
                </a:cxn>
                <a:cxn ang="0">
                  <a:pos x="696310" y="236483"/>
                </a:cxn>
                <a:cxn ang="0">
                  <a:pos x="696310" y="696310"/>
                </a:cxn>
                <a:cxn ang="0">
                  <a:pos x="0" y="696310"/>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sz="100"/>
            </a:p>
          </p:txBody>
        </p:sp>
        <p:sp>
          <p:nvSpPr>
            <p:cNvPr id="8196" name="矩形 17"/>
            <p:cNvSpPr/>
            <p:nvPr/>
          </p:nvSpPr>
          <p:spPr>
            <a:xfrm>
              <a:off x="570" y="374"/>
              <a:ext cx="258" cy="265"/>
            </a:xfrm>
            <a:prstGeom prst="rect">
              <a:avLst/>
            </a:prstGeom>
            <a:solidFill>
              <a:srgbClr val="008080">
                <a:alpha val="50980"/>
              </a:srgbClr>
            </a:solidFill>
            <a:ln w="9525">
              <a:noFill/>
            </a:ln>
          </p:spPr>
          <p:txBody>
            <a:bodyPr lIns="0" tIns="161953" rIns="134802" bIns="0" anchor="ctr" anchorCtr="0"/>
            <a:p>
              <a:pPr algn="ctr"/>
              <a:endParaRPr lang="zh-CN" altLang="en-US" sz="300" dirty="0">
                <a:solidFill>
                  <a:srgbClr val="FFFFFF"/>
                </a:solidFill>
                <a:latin typeface="Arial" panose="020B0604020202020204" pitchFamily="34" charset="0"/>
                <a:ea typeface="宋体" panose="02010600030101010101" pitchFamily="2" charset="-122"/>
              </a:endParaRPr>
            </a:p>
          </p:txBody>
        </p:sp>
        <p:sp>
          <p:nvSpPr>
            <p:cNvPr id="8197" name="文本框 6151"/>
            <p:cNvSpPr txBox="1"/>
            <p:nvPr/>
          </p:nvSpPr>
          <p:spPr>
            <a:xfrm>
              <a:off x="878" y="432"/>
              <a:ext cx="5984" cy="868"/>
            </a:xfrm>
            <a:prstGeom prst="rect">
              <a:avLst/>
            </a:prstGeom>
            <a:noFill/>
            <a:ln w="9525">
              <a:noFill/>
            </a:ln>
          </p:spPr>
          <p:txBody>
            <a:bodyPr wrap="none" anchor="t" anchorCtr="0">
              <a:spAutoFit/>
            </a:bodyPr>
            <a:p>
              <a:r>
                <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rPr>
                <a:t>探究电流与电压的关系</a:t>
              </a:r>
              <a:endPar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198" name="文本框 6152"/>
            <p:cNvSpPr txBox="1"/>
            <p:nvPr/>
          </p:nvSpPr>
          <p:spPr>
            <a:xfrm>
              <a:off x="0" y="452"/>
              <a:ext cx="873" cy="868"/>
            </a:xfrm>
            <a:prstGeom prst="rect">
              <a:avLst/>
            </a:prstGeom>
            <a:noFill/>
            <a:ln w="9525">
              <a:noFill/>
            </a:ln>
          </p:spPr>
          <p:txBody>
            <a:bodyPr anchor="t" anchorCtr="0">
              <a:spAutoFit/>
            </a:bodyPr>
            <a:p>
              <a:r>
                <a:rPr lang="zh-CN" altLang="en-US" sz="2100" dirty="0">
                  <a:solidFill>
                    <a:schemeClr val="accent1"/>
                  </a:solidFill>
                  <a:latin typeface="微软雅黑" panose="020B0503020204020204" pitchFamily="34" charset="-122"/>
                  <a:ea typeface="微软雅黑" panose="020B0503020204020204" pitchFamily="34" charset="-122"/>
                </a:rPr>
                <a:t>一</a:t>
              </a:r>
              <a:endParaRPr lang="zh-CN" altLang="en-US" sz="2100" dirty="0">
                <a:solidFill>
                  <a:schemeClr val="accent1"/>
                </a:solidFill>
                <a:latin typeface="微软雅黑" panose="020B0503020204020204" pitchFamily="34" charset="-122"/>
                <a:ea typeface="微软雅黑" panose="020B0503020204020204" pitchFamily="34" charset="-122"/>
              </a:endParaRPr>
            </a:p>
          </p:txBody>
        </p:sp>
      </p:grpSp>
      <p:sp>
        <p:nvSpPr>
          <p:cNvPr id="8200" name="Rectangle 16"/>
          <p:cNvSpPr/>
          <p:nvPr/>
        </p:nvSpPr>
        <p:spPr>
          <a:xfrm>
            <a:off x="1493696" y="1762433"/>
            <a:ext cx="5669280" cy="460375"/>
          </a:xfrm>
          <a:prstGeom prst="rect">
            <a:avLst/>
          </a:prstGeom>
          <a:noFill/>
          <a:ln w="9525">
            <a:noFill/>
          </a:ln>
        </p:spPr>
        <p:txBody>
          <a:bodyPr wrap="none" anchor="t" anchorCtr="0">
            <a:spAutoFit/>
          </a:bodyPr>
          <a:p>
            <a:r>
              <a:rPr lang="zh-CN" altLang="en-US" sz="2400" dirty="0">
                <a:latin typeface="Arial" panose="020B0604020202020204" pitchFamily="34" charset="0"/>
                <a:ea typeface="宋体" panose="02010600030101010101" pitchFamily="2" charset="-122"/>
              </a:rPr>
              <a:t>若电阻一定，电流与电压存在什么关系？</a:t>
            </a:r>
            <a:endParaRPr lang="zh-CN" altLang="en-US" sz="2400" dirty="0">
              <a:latin typeface="Arial" panose="020B0604020202020204" pitchFamily="34" charset="0"/>
              <a:ea typeface="宋体" panose="02010600030101010101" pitchFamily="2" charset="-122"/>
            </a:endParaRPr>
          </a:p>
        </p:txBody>
      </p:sp>
      <p:sp>
        <p:nvSpPr>
          <p:cNvPr id="37905" name="Rectangle 17"/>
          <p:cNvSpPr/>
          <p:nvPr/>
        </p:nvSpPr>
        <p:spPr>
          <a:xfrm>
            <a:off x="1493520" y="2248535"/>
            <a:ext cx="4094480" cy="534035"/>
          </a:xfrm>
          <a:prstGeom prst="rect">
            <a:avLst/>
          </a:prstGeom>
          <a:noFill/>
          <a:ln w="9525">
            <a:noFill/>
          </a:ln>
        </p:spPr>
        <p:txBody>
          <a:bodyPr wrap="square" anchor="t" anchorCtr="0">
            <a:spAutoFit/>
          </a:bodyPr>
          <a:p>
            <a:pPr eaLnBrk="0" hangingPunct="0">
              <a:lnSpc>
                <a:spcPct val="120000"/>
              </a:lnSpc>
            </a:pPr>
            <a:r>
              <a:rPr lang="zh-CN" altLang="en-US" sz="2400" dirty="0">
                <a:solidFill>
                  <a:srgbClr val="0000FF"/>
                </a:solidFill>
                <a:latin typeface="Times New Roman" panose="02020603050405020304" pitchFamily="18" charset="0"/>
                <a:ea typeface="宋体" panose="02010600030101010101" pitchFamily="2" charset="-122"/>
              </a:rPr>
              <a:t>电压越高，电流可能越大。</a:t>
            </a:r>
            <a:endParaRPr lang="zh-CN" altLang="en-US" sz="2400" dirty="0">
              <a:solidFill>
                <a:srgbClr val="0000FF"/>
              </a:solidFill>
              <a:latin typeface="Times New Roman" panose="02020603050405020304" pitchFamily="18" charset="0"/>
              <a:ea typeface="宋体" panose="02010600030101010101" pitchFamily="2" charset="-122"/>
            </a:endParaRPr>
          </a:p>
        </p:txBody>
      </p:sp>
      <p:sp>
        <p:nvSpPr>
          <p:cNvPr id="8202" name="Rectangle 4"/>
          <p:cNvSpPr/>
          <p:nvPr/>
        </p:nvSpPr>
        <p:spPr>
          <a:xfrm>
            <a:off x="1547495" y="1168400"/>
            <a:ext cx="1504315" cy="460375"/>
          </a:xfrm>
          <a:prstGeom prst="rect">
            <a:avLst/>
          </a:prstGeom>
          <a:solidFill>
            <a:srgbClr val="CCFFFF"/>
          </a:solidFill>
          <a:ln w="19050" cap="flat" cmpd="sng">
            <a:solidFill>
              <a:schemeClr val="tx2"/>
            </a:solidFill>
            <a:prstDash val="solid"/>
            <a:miter/>
            <a:headEnd type="none" w="med" len="med"/>
            <a:tailEnd type="none" w="med" len="med"/>
          </a:ln>
        </p:spPr>
        <p:txBody>
          <a:bodyPr wrap="square" anchor="t" anchorCtr="0">
            <a:spAutoFit/>
          </a:bodyPr>
          <a:p>
            <a:pPr algn="ctr"/>
            <a:r>
              <a:rPr lang="zh-CN" altLang="en-US" sz="2400" dirty="0">
                <a:latin typeface="Arial" panose="020B0604020202020204" pitchFamily="34" charset="0"/>
                <a:ea typeface="黑体" panose="02010609060101010101" pitchFamily="49" charset="-122"/>
              </a:rPr>
              <a:t>猜想假设</a:t>
            </a:r>
            <a:endParaRPr lang="zh-CN" altLang="en-US" sz="2400" dirty="0">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9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9217" name="组合 3"/>
          <p:cNvGrpSpPr/>
          <p:nvPr/>
        </p:nvGrpSpPr>
        <p:grpSpPr>
          <a:xfrm>
            <a:off x="251440" y="483783"/>
            <a:ext cx="1386167" cy="375113"/>
            <a:chOff x="1076" y="1998"/>
            <a:chExt cx="2909"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909"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9220" name="Rectangle 10"/>
          <p:cNvSpPr/>
          <p:nvPr/>
        </p:nvSpPr>
        <p:spPr>
          <a:xfrm>
            <a:off x="3006055" y="1168208"/>
            <a:ext cx="5059680" cy="460375"/>
          </a:xfrm>
          <a:prstGeom prst="rect">
            <a:avLst/>
          </a:prstGeom>
          <a:noFill/>
          <a:ln w="9525">
            <a:noFill/>
          </a:ln>
        </p:spPr>
        <p:txBody>
          <a:bodyPr wrap="none" anchor="t" anchorCtr="0">
            <a:spAutoFit/>
          </a:bodyPr>
          <a:p>
            <a:pPr>
              <a:spcBef>
                <a:spcPct val="50000"/>
              </a:spcBef>
            </a:pPr>
            <a:r>
              <a:rPr lang="zh-CN" altLang="en-US" sz="2400" dirty="0">
                <a:latin typeface="Arial" panose="020B0604020202020204" pitchFamily="34" charset="0"/>
                <a:ea typeface="宋体" panose="02010600030101010101" pitchFamily="2" charset="-122"/>
              </a:rPr>
              <a:t>给出以下实验器材：如何设计实验？</a:t>
            </a:r>
            <a:endParaRPr lang="zh-CN" altLang="en-US" sz="2400" dirty="0">
              <a:latin typeface="Arial" panose="020B0604020202020204" pitchFamily="34" charset="0"/>
              <a:ea typeface="宋体" panose="02010600030101010101" pitchFamily="2" charset="-122"/>
            </a:endParaRPr>
          </a:p>
        </p:txBody>
      </p:sp>
      <p:pic>
        <p:nvPicPr>
          <p:cNvPr id="9221" name="Picture 3" descr="H:\2\人教教参资源\九\图\铡刀开关.JP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680957" y="3707064"/>
            <a:ext cx="1145582" cy="731172"/>
          </a:xfrm>
          <a:prstGeom prst="rect">
            <a:avLst/>
          </a:prstGeom>
          <a:noFill/>
          <a:ln w="9525">
            <a:noFill/>
          </a:ln>
        </p:spPr>
      </p:pic>
      <p:pic>
        <p:nvPicPr>
          <p:cNvPr id="9222" name="Picture 6" descr="H:\2\人教教参资源\九\图\电流表.JPG"/>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93696" y="1816021"/>
            <a:ext cx="920514" cy="1089612"/>
          </a:xfrm>
          <a:prstGeom prst="rect">
            <a:avLst/>
          </a:prstGeom>
          <a:noFill/>
          <a:ln w="9525">
            <a:noFill/>
          </a:ln>
        </p:spPr>
      </p:pic>
      <p:pic>
        <p:nvPicPr>
          <p:cNvPr id="9223" name="Picture 7" descr="H:\2\人教教参资源\九\图\电压表.JPG"/>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385330" y="3274792"/>
            <a:ext cx="1125338" cy="1145582"/>
          </a:xfrm>
          <a:prstGeom prst="rect">
            <a:avLst/>
          </a:prstGeom>
          <a:noFill/>
          <a:ln w="9525">
            <a:noFill/>
          </a:ln>
        </p:spPr>
      </p:pic>
      <p:pic>
        <p:nvPicPr>
          <p:cNvPr id="9224" name="Picture 14" descr="H:\2\人教教参资源\九\图\蓄电池.jpg"/>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735735" y="1816021"/>
            <a:ext cx="1188452" cy="1113429"/>
          </a:xfrm>
          <a:prstGeom prst="rect">
            <a:avLst/>
          </a:prstGeom>
          <a:noFill/>
          <a:ln w="9525">
            <a:noFill/>
          </a:ln>
        </p:spPr>
      </p:pic>
      <p:pic>
        <p:nvPicPr>
          <p:cNvPr id="9225" name="图片 7" descr="导线.jpg"/>
          <p:cNvPicPr>
            <a:picLocks noChangeAspect="1"/>
          </p:cNvPicPr>
          <p:nvPr/>
        </p:nvPicPr>
        <p:blipFill>
          <a:blip r:embed="rId5">
            <a:clrChange>
              <a:clrFrom>
                <a:srgbClr val="B0A6A4">
                  <a:alpha val="100000"/>
                </a:srgbClr>
              </a:clrFrom>
              <a:clrTo>
                <a:srgbClr val="B0A6A4">
                  <a:alpha val="100000"/>
                  <a:alpha val="0"/>
                </a:srgbClr>
              </a:clrTo>
            </a:clrChange>
            <a:lum bright="29999" contrast="29999"/>
          </a:blip>
          <a:srcRect t="15977" b="12196"/>
          <a:stretch>
            <a:fillRect/>
          </a:stretch>
        </p:blipFill>
        <p:spPr>
          <a:xfrm>
            <a:off x="4301681" y="3004473"/>
            <a:ext cx="1178925" cy="1405183"/>
          </a:xfrm>
          <a:prstGeom prst="rect">
            <a:avLst/>
          </a:prstGeom>
          <a:noFill/>
          <a:ln w="9525">
            <a:noFill/>
          </a:ln>
        </p:spPr>
      </p:pic>
      <p:pic>
        <p:nvPicPr>
          <p:cNvPr id="9226" name="Picture 4" descr="H:\2\人教教参资源\九\ppt\16\16-4-2.JPG"/>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4086140" y="1924387"/>
            <a:ext cx="1770769" cy="918133"/>
          </a:xfrm>
          <a:prstGeom prst="rect">
            <a:avLst/>
          </a:prstGeom>
          <a:noFill/>
          <a:ln w="9525">
            <a:noFill/>
          </a:ln>
        </p:spPr>
      </p:pic>
      <p:pic>
        <p:nvPicPr>
          <p:cNvPr id="9227" name="Picture 12" descr="H:\2\人教教参资源\九\图\电阻3.jpg"/>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2844101" y="3112838"/>
            <a:ext cx="1026498" cy="423937"/>
          </a:xfrm>
          <a:prstGeom prst="rect">
            <a:avLst/>
          </a:prstGeom>
          <a:noFill/>
          <a:ln w="9525">
            <a:noFill/>
          </a:ln>
        </p:spPr>
      </p:pic>
      <p:sp>
        <p:nvSpPr>
          <p:cNvPr id="9228" name="Rectangle 4"/>
          <p:cNvSpPr/>
          <p:nvPr/>
        </p:nvSpPr>
        <p:spPr>
          <a:xfrm>
            <a:off x="1221740" y="1168400"/>
            <a:ext cx="1567815" cy="460375"/>
          </a:xfrm>
          <a:prstGeom prst="rect">
            <a:avLst/>
          </a:prstGeom>
          <a:solidFill>
            <a:srgbClr val="CCFFFF"/>
          </a:solidFill>
          <a:ln w="19050" cap="flat" cmpd="sng">
            <a:solidFill>
              <a:schemeClr val="tx2"/>
            </a:solidFill>
            <a:prstDash val="solid"/>
            <a:miter/>
            <a:headEnd type="none" w="med" len="med"/>
            <a:tailEnd type="none" w="med" len="med"/>
          </a:ln>
        </p:spPr>
        <p:txBody>
          <a:bodyPr wrap="square" anchor="t" anchorCtr="0">
            <a:spAutoFit/>
          </a:bodyPr>
          <a:p>
            <a:pPr algn="ctr"/>
            <a:r>
              <a:rPr lang="zh-CN" altLang="en-US" sz="2400" dirty="0">
                <a:latin typeface="Arial" panose="020B0604020202020204" pitchFamily="34" charset="0"/>
                <a:ea typeface="黑体" panose="02010609060101010101" pitchFamily="49" charset="-122"/>
              </a:rPr>
              <a:t>设计实验</a:t>
            </a:r>
            <a:endParaRPr lang="zh-CN" altLang="en-US" sz="2400" dirty="0">
              <a:latin typeface="Arial" panose="020B0604020202020204" pitchFamily="34" charset="0"/>
              <a:ea typeface="黑体" panose="02010609060101010101" pitchFamily="49" charset="-122"/>
            </a:endParaRPr>
          </a:p>
        </p:txBody>
      </p:sp>
      <p:pic>
        <p:nvPicPr>
          <p:cNvPr id="69682" name="Picture 50"/>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5922405" y="2248293"/>
            <a:ext cx="1789823" cy="153141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9682"/>
                                        </p:tgtEl>
                                        <p:attrNameLst>
                                          <p:attrName>style.visibility</p:attrName>
                                        </p:attrNameLst>
                                      </p:cBhvr>
                                      <p:to>
                                        <p:strVal val="visible"/>
                                      </p:to>
                                    </p:set>
                                    <p:animEffect transition="in" filter="blinds(horizontal)">
                                      <p:cBhvr>
                                        <p:cTn id="7" dur="500"/>
                                        <p:tgtEl>
                                          <p:spTgt spid="69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8612" name="Rectangle 4"/>
          <p:cNvSpPr/>
          <p:nvPr/>
        </p:nvSpPr>
        <p:spPr>
          <a:xfrm>
            <a:off x="755650" y="915670"/>
            <a:ext cx="7054215" cy="2861310"/>
          </a:xfrm>
          <a:prstGeom prst="rect">
            <a:avLst/>
          </a:prstGeom>
          <a:noFill/>
          <a:ln w="9525">
            <a:noFill/>
          </a:ln>
        </p:spPr>
        <p:txBody>
          <a:bodyPr wrap="square" anchor="t" anchorCtr="0">
            <a:spAutoFit/>
          </a:bodyPr>
          <a:p>
            <a:pPr>
              <a:lnSpc>
                <a:spcPct val="150000"/>
              </a:lnSpc>
            </a:pPr>
            <a:r>
              <a:rPr lang="zh-CN" altLang="en-US" sz="2400" dirty="0">
                <a:latin typeface="Times New Roman" panose="02020603050405020304" pitchFamily="18" charset="0"/>
                <a:ea typeface="宋体" panose="02010600030101010101" pitchFamily="2" charset="-122"/>
              </a:rPr>
              <a:t>　　测电阻两端电压，选择什么器材？</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如何改变电阻两端电压？怎么操作？</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测通过电阻的电流，选择什么器材？</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实验过程中的不变量是什么，如何控制其不变？</a:t>
            </a:r>
            <a:endParaRPr lang="zh-CN" altLang="en-US" sz="2400" dirty="0">
              <a:latin typeface="Times New Roman" panose="02020603050405020304" pitchFamily="18" charset="0"/>
              <a:ea typeface="宋体" panose="02010600030101010101" pitchFamily="2" charset="-122"/>
            </a:endParaRPr>
          </a:p>
          <a:p>
            <a:pPr>
              <a:lnSpc>
                <a:spcPct val="150000"/>
              </a:lnSpc>
            </a:pPr>
            <a:r>
              <a:rPr lang="zh-CN" altLang="en-US" sz="2400" dirty="0">
                <a:latin typeface="Times New Roman" panose="02020603050405020304" pitchFamily="18" charset="0"/>
                <a:ea typeface="宋体" panose="02010600030101010101" pitchFamily="2" charset="-122"/>
              </a:rPr>
              <a:t>　　滑动变阻器在实验中起到什么作用？</a:t>
            </a:r>
            <a:endParaRPr lang="zh-CN" altLang="en-US" sz="2400" dirty="0">
              <a:latin typeface="Times New Roman" panose="02020603050405020304" pitchFamily="18" charset="0"/>
              <a:ea typeface="宋体" panose="02010600030101010101" pitchFamily="2" charset="-122"/>
            </a:endParaRPr>
          </a:p>
        </p:txBody>
      </p:sp>
      <p:grpSp>
        <p:nvGrpSpPr>
          <p:cNvPr id="10242" name="组合 3"/>
          <p:cNvGrpSpPr/>
          <p:nvPr/>
        </p:nvGrpSpPr>
        <p:grpSpPr>
          <a:xfrm>
            <a:off x="251440" y="411860"/>
            <a:ext cx="1366630" cy="375113"/>
            <a:chOff x="1076" y="1998"/>
            <a:chExt cx="2868"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868"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612">
                                            <p:txEl>
                                              <p:charRg st="0" end="1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8612">
                                            <p:txEl>
                                              <p:charRg st="18" end="3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8612">
                                            <p:txEl>
                                              <p:charRg st="37" end="5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612">
                                            <p:txEl>
                                              <p:charRg st="56" end="8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8612">
                                            <p:txEl>
                                              <p:charRg st="80" end="9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1265" name="组合 3"/>
          <p:cNvGrpSpPr/>
          <p:nvPr/>
        </p:nvGrpSpPr>
        <p:grpSpPr>
          <a:xfrm>
            <a:off x="251440" y="483625"/>
            <a:ext cx="1360912" cy="375113"/>
            <a:chOff x="1076" y="1998"/>
            <a:chExt cx="2856"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856"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11268" name="Rectangle 4"/>
          <p:cNvSpPr/>
          <p:nvPr/>
        </p:nvSpPr>
        <p:spPr>
          <a:xfrm>
            <a:off x="1259840" y="1059815"/>
            <a:ext cx="1512570" cy="460375"/>
          </a:xfrm>
          <a:prstGeom prst="rect">
            <a:avLst/>
          </a:prstGeom>
          <a:solidFill>
            <a:srgbClr val="CCFFFF"/>
          </a:solidFill>
          <a:ln w="19050" cap="flat" cmpd="sng">
            <a:solidFill>
              <a:schemeClr val="tx2"/>
            </a:solidFill>
            <a:prstDash val="solid"/>
            <a:miter/>
            <a:headEnd type="none" w="med" len="med"/>
            <a:tailEnd type="none" w="med" len="med"/>
          </a:ln>
        </p:spPr>
        <p:txBody>
          <a:bodyPr wrap="square" anchor="t" anchorCtr="0">
            <a:spAutoFit/>
          </a:bodyPr>
          <a:p>
            <a:pPr algn="ctr"/>
            <a:r>
              <a:rPr lang="zh-CN" altLang="en-US" sz="2400" dirty="0">
                <a:latin typeface="Arial" panose="020B0604020202020204" pitchFamily="34" charset="0"/>
                <a:ea typeface="黑体" panose="02010609060101010101" pitchFamily="49" charset="-122"/>
              </a:rPr>
              <a:t>进行实验</a:t>
            </a:r>
            <a:endParaRPr lang="zh-CN" altLang="en-US" sz="2400" dirty="0">
              <a:latin typeface="Arial" panose="020B0604020202020204" pitchFamily="34" charset="0"/>
              <a:ea typeface="黑体" panose="02010609060101010101" pitchFamily="49" charset="-122"/>
            </a:endParaRPr>
          </a:p>
        </p:txBody>
      </p:sp>
      <p:pic>
        <p:nvPicPr>
          <p:cNvPr id="1025" name="ShockwaveFlash1" descr="clipboard/media/image1.wmf"/>
          <p:cNvPicPr/>
          <p:nvPr/>
        </p:nvPicPr>
        <p:blipFill>
          <a:blip r:embed="rId1">
            <a:clrChange>
              <a:clrFrom>
                <a:srgbClr val="FFFFFF">
                  <a:alpha val="100000"/>
                </a:srgbClr>
              </a:clrFrom>
              <a:clrTo>
                <a:srgbClr val="FFFFFF">
                  <a:alpha val="100000"/>
                  <a:alpha val="0"/>
                </a:srgbClr>
              </a:clrTo>
            </a:clrChange>
          </a:blip>
          <a:stretch>
            <a:fillRect/>
          </a:stretch>
        </p:blipFill>
        <p:spPr>
          <a:xfrm>
            <a:off x="1979556" y="1600480"/>
            <a:ext cx="5319452" cy="3131892"/>
          </a:xfrm>
          <a:prstGeom prst="rect">
            <a:avLst/>
          </a:prstGeom>
          <a:noFill/>
          <a:ln w="9525">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aphicFrame>
        <p:nvGraphicFramePr>
          <p:cNvPr id="72980" name="表格 72979"/>
          <p:cNvGraphicFramePr/>
          <p:nvPr>
            <p:custDataLst>
              <p:tags r:id="rId1"/>
            </p:custDataLst>
          </p:nvPr>
        </p:nvGraphicFramePr>
        <p:xfrm>
          <a:off x="1961693" y="1750525"/>
          <a:ext cx="5337175" cy="1794510"/>
        </p:xfrm>
        <a:graphic>
          <a:graphicData uri="http://schemas.openxmlformats.org/drawingml/2006/table">
            <a:tbl>
              <a:tblPr/>
              <a:tblGrid>
                <a:gridCol w="1340485"/>
                <a:gridCol w="758190"/>
                <a:gridCol w="758825"/>
                <a:gridCol w="816610"/>
                <a:gridCol w="816610"/>
                <a:gridCol w="846455"/>
              </a:tblGrid>
              <a:tr h="598170">
                <a:tc>
                  <a:txBody>
                    <a:bodyPr/>
                    <a:p>
                      <a:pPr marL="0" lvl="0" indent="0" algn="ctr" eaLnBrk="1" hangingPunct="1">
                        <a:spcBef>
                          <a:spcPct val="50000"/>
                        </a:spcBef>
                        <a:buNone/>
                      </a:pPr>
                      <a:r>
                        <a:rPr lang="zh-CN" altLang="en-US" sz="2400" dirty="0">
                          <a:latin typeface="Times New Roman" panose="02020603050405020304" pitchFamily="18" charset="0"/>
                          <a:ea typeface="宋体" panose="02010600030101010101" pitchFamily="2" charset="-122"/>
                        </a:rPr>
                        <a:t>电阻</a:t>
                      </a:r>
                      <a:r>
                        <a:rPr lang="en-US" altLang="x-none" sz="2400" i="1">
                          <a:latin typeface="Times New Roman" panose="02020603050405020304" pitchFamily="18" charset="0"/>
                          <a:ea typeface="宋体" panose="02010600030101010101" pitchFamily="2" charset="-122"/>
                        </a:rPr>
                        <a:t>R</a:t>
                      </a:r>
                      <a:endParaRPr lang="en-US" altLang="x-none" sz="2400" i="1">
                        <a:latin typeface="Times New Roman" panose="02020603050405020304" pitchFamily="18" charset="0"/>
                        <a:ea typeface="宋体" panose="02010600030101010101" pitchFamily="2" charset="-122"/>
                      </a:endParaRPr>
                    </a:p>
                  </a:txBody>
                  <a:tcPr marL="68591" marR="68591" marT="34295" marB="34295" anchor="ctr">
                    <a:lnL w="28575">
                      <a:solidFill>
                        <a:schemeClr val="accent6">
                          <a:lumMod val="50000"/>
                        </a:schemeClr>
                      </a:solidFill>
                      <a:prstDash val="solid"/>
                    </a:lnL>
                    <a:lnR w="12700" cap="flat" cmpd="sng">
                      <a:solidFill>
                        <a:schemeClr val="tx1"/>
                      </a:solidFill>
                      <a:prstDash val="solid"/>
                      <a:headEnd type="none" w="med" len="med"/>
                      <a:tailEnd type="none" w="med" len="med"/>
                    </a:lnR>
                    <a:lnT w="28575">
                      <a:solidFill>
                        <a:schemeClr val="accent6">
                          <a:lumMod val="50000"/>
                        </a:schemeClr>
                      </a:solidFill>
                      <a:prstDash val="solid"/>
                    </a:lnT>
                    <a:lnB w="12700" cap="flat" cmpd="sng">
                      <a:solidFill>
                        <a:schemeClr val="tx1"/>
                      </a:solidFill>
                      <a:prstDash val="solid"/>
                      <a:headEnd type="none" w="med" len="med"/>
                      <a:tailEnd type="none" w="med" len="med"/>
                    </a:lnB>
                    <a:lnTlToBr>
                      <a:noFill/>
                    </a:lnTlToBr>
                    <a:lnBlToTr>
                      <a:noFill/>
                    </a:lnBlToTr>
                    <a:noFill/>
                  </a:tcPr>
                </a:tc>
                <a:tc gridSpan="5">
                  <a:txBody>
                    <a:bodyPr/>
                    <a:p>
                      <a:pPr marL="0" lvl="0" indent="0" algn="ctr">
                        <a:buNone/>
                      </a:pPr>
                      <a:r>
                        <a:rPr lang="en-US" altLang="zh-CN" sz="2400">
                          <a:latin typeface="Times New Roman" panose="02020603050405020304" pitchFamily="18" charset="0"/>
                          <a:ea typeface="宋体" panose="02010600030101010101" pitchFamily="2" charset="-122"/>
                        </a:rPr>
                        <a:t>5</a:t>
                      </a:r>
                      <a:r>
                        <a:rPr lang="el-GR" altLang="en-US" sz="2400" dirty="0">
                          <a:latin typeface="Times New Roman" panose="02020603050405020304" pitchFamily="18" charset="0"/>
                          <a:ea typeface="宋体" panose="02010600030101010101" pitchFamily="2" charset="-122"/>
                        </a:rPr>
                        <a:t>Ω</a:t>
                      </a:r>
                      <a:endParaRPr lang="el-GR" altLang="en-US" sz="2400" dirty="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28575">
                      <a:solidFill>
                        <a:schemeClr val="accent6">
                          <a:lumMod val="50000"/>
                        </a:schemeClr>
                      </a:solidFill>
                      <a:prstDash val="solid"/>
                    </a:lnR>
                    <a:lnT w="28575">
                      <a:solidFill>
                        <a:schemeClr val="accent6">
                          <a:lumMod val="50000"/>
                        </a:schemeClr>
                      </a:solidFill>
                      <a:prstDash val="solid"/>
                    </a:lnT>
                    <a:lnB w="12700" cap="flat" cmpd="sng">
                      <a:solidFill>
                        <a:schemeClr val="tx1"/>
                      </a:solidFill>
                      <a:prstDash val="solid"/>
                      <a:headEnd type="none" w="med" len="med"/>
                      <a:tailEnd type="none" w="med" len="med"/>
                    </a:lnB>
                    <a:lnTlToBr>
                      <a:noFill/>
                    </a:lnTlToBr>
                    <a:lnBlToTr>
                      <a:noFill/>
                    </a:lnBlToTr>
                    <a:noFill/>
                  </a:tcPr>
                </a:tc>
                <a:tc hMerge="1">
                  <a:tcPr>
                    <a:lnT w="28575">
                      <a:solidFill>
                        <a:schemeClr val="accent6">
                          <a:lumMod val="50000"/>
                        </a:schemeClr>
                      </a:solidFill>
                      <a:prstDash val="solid"/>
                    </a:lnT>
                    <a:lnB w="12700" cap="flat" cmpd="sng">
                      <a:solidFill>
                        <a:schemeClr val="tx1"/>
                      </a:solidFill>
                      <a:prstDash val="solid"/>
                      <a:headEnd type="none" w="med" len="med"/>
                      <a:tailEnd type="none" w="med" len="med"/>
                    </a:lnB>
                  </a:tcPr>
                </a:tc>
                <a:tc hMerge="1">
                  <a:tcPr>
                    <a:lnT w="28575">
                      <a:solidFill>
                        <a:schemeClr val="accent6">
                          <a:lumMod val="50000"/>
                        </a:schemeClr>
                      </a:solidFill>
                      <a:prstDash val="solid"/>
                    </a:lnT>
                    <a:lnB w="12700" cap="flat" cmpd="sng">
                      <a:solidFill>
                        <a:schemeClr val="tx1"/>
                      </a:solidFill>
                      <a:prstDash val="solid"/>
                      <a:headEnd type="none" w="med" len="med"/>
                      <a:tailEnd type="none" w="med" len="med"/>
                    </a:lnB>
                  </a:tcPr>
                </a:tc>
                <a:tc hMerge="1">
                  <a:tcPr>
                    <a:lnT w="28575">
                      <a:solidFill>
                        <a:schemeClr val="accent6">
                          <a:lumMod val="50000"/>
                        </a:schemeClr>
                      </a:solidFill>
                      <a:prstDash val="solid"/>
                    </a:lnT>
                    <a:lnB w="12700" cap="flat" cmpd="sng">
                      <a:solidFill>
                        <a:schemeClr val="tx1"/>
                      </a:solidFill>
                      <a:prstDash val="solid"/>
                      <a:headEnd type="none" w="med" len="med"/>
                      <a:tailEnd type="none" w="med" len="med"/>
                    </a:lnB>
                  </a:tcPr>
                </a:tc>
                <a:tc hMerge="1">
                  <a:tcPr>
                    <a:lnR w="28575">
                      <a:solidFill>
                        <a:schemeClr val="accent6">
                          <a:lumMod val="50000"/>
                        </a:schemeClr>
                      </a:solidFill>
                      <a:prstDash val="solid"/>
                    </a:lnR>
                    <a:lnT w="28575">
                      <a:solidFill>
                        <a:schemeClr val="accent6">
                          <a:lumMod val="50000"/>
                        </a:schemeClr>
                      </a:solidFill>
                      <a:prstDash val="solid"/>
                    </a:lnT>
                    <a:lnB w="12700" cap="flat" cmpd="sng">
                      <a:solidFill>
                        <a:schemeClr val="tx1"/>
                      </a:solidFill>
                      <a:prstDash val="solid"/>
                      <a:headEnd type="none" w="med" len="med"/>
                      <a:tailEnd type="none" w="med" len="med"/>
                    </a:lnB>
                  </a:tcPr>
                </a:tc>
              </a:tr>
              <a:tr h="598170">
                <a:tc>
                  <a:txBody>
                    <a:bodyPr/>
                    <a:p>
                      <a:pPr marL="0" lvl="0" indent="0" algn="ctr">
                        <a:buNone/>
                      </a:pPr>
                      <a:r>
                        <a:rPr lang="zh-CN" altLang="en-US" sz="2400" dirty="0">
                          <a:latin typeface="Times New Roman" panose="02020603050405020304" pitchFamily="18" charset="0"/>
                          <a:ea typeface="宋体" panose="02010600030101010101" pitchFamily="2" charset="-122"/>
                        </a:rPr>
                        <a:t>电压</a:t>
                      </a:r>
                      <a:r>
                        <a:rPr lang="en-US" altLang="x-none" sz="2400" i="1">
                          <a:latin typeface="Times New Roman" panose="02020603050405020304" pitchFamily="18" charset="0"/>
                          <a:ea typeface="宋体" panose="02010600030101010101" pitchFamily="2" charset="-122"/>
                        </a:rPr>
                        <a:t>U</a:t>
                      </a:r>
                      <a:r>
                        <a:rPr lang="en-US" altLang="x-none" sz="2400">
                          <a:latin typeface="Times New Roman" panose="02020603050405020304" pitchFamily="18" charset="0"/>
                          <a:ea typeface="宋体" panose="02010600030101010101" pitchFamily="2" charset="-122"/>
                        </a:rPr>
                        <a:t>/V</a:t>
                      </a:r>
                      <a:endParaRPr lang="en-US" altLang="x-none" sz="2400">
                        <a:latin typeface="Times New Roman" panose="02020603050405020304" pitchFamily="18" charset="0"/>
                        <a:ea typeface="宋体" panose="02010600030101010101" pitchFamily="2" charset="-122"/>
                      </a:endParaRPr>
                    </a:p>
                  </a:txBody>
                  <a:tcPr marL="68591" marR="68591" marT="34295" marB="34295" anchor="ctr">
                    <a:lnL w="28575">
                      <a:solidFill>
                        <a:schemeClr val="accent6">
                          <a:lumMod val="50000"/>
                        </a:schemeClr>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x-none" sz="2400">
                          <a:latin typeface="Times New Roman" panose="02020603050405020304" pitchFamily="18" charset="0"/>
                          <a:ea typeface="宋体" panose="02010600030101010101" pitchFamily="2" charset="-122"/>
                        </a:rPr>
                        <a:t>1.0</a:t>
                      </a:r>
                      <a:endParaRPr lang="en-US" altLang="x-none" sz="240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a:latin typeface="Times New Roman" panose="02020603050405020304" pitchFamily="18" charset="0"/>
                          <a:ea typeface="宋体" panose="02010600030101010101" pitchFamily="2" charset="-122"/>
                        </a:rPr>
                        <a:t>1.5</a:t>
                      </a:r>
                      <a:endParaRPr lang="en-US" altLang="zh-CN" sz="240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a:latin typeface="Times New Roman" panose="02020603050405020304" pitchFamily="18" charset="0"/>
                          <a:ea typeface="宋体" panose="02010600030101010101" pitchFamily="2" charset="-122"/>
                        </a:rPr>
                        <a:t>2.0</a:t>
                      </a:r>
                      <a:endParaRPr lang="en-US" altLang="zh-CN" sz="240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a:latin typeface="Times New Roman" panose="02020603050405020304" pitchFamily="18" charset="0"/>
                          <a:ea typeface="宋体" panose="02010600030101010101" pitchFamily="2" charset="-122"/>
                        </a:rPr>
                        <a:t>2.5</a:t>
                      </a:r>
                      <a:endParaRPr lang="en-US" altLang="zh-CN" sz="240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en-US" altLang="zh-CN" sz="2400">
                          <a:latin typeface="Times New Roman" panose="02020603050405020304" pitchFamily="18" charset="0"/>
                          <a:ea typeface="宋体" panose="02010600030101010101" pitchFamily="2" charset="-122"/>
                        </a:rPr>
                        <a:t>3.0</a:t>
                      </a:r>
                      <a:endParaRPr lang="en-US" altLang="zh-CN" sz="240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28575">
                      <a:solidFill>
                        <a:schemeClr val="accent6">
                          <a:lumMod val="50000"/>
                        </a:schemeClr>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98170">
                <a:tc>
                  <a:txBody>
                    <a:bodyPr/>
                    <a:p>
                      <a:pPr marL="0" lvl="0" indent="0" algn="ctr">
                        <a:buNone/>
                      </a:pPr>
                      <a:r>
                        <a:rPr lang="zh-CN" altLang="en-US" sz="2400" dirty="0">
                          <a:latin typeface="Times New Roman" panose="02020603050405020304" pitchFamily="18" charset="0"/>
                          <a:ea typeface="宋体" panose="02010600030101010101" pitchFamily="2" charset="-122"/>
                        </a:rPr>
                        <a:t>电流</a:t>
                      </a:r>
                      <a:r>
                        <a:rPr lang="en-US" altLang="x-none" sz="2400" i="1">
                          <a:latin typeface="Times New Roman" panose="02020603050405020304" pitchFamily="18" charset="0"/>
                          <a:ea typeface="宋体" panose="02010600030101010101" pitchFamily="2" charset="-122"/>
                        </a:rPr>
                        <a:t>I</a:t>
                      </a:r>
                      <a:r>
                        <a:rPr lang="en-US" altLang="x-none" sz="2400">
                          <a:latin typeface="Times New Roman" panose="02020603050405020304" pitchFamily="18" charset="0"/>
                          <a:ea typeface="宋体" panose="02010600030101010101" pitchFamily="2" charset="-122"/>
                        </a:rPr>
                        <a:t>/A</a:t>
                      </a:r>
                      <a:endParaRPr lang="en-US" altLang="x-none" sz="2400">
                        <a:latin typeface="Times New Roman" panose="02020603050405020304" pitchFamily="18" charset="0"/>
                        <a:ea typeface="宋体" panose="02010600030101010101" pitchFamily="2" charset="-122"/>
                      </a:endParaRPr>
                    </a:p>
                  </a:txBody>
                  <a:tcPr marL="68591" marR="68591" marT="34295" marB="34295" anchor="ctr">
                    <a:lnL w="28575">
                      <a:solidFill>
                        <a:schemeClr val="accent6">
                          <a:lumMod val="50000"/>
                        </a:schemeClr>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a:solidFill>
                        <a:schemeClr val="accent6">
                          <a:lumMod val="50000"/>
                        </a:schemeClr>
                      </a:solidFill>
                      <a:prstDash val="solid"/>
                    </a:lnB>
                    <a:lnTlToBr>
                      <a:noFill/>
                    </a:lnTlToBr>
                    <a:lnBlToTr>
                      <a:noFill/>
                    </a:lnBlToTr>
                    <a:noFill/>
                  </a:tcPr>
                </a:tc>
                <a:tc>
                  <a:txBody>
                    <a:bodyPr/>
                    <a:p>
                      <a:pPr marL="0" lvl="0" indent="0" algn="ctr">
                        <a:buNone/>
                      </a:pPr>
                      <a:endParaRPr lang="zh-CN" altLang="en-US" sz="2400" dirty="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a:solidFill>
                        <a:schemeClr val="accent6">
                          <a:lumMod val="50000"/>
                        </a:schemeClr>
                      </a:solidFill>
                      <a:prstDash val="solid"/>
                    </a:lnB>
                    <a:lnTlToBr>
                      <a:noFill/>
                    </a:lnTlToBr>
                    <a:lnBlToTr>
                      <a:noFill/>
                    </a:lnBlToTr>
                    <a:noFill/>
                  </a:tcPr>
                </a:tc>
                <a:tc>
                  <a:txBody>
                    <a:bodyPr/>
                    <a:p>
                      <a:pPr marL="0" lvl="0" indent="0" algn="ctr">
                        <a:buNone/>
                      </a:pPr>
                      <a:endParaRPr lang="zh-CN" altLang="en-US" sz="2400" dirty="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a:solidFill>
                        <a:schemeClr val="accent6">
                          <a:lumMod val="50000"/>
                        </a:schemeClr>
                      </a:solidFill>
                      <a:prstDash val="solid"/>
                    </a:lnB>
                    <a:lnTlToBr>
                      <a:noFill/>
                    </a:lnTlToBr>
                    <a:lnBlToTr>
                      <a:noFill/>
                    </a:lnBlToTr>
                    <a:noFill/>
                  </a:tcPr>
                </a:tc>
                <a:tc>
                  <a:txBody>
                    <a:bodyPr/>
                    <a:p>
                      <a:pPr marL="0" lvl="0" indent="0" algn="ctr">
                        <a:buNone/>
                      </a:pPr>
                      <a:endParaRPr lang="zh-CN" altLang="en-US" sz="2400" dirty="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a:solidFill>
                        <a:schemeClr val="accent6">
                          <a:lumMod val="50000"/>
                        </a:schemeClr>
                      </a:solidFill>
                      <a:prstDash val="solid"/>
                    </a:lnB>
                    <a:lnTlToBr>
                      <a:noFill/>
                    </a:lnTlToBr>
                    <a:lnBlToTr>
                      <a:noFill/>
                    </a:lnBlToTr>
                    <a:noFill/>
                  </a:tcPr>
                </a:tc>
                <a:tc>
                  <a:txBody>
                    <a:bodyPr/>
                    <a:p>
                      <a:pPr marL="0" lvl="0" indent="0" algn="ctr">
                        <a:buNone/>
                      </a:pPr>
                      <a:endParaRPr lang="zh-CN" altLang="en-US" sz="2400" dirty="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a:solidFill>
                        <a:schemeClr val="accent6">
                          <a:lumMod val="50000"/>
                        </a:schemeClr>
                      </a:solidFill>
                      <a:prstDash val="solid"/>
                    </a:lnB>
                    <a:lnTlToBr>
                      <a:noFill/>
                    </a:lnTlToBr>
                    <a:lnBlToTr>
                      <a:noFill/>
                    </a:lnBlToTr>
                    <a:noFill/>
                  </a:tcPr>
                </a:tc>
                <a:tc>
                  <a:txBody>
                    <a:bodyPr/>
                    <a:p>
                      <a:pPr marL="0" lvl="0" indent="0" algn="ctr">
                        <a:buNone/>
                      </a:pPr>
                      <a:endParaRPr lang="zh-CN" altLang="en-US" sz="2400" dirty="0">
                        <a:latin typeface="Times New Roman" panose="02020603050405020304" pitchFamily="18" charset="0"/>
                        <a:ea typeface="宋体" panose="02010600030101010101" pitchFamily="2" charset="-122"/>
                      </a:endParaRPr>
                    </a:p>
                  </a:txBody>
                  <a:tcPr marL="68591" marR="68591" marT="34295" marB="34295" anchor="ctr">
                    <a:lnL w="12700" cap="flat" cmpd="sng">
                      <a:solidFill>
                        <a:schemeClr val="tx1"/>
                      </a:solidFill>
                      <a:prstDash val="solid"/>
                      <a:headEnd type="none" w="med" len="med"/>
                      <a:tailEnd type="none" w="med" len="med"/>
                    </a:lnL>
                    <a:lnR w="28575">
                      <a:solidFill>
                        <a:schemeClr val="accent6">
                          <a:lumMod val="50000"/>
                        </a:schemeClr>
                      </a:solidFill>
                      <a:prstDash val="solid"/>
                    </a:lnR>
                    <a:lnT w="12700" cap="flat" cmpd="sng">
                      <a:solidFill>
                        <a:schemeClr val="tx1"/>
                      </a:solidFill>
                      <a:prstDash val="solid"/>
                      <a:headEnd type="none" w="med" len="med"/>
                      <a:tailEnd type="none" w="med" len="med"/>
                    </a:lnT>
                    <a:lnB w="28575">
                      <a:solidFill>
                        <a:schemeClr val="accent6">
                          <a:lumMod val="50000"/>
                        </a:schemeClr>
                      </a:solidFill>
                      <a:prstDash val="solid"/>
                    </a:lnB>
                    <a:lnTlToBr>
                      <a:noFill/>
                    </a:lnTlToBr>
                    <a:lnBlToTr>
                      <a:noFill/>
                    </a:lnBlToTr>
                    <a:noFill/>
                  </a:tcPr>
                </a:tc>
              </a:tr>
            </a:tbl>
          </a:graphicData>
        </a:graphic>
      </p:graphicFrame>
      <p:sp>
        <p:nvSpPr>
          <p:cNvPr id="17437" name="圆角矩形标注 72790"/>
          <p:cNvSpPr/>
          <p:nvPr/>
        </p:nvSpPr>
        <p:spPr>
          <a:xfrm flipH="1" flipV="1">
            <a:off x="611505" y="3364230"/>
            <a:ext cx="1286510" cy="445135"/>
          </a:xfrm>
          <a:prstGeom prst="wedgeRoundRectCallout">
            <a:avLst>
              <a:gd name="adj1" fmla="val -70533"/>
              <a:gd name="adj2" fmla="val 164693"/>
              <a:gd name="adj3" fmla="val 16667"/>
            </a:avLst>
          </a:prstGeom>
          <a:solidFill>
            <a:schemeClr val="bg1"/>
          </a:solidFill>
          <a:ln w="28575" cap="flat" cmpd="sng">
            <a:solidFill>
              <a:srgbClr val="0066CC"/>
            </a:solidFill>
            <a:prstDash val="solid"/>
            <a:miter/>
            <a:headEnd type="none" w="med" len="med"/>
            <a:tailEnd type="none" w="med" len="med"/>
          </a:ln>
        </p:spPr>
        <p:txBody>
          <a:bodyPr rot="10800000"/>
          <a:p>
            <a:pPr algn="ctr"/>
            <a:r>
              <a:rPr lang="zh-CN" altLang="en-US" sz="2400" dirty="0">
                <a:latin typeface="Arial" panose="020B0604020202020204" pitchFamily="34" charset="0"/>
              </a:rPr>
              <a:t>自变量</a:t>
            </a:r>
            <a:endParaRPr lang="zh-CN" altLang="en-US" sz="2400" dirty="0">
              <a:latin typeface="Arial" panose="020B0604020202020204" pitchFamily="34" charset="0"/>
            </a:endParaRPr>
          </a:p>
        </p:txBody>
      </p:sp>
      <p:sp>
        <p:nvSpPr>
          <p:cNvPr id="17438" name="圆角矩形标注 72791"/>
          <p:cNvSpPr/>
          <p:nvPr/>
        </p:nvSpPr>
        <p:spPr>
          <a:xfrm flipH="1" flipV="1">
            <a:off x="3465830" y="3809365"/>
            <a:ext cx="1174750" cy="464185"/>
          </a:xfrm>
          <a:prstGeom prst="wedgeRoundRectCallout">
            <a:avLst>
              <a:gd name="adj1" fmla="val 90594"/>
              <a:gd name="adj2" fmla="val 134815"/>
              <a:gd name="adj3" fmla="val 16667"/>
            </a:avLst>
          </a:prstGeom>
          <a:solidFill>
            <a:schemeClr val="bg1"/>
          </a:solidFill>
          <a:ln w="28575" cap="flat" cmpd="sng">
            <a:solidFill>
              <a:srgbClr val="0066CC"/>
            </a:solidFill>
            <a:prstDash val="solid"/>
            <a:miter/>
            <a:headEnd type="none" w="med" len="med"/>
            <a:tailEnd type="none" w="med" len="med"/>
          </a:ln>
        </p:spPr>
        <p:txBody>
          <a:bodyPr rot="10800000"/>
          <a:p>
            <a:pPr algn="ctr"/>
            <a:r>
              <a:rPr lang="zh-CN" altLang="en-US" sz="2400" dirty="0">
                <a:latin typeface="Arial" panose="020B0604020202020204" pitchFamily="34" charset="0"/>
              </a:rPr>
              <a:t>因变量</a:t>
            </a:r>
            <a:endParaRPr lang="zh-CN" altLang="en-US" sz="2400" dirty="0">
              <a:latin typeface="Arial" panose="020B0604020202020204" pitchFamily="34" charset="0"/>
            </a:endParaRPr>
          </a:p>
        </p:txBody>
      </p:sp>
      <p:sp>
        <p:nvSpPr>
          <p:cNvPr id="72793" name="圆角矩形标注 72792"/>
          <p:cNvSpPr/>
          <p:nvPr/>
        </p:nvSpPr>
        <p:spPr>
          <a:xfrm flipH="1">
            <a:off x="2466975" y="1116330"/>
            <a:ext cx="1459865" cy="459105"/>
          </a:xfrm>
          <a:prstGeom prst="wedgeRoundRectCallout">
            <a:avLst>
              <a:gd name="adj1" fmla="val 35123"/>
              <a:gd name="adj2" fmla="val 114591"/>
              <a:gd name="adj3" fmla="val 16667"/>
            </a:avLst>
          </a:prstGeom>
          <a:solidFill>
            <a:schemeClr val="bg1"/>
          </a:solidFill>
          <a:ln w="28575" cap="flat" cmpd="sng">
            <a:solidFill>
              <a:srgbClr val="0066CC"/>
            </a:solidFill>
            <a:prstDash val="solid"/>
            <a:miter/>
            <a:headEnd type="none" w="med" len="med"/>
            <a:tailEnd type="none" w="med" len="med"/>
          </a:ln>
        </p:spPr>
        <p:txBody>
          <a:bodyPr/>
          <a:p>
            <a:pPr algn="ctr"/>
            <a:r>
              <a:rPr lang="zh-CN" altLang="en-US" sz="2400" dirty="0">
                <a:latin typeface="Arial" panose="020B0604020202020204" pitchFamily="34" charset="0"/>
              </a:rPr>
              <a:t>控制变量</a:t>
            </a:r>
            <a:endParaRPr lang="zh-CN" altLang="en-US" sz="2400" dirty="0">
              <a:latin typeface="Arial" panose="020B0604020202020204" pitchFamily="34" charset="0"/>
            </a:endParaRPr>
          </a:p>
        </p:txBody>
      </p:sp>
      <p:sp>
        <p:nvSpPr>
          <p:cNvPr id="72981" name="文本框 72980"/>
          <p:cNvSpPr txBox="1"/>
          <p:nvPr/>
        </p:nvSpPr>
        <p:spPr>
          <a:xfrm>
            <a:off x="3465716" y="3052106"/>
            <a:ext cx="3611880" cy="460375"/>
          </a:xfrm>
          <a:prstGeom prst="rect">
            <a:avLst/>
          </a:prstGeom>
          <a:noFill/>
          <a:ln w="9525">
            <a:noFill/>
          </a:ln>
        </p:spPr>
        <p:txBody>
          <a:bodyPr wrap="none">
            <a:spAutoFit/>
          </a:bodyPr>
          <a:p>
            <a:r>
              <a:rPr lang="en-US" altLang="zh-CN" sz="2400" dirty="0">
                <a:solidFill>
                  <a:srgbClr val="FF0000"/>
                </a:solidFill>
                <a:latin typeface="Times New Roman" panose="02020603050405020304" pitchFamily="18" charset="0"/>
              </a:rPr>
              <a:t>0.2     0.3     0.4     0.5     0.6</a:t>
            </a:r>
            <a:endParaRPr lang="en-US" altLang="zh-CN" sz="2400" dirty="0">
              <a:solidFill>
                <a:srgbClr val="FF0000"/>
              </a:solidFill>
              <a:latin typeface="Times New Roman" panose="02020603050405020304" pitchFamily="18" charset="0"/>
            </a:endParaRPr>
          </a:p>
        </p:txBody>
      </p:sp>
      <p:grpSp>
        <p:nvGrpSpPr>
          <p:cNvPr id="12289" name="组合 3"/>
          <p:cNvGrpSpPr/>
          <p:nvPr/>
        </p:nvGrpSpPr>
        <p:grpSpPr>
          <a:xfrm>
            <a:off x="179493" y="412057"/>
            <a:ext cx="1382831" cy="375113"/>
            <a:chOff x="1076" y="1998"/>
            <a:chExt cx="2902"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4101"/>
            <p:cNvSpPr txBox="1"/>
            <p:nvPr/>
          </p:nvSpPr>
          <p:spPr>
            <a:xfrm>
              <a:off x="1076" y="1998"/>
              <a:ext cx="2902"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实验与探究</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27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74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74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2981"/>
                                        </p:tgtEl>
                                        <p:attrNameLst>
                                          <p:attrName>style.visibility</p:attrName>
                                        </p:attrNameLst>
                                      </p:cBhvr>
                                      <p:to>
                                        <p:strVal val="visible"/>
                                      </p:to>
                                    </p:set>
                                    <p:animEffect transition="in" filter="blinds(horizontal)">
                                      <p:cBhvr>
                                        <p:cTn id="19" dur="500"/>
                                        <p:tgtEl>
                                          <p:spTgt spid="72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7" grpId="0" bldLvl="0" animBg="1"/>
      <p:bldP spid="17438" grpId="0" bldLvl="0" animBg="1"/>
      <p:bldP spid="72793" grpId="0" bldLvl="0" animBg="1"/>
      <p:bldP spid="72981" grpId="0"/>
    </p:bldLst>
  </p:timing>
</p:sld>
</file>

<file path=ppt/tags/tag1.xml><?xml version="1.0" encoding="utf-8"?>
<p:tagLst xmlns:p="http://schemas.openxmlformats.org/presentationml/2006/main">
  <p:tag name="AS_UNIQUEID" val="1116"/>
</p:tagLst>
</file>

<file path=ppt/tags/tag10.xml><?xml version="1.0" encoding="utf-8"?>
<p:tagLst xmlns:p="http://schemas.openxmlformats.org/presentationml/2006/main">
  <p:tag name="AS_UNIQUEID" val="1160"/>
</p:tagLst>
</file>

<file path=ppt/tags/tag11.xml><?xml version="1.0" encoding="utf-8"?>
<p:tagLst xmlns:p="http://schemas.openxmlformats.org/presentationml/2006/main">
  <p:tag name="AS_UNIQUEID" val="1167"/>
</p:tagLst>
</file>

<file path=ppt/tags/tag12.xml><?xml version="1.0" encoding="utf-8"?>
<p:tagLst xmlns:p="http://schemas.openxmlformats.org/presentationml/2006/main">
  <p:tag name="AS_UNIQUEID" val="1168"/>
</p:tagLst>
</file>

<file path=ppt/tags/tag13.xml><?xml version="1.0" encoding="utf-8"?>
<p:tagLst xmlns:p="http://schemas.openxmlformats.org/presentationml/2006/main">
  <p:tag name="AS_UNIQUEID" val="1169"/>
</p:tagLst>
</file>

<file path=ppt/tags/tag14.xml><?xml version="1.0" encoding="utf-8"?>
<p:tagLst xmlns:p="http://schemas.openxmlformats.org/presentationml/2006/main">
  <p:tag name="AS_UNIQUEID" val="1176"/>
</p:tagLst>
</file>

<file path=ppt/tags/tag15.xml><?xml version="1.0" encoding="utf-8"?>
<p:tagLst xmlns:p="http://schemas.openxmlformats.org/presentationml/2006/main">
  <p:tag name="AS_UNIQUEID" val="1177"/>
</p:tagLst>
</file>

<file path=ppt/tags/tag16.xml><?xml version="1.0" encoding="utf-8"?>
<p:tagLst xmlns:p="http://schemas.openxmlformats.org/presentationml/2006/main">
  <p:tag name="AS_UNIQUEID" val="1178"/>
</p:tagLst>
</file>

<file path=ppt/tags/tag17.xml><?xml version="1.0" encoding="utf-8"?>
<p:tagLst xmlns:p="http://schemas.openxmlformats.org/presentationml/2006/main">
  <p:tag name="KSO_WM_UNIT_TABLE_BEAUTIFY" val="smartTable{75b4e41b-c46e-4f26-87bc-e0e6b4b85b4a}"/>
</p:tagLst>
</file>

<file path=ppt/tags/tag18.xml><?xml version="1.0" encoding="utf-8"?>
<p:tagLst xmlns:p="http://schemas.openxmlformats.org/presentationml/2006/main">
  <p:tag name="COMMONDATA" val="eyJoZGlkIjoiZjY0YjExMzhjYjE5ZTFkYzEwYzgxOGFiNzQxOGQ0ZmYifQ=="/>
</p:tagLst>
</file>

<file path=ppt/tags/tag2.xml><?xml version="1.0" encoding="utf-8"?>
<p:tagLst xmlns:p="http://schemas.openxmlformats.org/presentationml/2006/main">
  <p:tag name="AS_UNIQUEID" val="1117"/>
</p:tagLst>
</file>

<file path=ppt/tags/tag3.xml><?xml version="1.0" encoding="utf-8"?>
<p:tagLst xmlns:p="http://schemas.openxmlformats.org/presentationml/2006/main">
  <p:tag name="AS_UNIQUEID" val="1118"/>
</p:tagLst>
</file>

<file path=ppt/tags/tag4.xml><?xml version="1.0" encoding="utf-8"?>
<p:tagLst xmlns:p="http://schemas.openxmlformats.org/presentationml/2006/main">
  <p:tag name="AS_UNIQUEID" val="1127"/>
</p:tagLst>
</file>

<file path=ppt/tags/tag5.xml><?xml version="1.0" encoding="utf-8"?>
<p:tagLst xmlns:p="http://schemas.openxmlformats.org/presentationml/2006/main">
  <p:tag name="AS_UNIQUEID" val="1128"/>
</p:tagLst>
</file>

<file path=ppt/tags/tag6.xml><?xml version="1.0" encoding="utf-8"?>
<p:tagLst xmlns:p="http://schemas.openxmlformats.org/presentationml/2006/main">
  <p:tag name="AS_UNIQUEID" val="1129"/>
</p:tagLst>
</file>

<file path=ppt/tags/tag7.xml><?xml version="1.0" encoding="utf-8"?>
<p:tagLst xmlns:p="http://schemas.openxmlformats.org/presentationml/2006/main">
  <p:tag name="KSO_WM_UNIT_TABLE_BEAUTIFY" val="smartTable{27482f13-0fe5-48dd-9460-5fa576d37ad8}"/>
</p:tagLst>
</file>

<file path=ppt/tags/tag8.xml><?xml version="1.0" encoding="utf-8"?>
<p:tagLst xmlns:p="http://schemas.openxmlformats.org/presentationml/2006/main">
  <p:tag name="AS_UNIQUEID" val="1158"/>
</p:tagLst>
</file>

<file path=ppt/tags/tag9.xml><?xml version="1.0" encoding="utf-8"?>
<p:tagLst xmlns:p="http://schemas.openxmlformats.org/presentationml/2006/main">
  <p:tag name="AS_UNIQUEID" val="1159"/>
</p:tagLst>
</file>

<file path=ppt/theme/theme1.xml><?xml version="1.0" encoding="utf-8"?>
<a:theme xmlns:a="http://schemas.openxmlformats.org/drawingml/2006/main" name="默认设计模板">
  <a:themeElements>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1382</Words>
  <Application>WPS 演示</Application>
  <PresentationFormat>全屏显示(4:3)</PresentationFormat>
  <Paragraphs>295</Paragraphs>
  <Slides>22</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微软雅黑</vt:lpstr>
      <vt:lpstr>Times New Roman</vt:lpstr>
      <vt:lpstr>隶书</vt:lpstr>
      <vt:lpstr>幼圆</vt:lpstr>
      <vt:lpstr>黑体</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94</cp:revision>
  <dcterms:created xsi:type="dcterms:W3CDTF">2015-07-09T08:14:00Z</dcterms:created>
  <dcterms:modified xsi:type="dcterms:W3CDTF">2023-02-24T02:29:18Z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8936812C7AC64CFF87B0A7E61F59202F</vt:lpwstr>
  </property>
</Properties>
</file>