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69" r:id="rId3"/>
    <p:sldId id="447" r:id="rId4"/>
    <p:sldId id="457" r:id="rId5"/>
    <p:sldId id="435" r:id="rId6"/>
    <p:sldId id="449" r:id="rId7"/>
    <p:sldId id="448" r:id="rId8"/>
    <p:sldId id="450" r:id="rId9"/>
    <p:sldId id="451" r:id="rId10"/>
    <p:sldId id="452" r:id="rId11"/>
    <p:sldId id="453" r:id="rId12"/>
    <p:sldId id="454" r:id="rId13"/>
    <p:sldId id="455" r:id="rId14"/>
    <p:sldId id="456" r:id="rId15"/>
  </p:sldIdLst>
  <p:sldSz cx="9144000" cy="51435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FDB93"/>
    <a:srgbClr val="0000FF"/>
    <a:srgbClr val="FF99CC"/>
    <a:srgbClr val="FF7C80"/>
    <a:srgbClr val="99CCFF"/>
    <a:srgbClr val="FF0000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467"/>
  </p:normalViewPr>
  <p:slideViewPr>
    <p:cSldViewPr showGuides="1">
      <p:cViewPr varScale="1">
        <p:scale>
          <a:sx n="70" d="100"/>
          <a:sy n="70" d="100"/>
        </p:scale>
        <p:origin x="-822" y="-108"/>
      </p:cViewPr>
      <p:guideLst>
        <p:guide orient="horz" pos="1534"/>
        <p:guide pos="27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5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50" noProof="1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50" noProof="1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5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5.wav"/><Relationship Id="rId4" Type="http://schemas.openxmlformats.org/officeDocument/2006/relationships/audio" Target="../media/audio4.wav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7" name="Text Box 4"/>
          <p:cNvSpPr txBox="1"/>
          <p:nvPr/>
        </p:nvSpPr>
        <p:spPr>
          <a:xfrm>
            <a:off x="46038" y="804863"/>
            <a:ext cx="903605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第十一章 机械功与机械能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098" name="Rectangle 5"/>
          <p:cNvSpPr/>
          <p:nvPr/>
        </p:nvSpPr>
        <p:spPr>
          <a:xfrm>
            <a:off x="1811973" y="1698943"/>
            <a:ext cx="5361305" cy="208534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lnSpc>
                <a:spcPct val="18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11.3 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如何提高机械效率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8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  机械效率的测定</a:t>
            </a:r>
            <a:endParaRPr lang="zh-CN" altLang="en-US" sz="3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313" name="组合 3"/>
          <p:cNvGrpSpPr/>
          <p:nvPr/>
        </p:nvGrpSpPr>
        <p:grpSpPr>
          <a:xfrm>
            <a:off x="323850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3316" name="Text Box 10"/>
          <p:cNvSpPr txBox="1"/>
          <p:nvPr/>
        </p:nvSpPr>
        <p:spPr>
          <a:xfrm>
            <a:off x="395288" y="915988"/>
            <a:ext cx="29257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如何提高机械效率？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Text Box 13"/>
          <p:cNvSpPr txBox="1"/>
          <p:nvPr/>
        </p:nvSpPr>
        <p:spPr>
          <a:xfrm>
            <a:off x="395288" y="1347788"/>
            <a:ext cx="8137525" cy="3414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）减少机械自重。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）减少机械的摩擦等来减小额外功。</a:t>
            </a:r>
            <a:b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）在额外功一定时，增大有用功。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）改进结构，使它更合理、更轻巧。</a:t>
            </a:r>
            <a:b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）在使用中按照技术规程经常保养，定时润滑，使机械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处于良好的运转态。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7" name="Rectangle 4"/>
          <p:cNvSpPr/>
          <p:nvPr/>
        </p:nvSpPr>
        <p:spPr>
          <a:xfrm>
            <a:off x="1763713" y="1349375"/>
            <a:ext cx="5184775" cy="1752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defTabSz="914400">
              <a:lnSpc>
                <a:spcPct val="150000"/>
              </a:lnSpc>
              <a:tabLst>
                <a:tab pos="1200150" algn="l"/>
              </a:tabLst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一、如何测量滑轮组的机械效率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  <a:tabLst>
                <a:tab pos="1200150" algn="l"/>
              </a:tabLst>
            </a:pP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  <a:tabLst>
                <a:tab pos="1200150" algn="l"/>
              </a:tabLst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二、如何提高滑轮组的机械效率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1" name="Text Box 2"/>
          <p:cNvSpPr txBox="1"/>
          <p:nvPr/>
        </p:nvSpPr>
        <p:spPr>
          <a:xfrm>
            <a:off x="214313" y="411163"/>
            <a:ext cx="8245475" cy="28613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一物体质量为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18kg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，其所受重力为</a:t>
            </a:r>
            <a:r>
              <a:rPr lang="zh-CN" altLang="en-US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。如图所示，小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明用定滑轮将该物体在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4s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内匀速提高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2m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，所用拉力为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200N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此过程中，小明做的有用功是</a:t>
            </a:r>
            <a:r>
              <a:rPr lang="en-US" altLang="zh-CN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，定滑轮的机械效率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en-US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（取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10N/kg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5362" name="Picture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contrast="29999"/>
          </a:blip>
          <a:stretch>
            <a:fillRect/>
          </a:stretch>
        </p:blipFill>
        <p:spPr>
          <a:xfrm>
            <a:off x="6561138" y="2608263"/>
            <a:ext cx="1471612" cy="210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8" name="Text Box 4"/>
          <p:cNvSpPr txBox="1"/>
          <p:nvPr/>
        </p:nvSpPr>
        <p:spPr>
          <a:xfrm>
            <a:off x="5003800" y="530225"/>
            <a:ext cx="7207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3189" name="Text Box 5"/>
          <p:cNvSpPr txBox="1"/>
          <p:nvPr/>
        </p:nvSpPr>
        <p:spPr>
          <a:xfrm>
            <a:off x="4645025" y="1970088"/>
            <a:ext cx="10795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360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3191" name="Text Box 7"/>
          <p:cNvSpPr txBox="1"/>
          <p:nvPr/>
        </p:nvSpPr>
        <p:spPr>
          <a:xfrm>
            <a:off x="827088" y="2716213"/>
            <a:ext cx="12239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％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/>
      <p:bldP spid="93189" grpId="0"/>
      <p:bldP spid="931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Text Box 3"/>
          <p:cNvSpPr txBox="1"/>
          <p:nvPr/>
        </p:nvSpPr>
        <p:spPr>
          <a:xfrm>
            <a:off x="395288" y="339725"/>
            <a:ext cx="8135937" cy="39687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利用如图所示的滑轮组，在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=80N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的拉力作用下，将一个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重为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180N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的物体匀速举高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1m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，绳重、摩擦不计。求：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alt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总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alt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有用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？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alt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额外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=? 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η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=? 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alt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动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=?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6386" name="Group 4"/>
          <p:cNvGrpSpPr/>
          <p:nvPr/>
        </p:nvGrpSpPr>
        <p:grpSpPr>
          <a:xfrm>
            <a:off x="6986588" y="1665288"/>
            <a:ext cx="1444625" cy="3052762"/>
            <a:chOff x="0" y="0"/>
            <a:chExt cx="910" cy="1923"/>
          </a:xfrm>
        </p:grpSpPr>
        <p:sp>
          <p:nvSpPr>
            <p:cNvPr id="16387" name="Oval 5"/>
            <p:cNvSpPr/>
            <p:nvPr/>
          </p:nvSpPr>
          <p:spPr>
            <a:xfrm>
              <a:off x="192" y="240"/>
              <a:ext cx="384" cy="384"/>
            </a:xfrm>
            <a:prstGeom prst="ellipse">
              <a:avLst/>
            </a:prstGeom>
            <a:solidFill>
              <a:schemeClr val="accent1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388" name="Oval 6"/>
            <p:cNvSpPr/>
            <p:nvPr/>
          </p:nvSpPr>
          <p:spPr>
            <a:xfrm>
              <a:off x="192" y="1056"/>
              <a:ext cx="384" cy="384"/>
            </a:xfrm>
            <a:prstGeom prst="ellipse">
              <a:avLst/>
            </a:prstGeom>
            <a:solidFill>
              <a:schemeClr val="accent1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Line 7"/>
            <p:cNvSpPr/>
            <p:nvPr/>
          </p:nvSpPr>
          <p:spPr>
            <a:xfrm>
              <a:off x="0" y="96"/>
              <a:ext cx="81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90" name="Line 8"/>
            <p:cNvSpPr/>
            <p:nvPr/>
          </p:nvSpPr>
          <p:spPr>
            <a:xfrm>
              <a:off x="0" y="0"/>
              <a:ext cx="144" cy="9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91" name="Line 9"/>
            <p:cNvSpPr/>
            <p:nvPr/>
          </p:nvSpPr>
          <p:spPr>
            <a:xfrm>
              <a:off x="96" y="0"/>
              <a:ext cx="144" cy="9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92" name="Line 10"/>
            <p:cNvSpPr/>
            <p:nvPr/>
          </p:nvSpPr>
          <p:spPr>
            <a:xfrm>
              <a:off x="192" y="0"/>
              <a:ext cx="144" cy="9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93" name="Line 11"/>
            <p:cNvSpPr/>
            <p:nvPr/>
          </p:nvSpPr>
          <p:spPr>
            <a:xfrm>
              <a:off x="288" y="0"/>
              <a:ext cx="144" cy="9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94" name="Line 12"/>
            <p:cNvSpPr/>
            <p:nvPr/>
          </p:nvSpPr>
          <p:spPr>
            <a:xfrm>
              <a:off x="384" y="0"/>
              <a:ext cx="144" cy="9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95" name="Line 13"/>
            <p:cNvSpPr/>
            <p:nvPr/>
          </p:nvSpPr>
          <p:spPr>
            <a:xfrm>
              <a:off x="480" y="0"/>
              <a:ext cx="144" cy="9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96" name="Line 14"/>
            <p:cNvSpPr/>
            <p:nvPr/>
          </p:nvSpPr>
          <p:spPr>
            <a:xfrm>
              <a:off x="576" y="0"/>
              <a:ext cx="144" cy="9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97" name="Line 15"/>
            <p:cNvSpPr/>
            <p:nvPr/>
          </p:nvSpPr>
          <p:spPr>
            <a:xfrm>
              <a:off x="672" y="0"/>
              <a:ext cx="144" cy="9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398" name="Line 16"/>
            <p:cNvSpPr/>
            <p:nvPr/>
          </p:nvSpPr>
          <p:spPr>
            <a:xfrm>
              <a:off x="384" y="96"/>
              <a:ext cx="0" cy="33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oval" w="med" len="med"/>
              <a:tailEnd type="oval" w="med" len="med"/>
            </a:ln>
          </p:spPr>
        </p:sp>
        <p:sp>
          <p:nvSpPr>
            <p:cNvPr id="16399" name="Freeform 17"/>
            <p:cNvSpPr/>
            <p:nvPr/>
          </p:nvSpPr>
          <p:spPr>
            <a:xfrm>
              <a:off x="329" y="1476"/>
              <a:ext cx="88" cy="80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13" y="74"/>
                </a:cxn>
                <a:cxn ang="0">
                  <a:pos x="88" y="55"/>
                </a:cxn>
              </a:cxnLst>
              <a:pathLst>
                <a:path w="88" h="80">
                  <a:moveTo>
                    <a:pt x="41" y="0"/>
                  </a:moveTo>
                  <a:cubicBezTo>
                    <a:pt x="5" y="23"/>
                    <a:pt x="0" y="33"/>
                    <a:pt x="13" y="74"/>
                  </a:cubicBezTo>
                  <a:cubicBezTo>
                    <a:pt x="83" y="64"/>
                    <a:pt x="63" y="80"/>
                    <a:pt x="88" y="55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400" name="Line 18"/>
            <p:cNvSpPr/>
            <p:nvPr/>
          </p:nvSpPr>
          <p:spPr>
            <a:xfrm flipH="1">
              <a:off x="384" y="1584"/>
              <a:ext cx="0" cy="4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01" name="Line 19"/>
            <p:cNvSpPr/>
            <p:nvPr/>
          </p:nvSpPr>
          <p:spPr>
            <a:xfrm flipV="1">
              <a:off x="384" y="1536"/>
              <a:ext cx="0" cy="9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02" name="Rectangle 20"/>
            <p:cNvSpPr/>
            <p:nvPr/>
          </p:nvSpPr>
          <p:spPr>
            <a:xfrm>
              <a:off x="192" y="1632"/>
              <a:ext cx="384" cy="240"/>
            </a:xfrm>
            <a:prstGeom prst="rect">
              <a:avLst/>
            </a:prstGeom>
            <a:solidFill>
              <a:schemeClr val="accent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403" name="Line 21"/>
            <p:cNvSpPr/>
            <p:nvPr/>
          </p:nvSpPr>
          <p:spPr>
            <a:xfrm>
              <a:off x="192" y="432"/>
              <a:ext cx="0" cy="864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04" name="Line 22"/>
            <p:cNvSpPr/>
            <p:nvPr/>
          </p:nvSpPr>
          <p:spPr>
            <a:xfrm flipV="1">
              <a:off x="576" y="672"/>
              <a:ext cx="48" cy="624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6405" name="Text Box 23"/>
            <p:cNvSpPr txBox="1"/>
            <p:nvPr/>
          </p:nvSpPr>
          <p:spPr>
            <a:xfrm>
              <a:off x="213" y="1555"/>
              <a:ext cx="314" cy="368"/>
            </a:xfrm>
            <a:prstGeom prst="rect">
              <a:avLst/>
            </a:prstGeom>
            <a:noFill/>
            <a:ln w="9525">
              <a:solidFill>
                <a:srgbClr val="000000">
                  <a:alpha val="0"/>
                </a:srgbClr>
              </a:solidFill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32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endPara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406" name="Text Box 24"/>
            <p:cNvSpPr txBox="1"/>
            <p:nvPr/>
          </p:nvSpPr>
          <p:spPr>
            <a:xfrm>
              <a:off x="624" y="576"/>
              <a:ext cx="286" cy="368"/>
            </a:xfrm>
            <a:prstGeom prst="rect">
              <a:avLst/>
            </a:prstGeom>
            <a:noFill/>
            <a:ln w="9525">
              <a:solidFill>
                <a:srgbClr val="000000">
                  <a:alpha val="0"/>
                </a:srgbClr>
              </a:solidFill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32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endParaRPr lang="en-US" altLang="zh-CN" sz="3200" b="1" i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6407" name="Group 25"/>
            <p:cNvGrpSpPr/>
            <p:nvPr/>
          </p:nvGrpSpPr>
          <p:grpSpPr>
            <a:xfrm>
              <a:off x="336" y="432"/>
              <a:ext cx="144" cy="336"/>
              <a:chOff x="0" y="0"/>
              <a:chExt cx="144" cy="336"/>
            </a:xfrm>
          </p:grpSpPr>
          <p:sp>
            <p:nvSpPr>
              <p:cNvPr id="16408" name="Line 26"/>
              <p:cNvSpPr/>
              <p:nvPr/>
            </p:nvSpPr>
            <p:spPr>
              <a:xfrm>
                <a:off x="48" y="0"/>
                <a:ext cx="0" cy="2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6409" name="Oval 27"/>
              <p:cNvSpPr/>
              <p:nvPr/>
            </p:nvSpPr>
            <p:spPr>
              <a:xfrm>
                <a:off x="0" y="240"/>
                <a:ext cx="96" cy="96"/>
              </a:xfrm>
              <a:prstGeom prst="ellipse">
                <a:avLst/>
              </a:prstGeom>
              <a:solidFill>
                <a:srgbClr val="F2F2F2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0" name="AutoShape 28"/>
              <p:cNvSpPr/>
              <p:nvPr/>
            </p:nvSpPr>
            <p:spPr>
              <a:xfrm>
                <a:off x="48" y="192"/>
                <a:ext cx="96" cy="96"/>
              </a:xfrm>
              <a:prstGeom prst="flowChartExtract">
                <a:avLst/>
              </a:prstGeom>
              <a:solidFill>
                <a:srgbClr val="F2F2F2"/>
              </a:solidFill>
              <a:ln w="9525" cap="flat" cmpd="sng">
                <a:noFill/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411" name="Text Box 29"/>
            <p:cNvSpPr txBox="1"/>
            <p:nvPr/>
          </p:nvSpPr>
          <p:spPr>
            <a:xfrm>
              <a:off x="288" y="873"/>
              <a:ext cx="240" cy="523"/>
            </a:xfrm>
            <a:prstGeom prst="rect">
              <a:avLst/>
            </a:prstGeom>
            <a:noFill/>
            <a:ln w="9525">
              <a:solidFill>
                <a:srgbClr val="000000">
                  <a:alpha val="0"/>
                </a:srgbClr>
              </a:solidFill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en-US" altLang="zh-CN" sz="4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.</a:t>
              </a:r>
              <a:endParaRPr lang="en-US" altLang="zh-CN" sz="4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412" name="Line 30"/>
            <p:cNvSpPr/>
            <p:nvPr/>
          </p:nvSpPr>
          <p:spPr>
            <a:xfrm>
              <a:off x="384" y="1008"/>
              <a:ext cx="0" cy="48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6413" name="Oval 31"/>
            <p:cNvSpPr/>
            <p:nvPr/>
          </p:nvSpPr>
          <p:spPr>
            <a:xfrm>
              <a:off x="336" y="912"/>
              <a:ext cx="96" cy="96"/>
            </a:xfrm>
            <a:prstGeom prst="ellipse">
              <a:avLst/>
            </a:prstGeom>
            <a:solidFill>
              <a:srgbClr val="F2F2F2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414" name="Oval 32"/>
            <p:cNvSpPr/>
            <p:nvPr/>
          </p:nvSpPr>
          <p:spPr>
            <a:xfrm>
              <a:off x="336" y="1488"/>
              <a:ext cx="96" cy="96"/>
            </a:xfrm>
            <a:prstGeom prst="ellipse">
              <a:avLst/>
            </a:prstGeom>
            <a:solidFill>
              <a:srgbClr val="F2F2F2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415" name="AutoShape 33"/>
            <p:cNvSpPr/>
            <p:nvPr/>
          </p:nvSpPr>
          <p:spPr>
            <a:xfrm>
              <a:off x="384" y="1440"/>
              <a:ext cx="96" cy="96"/>
            </a:xfrm>
            <a:prstGeom prst="triangle">
              <a:avLst>
                <a:gd name="adj" fmla="val 50000"/>
              </a:avLst>
            </a:prstGeom>
            <a:solidFill>
              <a:srgbClr val="F2F2F2"/>
            </a:solidFill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416" name="AutoShape 34"/>
            <p:cNvSpPr/>
            <p:nvPr/>
          </p:nvSpPr>
          <p:spPr>
            <a:xfrm>
              <a:off x="384" y="960"/>
              <a:ext cx="96" cy="96"/>
            </a:xfrm>
            <a:prstGeom prst="flowChartMerge">
              <a:avLst/>
            </a:prstGeom>
            <a:solidFill>
              <a:srgbClr val="F2F2F2"/>
            </a:solidFill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417" name="Line 35"/>
            <p:cNvSpPr/>
            <p:nvPr/>
          </p:nvSpPr>
          <p:spPr>
            <a:xfrm flipV="1">
              <a:off x="384" y="480"/>
              <a:ext cx="192" cy="43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94244" name="Text Box 36"/>
          <p:cNvSpPr txBox="1"/>
          <p:nvPr/>
        </p:nvSpPr>
        <p:spPr>
          <a:xfrm>
            <a:off x="3276600" y="1609725"/>
            <a:ext cx="38163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 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总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240J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4245" name="Text Box 37"/>
          <p:cNvSpPr txBox="1"/>
          <p:nvPr/>
        </p:nvSpPr>
        <p:spPr>
          <a:xfrm>
            <a:off x="2733675" y="2054225"/>
            <a:ext cx="3962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 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有用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180J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4246" name="Text Box 38"/>
          <p:cNvSpPr txBox="1"/>
          <p:nvPr/>
        </p:nvSpPr>
        <p:spPr>
          <a:xfrm>
            <a:off x="2700338" y="2571750"/>
            <a:ext cx="3962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 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额外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60J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4247" name="Text Box 39"/>
          <p:cNvSpPr txBox="1"/>
          <p:nvPr/>
        </p:nvSpPr>
        <p:spPr>
          <a:xfrm>
            <a:off x="2700338" y="3148013"/>
            <a:ext cx="3962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η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75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％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4248" name="Text Box 40"/>
          <p:cNvSpPr txBox="1"/>
          <p:nvPr/>
        </p:nvSpPr>
        <p:spPr>
          <a:xfrm>
            <a:off x="2700338" y="3724275"/>
            <a:ext cx="3962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G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动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=60N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42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42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42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42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42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44" grpId="0"/>
      <p:bldP spid="94245" grpId="0"/>
      <p:bldP spid="94246" grpId="0"/>
      <p:bldP spid="94247" grpId="0"/>
      <p:bldP spid="942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121" name="组合 3"/>
          <p:cNvGrpSpPr/>
          <p:nvPr/>
        </p:nvGrpSpPr>
        <p:grpSpPr>
          <a:xfrm>
            <a:off x="179388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124" name="Text Box 17"/>
          <p:cNvSpPr txBox="1"/>
          <p:nvPr/>
        </p:nvSpPr>
        <p:spPr>
          <a:xfrm>
            <a:off x="250825" y="771525"/>
            <a:ext cx="41449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如何测量滑轮组的机械效率？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25" name="Picture 20" descr="图片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369" t="856" r="1369" b="856"/>
          <a:stretch>
            <a:fillRect/>
          </a:stretch>
        </p:blipFill>
        <p:spPr>
          <a:xfrm>
            <a:off x="4211638" y="1276350"/>
            <a:ext cx="2043112" cy="3295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Rectangle 4"/>
          <p:cNvSpPr/>
          <p:nvPr/>
        </p:nvSpPr>
        <p:spPr>
          <a:xfrm>
            <a:off x="539750" y="1795463"/>
            <a:ext cx="8278813" cy="15684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会测算滑轮组的机械效率。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知道机械效率总小于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知道提高机械效率的方法和意义。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46" name="矩形 2"/>
          <p:cNvSpPr/>
          <p:nvPr/>
        </p:nvSpPr>
        <p:spPr>
          <a:xfrm>
            <a:off x="3203575" y="915988"/>
            <a:ext cx="1612900" cy="5207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147" name="组合 3"/>
          <p:cNvGrpSpPr/>
          <p:nvPr/>
        </p:nvGrpSpPr>
        <p:grpSpPr>
          <a:xfrm>
            <a:off x="252413" y="123825"/>
            <a:ext cx="1714500" cy="500063"/>
            <a:chOff x="1076" y="1998"/>
            <a:chExt cx="2699" cy="788"/>
          </a:xfrm>
        </p:grpSpPr>
        <p:sp>
          <p:nvSpPr>
            <p:cNvPr id="6" name="流程图: 文档 5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认知与了解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169" name="组合 6147"/>
          <p:cNvGrpSpPr/>
          <p:nvPr/>
        </p:nvGrpSpPr>
        <p:grpSpPr>
          <a:xfrm>
            <a:off x="203200" y="-107950"/>
            <a:ext cx="4295775" cy="808038"/>
            <a:chOff x="0" y="0"/>
            <a:chExt cx="6767" cy="1273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200"/>
                </a:cxn>
                <a:cxn ang="0">
                  <a:pos x="2634" y="1200"/>
                </a:cxn>
                <a:cxn ang="0">
                  <a:pos x="0" y="120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5" y="0"/>
                </a:cxn>
                <a:cxn ang="0">
                  <a:pos x="545" y="258"/>
                </a:cxn>
                <a:cxn ang="0">
                  <a:pos x="826" y="258"/>
                </a:cxn>
                <a:cxn ang="0">
                  <a:pos x="826" y="760"/>
                </a:cxn>
                <a:cxn ang="0">
                  <a:pos x="0" y="76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2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78" y="432"/>
              <a:ext cx="588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测量滑轮组的机械效率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5" name="组合 3"/>
          <p:cNvGrpSpPr/>
          <p:nvPr/>
        </p:nvGrpSpPr>
        <p:grpSpPr>
          <a:xfrm>
            <a:off x="265113" y="8429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实验与探究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7914" name="Text Box 26"/>
          <p:cNvSpPr txBox="1"/>
          <p:nvPr/>
        </p:nvSpPr>
        <p:spPr>
          <a:xfrm>
            <a:off x="1835150" y="2860675"/>
            <a:ext cx="4822825" cy="1123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选择器材，组装一个如图所示的滑轮组，并用它来提升重物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9" name="Text Box 27"/>
          <p:cNvSpPr txBox="1"/>
          <p:nvPr/>
        </p:nvSpPr>
        <p:spPr>
          <a:xfrm>
            <a:off x="250825" y="1346200"/>
            <a:ext cx="17065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实验目的：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7916" name="Text Box 28"/>
          <p:cNvSpPr txBox="1"/>
          <p:nvPr/>
        </p:nvSpPr>
        <p:spPr>
          <a:xfrm>
            <a:off x="1936750" y="1346200"/>
            <a:ext cx="32305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测量滑轮组的机械效率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917" name="Text Box 29"/>
          <p:cNvSpPr txBox="1"/>
          <p:nvPr/>
        </p:nvSpPr>
        <p:spPr>
          <a:xfrm>
            <a:off x="265113" y="2208213"/>
            <a:ext cx="17065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实验原理：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7919" name="Text Box 31"/>
          <p:cNvSpPr txBox="1"/>
          <p:nvPr/>
        </p:nvSpPr>
        <p:spPr>
          <a:xfrm>
            <a:off x="271463" y="2932113"/>
            <a:ext cx="17065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实验内容：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7920" name="Picture 32"/>
          <p:cNvPicPr>
            <a:picLocks noChangeAspect="1"/>
          </p:cNvPicPr>
          <p:nvPr/>
        </p:nvPicPr>
        <p:blipFill>
          <a:blip r:embed="rId1"/>
          <a:srcRect r="1880"/>
          <a:stretch>
            <a:fillRect/>
          </a:stretch>
        </p:blipFill>
        <p:spPr>
          <a:xfrm>
            <a:off x="6659563" y="1492250"/>
            <a:ext cx="1355725" cy="298291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51685" y="2063750"/>
          <a:ext cx="2002155" cy="868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1054100" imgH="457200" progId="Equation.DSMT4">
                  <p:embed/>
                </p:oleObj>
              </mc:Choice>
              <mc:Fallback>
                <p:oleObj name="" r:id="rId2" imgW="1054100" imgH="4572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51685" y="2063750"/>
                        <a:ext cx="2002155" cy="868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14" grpId="0"/>
      <p:bldP spid="37916" grpId="0"/>
      <p:bldP spid="37917" grpId="0"/>
      <p:bldP spid="379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193" name="组合 3"/>
          <p:cNvGrpSpPr/>
          <p:nvPr/>
        </p:nvGrpSpPr>
        <p:grpSpPr>
          <a:xfrm>
            <a:off x="179388" y="26670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196" name="Text Box 6"/>
          <p:cNvSpPr txBox="1"/>
          <p:nvPr/>
        </p:nvSpPr>
        <p:spPr>
          <a:xfrm>
            <a:off x="323850" y="842963"/>
            <a:ext cx="8496300" cy="3476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）滑轮组工作时的有用功怎样计算？需要测量哪些物理量？</a:t>
            </a:r>
            <a:endParaRPr lang="zh-CN" altLang="en-US" sz="2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）滑轮组的额外功是怎样产生的，是否便于测量？</a:t>
            </a:r>
            <a:endParaRPr lang="zh-CN" altLang="en-US" sz="2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）有其他简便的方法测算总功吗？需要测量哪些物理量？ </a:t>
            </a:r>
            <a:endParaRPr lang="zh-CN" altLang="en-US" sz="2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200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）为了求出滑轮组的有用功和总功，从而计算滑轮组工作时的机</a:t>
            </a:r>
            <a:endParaRPr lang="zh-CN" altLang="en-US" sz="2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200" dirty="0">
                <a:latin typeface="宋体" panose="02010600030101010101" pitchFamily="2" charset="-122"/>
                <a:ea typeface="宋体" panose="02010600030101010101" pitchFamily="2" charset="-122"/>
              </a:rPr>
              <a:t>     械效率，除滑轮组外，实验中还需要哪些测量器材？ </a:t>
            </a:r>
            <a:endParaRPr lang="en-US" altLang="zh-CN" sz="2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3"/>
          <p:cNvGrpSpPr/>
          <p:nvPr/>
        </p:nvGrpSpPr>
        <p:grpSpPr>
          <a:xfrm>
            <a:off x="179388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实验与探究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20" name="Text Box 10"/>
          <p:cNvSpPr txBox="1"/>
          <p:nvPr/>
        </p:nvSpPr>
        <p:spPr>
          <a:xfrm>
            <a:off x="468313" y="700088"/>
            <a:ext cx="14017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注意事项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6027" name="Rectangle 11"/>
          <p:cNvSpPr/>
          <p:nvPr/>
        </p:nvSpPr>
        <p:spPr>
          <a:xfrm>
            <a:off x="179388" y="1057752"/>
            <a:ext cx="8569325" cy="39281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indent="2667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）钩码上升的高度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，可用竖直放置在钩码旁的刻度尺读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出，以钩码的下端为标准读数。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）拉力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的大小由弹簧测力计的示数读出，要竖直向上匀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速拉动弹簧测力计时读数，弹簧不要和外壳摩擦。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）测量细绳自由端通过的距离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时，可事先在细绳自由端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上作一标记，再拉弹簧测力计，用滑轮组提升重物。用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刻度尺量出钩码上升的高度后，再量出细绳标记移动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的距离，就是细绳自由端通过的距离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7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7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>
                                            <p:txEl>
                                              <p:charRg st="28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6027">
                                            <p:txEl>
                                              <p:charRg st="28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027">
                                            <p:txEl>
                                              <p:charRg st="28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>
                                            <p:txEl>
                                              <p:charRg st="54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6027">
                                            <p:txEl>
                                              <p:charRg st="54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6027">
                                            <p:txEl>
                                              <p:charRg st="54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>
                                            <p:txEl>
                                              <p:charRg st="82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6027">
                                            <p:txEl>
                                              <p:charRg st="82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027">
                                            <p:txEl>
                                              <p:charRg st="82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>
                                            <p:txEl>
                                              <p:charRg st="112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6027">
                                            <p:txEl>
                                              <p:charRg st="112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6027">
                                            <p:txEl>
                                              <p:charRg st="112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>
                                            <p:txEl>
                                              <p:charRg st="140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6027">
                                            <p:txEl>
                                              <p:charRg st="140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6027">
                                            <p:txEl>
                                              <p:charRg st="140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>
                                            <p:txEl>
                                              <p:charRg st="175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6027">
                                            <p:txEl>
                                              <p:charRg st="175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6027">
                                            <p:txEl>
                                              <p:charRg st="175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>
                                            <p:txEl>
                                              <p:charRg st="210" end="2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6027">
                                            <p:txEl>
                                              <p:charRg st="210" end="2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6027">
                                            <p:txEl>
                                              <p:charRg st="210" end="2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41" name="组合 3"/>
          <p:cNvGrpSpPr/>
          <p:nvPr/>
        </p:nvGrpSpPr>
        <p:grpSpPr>
          <a:xfrm>
            <a:off x="395288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实验与探究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0244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347788"/>
            <a:ext cx="8208962" cy="2960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Text Box 6"/>
          <p:cNvSpPr txBox="1"/>
          <p:nvPr/>
        </p:nvSpPr>
        <p:spPr>
          <a:xfrm>
            <a:off x="468313" y="844550"/>
            <a:ext cx="14017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记录数据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1265" name="组合 3"/>
          <p:cNvGrpSpPr/>
          <p:nvPr/>
        </p:nvGrpSpPr>
        <p:grpSpPr>
          <a:xfrm>
            <a:off x="179388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交流与讨论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9095" name="Rectangle 7"/>
          <p:cNvSpPr/>
          <p:nvPr/>
        </p:nvSpPr>
        <p:spPr>
          <a:xfrm>
            <a:off x="179388" y="1536700"/>
            <a:ext cx="84121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同一个滑轮组，在提升不同的重物时，其机械效率是不同的。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Text Box 8"/>
          <p:cNvSpPr txBox="1"/>
          <p:nvPr/>
        </p:nvSpPr>
        <p:spPr>
          <a:xfrm>
            <a:off x="323850" y="844550"/>
            <a:ext cx="14017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实验结论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9097" name="Rectangle 9"/>
          <p:cNvSpPr/>
          <p:nvPr/>
        </p:nvSpPr>
        <p:spPr>
          <a:xfrm>
            <a:off x="250825" y="2498725"/>
            <a:ext cx="65833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400" dirty="0">
                <a:solidFill>
                  <a:srgbClr val="0066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思考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：还有什么因素会影响滑轮组的机械效率？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5" grpId="0"/>
      <p:bldP spid="890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2289" name="组合 3"/>
          <p:cNvGrpSpPr/>
          <p:nvPr/>
        </p:nvGrpSpPr>
        <p:grpSpPr>
          <a:xfrm>
            <a:off x="323850" y="2206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2292" name="Picture 7" descr="20084316303244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3713" y="915988"/>
            <a:ext cx="2513012" cy="2005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Text Box 8"/>
          <p:cNvSpPr txBox="1"/>
          <p:nvPr/>
        </p:nvSpPr>
        <p:spPr>
          <a:xfrm>
            <a:off x="1115378" y="2859723"/>
            <a:ext cx="42087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起重机的机械效率是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40%~60%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294" name="Picture 9" descr="滑轮组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4163" y="1276350"/>
            <a:ext cx="1323975" cy="3382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5" name="Rectangle 10"/>
          <p:cNvSpPr/>
          <p:nvPr/>
        </p:nvSpPr>
        <p:spPr>
          <a:xfrm>
            <a:off x="6443980" y="2715578"/>
            <a:ext cx="26847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滑轮组：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50%~70%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296" name="Picture 12" descr="04ae3bb4-a771-49a9-939c-5ab3befb00d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4075" y="3219450"/>
            <a:ext cx="1790700" cy="1343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7" name="Text Box 13"/>
          <p:cNvSpPr txBox="1"/>
          <p:nvPr/>
        </p:nvSpPr>
        <p:spPr>
          <a:xfrm>
            <a:off x="2700338" y="339725"/>
            <a:ext cx="29257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一些机械的机械效率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8" name="Rectangle 14"/>
          <p:cNvSpPr/>
          <p:nvPr/>
        </p:nvSpPr>
        <p:spPr>
          <a:xfrm>
            <a:off x="1763713" y="4587875"/>
            <a:ext cx="23799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水泵：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60%~80%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ZjY0YjExMzhjYjE5ZTFkYzEwYzgxOGFiNzQxOGQ0Zm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1160</Words>
  <Application>WPS 演示</Application>
  <PresentationFormat>全屏显示(4:3)</PresentationFormat>
  <Paragraphs>121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隶书</vt:lpstr>
      <vt:lpstr>Times New Roman</vt:lpstr>
      <vt:lpstr>幼圆</vt:lpstr>
      <vt:lpstr>黑体</vt:lpstr>
      <vt:lpstr>Arial Unicode MS</vt:lpstr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74</cp:revision>
  <dcterms:created xsi:type="dcterms:W3CDTF">2015-07-09T08:14:00Z</dcterms:created>
  <dcterms:modified xsi:type="dcterms:W3CDTF">2023-02-24T02:37:23Z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4FF59AA4F2C344DCBE33B61E89EFA4A4</vt:lpwstr>
  </property>
</Properties>
</file>