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69" r:id="rId3"/>
    <p:sldId id="430" r:id="rId4"/>
    <p:sldId id="445" r:id="rId5"/>
    <p:sldId id="446" r:id="rId6"/>
    <p:sldId id="447" r:id="rId7"/>
    <p:sldId id="449" r:id="rId8"/>
    <p:sldId id="450" r:id="rId9"/>
    <p:sldId id="452" r:id="rId10"/>
    <p:sldId id="434" r:id="rId11"/>
    <p:sldId id="451" r:id="rId12"/>
    <p:sldId id="432" r:id="rId13"/>
    <p:sldId id="436" r:id="rId14"/>
    <p:sldId id="437" r:id="rId15"/>
    <p:sldId id="439" r:id="rId16"/>
    <p:sldId id="438" r:id="rId17"/>
    <p:sldId id="440" r:id="rId18"/>
    <p:sldId id="441" r:id="rId19"/>
    <p:sldId id="442" r:id="rId20"/>
    <p:sldId id="443" r:id="rId21"/>
    <p:sldId id="444" r:id="rId22"/>
  </p:sldIdLst>
  <p:sldSz cx="9144000" cy="51435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1597"/>
        <p:guide pos="2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3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1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showMasterSp="0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360"/>
            <a:ext cx="4038600" cy="3395066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200360"/>
            <a:ext cx="4038600" cy="339506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/>
            </a:lvl1pPr>
          </a:lstStyle>
          <a:p>
            <a:pPr lvl="0" eaLnBrk="1" fontAlgn="base" hangingPunct="1"/>
            <a:fld id="{9A0DB2DC-4C9A-4742-B13C-FB6460FD3503}" type="slidenum">
              <a:rPr lang="zh-CN" altLang="en-US" sz="105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402398" y="1470343"/>
            <a:ext cx="6405880" cy="20853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8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15.3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怎样使用电器正常工作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8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电压与电功率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第十五章 电能与电功率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683578" y="2644140"/>
            <a:ext cx="7742237" cy="2305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问题</a:t>
            </a: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实际电压与额定电压、实际功率与额定功率有没有可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能相同？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用电器在额定电压下工作时，这时的实际电压就等于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额定电压，实际功率就等于额定功率。</a:t>
            </a:r>
            <a:endParaRPr lang="zh-CN" altLang="zh-CN" sz="2400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729615" y="410528"/>
            <a:ext cx="7650480" cy="23056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实际电压、实际电流、实际功率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）用电器实际工作时的电压叫作实际电压；</a:t>
            </a:r>
            <a:endParaRPr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）用电器实际工作时的电流叫作实际电流；</a:t>
            </a:r>
            <a:endParaRPr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4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zh-CN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）用电器在实际电压下消耗的电功率叫作实际功率。</a:t>
            </a:r>
            <a:endParaRPr lang="zh-CN" altLang="en-US" sz="2400" dirty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61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4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35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63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讨论与交流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6388" name="Text Box 7"/>
          <p:cNvSpPr txBox="1"/>
          <p:nvPr/>
        </p:nvSpPr>
        <p:spPr>
          <a:xfrm>
            <a:off x="611188" y="842963"/>
            <a:ext cx="4754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电压器两端的电压能无限增大吗？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5000" name="Text Box 8"/>
          <p:cNvSpPr txBox="1"/>
          <p:nvPr/>
        </p:nvSpPr>
        <p:spPr>
          <a:xfrm>
            <a:off x="611188" y="1563688"/>
            <a:ext cx="7848600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不能，当用电器两端的电压增大时，通过它的电流随之增大，用电器的功率也跟着增大，当电压超过一定数值时，就会损坏用电器。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0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0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09" name="组合 3"/>
          <p:cNvGrpSpPr/>
          <p:nvPr/>
        </p:nvGrpSpPr>
        <p:grpSpPr>
          <a:xfrm>
            <a:off x="179388" y="1825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典例与精析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7412" name="Text Box 7"/>
          <p:cNvSpPr txBox="1"/>
          <p:nvPr/>
        </p:nvSpPr>
        <p:spPr>
          <a:xfrm>
            <a:off x="466725" y="628650"/>
            <a:ext cx="8135938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  将“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  60W”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的灯泡分别接入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的电路中，求灯泡的电阻以及对应电压下的实际功率。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3" name="Text Box 8"/>
          <p:cNvSpPr txBox="1"/>
          <p:nvPr/>
        </p:nvSpPr>
        <p:spPr>
          <a:xfrm>
            <a:off x="539750" y="1889125"/>
            <a:ext cx="5695950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已知：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=220V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=60W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=200V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1505" y="3114675"/>
          <a:ext cx="4251960" cy="1855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095500" imgH="914400" progId="Equation.DSMT4">
                  <p:embed/>
                </p:oleObj>
              </mc:Choice>
              <mc:Fallback>
                <p:oleObj name="" r:id="rId1" imgW="2095500" imgH="9144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505" y="3114675"/>
                        <a:ext cx="4251960" cy="1855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33" name="组合 3"/>
          <p:cNvGrpSpPr/>
          <p:nvPr/>
        </p:nvGrpSpPr>
        <p:grpSpPr>
          <a:xfrm>
            <a:off x="179388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典例与精析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8436" name="Text Box 8"/>
          <p:cNvSpPr txBox="1"/>
          <p:nvPr/>
        </p:nvSpPr>
        <p:spPr>
          <a:xfrm>
            <a:off x="900113" y="915988"/>
            <a:ext cx="7127875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当灯泡接在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220V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电路中时，灯泡的实际功率就是它的额定功率即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=60W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Text Box 9"/>
          <p:cNvSpPr txBox="1"/>
          <p:nvPr/>
        </p:nvSpPr>
        <p:spPr>
          <a:xfrm>
            <a:off x="900113" y="2066925"/>
            <a:ext cx="7127875" cy="6080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当灯泡接在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200V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电路中时，灯泡的实际功率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67585" y="2787650"/>
          <a:ext cx="364299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828800" imgH="431800" progId="Equation.DSMT4">
                  <p:embed/>
                </p:oleObj>
              </mc:Choice>
              <mc:Fallback>
                <p:oleObj name="" r:id="rId1" imgW="1828800" imgH="4318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67585" y="2787650"/>
                        <a:ext cx="364299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6" grpId="1"/>
      <p:bldP spid="18437" grpId="0"/>
      <p:bldP spid="1843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9457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9460" name="Rectangle 9"/>
          <p:cNvSpPr/>
          <p:nvPr/>
        </p:nvSpPr>
        <p:spPr>
          <a:xfrm>
            <a:off x="395605" y="917575"/>
            <a:ext cx="85064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）进行计算时，一般不考虑温度对电阻的影响，可认为同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一用电器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电热器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在不同电压下的电阻是相同的；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）用电器的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具有唯一性、对应性，而用电器的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U</a:t>
            </a:r>
            <a:r>
              <a:rPr lang="zh-CN" alt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实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可以有多个，但具有同体性、同时性。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0481" name="组合 24"/>
          <p:cNvGrpSpPr/>
          <p:nvPr/>
        </p:nvGrpSpPr>
        <p:grpSpPr>
          <a:xfrm>
            <a:off x="1692275" y="1276350"/>
            <a:ext cx="4267199" cy="1871980"/>
            <a:chOff x="1547664" y="2564904"/>
            <a:chExt cx="4267409" cy="1872525"/>
          </a:xfrm>
        </p:grpSpPr>
        <p:sp>
          <p:nvSpPr>
            <p:cNvPr id="5" name="矩形 4"/>
            <p:cNvSpPr/>
            <p:nvPr/>
          </p:nvSpPr>
          <p:spPr>
            <a:xfrm>
              <a:off x="1547664" y="3141335"/>
              <a:ext cx="1295464" cy="5764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电功率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43128" y="3427168"/>
              <a:ext cx="576291" cy="15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19419" y="2838034"/>
              <a:ext cx="865229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419419" y="4148103"/>
              <a:ext cx="865229" cy="15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 flipH="1" flipV="1">
              <a:off x="2771529" y="3500213"/>
              <a:ext cx="1297365" cy="15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4284648" y="2564904"/>
              <a:ext cx="1530425" cy="57674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额定功率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284648" y="3860681"/>
              <a:ext cx="1530425" cy="57674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实际功率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323533" y="555625"/>
            <a:ext cx="8601075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小灯泡的额定电压为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6.3V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，当小灯泡两端的电压为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6.3V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用电流表测得通过小灯泡的电流如图所示，则测得此时通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过小灯泡的电流为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，小灯泡的额定功率为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2500313"/>
            <a:ext cx="3211512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539750" y="987425"/>
            <a:ext cx="828040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本题考查电功率的计算。由图知电流表量程是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0.6A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，最小分度值是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0.02A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，电流表示数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=0.3A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；当小灯泡两端的电压为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6.3V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时，灯泡功率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=6.3V×0.3A=1.89W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；因为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，所以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=1.89W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0.3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1.89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328613" y="484188"/>
            <a:ext cx="8707437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有两个电阻，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，如果把它们串联接入电路中，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则通过它们的电流之比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，它们消耗的电功率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之比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260" name="Rectangle 4"/>
          <p:cNvSpPr/>
          <p:nvPr/>
        </p:nvSpPr>
        <p:spPr>
          <a:xfrm>
            <a:off x="4932363" y="132238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1∶1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6261" name="Rectangle 5"/>
          <p:cNvSpPr/>
          <p:nvPr/>
        </p:nvSpPr>
        <p:spPr>
          <a:xfrm>
            <a:off x="2700338" y="1995488"/>
            <a:ext cx="792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1∶2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Text Box 2"/>
          <p:cNvSpPr txBox="1"/>
          <p:nvPr/>
        </p:nvSpPr>
        <p:spPr>
          <a:xfrm>
            <a:off x="468313" y="700088"/>
            <a:ext cx="8424862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某白炽灯上标有“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PZ220-60”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字样，该灯不工作时，其额定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电压是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，额定功率是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；实际电压是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实际功率是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284" name="Rectangle 4"/>
          <p:cNvSpPr/>
          <p:nvPr/>
        </p:nvSpPr>
        <p:spPr>
          <a:xfrm>
            <a:off x="1835150" y="1563688"/>
            <a:ext cx="94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285" name="Rectangle 5"/>
          <p:cNvSpPr/>
          <p:nvPr/>
        </p:nvSpPr>
        <p:spPr>
          <a:xfrm>
            <a:off x="4659313" y="1563688"/>
            <a:ext cx="487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286" name="Rectangle 6"/>
          <p:cNvSpPr/>
          <p:nvPr/>
        </p:nvSpPr>
        <p:spPr>
          <a:xfrm>
            <a:off x="7531100" y="1563688"/>
            <a:ext cx="639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7287" name="Rectangle 7"/>
          <p:cNvSpPr/>
          <p:nvPr/>
        </p:nvSpPr>
        <p:spPr>
          <a:xfrm>
            <a:off x="2635250" y="2259013"/>
            <a:ext cx="639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  <p:bldP spid="97286" grpId="0"/>
      <p:bldP spid="972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3"/>
          <p:cNvGrpSpPr/>
          <p:nvPr/>
        </p:nvGrpSpPr>
        <p:grpSpPr>
          <a:xfrm>
            <a:off x="250825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7172" name="Rectangle 18"/>
          <p:cNvSpPr/>
          <p:nvPr/>
        </p:nvSpPr>
        <p:spPr>
          <a:xfrm>
            <a:off x="395288" y="881063"/>
            <a:ext cx="8353425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小明从商场买回来一个白炽灯，发现它上面标有“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3V  1.5W”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的字样，将小灯泡接在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的电压下，观察灯泡的亮度。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173" name="Picture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425" y="2284413"/>
            <a:ext cx="1400175" cy="222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69" name="Text Box 25"/>
          <p:cNvSpPr txBox="1"/>
          <p:nvPr/>
        </p:nvSpPr>
        <p:spPr>
          <a:xfrm>
            <a:off x="1331913" y="2744788"/>
            <a:ext cx="3603625" cy="1641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电压下，灯泡较亮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电压下，灯泡亮度正常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电压下，灯泡较暗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611188" y="771525"/>
            <a:ext cx="7993062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铭牌上标有“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220V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11W”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的节能灯，正常工作时的电流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，若它每天正常工作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小时，那么一个月消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耗</a:t>
            </a:r>
            <a:r>
              <a:rPr lang="zh-CN" altLang="en-US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kW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一个月按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天计算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08" name="Rectangle 4"/>
          <p:cNvSpPr/>
          <p:nvPr/>
        </p:nvSpPr>
        <p:spPr>
          <a:xfrm>
            <a:off x="1476375" y="1419225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0.05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8309" name="Rectangle 5"/>
          <p:cNvSpPr/>
          <p:nvPr/>
        </p:nvSpPr>
        <p:spPr>
          <a:xfrm>
            <a:off x="1331913" y="1995488"/>
            <a:ext cx="715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/>
      <p:bldP spid="983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3" name="文本框 3"/>
          <p:cNvSpPr txBox="1"/>
          <p:nvPr/>
        </p:nvSpPr>
        <p:spPr>
          <a:xfrm>
            <a:off x="3421063" y="750888"/>
            <a:ext cx="16129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文本框 99"/>
          <p:cNvSpPr txBox="1"/>
          <p:nvPr/>
        </p:nvSpPr>
        <p:spPr>
          <a:xfrm>
            <a:off x="541338" y="1516063"/>
            <a:ext cx="8278812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了解不同用电器的额定功率，能结合实际，说出用电器多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铭牌上额定电压、额定功率所表示的含义。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能区别额定电压与实际电压，额定功率与实际功率。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195" name="组合 3"/>
          <p:cNvGrpSpPr/>
          <p:nvPr/>
        </p:nvGrpSpPr>
        <p:grpSpPr>
          <a:xfrm>
            <a:off x="250825" y="26670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1454150" y="2157413"/>
            <a:ext cx="3095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Text Box 5"/>
          <p:cNvSpPr txBox="1"/>
          <p:nvPr/>
        </p:nvSpPr>
        <p:spPr>
          <a:xfrm>
            <a:off x="250825" y="628650"/>
            <a:ext cx="8424863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观察灯泡的亮度变化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（1）设计一个能“改变小灯泡的亮度”的电路 ，需要哪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些器材？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219" name="组合 6147"/>
          <p:cNvGrpSpPr/>
          <p:nvPr/>
        </p:nvGrpSpPr>
        <p:grpSpPr>
          <a:xfrm>
            <a:off x="106363" y="-20637"/>
            <a:ext cx="4652962" cy="809625"/>
            <a:chOff x="0" y="0"/>
            <a:chExt cx="7327" cy="1274"/>
          </a:xfrm>
        </p:grpSpPr>
        <p:sp>
          <p:nvSpPr>
            <p:cNvPr id="922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文本框 6151"/>
            <p:cNvSpPr txBox="1"/>
            <p:nvPr/>
          </p:nvSpPr>
          <p:spPr>
            <a:xfrm>
              <a:off x="878" y="432"/>
              <a:ext cx="64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研究额定电压和额定功率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22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25" name="Text Box 3"/>
          <p:cNvSpPr txBox="1"/>
          <p:nvPr/>
        </p:nvSpPr>
        <p:spPr>
          <a:xfrm>
            <a:off x="250825" y="2931478"/>
            <a:ext cx="45418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）画出你设计的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电路图: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E9EFF1">
                  <a:alpha val="100000"/>
                </a:srgbClr>
              </a:clrFrom>
              <a:clrTo>
                <a:srgbClr val="E9EFF1">
                  <a:alpha val="100000"/>
                  <a:alpha val="0"/>
                </a:srgbClr>
              </a:clrTo>
            </a:clrChange>
            <a:lum bright="-12000" contrast="42000"/>
          </a:blip>
          <a:stretch>
            <a:fillRect/>
          </a:stretch>
        </p:blipFill>
        <p:spPr>
          <a:xfrm>
            <a:off x="4572000" y="2931478"/>
            <a:ext cx="3092450" cy="207168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</p:pic>
      <p:sp>
        <p:nvSpPr>
          <p:cNvPr id="9227" name="矩形 15"/>
          <p:cNvSpPr/>
          <p:nvPr/>
        </p:nvSpPr>
        <p:spPr>
          <a:xfrm>
            <a:off x="971550" y="2212975"/>
            <a:ext cx="79216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灯泡、电源、开关、导线、滑动变阻器，电压表</a:t>
            </a: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 Box 4"/>
          <p:cNvSpPr txBox="1"/>
          <p:nvPr/>
        </p:nvSpPr>
        <p:spPr>
          <a:xfrm>
            <a:off x="0" y="555308"/>
            <a:ext cx="9074150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）进行实验、收集证据：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①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改变电路中滑动变阻器的电阻，在观察电压表示数变化的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同时，观察灯泡的亮度变化情况。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②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分别用两个不同的灯泡进行实验，并把观察到的现象填写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在下表中。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466725" y="771525"/>
            <a:ext cx="8356600" cy="413448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>
              <a:lnSpc>
                <a:spcPct val="14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①当灯泡两端的实际电压等于其标出的电压时，灯泡    _____发光；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当灯泡两端的电压略高于标出的电压时，灯泡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（选填 “能”或“不能”）正常发光；与正常发光相    比，灯泡的 发光亮度偏</a:t>
            </a:r>
            <a:r>
              <a:rPr lang="zh-CN" altLang="en-US" sz="2400" u="sng" dirty="0"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（选填“亮”或“暗”）；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③当灯泡两端的电压略低于标出的电压时，灯泡____（选填“能”或“不能”）正常发光；与正常发光相比，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灯泡的发光亮度偏_____（选填“亮”或“暗”）。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7956233" y="843915"/>
            <a:ext cx="820737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buClrTx/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正常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875463" y="1924050"/>
            <a:ext cx="862012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buClrTx/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2122488" y="2932113"/>
            <a:ext cx="304800" cy="36988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buClrTx/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亮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6950075" y="3429000"/>
            <a:ext cx="60960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buClrTx/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 flipH="1">
            <a:off x="3492500" y="4489450"/>
            <a:ext cx="431800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buClrTx/>
            </a:pP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暗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矩形 9"/>
          <p:cNvSpPr/>
          <p:nvPr/>
        </p:nvSpPr>
        <p:spPr>
          <a:xfrm>
            <a:off x="179388" y="195580"/>
            <a:ext cx="24688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（4）实验结论：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45" grpId="0" bldLvl="0" animBg="1"/>
      <p:bldP spid="10246" grpId="0" bldLvl="0" animBg="1"/>
      <p:bldP spid="102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395288" y="2571750"/>
            <a:ext cx="7875587" cy="2230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练一练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某同学家用台灯上标有“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PZ 220</a:t>
            </a:r>
            <a:r>
              <a:rPr lang="zh-CN" altLang="zh-C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字样，它的含义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是什么？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台灯的额定电压是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220V;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台灯的额定功率是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40W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0" name="Rectangle 3"/>
          <p:cNvSpPr/>
          <p:nvPr/>
        </p:nvSpPr>
        <p:spPr>
          <a:xfrm>
            <a:off x="179388" y="339725"/>
            <a:ext cx="49006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额定电压、额定电流、额定功率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23850" y="771525"/>
            <a:ext cx="8853488" cy="16040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）用电器正常工作时的电压值叫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额定电压；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）用电器正常工作时的电流值叫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额定电流；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）用电器在额定电压下工作时消耗的功率叫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作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额定功率。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2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3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107950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3316" name="Rectangle 7"/>
          <p:cNvSpPr/>
          <p:nvPr/>
        </p:nvSpPr>
        <p:spPr>
          <a:xfrm>
            <a:off x="611188" y="763270"/>
            <a:ext cx="8280400" cy="1753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一只标有“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 A”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的小灯泡，如果把它接入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的电路中使用，测得通过它的电流是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0.25 A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，则这只灯泡的额定功率是多少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6024" name="Rectangle 8"/>
          <p:cNvSpPr/>
          <p:nvPr/>
        </p:nvSpPr>
        <p:spPr>
          <a:xfrm>
            <a:off x="684213" y="2714625"/>
            <a:ext cx="78867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分析：小灯泡上标注的是小灯泡的额定电压和额定电流。 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6025" name="Rectangle 9"/>
          <p:cNvSpPr/>
          <p:nvPr/>
        </p:nvSpPr>
        <p:spPr>
          <a:xfrm>
            <a:off x="755650" y="3389313"/>
            <a:ext cx="66332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额定功率：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V×0.3 A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0.75 W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  <p:bldP spid="860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6147"/>
          <p:cNvGrpSpPr/>
          <p:nvPr/>
        </p:nvGrpSpPr>
        <p:grpSpPr>
          <a:xfrm>
            <a:off x="198438" y="-22225"/>
            <a:ext cx="3940175" cy="809625"/>
            <a:chOff x="0" y="0"/>
            <a:chExt cx="6207" cy="1273"/>
          </a:xfrm>
        </p:grpSpPr>
        <p:sp>
          <p:nvSpPr>
            <p:cNvPr id="14338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872208"/>
                </a:cxn>
                <a:cxn ang="0">
                  <a:pos x="2520280" y="1872208"/>
                </a:cxn>
                <a:cxn ang="0">
                  <a:pos x="0" y="1872208"/>
                </a:cxn>
                <a:cxn ang="0">
                  <a:pos x="0" y="0"/>
                </a:cxn>
                <a:cxn ang="0">
                  <a:pos x="916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39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9827" y="0"/>
                </a:cxn>
                <a:cxn ang="0">
                  <a:pos x="459827" y="236483"/>
                </a:cxn>
                <a:cxn ang="0">
                  <a:pos x="696310" y="236483"/>
                </a:cxn>
                <a:cxn ang="0">
                  <a:pos x="696310" y="696310"/>
                </a:cxn>
                <a:cxn ang="0">
                  <a:pos x="0" y="69631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0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1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实际电压和实际功率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2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343" name="组合 3"/>
          <p:cNvGrpSpPr/>
          <p:nvPr/>
        </p:nvGrpSpPr>
        <p:grpSpPr>
          <a:xfrm>
            <a:off x="250825" y="985838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4346" name="Rectangle 13"/>
          <p:cNvSpPr/>
          <p:nvPr/>
        </p:nvSpPr>
        <p:spPr>
          <a:xfrm>
            <a:off x="611188" y="1889125"/>
            <a:ext cx="56896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一只“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3V  1.5W”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的小灯泡接在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2V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的电压下都能发光，这是为什么？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347" name="Picture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1363" y="1492250"/>
            <a:ext cx="1400175" cy="222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2052</Words>
  <Application>WPS 演示</Application>
  <PresentationFormat>全屏显示(4:3)</PresentationFormat>
  <Paragraphs>162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楷体_GB2312</vt:lpstr>
      <vt:lpstr>Arial Unicode MS</vt:lpstr>
      <vt:lpstr>默认设计模板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62</cp:revision>
  <dcterms:created xsi:type="dcterms:W3CDTF">2015-07-09T08:14:00Z</dcterms:created>
  <dcterms:modified xsi:type="dcterms:W3CDTF">2023-02-24T02:33:02Z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584D1034E9D2446983E8C1ED095509EA</vt:lpwstr>
  </property>
</Properties>
</file>