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69" r:id="rId3"/>
    <p:sldId id="447" r:id="rId4"/>
    <p:sldId id="461" r:id="rId5"/>
    <p:sldId id="435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</p:sldIdLst>
  <p:sldSz cx="9144000" cy="51435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75"/>
        <p:guide pos="27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5"/>
          <p:cNvSpPr/>
          <p:nvPr/>
        </p:nvSpPr>
        <p:spPr>
          <a:xfrm>
            <a:off x="2065973" y="1706880"/>
            <a:ext cx="4853305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11.4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认识动能和势能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 机械能及其转化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602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机械功与机械能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316" name="Text Box 5"/>
          <p:cNvSpPr txBox="1"/>
          <p:nvPr/>
        </p:nvSpPr>
        <p:spPr>
          <a:xfrm>
            <a:off x="539750" y="701675"/>
            <a:ext cx="3509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动能与势能转化的应用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7" name="Text Box 7"/>
          <p:cNvSpPr txBox="1"/>
          <p:nvPr/>
        </p:nvSpPr>
        <p:spPr>
          <a:xfrm>
            <a:off x="468313" y="1250950"/>
            <a:ext cx="8191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在玩蹦蹦床的过程中，人的动能与势能是怎样相互转化的？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930" y="1924050"/>
            <a:ext cx="5487035" cy="29368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340" name="Text Box 5"/>
          <p:cNvSpPr txBox="1"/>
          <p:nvPr/>
        </p:nvSpPr>
        <p:spPr>
          <a:xfrm>
            <a:off x="539750" y="701675"/>
            <a:ext cx="3509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动能与势能转化的应用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1" name="Text Box 6"/>
          <p:cNvSpPr txBox="1"/>
          <p:nvPr/>
        </p:nvSpPr>
        <p:spPr>
          <a:xfrm>
            <a:off x="179388" y="1275715"/>
            <a:ext cx="89773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游乐场中的过山车沿轨道运动时，动能与势能是怎样相互转化的？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2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1779588"/>
            <a:ext cx="4165600" cy="286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Text Box 6"/>
          <p:cNvSpPr txBox="1"/>
          <p:nvPr/>
        </p:nvSpPr>
        <p:spPr>
          <a:xfrm>
            <a:off x="468313" y="760413"/>
            <a:ext cx="8351837" cy="446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300" dirty="0">
                <a:latin typeface="Arial" panose="020B0604020202020204" pitchFamily="34" charset="0"/>
                <a:ea typeface="宋体" panose="02010600030101010101" pitchFamily="2" charset="-122"/>
              </a:rPr>
              <a:t>摆球每次上升达到的高度都比前一次要低些，这是什么原因？</a:t>
            </a:r>
            <a:endParaRPr lang="zh-CN" altLang="en-US" sz="23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362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365" name="Picture 11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3275013" y="1276350"/>
            <a:ext cx="2543175" cy="226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96" name="Text Box 12"/>
          <p:cNvSpPr txBox="1"/>
          <p:nvPr/>
        </p:nvSpPr>
        <p:spPr>
          <a:xfrm>
            <a:off x="539750" y="3652838"/>
            <a:ext cx="8496300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由于存在着空气阻力的作用，使摆球每次上升的高度和到达最低处的速度都逐渐减小，这说明摆球的机械能减少了。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388" name="Text Box 5"/>
          <p:cNvSpPr txBox="1"/>
          <p:nvPr/>
        </p:nvSpPr>
        <p:spPr>
          <a:xfrm>
            <a:off x="468313" y="1419225"/>
            <a:ext cx="8424862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物体的动能与势能是可以相互转化的；有摩擦等阻力时，在动能与势能的相互转化中，机械能会减少。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Text Box 2"/>
          <p:cNvSpPr txBox="1"/>
          <p:nvPr/>
        </p:nvSpPr>
        <p:spPr>
          <a:xfrm>
            <a:off x="395288" y="844550"/>
            <a:ext cx="8351837" cy="444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300" dirty="0">
                <a:latin typeface="Arial" panose="020B0604020202020204" pitchFamily="34" charset="0"/>
                <a:ea typeface="宋体" panose="02010600030101010101" pitchFamily="2" charset="-122"/>
              </a:rPr>
              <a:t>说说水力发电站机械能的转化情况。</a:t>
            </a:r>
            <a:endParaRPr lang="zh-CN" altLang="en-US" sz="23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7410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5239" name="Text Box 7"/>
          <p:cNvSpPr txBox="1"/>
          <p:nvPr/>
        </p:nvSpPr>
        <p:spPr>
          <a:xfrm>
            <a:off x="468313" y="3795713"/>
            <a:ext cx="8135937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水力发电是水的机械能转化为电能；电动机工作时，是电能转化为机械能。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4" name="Picture 9" descr="201308091520079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725" y="1347788"/>
            <a:ext cx="3214688" cy="2411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3" name="Group 11"/>
          <p:cNvGrpSpPr/>
          <p:nvPr/>
        </p:nvGrpSpPr>
        <p:grpSpPr>
          <a:xfrm>
            <a:off x="1817688" y="1058863"/>
            <a:ext cx="4837112" cy="2020887"/>
            <a:chOff x="1145" y="1207"/>
            <a:chExt cx="3047" cy="1273"/>
          </a:xfrm>
        </p:grpSpPr>
        <p:sp>
          <p:nvSpPr>
            <p:cNvPr id="18434" name="Text Box 4"/>
            <p:cNvSpPr txBox="1"/>
            <p:nvPr/>
          </p:nvSpPr>
          <p:spPr>
            <a:xfrm>
              <a:off x="1145" y="1706"/>
              <a:ext cx="69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机械能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5" name="AutoShape 5"/>
            <p:cNvSpPr/>
            <p:nvPr/>
          </p:nvSpPr>
          <p:spPr>
            <a:xfrm>
              <a:off x="1927" y="1298"/>
              <a:ext cx="46" cy="1134"/>
            </a:xfrm>
            <a:prstGeom prst="leftBrace">
              <a:avLst>
                <a:gd name="adj1" fmla="val 205092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6" name="Text Box 6"/>
            <p:cNvSpPr txBox="1"/>
            <p:nvPr/>
          </p:nvSpPr>
          <p:spPr>
            <a:xfrm>
              <a:off x="2051" y="1207"/>
              <a:ext cx="49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动能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7" name="Text Box 7"/>
            <p:cNvSpPr txBox="1"/>
            <p:nvPr/>
          </p:nvSpPr>
          <p:spPr>
            <a:xfrm>
              <a:off x="2018" y="2190"/>
              <a:ext cx="49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势能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8" name="Text Box 8"/>
            <p:cNvSpPr txBox="1"/>
            <p:nvPr/>
          </p:nvSpPr>
          <p:spPr>
            <a:xfrm>
              <a:off x="2925" y="1691"/>
              <a:ext cx="126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可以相互转化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39" name="Line 9"/>
            <p:cNvSpPr/>
            <p:nvPr/>
          </p:nvSpPr>
          <p:spPr>
            <a:xfrm>
              <a:off x="2517" y="1389"/>
              <a:ext cx="408" cy="45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440" name="Line 10"/>
            <p:cNvSpPr/>
            <p:nvPr/>
          </p:nvSpPr>
          <p:spPr>
            <a:xfrm flipV="1">
              <a:off x="2472" y="1842"/>
              <a:ext cx="453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18441" name="组合 9"/>
          <p:cNvGrpSpPr/>
          <p:nvPr/>
        </p:nvGrpSpPr>
        <p:grpSpPr>
          <a:xfrm>
            <a:off x="-101600" y="404813"/>
            <a:ext cx="4295775" cy="523875"/>
            <a:chOff x="0" y="623478"/>
            <a:chExt cx="3786638" cy="459735"/>
          </a:xfrm>
        </p:grpSpPr>
        <p:grpSp>
          <p:nvGrpSpPr>
            <p:cNvPr id="18442" name="组合 10"/>
            <p:cNvGrpSpPr/>
            <p:nvPr/>
          </p:nvGrpSpPr>
          <p:grpSpPr>
            <a:xfrm>
              <a:off x="0" y="678733"/>
              <a:ext cx="771176" cy="347209"/>
              <a:chOff x="0" y="537328"/>
              <a:chExt cx="771176" cy="347209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86760" y="575413"/>
                <a:ext cx="684282" cy="30927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0" y="537798"/>
                <a:ext cx="684282" cy="309276"/>
              </a:xfrm>
              <a:prstGeom prst="rect">
                <a:avLst/>
              </a:prstGeom>
              <a:solidFill>
                <a:srgbClr val="00808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45" name="文本框 11"/>
            <p:cNvSpPr txBox="1"/>
            <p:nvPr/>
          </p:nvSpPr>
          <p:spPr>
            <a:xfrm>
              <a:off x="771662" y="623478"/>
              <a:ext cx="3014976" cy="4597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buFontTx/>
              </a:pPr>
              <a:r>
                <a:rPr lang="zh-CN" altLang="en-US" sz="2800" b="1" dirty="0">
                  <a:solidFill>
                    <a:srgbClr val="0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Rectangle 5"/>
          <p:cNvSpPr/>
          <p:nvPr/>
        </p:nvSpPr>
        <p:spPr>
          <a:xfrm>
            <a:off x="971550" y="1076325"/>
            <a:ext cx="6735763" cy="2676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一个沿竖直方向匀速上升的气球，它的（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动能不变，势能不变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动能不变，势能增加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动能增加，势能增加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D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动能增加，势能不变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286" name="Text Box 6"/>
          <p:cNvSpPr txBox="1"/>
          <p:nvPr/>
        </p:nvSpPr>
        <p:spPr>
          <a:xfrm>
            <a:off x="6877050" y="1044575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Rectangle 4"/>
          <p:cNvSpPr/>
          <p:nvPr/>
        </p:nvSpPr>
        <p:spPr>
          <a:xfrm>
            <a:off x="468313" y="484188"/>
            <a:ext cx="8137525" cy="42973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  <a:buFont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跳伞运动员从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345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米的高度跳下，下落一段时间后打开降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Tx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落伞做匀速直线运动。在匀速下落过程中，运动员和降落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Tx/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伞的                                       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．势能不断减少，动能不断增加，机械能不变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B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．势能不断减少，动能不断增加，机械能减少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．势能不断减少，动能先增加然后保持不变，机械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能减少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D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．势能不断减少，动能先增加后减少，机械能不变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8309" name="Text Box 5"/>
          <p:cNvSpPr txBox="1"/>
          <p:nvPr/>
        </p:nvSpPr>
        <p:spPr>
          <a:xfrm>
            <a:off x="7812088" y="1851343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124" name="Picture 16"/>
          <p:cNvPicPr>
            <a:picLocks noChangeAspect="1"/>
          </p:cNvPicPr>
          <p:nvPr/>
        </p:nvPicPr>
        <p:blipFill>
          <a:blip r:embed="rId1"/>
          <a:srcRect r="539"/>
          <a:stretch>
            <a:fillRect/>
          </a:stretch>
        </p:blipFill>
        <p:spPr>
          <a:xfrm>
            <a:off x="1763713" y="1708150"/>
            <a:ext cx="5557837" cy="2878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17"/>
          <p:cNvSpPr txBox="1"/>
          <p:nvPr/>
        </p:nvSpPr>
        <p:spPr>
          <a:xfrm>
            <a:off x="252413" y="627063"/>
            <a:ext cx="7993062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高速公路上都有限制汽车速度的标志，想一想这样做的原因是什么？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4"/>
          <p:cNvSpPr/>
          <p:nvPr/>
        </p:nvSpPr>
        <p:spPr>
          <a:xfrm>
            <a:off x="539750" y="1407954"/>
            <a:ext cx="8278813" cy="23069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知道机械能的概念。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知道动能、重力势能、弹性势能可以相互转化。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AutoNum type="arabicPeriod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能解释自然界中机械能相互转化的现象。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矩形 2"/>
          <p:cNvSpPr/>
          <p:nvPr/>
        </p:nvSpPr>
        <p:spPr>
          <a:xfrm>
            <a:off x="3492500" y="546100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261938" y="-93662"/>
            <a:ext cx="3228975" cy="809625"/>
            <a:chOff x="0" y="0"/>
            <a:chExt cx="5087" cy="1273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42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机械能及其转化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3"/>
          <p:cNvGrpSpPr/>
          <p:nvPr/>
        </p:nvGrpSpPr>
        <p:grpSpPr>
          <a:xfrm>
            <a:off x="250825" y="9144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178" name="Picture 27" descr="193005340663711345024585606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284413"/>
            <a:ext cx="3671888" cy="2182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9" name="Text Box 28"/>
          <p:cNvSpPr txBox="1"/>
          <p:nvPr/>
        </p:nvSpPr>
        <p:spPr>
          <a:xfrm>
            <a:off x="468313" y="1563688"/>
            <a:ext cx="50593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说说下列情况的物体都具有哪些能？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0" name="Picture 32" descr="zHQZnr3Mt_14038406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463" y="2355850"/>
            <a:ext cx="3384550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1" name="Text Box 33"/>
          <p:cNvSpPr txBox="1"/>
          <p:nvPr/>
        </p:nvSpPr>
        <p:spPr>
          <a:xfrm>
            <a:off x="1042988" y="4516438"/>
            <a:ext cx="2317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动能和重力势能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2" name="Text Box 34"/>
          <p:cNvSpPr txBox="1"/>
          <p:nvPr/>
        </p:nvSpPr>
        <p:spPr>
          <a:xfrm>
            <a:off x="5435600" y="4443413"/>
            <a:ext cx="2317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动能和重力势能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1" grpId="0"/>
      <p:bldP spid="379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179388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6024" name="Text Box 8"/>
          <p:cNvSpPr txBox="1"/>
          <p:nvPr/>
        </p:nvSpPr>
        <p:spPr>
          <a:xfrm>
            <a:off x="539750" y="915988"/>
            <a:ext cx="47593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物体的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势能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统称为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机械能。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622300" y="1600200"/>
            <a:ext cx="8053388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一个物体可以既有动能，又有势能，也可以只具有动能或者只具有势能。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6" name="Text Box 10"/>
          <p:cNvSpPr txBox="1"/>
          <p:nvPr/>
        </p:nvSpPr>
        <p:spPr>
          <a:xfrm>
            <a:off x="611188" y="3076575"/>
            <a:ext cx="8053387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66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思考：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动能与势能是否可以相互转化呢？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/>
      <p:bldP spid="86025" grpId="0"/>
      <p:bldP spid="860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Text Box 5"/>
          <p:cNvSpPr txBox="1"/>
          <p:nvPr/>
        </p:nvSpPr>
        <p:spPr>
          <a:xfrm>
            <a:off x="539750" y="701675"/>
            <a:ext cx="44418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A.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探究摆球的动能与势能的转化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468313" y="1203325"/>
            <a:ext cx="8424862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如图所示，将小球拉到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处，然后释放。仔细观察小球摆动的情况；比较小球在点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和中间点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的势能和动能的情况。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22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2500313"/>
            <a:ext cx="2543175" cy="2266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44" name="Text Box 5"/>
          <p:cNvSpPr txBox="1"/>
          <p:nvPr/>
        </p:nvSpPr>
        <p:spPr>
          <a:xfrm>
            <a:off x="539750" y="701675"/>
            <a:ext cx="44418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A.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探究摆球的动能与势能的转化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5" name="Text Box 6"/>
          <p:cNvSpPr txBox="1"/>
          <p:nvPr/>
        </p:nvSpPr>
        <p:spPr>
          <a:xfrm>
            <a:off x="827088" y="12033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46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2500313"/>
            <a:ext cx="2543175" cy="226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2" name="Text Box 8"/>
          <p:cNvSpPr txBox="1"/>
          <p:nvPr/>
        </p:nvSpPr>
        <p:spPr>
          <a:xfrm>
            <a:off x="1835150" y="1203325"/>
            <a:ext cx="3455988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重力势能转化为动能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8" name="Text Box 9"/>
          <p:cNvSpPr txBox="1"/>
          <p:nvPr/>
        </p:nvSpPr>
        <p:spPr>
          <a:xfrm>
            <a:off x="827088" y="1716088"/>
            <a:ext cx="1152525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8074" name="Text Box 10"/>
          <p:cNvSpPr txBox="1"/>
          <p:nvPr/>
        </p:nvSpPr>
        <p:spPr>
          <a:xfrm>
            <a:off x="1835150" y="1644650"/>
            <a:ext cx="3455988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动能转化为重力势能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2" grpId="0"/>
      <p:bldP spid="880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323850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268" name="Text Box 5"/>
          <p:cNvSpPr txBox="1"/>
          <p:nvPr/>
        </p:nvSpPr>
        <p:spPr>
          <a:xfrm>
            <a:off x="1547813" y="1635125"/>
            <a:ext cx="5973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物体具有的动能与势能是可以相互转化的。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3952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292" name="Text Box 5"/>
          <p:cNvSpPr txBox="1"/>
          <p:nvPr/>
        </p:nvSpPr>
        <p:spPr>
          <a:xfrm>
            <a:off x="539750" y="701675"/>
            <a:ext cx="3509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B.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动能与势能转化的应用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293" name="Picture 9" descr="图片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4800" y="2068513"/>
            <a:ext cx="3025775" cy="2767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 Box 11"/>
          <p:cNvSpPr txBox="1"/>
          <p:nvPr/>
        </p:nvSpPr>
        <p:spPr>
          <a:xfrm>
            <a:off x="468313" y="1250950"/>
            <a:ext cx="8412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在跳板表演中，杂技演员们的动能与势能是怎样相互转化的？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1048</Words>
  <Application>WPS 演示</Application>
  <PresentationFormat>全屏显示(4:3)</PresentationFormat>
  <Paragraphs>120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77</cp:revision>
  <dcterms:created xsi:type="dcterms:W3CDTF">2015-07-09T08:14:00Z</dcterms:created>
  <dcterms:modified xsi:type="dcterms:W3CDTF">2023-02-24T02:38:26Z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3B90762FECF44EBAA5DDADA02F5A8565</vt:lpwstr>
  </property>
</Properties>
</file>