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3"/>
  </p:handoutMasterIdLst>
  <p:sldIdLst>
    <p:sldId id="369" r:id="rId3"/>
    <p:sldId id="492" r:id="rId4"/>
    <p:sldId id="493" r:id="rId6"/>
    <p:sldId id="494" r:id="rId7"/>
    <p:sldId id="495" r:id="rId8"/>
    <p:sldId id="496" r:id="rId9"/>
    <p:sldId id="497" r:id="rId10"/>
    <p:sldId id="498" r:id="rId11"/>
    <p:sldId id="499" r:id="rId12"/>
    <p:sldId id="500" r:id="rId13"/>
    <p:sldId id="501" r:id="rId14"/>
    <p:sldId id="502" r:id="rId15"/>
    <p:sldId id="503" r:id="rId16"/>
    <p:sldId id="504" r:id="rId17"/>
    <p:sldId id="505" r:id="rId18"/>
    <p:sldId id="506" r:id="rId19"/>
    <p:sldId id="507" r:id="rId20"/>
    <p:sldId id="515" r:id="rId21"/>
    <p:sldId id="462" r:id="rId22"/>
  </p:sldIdLst>
  <p:sldSz cx="9144000" cy="51435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942" y="-108"/>
      </p:cViewPr>
      <p:guideLst>
        <p:guide orient="horz" pos="1586"/>
        <p:guide pos="27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9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/>
              <a:t>通过这一问题，引发学生的思考，进而引入电阻的概念。</a:t>
            </a:r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  <p:custDataLst>
              <p:tags r:id="rId5"/>
            </p:custDataLst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/>
              <a:t>与水流进行类比，从而得出电阻的概念。</a:t>
            </a:r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  <p:custDataLst>
              <p:tags r:id="rId5"/>
            </p:custDataLst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15362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/>
              <a:t>通过这三个问题，引导学生猜想电阻大小的影响因素。</a:t>
            </a: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/>
            <p:custDataLst>
              <p:tags r:id="rId5"/>
            </p:custDataLst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17410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/>
              <a:t>通过与人走路类比，猜想影响电荷运动的因素。</a:t>
            </a:r>
            <a:endParaRPr lang="zh-CN" altLang="en-US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/>
            <p:custDataLst>
              <p:tags r:id="rId5"/>
            </p:custDataLst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/>
              <a:t>在设计本实验时，应注意控制变量法和转换法的应用。</a:t>
            </a:r>
            <a:endParaRPr lang="zh-CN" altLang="en-US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/>
            <p:custDataLst>
              <p:tags r:id="rId5"/>
            </p:custDataLst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6015"/>
            <a:ext cx="8229600" cy="4389411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wm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7" name="Rectangle 5"/>
          <p:cNvSpPr/>
          <p:nvPr/>
        </p:nvSpPr>
        <p:spPr>
          <a:xfrm>
            <a:off x="1764030" y="2244408"/>
            <a:ext cx="65436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14.3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欧姆定律的应用</a:t>
            </a:r>
            <a:endParaRPr lang="zh-CN" altLang="en-US" sz="3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98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第十四章 探究欧姆定律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338" name="组合 6147"/>
          <p:cNvGrpSpPr/>
          <p:nvPr/>
        </p:nvGrpSpPr>
        <p:grpSpPr>
          <a:xfrm>
            <a:off x="252075" y="195932"/>
            <a:ext cx="3534624" cy="629255"/>
            <a:chOff x="0" y="0"/>
            <a:chExt cx="7424" cy="1320"/>
          </a:xfrm>
        </p:grpSpPr>
        <p:sp>
          <p:nvSpPr>
            <p:cNvPr id="14339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200"/>
                </a:cxn>
                <a:cxn ang="0">
                  <a:pos x="2634" y="1200"/>
                </a:cxn>
                <a:cxn ang="0">
                  <a:pos x="0" y="120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2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5" y="0"/>
                </a:cxn>
                <a:cxn ang="0">
                  <a:pos x="545" y="258"/>
                </a:cxn>
                <a:cxn ang="0">
                  <a:pos x="826" y="258"/>
                </a:cxn>
                <a:cxn ang="0">
                  <a:pos x="826" y="760"/>
                </a:cxn>
                <a:cxn ang="0">
                  <a:pos x="0" y="76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14341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161953" rIns="134802" bIns="0" anchor="ctr" anchorCtr="0"/>
            <a:p>
              <a:pPr algn="ctr"/>
              <a:endParaRPr lang="zh-CN" altLang="en-US" sz="3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2" name="文本框 6151"/>
            <p:cNvSpPr txBox="1"/>
            <p:nvPr/>
          </p:nvSpPr>
          <p:spPr>
            <a:xfrm>
              <a:off x="878" y="432"/>
              <a:ext cx="6546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1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测量小灯泡工作时的电阻</a:t>
              </a:r>
              <a:endParaRPr lang="zh-CN" altLang="en-US" sz="21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4343" name="文本框 6152"/>
            <p:cNvSpPr txBox="1"/>
            <p:nvPr/>
          </p:nvSpPr>
          <p:spPr>
            <a:xfrm>
              <a:off x="0" y="452"/>
              <a:ext cx="873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5" name="ShockwaveFlash1" descr="clipboard/media/image1.wm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155" y="915697"/>
            <a:ext cx="6805612" cy="3996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15362" name="Group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15695" y="555625"/>
          <a:ext cx="6493510" cy="2192655"/>
        </p:xfrm>
        <a:graphic>
          <a:graphicData uri="http://schemas.openxmlformats.org/drawingml/2006/table">
            <a:tbl>
              <a:tblPr/>
              <a:tblGrid>
                <a:gridCol w="1370965"/>
                <a:gridCol w="916940"/>
                <a:gridCol w="1174750"/>
                <a:gridCol w="1237615"/>
                <a:gridCol w="1793240"/>
              </a:tblGrid>
              <a:tr h="45529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实验次数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/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kumimoji="0" lang="zh-CN" altLang="en-US" sz="2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Ω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灯泡亮度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89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52407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D52407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 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62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52407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1.0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D52407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25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52407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1.5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D52407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62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52407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2.5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D52407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99" name="Text Box 40"/>
          <p:cNvSpPr txBox="1"/>
          <p:nvPr/>
        </p:nvSpPr>
        <p:spPr>
          <a:xfrm>
            <a:off x="3438603" y="19592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01" name="Text Box 41"/>
          <p:cNvSpPr txBox="1"/>
          <p:nvPr/>
        </p:nvSpPr>
        <p:spPr>
          <a:xfrm>
            <a:off x="3580765" y="988060"/>
            <a:ext cx="749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0.16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02" name="Text Box 42"/>
          <p:cNvSpPr txBox="1"/>
          <p:nvPr/>
        </p:nvSpPr>
        <p:spPr>
          <a:xfrm>
            <a:off x="3587637" y="1419556"/>
            <a:ext cx="80976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0.28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 Box 43"/>
          <p:cNvSpPr txBox="1"/>
          <p:nvPr/>
        </p:nvSpPr>
        <p:spPr>
          <a:xfrm>
            <a:off x="4680642" y="2608204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04" name="Text Box 44"/>
          <p:cNvSpPr txBox="1"/>
          <p:nvPr/>
        </p:nvSpPr>
        <p:spPr>
          <a:xfrm>
            <a:off x="3597162" y="1827695"/>
            <a:ext cx="716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0.38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05" name="Text Box 45"/>
          <p:cNvSpPr txBox="1"/>
          <p:nvPr/>
        </p:nvSpPr>
        <p:spPr>
          <a:xfrm>
            <a:off x="4824320" y="961417"/>
            <a:ext cx="563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3.1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06" name="Text Box 46"/>
          <p:cNvSpPr txBox="1"/>
          <p:nvPr/>
        </p:nvSpPr>
        <p:spPr>
          <a:xfrm>
            <a:off x="4799555" y="1377011"/>
            <a:ext cx="81095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3.6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07" name="Text Box 47"/>
          <p:cNvSpPr txBox="1"/>
          <p:nvPr/>
        </p:nvSpPr>
        <p:spPr>
          <a:xfrm>
            <a:off x="4804000" y="1851581"/>
            <a:ext cx="75737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3.9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10" name="Text Box 50"/>
          <p:cNvSpPr txBox="1"/>
          <p:nvPr/>
        </p:nvSpPr>
        <p:spPr>
          <a:xfrm>
            <a:off x="1336675" y="2860040"/>
            <a:ext cx="6470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从实验中可以看出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灯丝的电阻是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11" name="Text Box 51"/>
          <p:cNvSpPr txBox="1"/>
          <p:nvPr/>
        </p:nvSpPr>
        <p:spPr>
          <a:xfrm>
            <a:off x="5940263" y="2859898"/>
            <a:ext cx="118845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变化的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12" name="Text Box 52"/>
          <p:cNvSpPr txBox="1"/>
          <p:nvPr/>
        </p:nvSpPr>
        <p:spPr>
          <a:xfrm>
            <a:off x="6229027" y="961417"/>
            <a:ext cx="97172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不亮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13" name="Text Box 53"/>
          <p:cNvSpPr txBox="1"/>
          <p:nvPr/>
        </p:nvSpPr>
        <p:spPr>
          <a:xfrm>
            <a:off x="6012180" y="1421765"/>
            <a:ext cx="1501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灯丝暗红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14" name="Text Box 54"/>
          <p:cNvSpPr txBox="1"/>
          <p:nvPr/>
        </p:nvSpPr>
        <p:spPr>
          <a:xfrm>
            <a:off x="6025303" y="1851660"/>
            <a:ext cx="1458771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微弱发光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15" name="Text Box 55"/>
          <p:cNvSpPr txBox="1"/>
          <p:nvPr/>
        </p:nvSpPr>
        <p:spPr>
          <a:xfrm>
            <a:off x="5996940" y="2284095"/>
            <a:ext cx="1516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正常发光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16" name="Text Box 56"/>
          <p:cNvSpPr txBox="1"/>
          <p:nvPr/>
        </p:nvSpPr>
        <p:spPr>
          <a:xfrm>
            <a:off x="3597275" y="2284095"/>
            <a:ext cx="939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0.46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17" name="Text Box 57"/>
          <p:cNvSpPr txBox="1"/>
          <p:nvPr/>
        </p:nvSpPr>
        <p:spPr>
          <a:xfrm>
            <a:off x="4796155" y="2287905"/>
            <a:ext cx="757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5.4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09" name="Text Box 49"/>
          <p:cNvSpPr txBox="1"/>
          <p:nvPr/>
        </p:nvSpPr>
        <p:spPr>
          <a:xfrm>
            <a:off x="1115695" y="3198495"/>
            <a:ext cx="6762750" cy="16040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灯泡由不亮逐渐变为正常发光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灯泡灯丝的温度是否在变化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由本实验你发现了什么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18" name="Text Box 58"/>
          <p:cNvSpPr txBox="1"/>
          <p:nvPr/>
        </p:nvSpPr>
        <p:spPr>
          <a:xfrm>
            <a:off x="1115695" y="4093210"/>
            <a:ext cx="702691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D8110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灯丝（金属导体）的电阻跟温度有关，温度越高，电阻越大。</a:t>
            </a:r>
            <a:endParaRPr lang="zh-CN" altLang="en-US" sz="2400" b="1" dirty="0">
              <a:solidFill>
                <a:srgbClr val="D8110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54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54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5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5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5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5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5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5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15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15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154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154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80"/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80"/>
                                        <p:tgtEl>
                                          <p:spTgt spid="154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80"/>
                                        <p:tgtEl>
                                          <p:spTgt spid="154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1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1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2" dur="80"/>
                                        <p:tgtEl>
                                          <p:spTgt spid="15409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3" dur="80"/>
                                        <p:tgtEl>
                                          <p:spTgt spid="15409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80"/>
                                        <p:tgtEl>
                                          <p:spTgt spid="15409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15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1" grpId="0"/>
      <p:bldP spid="15402" grpId="0"/>
      <p:bldP spid="15404" grpId="0"/>
      <p:bldP spid="15405" grpId="0"/>
      <p:bldP spid="15406" grpId="0"/>
      <p:bldP spid="15407" grpId="0"/>
      <p:bldP spid="15410" grpId="0"/>
      <p:bldP spid="15411" grpId="0"/>
      <p:bldP spid="15412" grpId="0"/>
      <p:bldP spid="15413" grpId="0"/>
      <p:bldP spid="15414" grpId="0"/>
      <p:bldP spid="15415" grpId="0"/>
      <p:bldP spid="15416" grpId="0"/>
      <p:bldP spid="15417" grpId="0"/>
      <p:bldP spid="154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Text Box 3"/>
          <p:cNvSpPr txBox="1"/>
          <p:nvPr/>
        </p:nvSpPr>
        <p:spPr>
          <a:xfrm>
            <a:off x="1371040" y="2284496"/>
            <a:ext cx="6287600" cy="46037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D5240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endParaRPr lang="zh-CN" altLang="en-US" sz="2400" dirty="0">
              <a:solidFill>
                <a:srgbClr val="D52407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1366747" y="697504"/>
            <a:ext cx="6287600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SzTx/>
            </a:pP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比较灯泡在较低电压下和较高电压下测得电阻值有何区别？能否将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次电阻的平均值作为小灯泡的电阻？为什么？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1282600" y="2202375"/>
            <a:ext cx="68592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较低电压下电阻较小，较高电压下电阻较大。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Text Box 6"/>
          <p:cNvSpPr txBox="1"/>
          <p:nvPr/>
        </p:nvSpPr>
        <p:spPr>
          <a:xfrm>
            <a:off x="1370722" y="2644174"/>
            <a:ext cx="6609125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D52407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不能。因为灯丝发光时温度升高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使得电阻相差较大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每次测得的数值是灯丝在不同温度下的电阻值</a:t>
            </a: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所以不能取平均值。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179467" y="339667"/>
            <a:ext cx="1315644" cy="375113"/>
            <a:chOff x="1076" y="1998"/>
            <a:chExt cx="2761" cy="788"/>
          </a:xfrm>
        </p:grpSpPr>
        <p:sp>
          <p:nvSpPr>
            <p:cNvPr id="9" name="流程图: 文档 8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文本框 4101"/>
            <p:cNvSpPr txBox="1"/>
            <p:nvPr/>
          </p:nvSpPr>
          <p:spPr>
            <a:xfrm>
              <a:off x="1076" y="1998"/>
              <a:ext cx="2761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交流与讨论</a:t>
              </a: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Text Box 2"/>
          <p:cNvSpPr txBox="1"/>
          <p:nvPr/>
        </p:nvSpPr>
        <p:spPr>
          <a:xfrm>
            <a:off x="1361525" y="2499750"/>
            <a:ext cx="623044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 用描点法作出小灯泡的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图像，会不会是一条直线呢？为什么？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1692340" y="3507729"/>
            <a:ext cx="628760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不是。 因为灯丝的电阻随温度的升高而增大，电流与电压不成正比关系。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1475845" y="475213"/>
            <a:ext cx="6173280" cy="119888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 如果用描点法作出定值电阻的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图像，应该是一条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线，为什么？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3856295" y="1037658"/>
            <a:ext cx="628760" cy="64516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直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2237353" y="1491910"/>
            <a:ext cx="4478724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因为当电阻不变时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电流与电压成正比关系。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  <p:bldP spid="174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" name="Text Box 4"/>
          <p:cNvSpPr txBox="1"/>
          <p:nvPr/>
        </p:nvSpPr>
        <p:spPr>
          <a:xfrm>
            <a:off x="1276985" y="628015"/>
            <a:ext cx="6749415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学生活动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家庭电路中短路有什么危害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请同学们完成教材85页活动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小题。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1275715" y="2514600"/>
            <a:ext cx="7249795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学生活动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电流表并联在电器两端并发生短路时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会造成什么危害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请同学们完成教材85页活动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第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小题。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Text Box 6"/>
          <p:cNvSpPr txBox="1"/>
          <p:nvPr/>
        </p:nvSpPr>
        <p:spPr>
          <a:xfrm>
            <a:off x="1332230" y="1566545"/>
            <a:ext cx="6823075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D8110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家庭电路中短路，导线将产生大量的热</a:t>
            </a:r>
            <a:r>
              <a:rPr lang="en-US" altLang="zh-CN" sz="2400" dirty="0">
                <a:solidFill>
                  <a:srgbClr val="D8110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D8110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引起火灾或烧坏供电设备。</a:t>
            </a:r>
            <a:endParaRPr lang="en-US" altLang="zh-CN" sz="2400" dirty="0">
              <a:solidFill>
                <a:srgbClr val="D8110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Text Box 7"/>
          <p:cNvSpPr txBox="1"/>
          <p:nvPr/>
        </p:nvSpPr>
        <p:spPr>
          <a:xfrm>
            <a:off x="1276985" y="3435985"/>
            <a:ext cx="6975475" cy="152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D8110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电流表并联在用电器两端造成的短路，会造成电流表损坏</a:t>
            </a:r>
            <a:r>
              <a:rPr lang="en-US" altLang="zh-CN" sz="2400" dirty="0">
                <a:solidFill>
                  <a:srgbClr val="D8110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D8110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甚至会损坏电源；电线发热温度升高</a:t>
            </a:r>
            <a:r>
              <a:rPr lang="en-US" altLang="zh-CN" sz="2400" dirty="0">
                <a:solidFill>
                  <a:srgbClr val="D8110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D8110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严重时会发生火灾。</a:t>
            </a:r>
            <a:endParaRPr lang="en-US" altLang="zh-CN" sz="2400" dirty="0">
              <a:solidFill>
                <a:srgbClr val="D8110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6152"/>
          <p:cNvSpPr txBox="1"/>
          <p:nvPr/>
        </p:nvSpPr>
        <p:spPr>
          <a:xfrm>
            <a:off x="1276965" y="410838"/>
            <a:ext cx="415600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1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6147"/>
          <p:cNvGrpSpPr/>
          <p:nvPr/>
        </p:nvGrpSpPr>
        <p:grpSpPr>
          <a:xfrm>
            <a:off x="252075" y="51152"/>
            <a:ext cx="3001129" cy="629255"/>
            <a:chOff x="0" y="0"/>
            <a:chExt cx="6303" cy="1320"/>
          </a:xfrm>
        </p:grpSpPr>
        <p:sp>
          <p:nvSpPr>
            <p:cNvPr id="13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200"/>
                </a:cxn>
                <a:cxn ang="0">
                  <a:pos x="2634" y="1200"/>
                </a:cxn>
                <a:cxn ang="0">
                  <a:pos x="0" y="120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14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5" y="0"/>
                </a:cxn>
                <a:cxn ang="0">
                  <a:pos x="545" y="258"/>
                </a:cxn>
                <a:cxn ang="0">
                  <a:pos x="826" y="258"/>
                </a:cxn>
                <a:cxn ang="0">
                  <a:pos x="826" y="760"/>
                </a:cxn>
                <a:cxn ang="0">
                  <a:pos x="0" y="76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15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161953" rIns="134802" bIns="0" anchor="ctr" anchorCtr="0"/>
            <a:p>
              <a:pPr algn="ctr"/>
              <a:endParaRPr lang="zh-CN" altLang="en-US" sz="3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文本框 6151"/>
            <p:cNvSpPr txBox="1"/>
            <p:nvPr/>
          </p:nvSpPr>
          <p:spPr>
            <a:xfrm>
              <a:off x="878" y="432"/>
              <a:ext cx="5425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1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研究短路有什么危害</a:t>
              </a:r>
              <a:endParaRPr lang="zh-CN" altLang="en-US" sz="21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文本框 6152"/>
            <p:cNvSpPr txBox="1"/>
            <p:nvPr/>
          </p:nvSpPr>
          <p:spPr>
            <a:xfrm>
              <a:off x="0" y="452"/>
              <a:ext cx="873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9457" name="组合 36"/>
          <p:cNvGrpSpPr/>
          <p:nvPr/>
        </p:nvGrpSpPr>
        <p:grpSpPr>
          <a:xfrm>
            <a:off x="1348558" y="573982"/>
            <a:ext cx="6771174" cy="3942715"/>
            <a:chOff x="994825" y="548680"/>
            <a:chExt cx="9026829" cy="5256405"/>
          </a:xfrm>
        </p:grpSpPr>
        <p:sp>
          <p:nvSpPr>
            <p:cNvPr id="3" name="右箭头标注 2"/>
            <p:cNvSpPr/>
            <p:nvPr/>
          </p:nvSpPr>
          <p:spPr>
            <a:xfrm>
              <a:off x="994825" y="2179190"/>
              <a:ext cx="1847139" cy="1681305"/>
            </a:xfrm>
            <a:prstGeom prst="rightArrowCallout">
              <a:avLst>
                <a:gd name="adj1" fmla="val 25000"/>
                <a:gd name="adj2" fmla="val 21899"/>
                <a:gd name="adj3" fmla="val 25000"/>
                <a:gd name="adj4" fmla="val 64977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欧姆定律的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应用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9459" name="组合 35"/>
            <p:cNvGrpSpPr/>
            <p:nvPr/>
          </p:nvGrpSpPr>
          <p:grpSpPr>
            <a:xfrm>
              <a:off x="2771081" y="548680"/>
              <a:ext cx="7250573" cy="5256405"/>
              <a:chOff x="2771081" y="404664"/>
              <a:chExt cx="7250573" cy="5256405"/>
            </a:xfrm>
          </p:grpSpPr>
          <p:sp>
            <p:nvSpPr>
              <p:cNvPr id="4" name="任意多边形 3"/>
              <p:cNvSpPr/>
              <p:nvPr/>
            </p:nvSpPr>
            <p:spPr>
              <a:xfrm>
                <a:off x="2771081" y="1341355"/>
                <a:ext cx="431808" cy="3599117"/>
              </a:xfrm>
              <a:custGeom>
                <a:avLst/>
                <a:gdLst>
                  <a:gd name="connsiteX0" fmla="*/ 493486 w 1117600"/>
                  <a:gd name="connsiteY0" fmla="*/ 0 h 2743200"/>
                  <a:gd name="connsiteX1" fmla="*/ 217715 w 1117600"/>
                  <a:gd name="connsiteY1" fmla="*/ 14515 h 2743200"/>
                  <a:gd name="connsiteX2" fmla="*/ 116115 w 1117600"/>
                  <a:gd name="connsiteY2" fmla="*/ 130629 h 2743200"/>
                  <a:gd name="connsiteX3" fmla="*/ 87086 w 1117600"/>
                  <a:gd name="connsiteY3" fmla="*/ 174172 h 2743200"/>
                  <a:gd name="connsiteX4" fmla="*/ 43543 w 1117600"/>
                  <a:gd name="connsiteY4" fmla="*/ 348343 h 2743200"/>
                  <a:gd name="connsiteX5" fmla="*/ 29029 w 1117600"/>
                  <a:gd name="connsiteY5" fmla="*/ 1219200 h 2743200"/>
                  <a:gd name="connsiteX6" fmla="*/ 14515 w 1117600"/>
                  <a:gd name="connsiteY6" fmla="*/ 1277258 h 2743200"/>
                  <a:gd name="connsiteX7" fmla="*/ 0 w 1117600"/>
                  <a:gd name="connsiteY7" fmla="*/ 2061029 h 2743200"/>
                  <a:gd name="connsiteX8" fmla="*/ 14515 w 1117600"/>
                  <a:gd name="connsiteY8" fmla="*/ 2380343 h 2743200"/>
                  <a:gd name="connsiteX9" fmla="*/ 58057 w 1117600"/>
                  <a:gd name="connsiteY9" fmla="*/ 2481943 h 2743200"/>
                  <a:gd name="connsiteX10" fmla="*/ 188686 w 1117600"/>
                  <a:gd name="connsiteY10" fmla="*/ 2598058 h 2743200"/>
                  <a:gd name="connsiteX11" fmla="*/ 348343 w 1117600"/>
                  <a:gd name="connsiteY11" fmla="*/ 2641600 h 2743200"/>
                  <a:gd name="connsiteX12" fmla="*/ 449943 w 1117600"/>
                  <a:gd name="connsiteY12" fmla="*/ 2656115 h 2743200"/>
                  <a:gd name="connsiteX13" fmla="*/ 522515 w 1117600"/>
                  <a:gd name="connsiteY13" fmla="*/ 2670629 h 2743200"/>
                  <a:gd name="connsiteX14" fmla="*/ 638629 w 1117600"/>
                  <a:gd name="connsiteY14" fmla="*/ 2685143 h 2743200"/>
                  <a:gd name="connsiteX15" fmla="*/ 740229 w 1117600"/>
                  <a:gd name="connsiteY15" fmla="*/ 2714172 h 2743200"/>
                  <a:gd name="connsiteX16" fmla="*/ 899886 w 1117600"/>
                  <a:gd name="connsiteY16" fmla="*/ 2743200 h 2743200"/>
                  <a:gd name="connsiteX17" fmla="*/ 1117600 w 1117600"/>
                  <a:gd name="connsiteY17" fmla="*/ 2728686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17600" h="2743200">
                    <a:moveTo>
                      <a:pt x="493486" y="0"/>
                    </a:moveTo>
                    <a:cubicBezTo>
                      <a:pt x="401562" y="4838"/>
                      <a:pt x="308922" y="2078"/>
                      <a:pt x="217715" y="14515"/>
                    </a:cubicBezTo>
                    <a:cubicBezTo>
                      <a:pt x="173365" y="20563"/>
                      <a:pt x="127405" y="113694"/>
                      <a:pt x="116115" y="130629"/>
                    </a:cubicBezTo>
                    <a:lnTo>
                      <a:pt x="87086" y="174172"/>
                    </a:lnTo>
                    <a:cubicBezTo>
                      <a:pt x="48751" y="289177"/>
                      <a:pt x="63087" y="231075"/>
                      <a:pt x="43543" y="348343"/>
                    </a:cubicBezTo>
                    <a:cubicBezTo>
                      <a:pt x="38705" y="638629"/>
                      <a:pt x="38097" y="929016"/>
                      <a:pt x="29029" y="1219200"/>
                    </a:cubicBezTo>
                    <a:cubicBezTo>
                      <a:pt x="28406" y="1239138"/>
                      <a:pt x="15202" y="1257322"/>
                      <a:pt x="14515" y="1277258"/>
                    </a:cubicBezTo>
                    <a:cubicBezTo>
                      <a:pt x="5510" y="1538405"/>
                      <a:pt x="4838" y="1799772"/>
                      <a:pt x="0" y="2061029"/>
                    </a:cubicBezTo>
                    <a:cubicBezTo>
                      <a:pt x="4838" y="2167467"/>
                      <a:pt x="6018" y="2274134"/>
                      <a:pt x="14515" y="2380343"/>
                    </a:cubicBezTo>
                    <a:cubicBezTo>
                      <a:pt x="16146" y="2400732"/>
                      <a:pt x="50082" y="2471974"/>
                      <a:pt x="58057" y="2481943"/>
                    </a:cubicBezTo>
                    <a:cubicBezTo>
                      <a:pt x="76177" y="2504593"/>
                      <a:pt x="145532" y="2578878"/>
                      <a:pt x="188686" y="2598058"/>
                    </a:cubicBezTo>
                    <a:cubicBezTo>
                      <a:pt x="239711" y="2620736"/>
                      <a:pt x="293708" y="2632494"/>
                      <a:pt x="348343" y="2641600"/>
                    </a:cubicBezTo>
                    <a:cubicBezTo>
                      <a:pt x="382088" y="2647224"/>
                      <a:pt x="416198" y="2650491"/>
                      <a:pt x="449943" y="2656115"/>
                    </a:cubicBezTo>
                    <a:cubicBezTo>
                      <a:pt x="474277" y="2660171"/>
                      <a:pt x="498132" y="2666878"/>
                      <a:pt x="522515" y="2670629"/>
                    </a:cubicBezTo>
                    <a:cubicBezTo>
                      <a:pt x="561067" y="2676560"/>
                      <a:pt x="599924" y="2680305"/>
                      <a:pt x="638629" y="2685143"/>
                    </a:cubicBezTo>
                    <a:cubicBezTo>
                      <a:pt x="672496" y="2694819"/>
                      <a:pt x="706059" y="2705629"/>
                      <a:pt x="740229" y="2714172"/>
                    </a:cubicBezTo>
                    <a:cubicBezTo>
                      <a:pt x="780799" y="2724315"/>
                      <a:pt x="861067" y="2736730"/>
                      <a:pt x="899886" y="2743200"/>
                    </a:cubicBezTo>
                    <a:lnTo>
                      <a:pt x="1117600" y="2728686"/>
                    </a:ln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" name="左中括号 1"/>
              <p:cNvSpPr/>
              <p:nvPr/>
            </p:nvSpPr>
            <p:spPr>
              <a:xfrm>
                <a:off x="2842520" y="1916071"/>
                <a:ext cx="936643" cy="2376656"/>
              </a:xfrm>
              <a:prstGeom prst="leftBracket">
                <a:avLst>
                  <a:gd name="adj" fmla="val 44502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" name="左中括号 6"/>
              <p:cNvSpPr/>
              <p:nvPr/>
            </p:nvSpPr>
            <p:spPr>
              <a:xfrm>
                <a:off x="2842520" y="1484240"/>
                <a:ext cx="360369" cy="3240317"/>
              </a:xfrm>
              <a:prstGeom prst="leftBracket">
                <a:avLst>
                  <a:gd name="adj" fmla="val 100000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3202814" y="938855"/>
                <a:ext cx="1728625" cy="761074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伏安法测电阻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" name="右箭头 9"/>
              <p:cNvSpPr/>
              <p:nvPr/>
            </p:nvSpPr>
            <p:spPr>
              <a:xfrm>
                <a:off x="4931711" y="1341355"/>
                <a:ext cx="863617" cy="287358"/>
              </a:xfrm>
              <a:prstGeom prst="rightArrow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左中括号 10"/>
              <p:cNvSpPr/>
              <p:nvPr/>
            </p:nvSpPr>
            <p:spPr>
              <a:xfrm flipV="1">
                <a:off x="5939792" y="549137"/>
                <a:ext cx="792178" cy="1486005"/>
              </a:xfrm>
              <a:prstGeom prst="leftBracket">
                <a:avLst>
                  <a:gd name="adj" fmla="val 93795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左中括号 11"/>
              <p:cNvSpPr/>
              <p:nvPr/>
            </p:nvSpPr>
            <p:spPr>
              <a:xfrm>
                <a:off x="5795328" y="476107"/>
                <a:ext cx="576273" cy="2016267"/>
              </a:xfrm>
              <a:prstGeom prst="leftBracket">
                <a:avLst>
                  <a:gd name="adj" fmla="val 74561"/>
                </a:avLst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5795328" y="1268325"/>
                <a:ext cx="576273" cy="1588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5795328" y="1914484"/>
                <a:ext cx="576273" cy="1587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21" name="圆角矩形 20"/>
              <p:cNvSpPr/>
              <p:nvPr/>
            </p:nvSpPr>
            <p:spPr>
              <a:xfrm>
                <a:off x="6371395" y="404664"/>
                <a:ext cx="1593179" cy="431755"/>
              </a:xfrm>
              <a:prstGeom prst="round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实验原理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6371395" y="1052296"/>
                <a:ext cx="1593179" cy="431755"/>
              </a:xfrm>
              <a:prstGeom prst="round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实验器材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6371395" y="1699929"/>
                <a:ext cx="1539847" cy="433448"/>
              </a:xfrm>
              <a:prstGeom prst="round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实验电路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6371395" y="2276449"/>
                <a:ext cx="1539847" cy="431755"/>
              </a:xfrm>
              <a:prstGeom prst="round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实验步骤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3202814" y="4110138"/>
                <a:ext cx="1728625" cy="758534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短路的危害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右箭头 27"/>
              <p:cNvSpPr/>
              <p:nvPr/>
            </p:nvSpPr>
            <p:spPr>
              <a:xfrm>
                <a:off x="4931711" y="4508642"/>
                <a:ext cx="863617" cy="288945"/>
              </a:xfrm>
              <a:prstGeom prst="rightArrow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左中括号 28"/>
              <p:cNvSpPr/>
              <p:nvPr/>
            </p:nvSpPr>
            <p:spPr>
              <a:xfrm flipV="1">
                <a:off x="5868354" y="3716423"/>
                <a:ext cx="792177" cy="1486005"/>
              </a:xfrm>
              <a:prstGeom prst="leftBracket">
                <a:avLst>
                  <a:gd name="adj" fmla="val 93795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6011617" y="3716479"/>
                <a:ext cx="3096625" cy="576520"/>
              </a:xfrm>
              <a:prstGeom prst="round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电源短路，烧坏电源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6011617" y="5101481"/>
                <a:ext cx="4010037" cy="559588"/>
              </a:xfrm>
              <a:prstGeom prst="roundRect">
                <a:avLst/>
              </a:prstGeom>
              <a:ln cmpd="sng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用电器短路，用电器不工作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" name="左中括号 34"/>
              <p:cNvSpPr/>
              <p:nvPr/>
            </p:nvSpPr>
            <p:spPr>
              <a:xfrm>
                <a:off x="5795328" y="3932338"/>
                <a:ext cx="215904" cy="1512995"/>
              </a:xfrm>
              <a:prstGeom prst="leftBracket">
                <a:avLst>
                  <a:gd name="adj" fmla="val 114286"/>
                </a:avLst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Text Box 2"/>
          <p:cNvSpPr txBox="1"/>
          <p:nvPr/>
        </p:nvSpPr>
        <p:spPr>
          <a:xfrm>
            <a:off x="2465416" y="1275383"/>
            <a:ext cx="483359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Text Box 3"/>
          <p:cNvSpPr txBox="1"/>
          <p:nvPr/>
        </p:nvSpPr>
        <p:spPr>
          <a:xfrm>
            <a:off x="1188085" y="411480"/>
            <a:ext cx="64820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小英按图甲所示的电路图连接实验电路，测量电阻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的阻值。闭合开关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，调节滑动变阻器的滑片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后，观察到电压表和电流表的示数分别如图乙、丙所示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则电流表的示数为</a:t>
            </a:r>
            <a:r>
              <a:rPr lang="zh-CN" altLang="en-US" sz="24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，电阻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的阻值为</a:t>
            </a:r>
            <a:r>
              <a:rPr lang="zh-CN" altLang="en-US" sz="24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Ω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483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2240" y="3291712"/>
            <a:ext cx="3889262" cy="127657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7" name="Text Box 5"/>
          <p:cNvSpPr txBox="1"/>
          <p:nvPr/>
        </p:nvSpPr>
        <p:spPr>
          <a:xfrm>
            <a:off x="2124075" y="2715895"/>
            <a:ext cx="720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0.4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8" name="Text Box 6"/>
          <p:cNvSpPr txBox="1"/>
          <p:nvPr/>
        </p:nvSpPr>
        <p:spPr>
          <a:xfrm>
            <a:off x="5580388" y="2715622"/>
            <a:ext cx="5406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/>
      <p:bldP spid="747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5778" name="Rectangle 2"/>
          <p:cNvSpPr/>
          <p:nvPr/>
        </p:nvSpPr>
        <p:spPr>
          <a:xfrm>
            <a:off x="1692275" y="3147695"/>
            <a:ext cx="6147435" cy="939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解析：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当灯两端电压越大，灯丝电阻越大。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原因：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当灯两端电压越大，灯丝温度升高。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6" name="Rectangle 3"/>
          <p:cNvSpPr/>
          <p:nvPr/>
        </p:nvSpPr>
        <p:spPr>
          <a:xfrm>
            <a:off x="1259840" y="411480"/>
            <a:ext cx="67995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某同学用伏安法测小灯泡的电阻，下表为记录的实验数据，从中你发现了什么？说明原因。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5826" name="Group 5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475832" y="1708458"/>
          <a:ext cx="6138545" cy="1269365"/>
        </p:xfrm>
        <a:graphic>
          <a:graphicData uri="http://schemas.openxmlformats.org/drawingml/2006/table">
            <a:tbl>
              <a:tblPr/>
              <a:tblGrid>
                <a:gridCol w="1533525"/>
                <a:gridCol w="1536065"/>
                <a:gridCol w="1533525"/>
                <a:gridCol w="1535430"/>
              </a:tblGrid>
              <a:tr h="429895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电压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/V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513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/A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34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电阻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el-GR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Ω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4.55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6.67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8.82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972185" y="411480"/>
            <a:ext cx="7200900" cy="4523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L="457200" marR="0" indent="-457200" defTabSz="914400">
              <a:lnSpc>
                <a:spcPct val="150000"/>
              </a:lnSpc>
              <a:buClrTx/>
              <a:buSzTx/>
              <a:buAutoNum type="arabicPeriod" startAt="3"/>
              <a:defRPr/>
            </a:pP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</a:t>
            </a:r>
            <a:r>
              <a:rPr kumimoji="0" lang="zh-CN" altLang="en-US" sz="2400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测量小灯泡的电阻</a:t>
            </a:r>
            <a:r>
              <a:rPr kumimoji="0" lang="zh-CN" altLang="en-US" sz="2400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的实验中，某同学在连接电路时，不小心将电流表和电压表接错了位置，如图所示。闭合开关可能出现的现象是     </a:t>
            </a:r>
            <a:r>
              <a:rPr kumimoji="0" 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(         )</a:t>
            </a:r>
            <a:endParaRPr kumimoji="0" lang="en-US" sz="2400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0" 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A</a:t>
            </a:r>
            <a:r>
              <a:rPr kumimoji="0" lang="en-US" altLang="zh-CN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电流表烧坏，电压表示数为</a:t>
            </a:r>
            <a:r>
              <a:rPr kumimoji="0" 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</a:t>
            </a:r>
            <a:endParaRPr kumimoji="0" lang="en-US" sz="2400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0" 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B</a:t>
            </a:r>
            <a:r>
              <a:rPr kumimoji="0" lang="en-US" altLang="zh-CN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小灯泡烧坏</a:t>
            </a:r>
            <a:endParaRPr kumimoji="0" lang="zh-CN" altLang="en-US" sz="2400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0" 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C</a:t>
            </a:r>
            <a:r>
              <a:rPr kumimoji="0" lang="en-US" altLang="zh-CN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电流表示数为</a:t>
            </a:r>
            <a:r>
              <a:rPr kumimoji="0" 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，电压表示数为电源</a:t>
            </a:r>
            <a:endParaRPr kumimoji="0" lang="en-US" altLang="zh-CN" sz="2400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电压值　</a:t>
            </a:r>
            <a:endParaRPr kumimoji="0" lang="zh-CN" altLang="en-US" sz="2400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kumimoji="0" 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D</a:t>
            </a:r>
            <a:r>
              <a:rPr kumimoji="0" lang="en-US" altLang="zh-CN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电流表示数为</a:t>
            </a:r>
            <a:r>
              <a:rPr kumimoji="0" 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，电压表示数为</a:t>
            </a:r>
            <a:r>
              <a:rPr kumimoji="0" lang="en-US" sz="2400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0</a:t>
            </a:r>
            <a:endParaRPr kumimoji="0" lang="en-US" sz="2400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803" name="Rectangle 3"/>
          <p:cNvSpPr/>
          <p:nvPr/>
        </p:nvSpPr>
        <p:spPr>
          <a:xfrm>
            <a:off x="7308935" y="1708058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2531" name="Picture 3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4522" y="3004248"/>
            <a:ext cx="1407565" cy="13515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3" name="Text Box 2"/>
          <p:cNvSpPr txBox="1"/>
          <p:nvPr/>
        </p:nvSpPr>
        <p:spPr>
          <a:xfrm>
            <a:off x="1259840" y="411480"/>
            <a:ext cx="69056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小东同学做测量灯泡电阻实验，连接电路后闭合开关，发现灯不亮，电流表无示数，电压表示数为电源电压。则故障原因可能有几种？请写出三种灯泡不亮的原因。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51" name="Rectangle 3"/>
          <p:cNvSpPr/>
          <p:nvPr/>
        </p:nvSpPr>
        <p:spPr>
          <a:xfrm>
            <a:off x="1188150" y="2988048"/>
            <a:ext cx="6157799" cy="1641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）电压表串联在电路中了；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）小灯泡断路；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）连接小灯泡两端的导线或接线柱断路。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3555" name="Picture 5" descr="H:\2\人教教参资源\九\图\小灯泡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0508" y="3364130"/>
            <a:ext cx="738317" cy="50372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6" name="Group 5"/>
          <p:cNvGrpSpPr>
            <a:grpSpLocks noChangeAspect="1"/>
          </p:cNvGrpSpPr>
          <p:nvPr/>
        </p:nvGrpSpPr>
        <p:grpSpPr>
          <a:xfrm>
            <a:off x="5580190" y="2284044"/>
            <a:ext cx="2943740" cy="1781487"/>
            <a:chOff x="0" y="0"/>
            <a:chExt cx="2472" cy="1496"/>
          </a:xfrm>
        </p:grpSpPr>
        <p:pic>
          <p:nvPicPr>
            <p:cNvPr id="23557" name="Picture 6" descr="无标题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87" y="449"/>
              <a:ext cx="785" cy="3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58" name="Picture 3" descr="H:\2\人教教参资源\九\图\铡刀开关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7" y="55"/>
              <a:ext cx="487" cy="2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59" name="Picture 6" descr="H:\2\人教教参资源\九\图\电流表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574"/>
              <a:ext cx="453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0" name="Picture 7" descr="H:\2\人教教参资源\九\图\电压表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60" y="969"/>
              <a:ext cx="546" cy="5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1" name="Picture 14" descr="H:\2\人教教参资源\九\图\蓄电池.jp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4" y="0"/>
              <a:ext cx="665" cy="59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2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6146" name="组合 3"/>
          <p:cNvGrpSpPr/>
          <p:nvPr/>
        </p:nvGrpSpPr>
        <p:grpSpPr>
          <a:xfrm>
            <a:off x="251440" y="483783"/>
            <a:ext cx="1288006" cy="375113"/>
            <a:chOff x="1076" y="1998"/>
            <a:chExt cx="2703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703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149" name="Rectangle 11"/>
          <p:cNvSpPr/>
          <p:nvPr/>
        </p:nvSpPr>
        <p:spPr>
          <a:xfrm>
            <a:off x="1452005" y="858963"/>
            <a:ext cx="6238776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电流可以用电流表测量，电压可以用电压表测量。那么，用什么方法测量电阻呢？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72" name="Rectangle 12"/>
          <p:cNvSpPr/>
          <p:nvPr/>
        </p:nvSpPr>
        <p:spPr>
          <a:xfrm>
            <a:off x="1452005" y="2139759"/>
            <a:ext cx="6266165" cy="9772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如何运用欧姆定律找到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间接测出导体的电阻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的方法？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6573" name="Line 13"/>
          <p:cNvSpPr/>
          <p:nvPr/>
        </p:nvSpPr>
        <p:spPr>
          <a:xfrm>
            <a:off x="3993155" y="3541548"/>
            <a:ext cx="53944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lg"/>
          </a:ln>
        </p:spPr>
        <p:txBody>
          <a:bodyPr anchor="t" anchorCtr="0"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Group 14"/>
          <p:cNvGrpSpPr/>
          <p:nvPr/>
        </p:nvGrpSpPr>
        <p:grpSpPr>
          <a:xfrm>
            <a:off x="3059861" y="3148266"/>
            <a:ext cx="862163" cy="830011"/>
            <a:chOff x="0" y="0"/>
            <a:chExt cx="724" cy="697"/>
          </a:xfrm>
        </p:grpSpPr>
        <p:sp>
          <p:nvSpPr>
            <p:cNvPr id="6153" name="Rectangle 15"/>
            <p:cNvSpPr/>
            <p:nvPr/>
          </p:nvSpPr>
          <p:spPr>
            <a:xfrm>
              <a:off x="0" y="136"/>
              <a:ext cx="680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 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54" name="Rectangle 16"/>
            <p:cNvSpPr/>
            <p:nvPr/>
          </p:nvSpPr>
          <p:spPr>
            <a:xfrm>
              <a:off x="385" y="0"/>
              <a:ext cx="339" cy="6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endPara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endPara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55" name="Line 17"/>
            <p:cNvSpPr/>
            <p:nvPr/>
          </p:nvSpPr>
          <p:spPr>
            <a:xfrm>
              <a:off x="420" y="330"/>
              <a:ext cx="273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18"/>
          <p:cNvGrpSpPr/>
          <p:nvPr/>
        </p:nvGrpSpPr>
        <p:grpSpPr>
          <a:xfrm>
            <a:off x="4569045" y="3148421"/>
            <a:ext cx="862163" cy="830011"/>
            <a:chOff x="0" y="0"/>
            <a:chExt cx="724" cy="697"/>
          </a:xfrm>
        </p:grpSpPr>
        <p:sp>
          <p:nvSpPr>
            <p:cNvPr id="6157" name="Rectangle 19"/>
            <p:cNvSpPr/>
            <p:nvPr/>
          </p:nvSpPr>
          <p:spPr>
            <a:xfrm>
              <a:off x="0" y="136"/>
              <a:ext cx="680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58" name="Rectangle 20"/>
            <p:cNvSpPr/>
            <p:nvPr/>
          </p:nvSpPr>
          <p:spPr>
            <a:xfrm>
              <a:off x="385" y="0"/>
              <a:ext cx="339" cy="6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endPara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59" name="Line 21"/>
            <p:cNvSpPr/>
            <p:nvPr/>
          </p:nvSpPr>
          <p:spPr>
            <a:xfrm>
              <a:off x="418" y="330"/>
              <a:ext cx="273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9" name="文本框 3"/>
          <p:cNvSpPr txBox="1"/>
          <p:nvPr/>
        </p:nvSpPr>
        <p:spPr>
          <a:xfrm>
            <a:off x="3707765" y="1330325"/>
            <a:ext cx="1581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0" name="文本框 99"/>
          <p:cNvSpPr txBox="1"/>
          <p:nvPr/>
        </p:nvSpPr>
        <p:spPr>
          <a:xfrm>
            <a:off x="1493696" y="1924387"/>
            <a:ext cx="6373340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掌握电压表和电流表的使用方法，学会用伏安法测量电阻。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通过实验探究小灯泡电阻不断变化的原因。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171" name="组合 3"/>
          <p:cNvGrpSpPr/>
          <p:nvPr/>
        </p:nvGrpSpPr>
        <p:grpSpPr>
          <a:xfrm>
            <a:off x="179493" y="483812"/>
            <a:ext cx="1363771" cy="375113"/>
            <a:chOff x="1076" y="1998"/>
            <a:chExt cx="2862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862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193" name="组合 6147"/>
          <p:cNvGrpSpPr/>
          <p:nvPr/>
        </p:nvGrpSpPr>
        <p:grpSpPr>
          <a:xfrm>
            <a:off x="197245" y="51955"/>
            <a:ext cx="2201360" cy="629255"/>
            <a:chOff x="0" y="0"/>
            <a:chExt cx="4623" cy="1320"/>
          </a:xfrm>
        </p:grpSpPr>
        <p:sp>
          <p:nvSpPr>
            <p:cNvPr id="8194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200"/>
                </a:cxn>
                <a:cxn ang="0">
                  <a:pos x="2634" y="1200"/>
                </a:cxn>
                <a:cxn ang="0">
                  <a:pos x="0" y="120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8195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5" y="0"/>
                </a:cxn>
                <a:cxn ang="0">
                  <a:pos x="545" y="258"/>
                </a:cxn>
                <a:cxn ang="0">
                  <a:pos x="826" y="258"/>
                </a:cxn>
                <a:cxn ang="0">
                  <a:pos x="826" y="760"/>
                </a:cxn>
                <a:cxn ang="0">
                  <a:pos x="0" y="76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8196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161953" rIns="134802" bIns="0" anchor="ctr" anchorCtr="0"/>
            <a:p>
              <a:pPr algn="ctr"/>
              <a:endParaRPr lang="zh-CN" altLang="en-US" sz="3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7" name="文本框 6151"/>
            <p:cNvSpPr txBox="1"/>
            <p:nvPr/>
          </p:nvSpPr>
          <p:spPr>
            <a:xfrm>
              <a:off x="878" y="432"/>
              <a:ext cx="3745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1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伏安法测电阻</a:t>
              </a:r>
              <a:endParaRPr lang="zh-CN" altLang="en-US" sz="21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8198" name="文本框 6152"/>
            <p:cNvSpPr txBox="1"/>
            <p:nvPr/>
          </p:nvSpPr>
          <p:spPr>
            <a:xfrm>
              <a:off x="0" y="452"/>
              <a:ext cx="873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00" name="组合 3"/>
          <p:cNvGrpSpPr/>
          <p:nvPr/>
        </p:nvGrpSpPr>
        <p:grpSpPr>
          <a:xfrm>
            <a:off x="197273" y="729226"/>
            <a:ext cx="1349952" cy="375112"/>
            <a:chOff x="1076" y="1998"/>
            <a:chExt cx="2833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833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1725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8203" name="Rectangle 2"/>
          <p:cNvSpPr/>
          <p:nvPr/>
        </p:nvSpPr>
        <p:spPr>
          <a:xfrm>
            <a:off x="1285875" y="1208405"/>
            <a:ext cx="1409700" cy="460375"/>
          </a:xfrm>
          <a:prstGeom prst="rect">
            <a:avLst/>
          </a:prstGeom>
          <a:solidFill>
            <a:srgbClr val="CCFFFF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dirty="0">
                <a:latin typeface="宋体" panose="02010600030101010101" pitchFamily="2" charset="-122"/>
                <a:ea typeface="黑体" panose="02010609060101010101" pitchFamily="49" charset="-122"/>
              </a:rPr>
              <a:t>实验目的</a:t>
            </a:r>
            <a:endParaRPr lang="zh-CN" altLang="en-US" sz="2400" dirty="0"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37905" name="Text Box 17"/>
          <p:cNvSpPr txBox="1"/>
          <p:nvPr/>
        </p:nvSpPr>
        <p:spPr>
          <a:xfrm>
            <a:off x="2902585" y="1208405"/>
            <a:ext cx="4190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用电压表、电流表间接测电阻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5" name="Rectangle 2"/>
          <p:cNvSpPr/>
          <p:nvPr/>
        </p:nvSpPr>
        <p:spPr>
          <a:xfrm>
            <a:off x="1285875" y="1872615"/>
            <a:ext cx="1408430" cy="460375"/>
          </a:xfrm>
          <a:prstGeom prst="rect">
            <a:avLst/>
          </a:prstGeom>
          <a:solidFill>
            <a:srgbClr val="CCFFFF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dirty="0">
                <a:latin typeface="宋体" panose="02010600030101010101" pitchFamily="2" charset="-122"/>
                <a:ea typeface="黑体" panose="02010609060101010101" pitchFamily="49" charset="-122"/>
              </a:rPr>
              <a:t>实验原理</a:t>
            </a:r>
            <a:endParaRPr lang="zh-CN" altLang="en-US" sz="2400" dirty="0"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grpSp>
        <p:nvGrpSpPr>
          <p:cNvPr id="4" name="Group 19"/>
          <p:cNvGrpSpPr/>
          <p:nvPr/>
        </p:nvGrpSpPr>
        <p:grpSpPr>
          <a:xfrm>
            <a:off x="2956356" y="1727397"/>
            <a:ext cx="862163" cy="830011"/>
            <a:chOff x="0" y="0"/>
            <a:chExt cx="724" cy="697"/>
          </a:xfrm>
        </p:grpSpPr>
        <p:sp>
          <p:nvSpPr>
            <p:cNvPr id="8207" name="Rectangle 20"/>
            <p:cNvSpPr/>
            <p:nvPr/>
          </p:nvSpPr>
          <p:spPr>
            <a:xfrm>
              <a:off x="0" y="136"/>
              <a:ext cx="680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 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08" name="Rectangle 21"/>
            <p:cNvSpPr/>
            <p:nvPr/>
          </p:nvSpPr>
          <p:spPr>
            <a:xfrm>
              <a:off x="385" y="0"/>
              <a:ext cx="339" cy="6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endPara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endPara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09" name="Line 22"/>
            <p:cNvSpPr/>
            <p:nvPr/>
          </p:nvSpPr>
          <p:spPr>
            <a:xfrm>
              <a:off x="413" y="329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10" name="Rectangle 2"/>
          <p:cNvSpPr/>
          <p:nvPr/>
        </p:nvSpPr>
        <p:spPr>
          <a:xfrm>
            <a:off x="1275080" y="2533650"/>
            <a:ext cx="1412240" cy="460375"/>
          </a:xfrm>
          <a:prstGeom prst="rect">
            <a:avLst/>
          </a:prstGeom>
          <a:solidFill>
            <a:srgbClr val="CCFFFF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dirty="0">
                <a:latin typeface="宋体" panose="02010600030101010101" pitchFamily="2" charset="-122"/>
                <a:ea typeface="黑体" panose="02010609060101010101" pitchFamily="49" charset="-122"/>
              </a:rPr>
              <a:t>实验器材</a:t>
            </a:r>
            <a:endParaRPr lang="zh-CN" altLang="en-US" sz="2400" dirty="0"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37912" name="Rectangle 24"/>
          <p:cNvSpPr/>
          <p:nvPr/>
        </p:nvSpPr>
        <p:spPr>
          <a:xfrm>
            <a:off x="2794403" y="2376401"/>
            <a:ext cx="4807394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电源、电压表、电流表、滑动变阻器、开关、导线、待测电阻。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25"/>
          <p:cNvGrpSpPr>
            <a:grpSpLocks noChangeAspect="1"/>
          </p:cNvGrpSpPr>
          <p:nvPr/>
        </p:nvGrpSpPr>
        <p:grpSpPr>
          <a:xfrm>
            <a:off x="1438918" y="3328379"/>
            <a:ext cx="6284027" cy="1619533"/>
            <a:chOff x="0" y="0"/>
            <a:chExt cx="5277" cy="1360"/>
          </a:xfrm>
        </p:grpSpPr>
        <p:pic>
          <p:nvPicPr>
            <p:cNvPr id="8213" name="Picture 14" descr="H:\2\人教教参资源\九\图\蓄电池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90"/>
              <a:ext cx="1229" cy="1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4" name="Picture 3" descr="H:\2\人教教参资源\九\图\铡刀开关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13" y="0"/>
              <a:ext cx="862" cy="54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5" name="Picture 6" descr="H:\2\人教教参资源\九\图\电流表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89" y="249"/>
              <a:ext cx="805" cy="9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6" name="Picture 7" descr="H:\2\人教教参资源\九\图\电压表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9" y="226"/>
              <a:ext cx="981" cy="9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7" name="图片 7" descr="导线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ACA7A3"/>
                </a:clrFrom>
                <a:clrTo>
                  <a:srgbClr val="ACA7A3">
                    <a:alpha val="0"/>
                  </a:srgbClr>
                </a:clrTo>
              </a:clrChange>
              <a:lum bright="29999" contrast="29999"/>
            </a:blip>
            <a:srcRect t="15977" b="12196"/>
            <a:stretch>
              <a:fillRect/>
            </a:stretch>
          </p:blipFill>
          <p:spPr>
            <a:xfrm rot="5400000">
              <a:off x="4391" y="474"/>
              <a:ext cx="703" cy="10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8" name="Picture 12" descr="H:\2\人教教参资源\九\图\电阻3.jp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34" y="884"/>
              <a:ext cx="862" cy="3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219" name="Picture 32" descr="无标题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07" y="113"/>
              <a:ext cx="1333" cy="64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5" grpId="0"/>
      <p:bldP spid="379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3"/>
          <p:cNvGrpSpPr/>
          <p:nvPr/>
        </p:nvGrpSpPr>
        <p:grpSpPr>
          <a:xfrm>
            <a:off x="225405" y="412028"/>
            <a:ext cx="1321838" cy="375113"/>
            <a:chOff x="1076" y="1998"/>
            <a:chExt cx="2774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文本框 4101"/>
            <p:cNvSpPr txBox="1"/>
            <p:nvPr/>
          </p:nvSpPr>
          <p:spPr>
            <a:xfrm>
              <a:off x="1076" y="1998"/>
              <a:ext cx="2774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实验与探究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20" name="Rectangle 2"/>
          <p:cNvSpPr/>
          <p:nvPr/>
        </p:nvSpPr>
        <p:spPr>
          <a:xfrm>
            <a:off x="251460" y="988060"/>
            <a:ext cx="1459865" cy="460375"/>
          </a:xfrm>
          <a:prstGeom prst="rect">
            <a:avLst/>
          </a:prstGeom>
          <a:solidFill>
            <a:srgbClr val="CCFFFF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dirty="0">
                <a:latin typeface="宋体" panose="02010600030101010101" pitchFamily="2" charset="-122"/>
                <a:ea typeface="黑体" panose="02010609060101010101" pitchFamily="49" charset="-122"/>
              </a:rPr>
              <a:t>实验设计</a:t>
            </a:r>
            <a:endParaRPr lang="zh-CN" altLang="en-US" sz="2400" dirty="0"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600871" y="2193515"/>
            <a:ext cx="2228049" cy="1968327"/>
            <a:chOff x="0" y="0"/>
            <a:chExt cx="1957" cy="1740"/>
          </a:xfrm>
        </p:grpSpPr>
        <p:sp>
          <p:nvSpPr>
            <p:cNvPr id="9222" name="Rectangle 9"/>
            <p:cNvSpPr/>
            <p:nvPr/>
          </p:nvSpPr>
          <p:spPr>
            <a:xfrm>
              <a:off x="158" y="161"/>
              <a:ext cx="1658" cy="858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223" name="Group 10"/>
            <p:cNvGrpSpPr/>
            <p:nvPr/>
          </p:nvGrpSpPr>
          <p:grpSpPr>
            <a:xfrm>
              <a:off x="710" y="0"/>
              <a:ext cx="79" cy="321"/>
              <a:chOff x="0" y="0"/>
              <a:chExt cx="85" cy="340"/>
            </a:xfrm>
          </p:grpSpPr>
          <p:sp>
            <p:nvSpPr>
              <p:cNvPr id="9224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2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5" name="Line 20"/>
              <p:cNvSpPr/>
              <p:nvPr/>
            </p:nvSpPr>
            <p:spPr>
              <a:xfrm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6" name="Line 21"/>
              <p:cNvSpPr/>
              <p:nvPr/>
            </p:nvSpPr>
            <p:spPr>
              <a:xfrm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27" name="Group 14"/>
            <p:cNvGrpSpPr/>
            <p:nvPr/>
          </p:nvGrpSpPr>
          <p:grpSpPr>
            <a:xfrm>
              <a:off x="1316" y="80"/>
              <a:ext cx="263" cy="161"/>
              <a:chOff x="0" y="0"/>
              <a:chExt cx="256" cy="142"/>
            </a:xfrm>
          </p:grpSpPr>
          <p:sp>
            <p:nvSpPr>
              <p:cNvPr id="9228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2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9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0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31" name="Rectangle 178"/>
            <p:cNvSpPr/>
            <p:nvPr/>
          </p:nvSpPr>
          <p:spPr>
            <a:xfrm>
              <a:off x="482" y="964"/>
              <a:ext cx="366" cy="114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232" name="Group 19"/>
            <p:cNvGrpSpPr/>
            <p:nvPr/>
          </p:nvGrpSpPr>
          <p:grpSpPr>
            <a:xfrm>
              <a:off x="1361" y="766"/>
              <a:ext cx="596" cy="312"/>
              <a:chOff x="0" y="0"/>
              <a:chExt cx="726" cy="363"/>
            </a:xfrm>
          </p:grpSpPr>
          <p:sp>
            <p:nvSpPr>
              <p:cNvPr id="9233" name="Rectangle 181"/>
              <p:cNvSpPr/>
              <p:nvPr/>
            </p:nvSpPr>
            <p:spPr>
              <a:xfrm>
                <a:off x="0" y="0"/>
                <a:ext cx="726" cy="363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2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4" name="Line 182"/>
              <p:cNvSpPr/>
              <p:nvPr/>
            </p:nvSpPr>
            <p:spPr>
              <a:xfrm>
                <a:off x="227" y="0"/>
                <a:ext cx="317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5" name="Line 183"/>
              <p:cNvSpPr/>
              <p:nvPr/>
            </p:nvSpPr>
            <p:spPr>
              <a:xfrm>
                <a:off x="227" y="0"/>
                <a:ext cx="0" cy="227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lg"/>
              </a:ln>
            </p:spPr>
            <p:txBody>
              <a:bodyPr anchor="t" anchorCtr="0"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6" name="Rectangle 184"/>
              <p:cNvSpPr/>
              <p:nvPr/>
            </p:nvSpPr>
            <p:spPr>
              <a:xfrm>
                <a:off x="0" y="227"/>
                <a:ext cx="453" cy="136"/>
              </a:xfrm>
              <a:prstGeom prst="rect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37" name="Group 24"/>
            <p:cNvGrpSpPr/>
            <p:nvPr/>
          </p:nvGrpSpPr>
          <p:grpSpPr>
            <a:xfrm>
              <a:off x="0" y="312"/>
              <a:ext cx="284" cy="366"/>
              <a:chOff x="0" y="0"/>
              <a:chExt cx="284" cy="366"/>
            </a:xfrm>
          </p:grpSpPr>
          <p:sp>
            <p:nvSpPr>
              <p:cNvPr id="9238" name="Oval 197"/>
              <p:cNvSpPr/>
              <p:nvPr/>
            </p:nvSpPr>
            <p:spPr>
              <a:xfrm>
                <a:off x="0" y="57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9" name="Text Box 198"/>
              <p:cNvSpPr txBox="1"/>
              <p:nvPr/>
            </p:nvSpPr>
            <p:spPr>
              <a:xfrm>
                <a:off x="0" y="0"/>
                <a:ext cx="260" cy="36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1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40" name="Group 27"/>
            <p:cNvGrpSpPr/>
            <p:nvPr/>
          </p:nvGrpSpPr>
          <p:grpSpPr>
            <a:xfrm flipV="1">
              <a:off x="158" y="1018"/>
              <a:ext cx="974" cy="508"/>
              <a:chOff x="0" y="0"/>
              <a:chExt cx="1049" cy="538"/>
            </a:xfrm>
          </p:grpSpPr>
          <p:sp>
            <p:nvSpPr>
              <p:cNvPr id="9241" name="Line 7"/>
              <p:cNvSpPr/>
              <p:nvPr/>
            </p:nvSpPr>
            <p:spPr>
              <a:xfrm>
                <a:off x="0" y="0"/>
                <a:ext cx="1049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2" name="Line 8"/>
              <p:cNvSpPr/>
              <p:nvPr/>
            </p:nvSpPr>
            <p:spPr>
              <a:xfrm>
                <a:off x="0" y="0"/>
                <a:ext cx="0" cy="53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oval" w="med" len="med"/>
              </a:ln>
            </p:spPr>
            <p:txBody>
              <a:bodyPr anchor="t" anchorCtr="0"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3" name="Line 9"/>
              <p:cNvSpPr/>
              <p:nvPr/>
            </p:nvSpPr>
            <p:spPr>
              <a:xfrm>
                <a:off x="1049" y="0"/>
                <a:ext cx="0" cy="53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oval" w="med" len="med"/>
              </a:ln>
            </p:spPr>
            <p:txBody>
              <a:bodyPr anchor="t" anchorCtr="0"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44" name="Group 31"/>
            <p:cNvGrpSpPr/>
            <p:nvPr/>
          </p:nvGrpSpPr>
          <p:grpSpPr>
            <a:xfrm>
              <a:off x="510" y="1374"/>
              <a:ext cx="284" cy="366"/>
              <a:chOff x="0" y="0"/>
              <a:chExt cx="284" cy="366"/>
            </a:xfrm>
          </p:grpSpPr>
          <p:sp>
            <p:nvSpPr>
              <p:cNvPr id="9245" name="Oval 190"/>
              <p:cNvSpPr/>
              <p:nvPr/>
            </p:nvSpPr>
            <p:spPr>
              <a:xfrm>
                <a:off x="0" y="16"/>
                <a:ext cx="284" cy="283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1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6" name="Text Box 191"/>
              <p:cNvSpPr txBox="1"/>
              <p:nvPr/>
            </p:nvSpPr>
            <p:spPr>
              <a:xfrm>
                <a:off x="0" y="0"/>
                <a:ext cx="260" cy="36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1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V</a:t>
                </a:r>
                <a:endParaRPr lang="en-US" altLang="zh-CN" sz="21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47" name="Text Box 4"/>
            <p:cNvSpPr txBox="1"/>
            <p:nvPr/>
          </p:nvSpPr>
          <p:spPr>
            <a:xfrm>
              <a:off x="510" y="681"/>
              <a:ext cx="342" cy="36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1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endParaRPr lang="en-US" altLang="zh-CN" sz="21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48" name="Text Box 4"/>
            <p:cNvSpPr txBox="1"/>
            <p:nvPr/>
          </p:nvSpPr>
          <p:spPr>
            <a:xfrm>
              <a:off x="1396" y="1152"/>
              <a:ext cx="505" cy="28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1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R'</a:t>
              </a:r>
              <a:endParaRPr lang="en-US" altLang="zh-CN" sz="21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49" name="Text Box 116"/>
            <p:cNvSpPr txBox="1"/>
            <p:nvPr/>
          </p:nvSpPr>
          <p:spPr>
            <a:xfrm>
              <a:off x="1361" y="199"/>
              <a:ext cx="226" cy="28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1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endParaRPr lang="en-US" altLang="zh-CN" sz="2100" baseline="-25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50" name="Group 37"/>
          <p:cNvGrpSpPr>
            <a:grpSpLocks noChangeAspect="1"/>
          </p:cNvGrpSpPr>
          <p:nvPr/>
        </p:nvGrpSpPr>
        <p:grpSpPr>
          <a:xfrm>
            <a:off x="4193315" y="1654068"/>
            <a:ext cx="3609416" cy="3152135"/>
            <a:chOff x="0" y="0"/>
            <a:chExt cx="3031" cy="2647"/>
          </a:xfrm>
        </p:grpSpPr>
        <p:pic>
          <p:nvPicPr>
            <p:cNvPr id="9251" name="Picture 12" descr="H:\2\人教教参资源\九\图\电阻3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98" y="1293"/>
              <a:ext cx="683" cy="28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52" name="Group 39"/>
            <p:cNvGrpSpPr>
              <a:grpSpLocks noChangeAspect="1"/>
            </p:cNvGrpSpPr>
            <p:nvPr/>
          </p:nvGrpSpPr>
          <p:grpSpPr>
            <a:xfrm>
              <a:off x="0" y="0"/>
              <a:ext cx="3031" cy="2647"/>
              <a:chOff x="0" y="0"/>
              <a:chExt cx="3031" cy="2647"/>
            </a:xfrm>
          </p:grpSpPr>
          <p:pic>
            <p:nvPicPr>
              <p:cNvPr id="9253" name="Picture 40" descr="无标题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870" y="1204"/>
                <a:ext cx="1161" cy="55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54" name="Picture 3" descr="H:\2\人教教参资源\九\图\铡刀开关.JPG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879" y="183"/>
                <a:ext cx="720" cy="4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55" name="Picture 6" descr="H:\2\人教教参资源\九\图\电流表.JP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0" y="920"/>
                <a:ext cx="670" cy="7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56" name="Picture 7" descr="H:\2\人教教参资源\九\图\电压表.JPG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05" y="1827"/>
                <a:ext cx="807" cy="8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57" name="Picture 14" descr="H:\2\人教教参资源\九\图\蓄电池.jpg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30" y="0"/>
                <a:ext cx="984" cy="92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14" name="Group 45"/>
          <p:cNvGrpSpPr/>
          <p:nvPr/>
        </p:nvGrpSpPr>
        <p:grpSpPr>
          <a:xfrm>
            <a:off x="4102812" y="1816021"/>
            <a:ext cx="3655858" cy="2777023"/>
            <a:chOff x="0" y="0"/>
            <a:chExt cx="3070" cy="2332"/>
          </a:xfrm>
        </p:grpSpPr>
        <p:sp>
          <p:nvSpPr>
            <p:cNvPr id="9259" name="未知"/>
            <p:cNvSpPr/>
            <p:nvPr/>
          </p:nvSpPr>
          <p:spPr>
            <a:xfrm>
              <a:off x="1446" y="0"/>
              <a:ext cx="684" cy="460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240" y="34"/>
                </a:cxn>
                <a:cxn ang="0">
                  <a:pos x="404" y="253"/>
                </a:cxn>
                <a:cxn ang="0">
                  <a:pos x="595" y="445"/>
                </a:cxn>
                <a:cxn ang="0">
                  <a:pos x="684" y="345"/>
                </a:cxn>
              </a:cxnLst>
              <a:pathLst>
                <a:path w="684" h="460">
                  <a:moveTo>
                    <a:pt x="0" y="52"/>
                  </a:moveTo>
                  <a:cubicBezTo>
                    <a:pt x="39" y="49"/>
                    <a:pt x="173" y="0"/>
                    <a:pt x="240" y="34"/>
                  </a:cubicBezTo>
                  <a:cubicBezTo>
                    <a:pt x="308" y="68"/>
                    <a:pt x="345" y="184"/>
                    <a:pt x="404" y="253"/>
                  </a:cubicBezTo>
                  <a:cubicBezTo>
                    <a:pt x="463" y="321"/>
                    <a:pt x="548" y="430"/>
                    <a:pt x="595" y="445"/>
                  </a:cubicBezTo>
                  <a:cubicBezTo>
                    <a:pt x="642" y="460"/>
                    <a:pt x="666" y="366"/>
                    <a:pt x="684" y="345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9260" name="未知"/>
            <p:cNvSpPr/>
            <p:nvPr/>
          </p:nvSpPr>
          <p:spPr>
            <a:xfrm>
              <a:off x="2541" y="339"/>
              <a:ext cx="529" cy="86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243" y="71"/>
                </a:cxn>
                <a:cxn ang="0">
                  <a:pos x="487" y="454"/>
                </a:cxn>
                <a:cxn ang="0">
                  <a:pos x="496" y="860"/>
                </a:cxn>
              </a:cxnLst>
              <a:pathLst>
                <a:path w="529" h="860">
                  <a:moveTo>
                    <a:pt x="0" y="26"/>
                  </a:moveTo>
                  <a:cubicBezTo>
                    <a:pt x="42" y="33"/>
                    <a:pt x="162" y="0"/>
                    <a:pt x="243" y="71"/>
                  </a:cubicBezTo>
                  <a:cubicBezTo>
                    <a:pt x="324" y="142"/>
                    <a:pt x="445" y="323"/>
                    <a:pt x="487" y="454"/>
                  </a:cubicBezTo>
                  <a:cubicBezTo>
                    <a:pt x="529" y="585"/>
                    <a:pt x="494" y="776"/>
                    <a:pt x="496" y="860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9261" name="未知"/>
            <p:cNvSpPr/>
            <p:nvPr/>
          </p:nvSpPr>
          <p:spPr>
            <a:xfrm>
              <a:off x="1660" y="1299"/>
              <a:ext cx="593" cy="4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0" y="264"/>
                </a:cxn>
                <a:cxn ang="0">
                  <a:pos x="334" y="354"/>
                </a:cxn>
                <a:cxn ang="0">
                  <a:pos x="558" y="354"/>
                </a:cxn>
                <a:cxn ang="0">
                  <a:pos x="545" y="58"/>
                </a:cxn>
              </a:cxnLst>
              <a:pathLst>
                <a:path w="593" h="403">
                  <a:moveTo>
                    <a:pt x="0" y="0"/>
                  </a:moveTo>
                  <a:cubicBezTo>
                    <a:pt x="33" y="45"/>
                    <a:pt x="144" y="205"/>
                    <a:pt x="200" y="264"/>
                  </a:cubicBezTo>
                  <a:cubicBezTo>
                    <a:pt x="256" y="323"/>
                    <a:pt x="275" y="339"/>
                    <a:pt x="334" y="354"/>
                  </a:cubicBezTo>
                  <a:cubicBezTo>
                    <a:pt x="394" y="368"/>
                    <a:pt x="524" y="403"/>
                    <a:pt x="558" y="354"/>
                  </a:cubicBezTo>
                  <a:cubicBezTo>
                    <a:pt x="593" y="305"/>
                    <a:pt x="548" y="120"/>
                    <a:pt x="545" y="58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9262" name="未知"/>
            <p:cNvSpPr/>
            <p:nvPr/>
          </p:nvSpPr>
          <p:spPr>
            <a:xfrm>
              <a:off x="1534" y="1275"/>
              <a:ext cx="355" cy="1010"/>
            </a:xfrm>
            <a:custGeom>
              <a:avLst/>
              <a:gdLst/>
              <a:ahLst/>
              <a:cxnLst>
                <a:cxn ang="0">
                  <a:pos x="0" y="1010"/>
                </a:cxn>
                <a:cxn ang="0">
                  <a:pos x="213" y="967"/>
                </a:cxn>
                <a:cxn ang="0">
                  <a:pos x="315" y="777"/>
                </a:cxn>
                <a:cxn ang="0">
                  <a:pos x="322" y="412"/>
                </a:cxn>
                <a:cxn ang="0">
                  <a:pos x="118" y="0"/>
                </a:cxn>
              </a:cxnLst>
              <a:pathLst>
                <a:path w="355" h="1010">
                  <a:moveTo>
                    <a:pt x="0" y="1010"/>
                  </a:moveTo>
                  <a:cubicBezTo>
                    <a:pt x="35" y="1004"/>
                    <a:pt x="160" y="1006"/>
                    <a:pt x="213" y="967"/>
                  </a:cubicBezTo>
                  <a:cubicBezTo>
                    <a:pt x="266" y="928"/>
                    <a:pt x="297" y="869"/>
                    <a:pt x="315" y="777"/>
                  </a:cubicBezTo>
                  <a:cubicBezTo>
                    <a:pt x="334" y="684"/>
                    <a:pt x="355" y="542"/>
                    <a:pt x="322" y="412"/>
                  </a:cubicBezTo>
                  <a:cubicBezTo>
                    <a:pt x="289" y="283"/>
                    <a:pt x="160" y="86"/>
                    <a:pt x="118" y="0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9263" name="未知"/>
            <p:cNvSpPr/>
            <p:nvPr/>
          </p:nvSpPr>
          <p:spPr>
            <a:xfrm>
              <a:off x="936" y="1304"/>
              <a:ext cx="274" cy="1028"/>
            </a:xfrm>
            <a:custGeom>
              <a:avLst/>
              <a:gdLst/>
              <a:ahLst/>
              <a:cxnLst>
                <a:cxn ang="0">
                  <a:pos x="198" y="0"/>
                </a:cxn>
                <a:cxn ang="0">
                  <a:pos x="58" y="504"/>
                </a:cxn>
                <a:cxn ang="0">
                  <a:pos x="4" y="770"/>
                </a:cxn>
                <a:cxn ang="0">
                  <a:pos x="80" y="994"/>
                </a:cxn>
                <a:cxn ang="0">
                  <a:pos x="274" y="974"/>
                </a:cxn>
              </a:cxnLst>
              <a:pathLst>
                <a:path w="274" h="1028">
                  <a:moveTo>
                    <a:pt x="198" y="0"/>
                  </a:moveTo>
                  <a:cubicBezTo>
                    <a:pt x="175" y="84"/>
                    <a:pt x="90" y="376"/>
                    <a:pt x="58" y="504"/>
                  </a:cubicBezTo>
                  <a:cubicBezTo>
                    <a:pt x="26" y="632"/>
                    <a:pt x="0" y="688"/>
                    <a:pt x="4" y="770"/>
                  </a:cubicBezTo>
                  <a:cubicBezTo>
                    <a:pt x="8" y="852"/>
                    <a:pt x="35" y="960"/>
                    <a:pt x="80" y="994"/>
                  </a:cubicBezTo>
                  <a:cubicBezTo>
                    <a:pt x="125" y="1028"/>
                    <a:pt x="234" y="978"/>
                    <a:pt x="274" y="974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9264" name="未知"/>
            <p:cNvSpPr/>
            <p:nvPr/>
          </p:nvSpPr>
          <p:spPr>
            <a:xfrm>
              <a:off x="426" y="1292"/>
              <a:ext cx="718" cy="259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109" y="229"/>
                </a:cxn>
                <a:cxn ang="0">
                  <a:pos x="307" y="245"/>
                </a:cxn>
                <a:cxn ang="0">
                  <a:pos x="467" y="146"/>
                </a:cxn>
                <a:cxn ang="0">
                  <a:pos x="718" y="0"/>
                </a:cxn>
              </a:cxnLst>
              <a:pathLst>
                <a:path w="718" h="259">
                  <a:moveTo>
                    <a:pt x="0" y="76"/>
                  </a:moveTo>
                  <a:cubicBezTo>
                    <a:pt x="19" y="102"/>
                    <a:pt x="58" y="201"/>
                    <a:pt x="109" y="229"/>
                  </a:cubicBezTo>
                  <a:cubicBezTo>
                    <a:pt x="160" y="257"/>
                    <a:pt x="247" y="259"/>
                    <a:pt x="307" y="245"/>
                  </a:cubicBezTo>
                  <a:cubicBezTo>
                    <a:pt x="367" y="232"/>
                    <a:pt x="399" y="187"/>
                    <a:pt x="467" y="146"/>
                  </a:cubicBezTo>
                  <a:cubicBezTo>
                    <a:pt x="535" y="105"/>
                    <a:pt x="666" y="30"/>
                    <a:pt x="718" y="0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9265" name="未知"/>
            <p:cNvSpPr/>
            <p:nvPr/>
          </p:nvSpPr>
          <p:spPr>
            <a:xfrm>
              <a:off x="0" y="56"/>
              <a:ext cx="994" cy="1343"/>
            </a:xfrm>
            <a:custGeom>
              <a:avLst/>
              <a:gdLst/>
              <a:ahLst/>
              <a:cxnLst>
                <a:cxn ang="0">
                  <a:pos x="994" y="32"/>
                </a:cxn>
                <a:cxn ang="0">
                  <a:pos x="860" y="38"/>
                </a:cxn>
                <a:cxn ang="0">
                  <a:pos x="413" y="255"/>
                </a:cxn>
                <a:cxn ang="0">
                  <a:pos x="55" y="670"/>
                </a:cxn>
                <a:cxn ang="0">
                  <a:pos x="82" y="1235"/>
                </a:cxn>
                <a:cxn ang="0">
                  <a:pos x="279" y="1314"/>
                </a:cxn>
              </a:cxnLst>
              <a:pathLst>
                <a:path w="1030" h="1394">
                  <a:moveTo>
                    <a:pt x="1030" y="33"/>
                  </a:moveTo>
                  <a:cubicBezTo>
                    <a:pt x="1007" y="34"/>
                    <a:pt x="991" y="0"/>
                    <a:pt x="891" y="39"/>
                  </a:cubicBezTo>
                  <a:cubicBezTo>
                    <a:pt x="791" y="78"/>
                    <a:pt x="567" y="156"/>
                    <a:pt x="428" y="265"/>
                  </a:cubicBezTo>
                  <a:cubicBezTo>
                    <a:pt x="289" y="374"/>
                    <a:pt x="114" y="525"/>
                    <a:pt x="57" y="695"/>
                  </a:cubicBezTo>
                  <a:cubicBezTo>
                    <a:pt x="0" y="865"/>
                    <a:pt x="46" y="1170"/>
                    <a:pt x="85" y="1282"/>
                  </a:cubicBezTo>
                  <a:cubicBezTo>
                    <a:pt x="124" y="1394"/>
                    <a:pt x="247" y="1347"/>
                    <a:pt x="289" y="1364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</p:grpSp>
      <p:sp>
        <p:nvSpPr>
          <p:cNvPr id="9266" name="TextBox 7"/>
          <p:cNvSpPr/>
          <p:nvPr/>
        </p:nvSpPr>
        <p:spPr>
          <a:xfrm>
            <a:off x="1979930" y="1636395"/>
            <a:ext cx="1350010" cy="514043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66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电路图 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67" name="TextBox 7"/>
          <p:cNvSpPr/>
          <p:nvPr/>
        </p:nvSpPr>
        <p:spPr>
          <a:xfrm>
            <a:off x="4996180" y="1168400"/>
            <a:ext cx="1304925" cy="510181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rgbClr val="0066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实物图 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1" name="组合 3"/>
          <p:cNvGrpSpPr/>
          <p:nvPr/>
        </p:nvGrpSpPr>
        <p:grpSpPr>
          <a:xfrm>
            <a:off x="251687" y="267883"/>
            <a:ext cx="1399986" cy="375113"/>
            <a:chOff x="1076" y="1998"/>
            <a:chExt cx="2938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938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实验与探究</a:t>
              </a: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244" name="Rectangle 2"/>
          <p:cNvSpPr/>
          <p:nvPr/>
        </p:nvSpPr>
        <p:spPr>
          <a:xfrm>
            <a:off x="251460" y="900430"/>
            <a:ext cx="1459865" cy="460375"/>
          </a:xfrm>
          <a:prstGeom prst="rect">
            <a:avLst/>
          </a:prstGeom>
          <a:solidFill>
            <a:srgbClr val="CCFFFF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dirty="0">
                <a:latin typeface="宋体" panose="02010600030101010101" pitchFamily="2" charset="-122"/>
                <a:ea typeface="黑体" panose="02010609060101010101" pitchFamily="49" charset="-122"/>
              </a:rPr>
              <a:t>实验要求</a:t>
            </a:r>
            <a:endParaRPr lang="zh-CN" altLang="en-US" sz="2400" dirty="0"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10245" name="Rectangle 8"/>
          <p:cNvSpPr/>
          <p:nvPr/>
        </p:nvSpPr>
        <p:spPr>
          <a:xfrm>
            <a:off x="1505585" y="1473835"/>
            <a:ext cx="64712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．写出你的实验步骤及实验数据记录表格； 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．按电路图连接电路，并进行测量；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．将测量的数据记录在自己设计的记录表中；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．根据测得的数据，利用欧姆定律算出电阻值；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．多测几组数据，看看测得的电阻值是否一样。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8" name="Rectangle 2"/>
          <p:cNvSpPr/>
          <p:nvPr/>
        </p:nvSpPr>
        <p:spPr>
          <a:xfrm>
            <a:off x="251460" y="339725"/>
            <a:ext cx="1557020" cy="460375"/>
          </a:xfrm>
          <a:prstGeom prst="rect">
            <a:avLst/>
          </a:prstGeom>
          <a:solidFill>
            <a:srgbClr val="CCFFFF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dirty="0">
                <a:latin typeface="宋体" panose="02010600030101010101" pitchFamily="2" charset="-122"/>
                <a:ea typeface="黑体" panose="02010609060101010101" pitchFamily="49" charset="-122"/>
              </a:rPr>
              <a:t>实验步骤</a:t>
            </a:r>
            <a:endParaRPr lang="zh-CN" altLang="en-US" sz="2400" dirty="0"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69639" name="Rectangle 7"/>
          <p:cNvSpPr/>
          <p:nvPr/>
        </p:nvSpPr>
        <p:spPr>
          <a:xfrm>
            <a:off x="683895" y="728345"/>
            <a:ext cx="8049895" cy="4225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调节电流表、电压表的指针到零刻度；按电路图连接实物。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调节滑动变阻器到阻值最大端；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闭合开关，调节滑动变阻器的滑片至适当位置，分别读出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电流表的示数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、电压表的示数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，并记录在表格中；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根据公式</a:t>
            </a:r>
            <a:r>
              <a:rPr lang="zh-CN" alt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计算出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的值，并记录在表格中。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调节滑动变阻器的滑片改变待测电阻中的电流及两端的电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压，再测几组数据，并计算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的值。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5" name="Group 8"/>
          <p:cNvGrpSpPr/>
          <p:nvPr/>
        </p:nvGrpSpPr>
        <p:grpSpPr>
          <a:xfrm>
            <a:off x="2340102" y="3075708"/>
            <a:ext cx="862163" cy="830011"/>
            <a:chOff x="0" y="0"/>
            <a:chExt cx="724" cy="697"/>
          </a:xfrm>
        </p:grpSpPr>
        <p:sp>
          <p:nvSpPr>
            <p:cNvPr id="11271" name="Rectangle 9"/>
            <p:cNvSpPr/>
            <p:nvPr/>
          </p:nvSpPr>
          <p:spPr>
            <a:xfrm>
              <a:off x="0" y="136"/>
              <a:ext cx="680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2" name="Rectangle 10"/>
            <p:cNvSpPr/>
            <p:nvPr/>
          </p:nvSpPr>
          <p:spPr>
            <a:xfrm>
              <a:off x="385" y="0"/>
              <a:ext cx="339" cy="6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endPara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3" name="Line 11"/>
            <p:cNvSpPr/>
            <p:nvPr/>
          </p:nvSpPr>
          <p:spPr>
            <a:xfrm>
              <a:off x="407" y="329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9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charRg st="29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9639">
                                            <p:txEl>
                                              <p:charRg st="29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charRg st="47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charRg st="75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charRg st="10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charRg st="143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>
                                            <p:txEl>
                                              <p:charRg st="171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2289" name="组合 3"/>
          <p:cNvGrpSpPr/>
          <p:nvPr/>
        </p:nvGrpSpPr>
        <p:grpSpPr>
          <a:xfrm>
            <a:off x="194925" y="267883"/>
            <a:ext cx="1338040" cy="375113"/>
            <a:chOff x="1076" y="1998"/>
            <a:chExt cx="2808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808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实验与探究</a:t>
              </a: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292" name="Rectangle 2"/>
          <p:cNvSpPr/>
          <p:nvPr/>
        </p:nvSpPr>
        <p:spPr>
          <a:xfrm>
            <a:off x="194945" y="843915"/>
            <a:ext cx="1433195" cy="460375"/>
          </a:xfrm>
          <a:prstGeom prst="rect">
            <a:avLst/>
          </a:prstGeom>
          <a:solidFill>
            <a:srgbClr val="CCFFFF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dirty="0">
                <a:latin typeface="宋体" panose="02010600030101010101" pitchFamily="2" charset="-122"/>
                <a:ea typeface="黑体" panose="02010609060101010101" pitchFamily="49" charset="-122"/>
              </a:rPr>
              <a:t>注意事项</a:t>
            </a:r>
            <a:endParaRPr lang="zh-CN" altLang="en-US" sz="2400" dirty="0"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71713" name="Rectangle 33"/>
          <p:cNvSpPr/>
          <p:nvPr/>
        </p:nvSpPr>
        <p:spPr>
          <a:xfrm>
            <a:off x="1691640" y="1276350"/>
            <a:ext cx="67411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在连接电路前要调节电流表、电压表到零刻度。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连接电路时开关要断开，连接完电路要调节滑动变阻器到阻值最大端。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连接好电路，在检查电路连接无误后要用开关试触，在确定电路完好后再闭合开关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电压表和电流表要注意选择适当的量程。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>
                                            <p:txEl>
                                              <p:charRg st="2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>
                                            <p:txEl>
                                              <p:charRg st="61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>
                                            <p:txEl>
                                              <p:charRg st="105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3" name="组合 3"/>
          <p:cNvGrpSpPr/>
          <p:nvPr/>
        </p:nvGrpSpPr>
        <p:grpSpPr>
          <a:xfrm>
            <a:off x="236447" y="267883"/>
            <a:ext cx="1445731" cy="375113"/>
            <a:chOff x="1076" y="1998"/>
            <a:chExt cx="3034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3034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实验与探究</a:t>
              </a: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3316" name="Rectangle 2"/>
          <p:cNvSpPr/>
          <p:nvPr/>
        </p:nvSpPr>
        <p:spPr>
          <a:xfrm>
            <a:off x="236220" y="843915"/>
            <a:ext cx="1478915" cy="460375"/>
          </a:xfrm>
          <a:prstGeom prst="rect">
            <a:avLst/>
          </a:prstGeom>
          <a:solidFill>
            <a:srgbClr val="CCFFFF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dirty="0">
                <a:latin typeface="宋体" panose="02010600030101010101" pitchFamily="2" charset="-122"/>
                <a:ea typeface="黑体" panose="02010609060101010101" pitchFamily="49" charset="-122"/>
              </a:rPr>
              <a:t>记录数据</a:t>
            </a:r>
            <a:endParaRPr lang="zh-CN" altLang="en-US" sz="2400" dirty="0"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graphicFrame>
        <p:nvGraphicFramePr>
          <p:cNvPr id="70667" name="Group 1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81848" y="1776723"/>
          <a:ext cx="5751195" cy="1983740"/>
        </p:xfrm>
        <a:graphic>
          <a:graphicData uri="http://schemas.openxmlformats.org/drawingml/2006/table">
            <a:tbl>
              <a:tblPr/>
              <a:tblGrid>
                <a:gridCol w="1437005"/>
                <a:gridCol w="1438275"/>
                <a:gridCol w="1437640"/>
                <a:gridCol w="1438275"/>
              </a:tblGrid>
              <a:tr h="58039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测量次数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电压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/V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电流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/A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电阻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kumimoji="0" lang="el-GR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Ω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105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1116"/>
</p:tagLst>
</file>

<file path=ppt/tags/tag10.xml><?xml version="1.0" encoding="utf-8"?>
<p:tagLst xmlns:p="http://schemas.openxmlformats.org/presentationml/2006/main">
  <p:tag name="AS_UNIQUEID" val="1160"/>
</p:tagLst>
</file>

<file path=ppt/tags/tag11.xml><?xml version="1.0" encoding="utf-8"?>
<p:tagLst xmlns:p="http://schemas.openxmlformats.org/presentationml/2006/main">
  <p:tag name="AS_UNIQUEID" val="1167"/>
</p:tagLst>
</file>

<file path=ppt/tags/tag12.xml><?xml version="1.0" encoding="utf-8"?>
<p:tagLst xmlns:p="http://schemas.openxmlformats.org/presentationml/2006/main">
  <p:tag name="AS_UNIQUEID" val="1168"/>
</p:tagLst>
</file>

<file path=ppt/tags/tag13.xml><?xml version="1.0" encoding="utf-8"?>
<p:tagLst xmlns:p="http://schemas.openxmlformats.org/presentationml/2006/main">
  <p:tag name="AS_UNIQUEID" val="1169"/>
</p:tagLst>
</file>

<file path=ppt/tags/tag14.xml><?xml version="1.0" encoding="utf-8"?>
<p:tagLst xmlns:p="http://schemas.openxmlformats.org/presentationml/2006/main">
  <p:tag name="KSO_WM_UNIT_TABLE_BEAUTIFY" val="smartTable{343660d6-0f55-43de-9804-022decae95e7}"/>
  <p:tag name="TABLE_ENDDRAG_ORIGIN_RECT" val="511*199"/>
  <p:tag name="TABLE_ENDDRAG_RECT" val="104*55*511*199"/>
</p:tagLst>
</file>

<file path=ppt/tags/tag15.xml><?xml version="1.0" encoding="utf-8"?>
<p:tagLst xmlns:p="http://schemas.openxmlformats.org/presentationml/2006/main">
  <p:tag name="AS_UNIQUEID" val="1176"/>
</p:tagLst>
</file>

<file path=ppt/tags/tag16.xml><?xml version="1.0" encoding="utf-8"?>
<p:tagLst xmlns:p="http://schemas.openxmlformats.org/presentationml/2006/main">
  <p:tag name="AS_UNIQUEID" val="1177"/>
</p:tagLst>
</file>

<file path=ppt/tags/tag17.xml><?xml version="1.0" encoding="utf-8"?>
<p:tagLst xmlns:p="http://schemas.openxmlformats.org/presentationml/2006/main">
  <p:tag name="AS_UNIQUEID" val="1178"/>
</p:tagLst>
</file>

<file path=ppt/tags/tag18.xml><?xml version="1.0" encoding="utf-8"?>
<p:tagLst xmlns:p="http://schemas.openxmlformats.org/presentationml/2006/main">
  <p:tag name="KSO_WM_UNIT_TABLE_BEAUTIFY" val="smartTable{f307ffd1-ddf2-4a87-8280-9dc62485dd05}"/>
</p:tagLst>
</file>

<file path=ppt/tags/tag19.xml><?xml version="1.0" encoding="utf-8"?>
<p:tagLst xmlns:p="http://schemas.openxmlformats.org/presentationml/2006/main">
  <p:tag name="COMMONDATA" val="eyJoZGlkIjoiZjY0YjExMzhjYjE5ZTFkYzEwYzgxOGFiNzQxOGQ0ZmYifQ=="/>
</p:tagLst>
</file>

<file path=ppt/tags/tag2.xml><?xml version="1.0" encoding="utf-8"?>
<p:tagLst xmlns:p="http://schemas.openxmlformats.org/presentationml/2006/main">
  <p:tag name="AS_UNIQUEID" val="1117"/>
</p:tagLst>
</file>

<file path=ppt/tags/tag3.xml><?xml version="1.0" encoding="utf-8"?>
<p:tagLst xmlns:p="http://schemas.openxmlformats.org/presentationml/2006/main">
  <p:tag name="AS_UNIQUEID" val="1118"/>
</p:tagLst>
</file>

<file path=ppt/tags/tag4.xml><?xml version="1.0" encoding="utf-8"?>
<p:tagLst xmlns:p="http://schemas.openxmlformats.org/presentationml/2006/main">
  <p:tag name="AS_UNIQUEID" val="1127"/>
</p:tagLst>
</file>

<file path=ppt/tags/tag5.xml><?xml version="1.0" encoding="utf-8"?>
<p:tagLst xmlns:p="http://schemas.openxmlformats.org/presentationml/2006/main">
  <p:tag name="AS_UNIQUEID" val="1128"/>
</p:tagLst>
</file>

<file path=ppt/tags/tag6.xml><?xml version="1.0" encoding="utf-8"?>
<p:tagLst xmlns:p="http://schemas.openxmlformats.org/presentationml/2006/main">
  <p:tag name="AS_UNIQUEID" val="1129"/>
</p:tagLst>
</file>

<file path=ppt/tags/tag7.xml><?xml version="1.0" encoding="utf-8"?>
<p:tagLst xmlns:p="http://schemas.openxmlformats.org/presentationml/2006/main">
  <p:tag name="KSO_WM_UNIT_TABLE_BEAUTIFY" val="smartTable{16fe48e1-5beb-4287-8e78-228693b16a08}"/>
</p:tagLst>
</file>

<file path=ppt/tags/tag8.xml><?xml version="1.0" encoding="utf-8"?>
<p:tagLst xmlns:p="http://schemas.openxmlformats.org/presentationml/2006/main">
  <p:tag name="AS_UNIQUEID" val="1158"/>
</p:tagLst>
</file>

<file path=ppt/tags/tag9.xml><?xml version="1.0" encoding="utf-8"?>
<p:tagLst xmlns:p="http://schemas.openxmlformats.org/presentationml/2006/main">
  <p:tag name="AS_UNIQUEID" val="1159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1972</Words>
  <Application>WPS 演示</Application>
  <PresentationFormat>全屏显示(4:3)</PresentationFormat>
  <Paragraphs>285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Times New Roman</vt:lpstr>
      <vt:lpstr>隶书</vt:lpstr>
      <vt:lpstr>幼圆</vt:lpstr>
      <vt:lpstr>黑体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95</cp:revision>
  <dcterms:created xsi:type="dcterms:W3CDTF">2015-07-09T08:14:00Z</dcterms:created>
  <dcterms:modified xsi:type="dcterms:W3CDTF">2023-02-24T02:31:13Z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3149B4AE23384BC8BE91941E204C13D4</vt:lpwstr>
  </property>
</Properties>
</file>