
<file path=[Content_Types].xml><?xml version="1.0" encoding="utf-8"?>
<Types xmlns="http://schemas.openxmlformats.org/package/2006/content-types">
  <Default Extension="wav" ContentType="audio/x-wav"/>
  <Default Extension="png" ContentType="image/png"/>
  <Default Extension="gif" ContentType="image/gif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8"/>
  </p:handoutMasterIdLst>
  <p:sldIdLst>
    <p:sldId id="369" r:id="rId3"/>
    <p:sldId id="492" r:id="rId4"/>
    <p:sldId id="493" r:id="rId6"/>
    <p:sldId id="494" r:id="rId7"/>
    <p:sldId id="495" r:id="rId8"/>
    <p:sldId id="496" r:id="rId9"/>
    <p:sldId id="497" r:id="rId10"/>
    <p:sldId id="498" r:id="rId11"/>
    <p:sldId id="499" r:id="rId12"/>
    <p:sldId id="500" r:id="rId13"/>
    <p:sldId id="501" r:id="rId14"/>
    <p:sldId id="502" r:id="rId15"/>
    <p:sldId id="503" r:id="rId16"/>
    <p:sldId id="504" r:id="rId17"/>
    <p:sldId id="505" r:id="rId18"/>
    <p:sldId id="506" r:id="rId19"/>
    <p:sldId id="507" r:id="rId20"/>
    <p:sldId id="462" r:id="rId21"/>
    <p:sldId id="464" r:id="rId22"/>
    <p:sldId id="461" r:id="rId23"/>
    <p:sldId id="463" r:id="rId24"/>
    <p:sldId id="477" r:id="rId25"/>
    <p:sldId id="465" r:id="rId26"/>
    <p:sldId id="466" r:id="rId27"/>
  </p:sldIdLst>
  <p:sldSz cx="9144000" cy="51435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942" y="-108"/>
      </p:cViewPr>
      <p:guideLst>
        <p:guide orient="horz" pos="1579"/>
        <p:guide pos="27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tags" Target="tags/tag9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/>
              <a:t>通过这一问题，引发学生的思考，进而引入电阻的概念。</a:t>
            </a:r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  <p:custDataLst>
              <p:tags r:id="rId5"/>
            </p:custDataLst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/>
              <a:t>与水流进行类比，从而得出电阻的概念。</a:t>
            </a:r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  <p:custDataLst>
              <p:tags r:id="rId5"/>
            </p:custDataLst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15362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/>
              <a:t>通过这三个问题，引导学生猜想电阻大小的影响因素。</a:t>
            </a: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/>
            <p:custDataLst>
              <p:tags r:id="rId5"/>
            </p:custDataLst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17410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/>
              <a:t>通过与人走路类比，猜想影响电荷运动的因素。</a:t>
            </a:r>
            <a:endParaRPr lang="zh-CN" altLang="en-US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/>
            <p:custDataLst>
              <p:tags r:id="rId5"/>
            </p:custDataLst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/>
              <a:t>在设计本实验时，应注意控制变量法和转换法的应用。</a:t>
            </a:r>
            <a:endParaRPr lang="zh-CN" altLang="en-US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/>
            <p:custDataLst>
              <p:tags r:id="rId5"/>
            </p:custDataLst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31746" name="Rectangle 2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1747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6015"/>
            <a:ext cx="8229600" cy="4389411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0" Type="http://schemas.openxmlformats.org/officeDocument/2006/relationships/notesSlide" Target="../notesSlides/notesSlide4.xml"/><Relationship Id="rId2" Type="http://schemas.openxmlformats.org/officeDocument/2006/relationships/tags" Target="../tags/tag41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56.xml"/><Relationship Id="rId17" Type="http://schemas.openxmlformats.org/officeDocument/2006/relationships/tags" Target="../tags/tag55.xml"/><Relationship Id="rId16" Type="http://schemas.openxmlformats.org/officeDocument/2006/relationships/tags" Target="../tags/tag54.xml"/><Relationship Id="rId15" Type="http://schemas.openxmlformats.org/officeDocument/2006/relationships/image" Target="../media/image12.GIF"/><Relationship Id="rId14" Type="http://schemas.openxmlformats.org/officeDocument/2006/relationships/tags" Target="../tags/tag53.xml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4" Type="http://schemas.openxmlformats.org/officeDocument/2006/relationships/notesSlide" Target="../notesSlides/notesSlide5.xml"/><Relationship Id="rId23" Type="http://schemas.openxmlformats.org/officeDocument/2006/relationships/slideLayout" Target="../slideLayouts/slideLayout7.xml"/><Relationship Id="rId22" Type="http://schemas.openxmlformats.org/officeDocument/2006/relationships/tags" Target="../tags/tag81.xml"/><Relationship Id="rId21" Type="http://schemas.openxmlformats.org/officeDocument/2006/relationships/tags" Target="../tags/tag80.xml"/><Relationship Id="rId20" Type="http://schemas.openxmlformats.org/officeDocument/2006/relationships/tags" Target="../tags/tag79.xml"/><Relationship Id="rId2" Type="http://schemas.openxmlformats.org/officeDocument/2006/relationships/tags" Target="../tags/tag61.xml"/><Relationship Id="rId19" Type="http://schemas.openxmlformats.org/officeDocument/2006/relationships/tags" Target="../tags/tag78.xml"/><Relationship Id="rId18" Type="http://schemas.openxmlformats.org/officeDocument/2006/relationships/tags" Target="../tags/tag77.xml"/><Relationship Id="rId17" Type="http://schemas.openxmlformats.org/officeDocument/2006/relationships/tags" Target="../tags/tag76.xml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tags" Target="../tags/tag6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tags" Target="../tags/tag8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tags" Target="../tags/tag8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tags" Target="../tags/tag9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Relationship Id="rId3" Type="http://schemas.openxmlformats.org/officeDocument/2006/relationships/image" Target="../media/image4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22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image" Target="../media/image9.png"/><Relationship Id="rId7" Type="http://schemas.openxmlformats.org/officeDocument/2006/relationships/tags" Target="../tags/tag28.xml"/><Relationship Id="rId6" Type="http://schemas.openxmlformats.org/officeDocument/2006/relationships/image" Target="../media/image8.png"/><Relationship Id="rId5" Type="http://schemas.openxmlformats.org/officeDocument/2006/relationships/tags" Target="../tags/tag27.xml"/><Relationship Id="rId4" Type="http://schemas.openxmlformats.org/officeDocument/2006/relationships/image" Target="../media/image7.png"/><Relationship Id="rId3" Type="http://schemas.openxmlformats.org/officeDocument/2006/relationships/tags" Target="../tags/tag26.xml"/><Relationship Id="rId2" Type="http://schemas.openxmlformats.org/officeDocument/2006/relationships/image" Target="../media/image6.png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31.xml"/><Relationship Id="rId12" Type="http://schemas.openxmlformats.org/officeDocument/2006/relationships/image" Target="../media/image11.png"/><Relationship Id="rId11" Type="http://schemas.openxmlformats.org/officeDocument/2006/relationships/tags" Target="../tags/tag30.xml"/><Relationship Id="rId10" Type="http://schemas.openxmlformats.org/officeDocument/2006/relationships/image" Target="../media/image10.png"/><Relationship Id="rId1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" name="Rectangle 5"/>
          <p:cNvSpPr/>
          <p:nvPr/>
        </p:nvSpPr>
        <p:spPr>
          <a:xfrm>
            <a:off x="1763713" y="1924209"/>
            <a:ext cx="5545137" cy="153162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14.1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怎样认识电阻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 电阻</a:t>
            </a:r>
            <a:endParaRPr lang="zh-CN" altLang="en-US" sz="3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98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第十四章 探究欧姆定律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4" name="Text Box 5"/>
          <p:cNvSpPr/>
          <p:nvPr>
            <p:custDataLst>
              <p:tags r:id="rId1"/>
            </p:custDataLst>
          </p:nvPr>
        </p:nvSpPr>
        <p:spPr>
          <a:xfrm>
            <a:off x="4859338" y="3363913"/>
            <a:ext cx="2530475" cy="3921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t" anchorCtr="0"/>
          <a:p>
            <a:pPr algn="ctr" fontAlgn="base">
              <a:spcBef>
                <a:spcPct val="50000"/>
              </a:spcBef>
            </a:pP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导体的长度</a:t>
            </a:r>
            <a:endParaRPr lang="zh-CN" altLang="en-US" sz="2400" b="1" strike="noStrike" noProof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5" name="Text Box 6"/>
          <p:cNvSpPr/>
          <p:nvPr>
            <p:custDataLst>
              <p:tags r:id="rId2"/>
            </p:custDataLst>
          </p:nvPr>
        </p:nvSpPr>
        <p:spPr>
          <a:xfrm>
            <a:off x="4859338" y="3867150"/>
            <a:ext cx="2538413" cy="3905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t" anchorCtr="0"/>
          <a:p>
            <a:pPr algn="ctr" fontAlgn="base">
              <a:spcBef>
                <a:spcPct val="50000"/>
              </a:spcBef>
            </a:pP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导体的粗细</a:t>
            </a:r>
            <a:endParaRPr lang="zh-CN" altLang="en-US" sz="2400" b="1" strike="noStrike" noProof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6" name="Text Box 7"/>
          <p:cNvSpPr/>
          <p:nvPr>
            <p:custDataLst>
              <p:tags r:id="rId3"/>
            </p:custDataLst>
          </p:nvPr>
        </p:nvSpPr>
        <p:spPr>
          <a:xfrm>
            <a:off x="4859338" y="2836863"/>
            <a:ext cx="2530475" cy="3905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t" anchorCtr="0"/>
          <a:p>
            <a:pPr algn="ctr" fontAlgn="base">
              <a:spcBef>
                <a:spcPct val="50000"/>
              </a:spcBef>
            </a:pP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导体的材料</a:t>
            </a:r>
            <a:endParaRPr lang="zh-CN" altLang="en-US" sz="2400" b="1" strike="noStrike" noProof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" name="Text Box 8"/>
          <p:cNvSpPr/>
          <p:nvPr>
            <p:custDataLst>
              <p:tags r:id="rId4"/>
            </p:custDataLst>
          </p:nvPr>
        </p:nvSpPr>
        <p:spPr>
          <a:xfrm>
            <a:off x="4859338" y="4348163"/>
            <a:ext cx="2538413" cy="3921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t" anchorCtr="0"/>
          <a:p>
            <a:pPr algn="ctr" fontAlgn="base">
              <a:spcBef>
                <a:spcPct val="50000"/>
              </a:spcBef>
            </a:pPr>
            <a:r>
              <a:rPr lang="zh-CN" altLang="en-US" sz="2400" b="1" strike="noStrike" noProof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温度</a:t>
            </a:r>
            <a:endParaRPr lang="zh-CN" altLang="en-US" sz="2400" b="1" strike="noStrike" noProof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6389" name="Group 9"/>
          <p:cNvGrpSpPr/>
          <p:nvPr/>
        </p:nvGrpSpPr>
        <p:grpSpPr>
          <a:xfrm>
            <a:off x="1387475" y="553244"/>
            <a:ext cx="2014949" cy="962025"/>
            <a:chOff x="-1" y="-1"/>
            <a:chExt cx="1692" cy="808"/>
          </a:xfrm>
        </p:grpSpPr>
        <p:sp>
          <p:nvSpPr>
            <p:cNvPr id="16390" name="AutoShape 10"/>
            <p:cNvSpPr/>
            <p:nvPr>
              <p:custDataLst>
                <p:tags r:id="rId5"/>
              </p:custDataLst>
            </p:nvPr>
          </p:nvSpPr>
          <p:spPr>
            <a:xfrm rot="-5400000">
              <a:off x="412" y="-413"/>
              <a:ext cx="808" cy="1633"/>
            </a:xfrm>
            <a:prstGeom prst="cloudCallout">
              <a:avLst>
                <a:gd name="adj1" fmla="val -24259"/>
                <a:gd name="adj2" fmla="val -11486"/>
              </a:avLst>
            </a:prstGeom>
            <a:solidFill>
              <a:schemeClr val="bg1"/>
            </a:solidFill>
            <a:ln w="9525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eaVert" anchor="t" anchorCtr="0"/>
            <a:p>
              <a:pPr algn="ctr">
                <a:buClrTx/>
                <a:buFontTx/>
              </a:pPr>
              <a:endParaRPr lang="zh-CN" altLang="zh-CN" sz="2400">
                <a:latin typeface="宋体" panose="02010600030101010101" pitchFamily="2" charset="-122"/>
                <a:ea typeface="微软雅黑" panose="020B0503020204020204" pitchFamily="34" charset="-122"/>
                <a:sym typeface="Wingdings" panose="05000000000000000000"/>
              </a:endParaRPr>
            </a:p>
          </p:txBody>
        </p:sp>
        <p:sp>
          <p:nvSpPr>
            <p:cNvPr id="16391" name="Text Box 11"/>
            <p:cNvSpPr/>
            <p:nvPr>
              <p:custDataLst>
                <p:tags r:id="rId6"/>
              </p:custDataLst>
            </p:nvPr>
          </p:nvSpPr>
          <p:spPr>
            <a:xfrm>
              <a:off x="284" y="255"/>
              <a:ext cx="140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50000"/>
                </a:spcBef>
                <a:buClrTx/>
                <a:buFontTx/>
              </a:pPr>
              <a:r>
                <a:rPr lang="zh-CN" altLang="zh-CN" sz="2400" b="1">
                  <a:latin typeface="宋体" panose="02010600030101010101" pitchFamily="2" charset="-122"/>
                  <a:ea typeface="微软雅黑" panose="020B0503020204020204" pitchFamily="34" charset="-122"/>
                  <a:sym typeface="Wingdings" panose="05000000000000000000"/>
                </a:rPr>
                <a:t>想一想</a:t>
              </a:r>
              <a:endParaRPr lang="zh-CN" altLang="zh-CN" sz="2400" b="1">
                <a:latin typeface="宋体" panose="02010600030101010101" pitchFamily="2" charset="-122"/>
                <a:ea typeface="微软雅黑" panose="020B0503020204020204" pitchFamily="34" charset="-122"/>
                <a:sym typeface="Wingdings" panose="05000000000000000000"/>
              </a:endParaRPr>
            </a:p>
          </p:txBody>
        </p:sp>
      </p:grpSp>
      <p:grpSp>
        <p:nvGrpSpPr>
          <p:cNvPr id="16392" name="Group 12"/>
          <p:cNvGrpSpPr/>
          <p:nvPr/>
        </p:nvGrpSpPr>
        <p:grpSpPr>
          <a:xfrm>
            <a:off x="3615929" y="553244"/>
            <a:ext cx="2062583" cy="962025"/>
            <a:chOff x="0" y="-1"/>
            <a:chExt cx="1732" cy="808"/>
          </a:xfrm>
        </p:grpSpPr>
        <p:sp>
          <p:nvSpPr>
            <p:cNvPr id="57353" name="AutoShape 13"/>
            <p:cNvSpPr/>
            <p:nvPr>
              <p:custDataLst>
                <p:tags r:id="rId7"/>
              </p:custDataLst>
            </p:nvPr>
          </p:nvSpPr>
          <p:spPr>
            <a:xfrm rot="-5400000">
              <a:off x="413" y="-413"/>
              <a:ext cx="808" cy="1633"/>
            </a:xfrm>
            <a:prstGeom prst="cloudCallout">
              <a:avLst>
                <a:gd name="adj1" fmla="val -29954"/>
                <a:gd name="adj2" fmla="val 14111"/>
              </a:avLst>
            </a:prstGeom>
            <a:solidFill>
              <a:schemeClr val="bg1"/>
            </a:solidFill>
            <a:ln w="9525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eaVert" anchor="t" anchorCtr="0"/>
            <a:p>
              <a:pPr algn="ctr" fontAlgn="base">
                <a:buClrTx/>
                <a:buFontTx/>
              </a:pPr>
              <a:endParaRPr lang="zh-CN" altLang="zh-CN" sz="2400" strike="noStrike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微软雅黑" panose="020B0503020204020204" pitchFamily="34" charset="-122"/>
                <a:sym typeface="Wingdings" panose="05000000000000000000"/>
              </a:endParaRPr>
            </a:p>
          </p:txBody>
        </p:sp>
        <p:sp>
          <p:nvSpPr>
            <p:cNvPr id="24587" name="Text Box 14"/>
            <p:cNvSpPr/>
            <p:nvPr>
              <p:custDataLst>
                <p:tags r:id="rId8"/>
              </p:custDataLst>
            </p:nvPr>
          </p:nvSpPr>
          <p:spPr>
            <a:xfrm>
              <a:off x="325" y="245"/>
              <a:ext cx="1407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fontAlgn="base">
                <a:spcBef>
                  <a:spcPct val="50000"/>
                </a:spcBef>
              </a:pPr>
              <a:r>
                <a:rPr sz="2400" b="1" strike="noStrike" noProof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微软雅黑" panose="020B0503020204020204" pitchFamily="34" charset="-122"/>
                  <a:cs typeface="+mn-cs"/>
                  <a:sym typeface="Wingdings" panose="05000000000000000000"/>
                </a:rPr>
                <a:t>比一比</a:t>
              </a:r>
              <a:endParaRPr sz="2400" b="1" strike="noStrike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微软雅黑" panose="020B0503020204020204" pitchFamily="34" charset="-122"/>
                <a:cs typeface="+mn-cs"/>
                <a:sym typeface="Wingdings" panose="05000000000000000000"/>
              </a:endParaRPr>
            </a:p>
          </p:txBody>
        </p:sp>
      </p:grpSp>
      <p:sp>
        <p:nvSpPr>
          <p:cNvPr id="24588" name="Text Box 15"/>
          <p:cNvSpPr/>
          <p:nvPr>
            <p:custDataLst>
              <p:tags r:id="rId9"/>
            </p:custDataLst>
          </p:nvPr>
        </p:nvSpPr>
        <p:spPr>
          <a:xfrm>
            <a:off x="1727200" y="1873250"/>
            <a:ext cx="2116455" cy="4368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fontAlgn="base"/>
            <a:r>
              <a:rPr sz="2400" b="1" strike="noStrike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+mn-cs"/>
                <a:sym typeface="Wingdings" panose="05000000000000000000"/>
              </a:rPr>
              <a:t>人走路情景</a:t>
            </a:r>
            <a:endParaRPr sz="2400" b="1" strike="noStrike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微软雅黑" panose="020B0503020204020204" pitchFamily="34" charset="-122"/>
              <a:cs typeface="+mn-cs"/>
              <a:sym typeface="Wingdings" panose="05000000000000000000"/>
            </a:endParaRPr>
          </a:p>
        </p:txBody>
      </p:sp>
      <p:sp>
        <p:nvSpPr>
          <p:cNvPr id="24589" name="Text Box 16"/>
          <p:cNvSpPr/>
          <p:nvPr>
            <p:custDataLst>
              <p:tags r:id="rId10"/>
            </p:custDataLst>
          </p:nvPr>
        </p:nvSpPr>
        <p:spPr>
          <a:xfrm>
            <a:off x="4932680" y="1851025"/>
            <a:ext cx="2319655" cy="4584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algn="ctr" fontAlgn="base">
              <a:spcBef>
                <a:spcPct val="50000"/>
              </a:spcBef>
            </a:pPr>
            <a:r>
              <a:rPr sz="2400" b="1" strike="noStrike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+mn-cs"/>
                <a:sym typeface="Wingdings" panose="05000000000000000000"/>
              </a:rPr>
              <a:t>电荷运动</a:t>
            </a:r>
            <a:endParaRPr sz="2400" b="1" strike="noStrike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微软雅黑" panose="020B0503020204020204" pitchFamily="34" charset="-122"/>
              <a:cs typeface="+mn-cs"/>
              <a:sym typeface="Wingdings" panose="05000000000000000000"/>
            </a:endParaRPr>
          </a:p>
        </p:txBody>
      </p:sp>
      <p:sp>
        <p:nvSpPr>
          <p:cNvPr id="74" name="Text Box 17"/>
          <p:cNvSpPr/>
          <p:nvPr>
            <p:custDataLst>
              <p:tags r:id="rId11"/>
            </p:custDataLst>
          </p:nvPr>
        </p:nvSpPr>
        <p:spPr>
          <a:xfrm>
            <a:off x="1674813" y="3338513"/>
            <a:ext cx="2228850" cy="392112"/>
          </a:xfrm>
          <a:prstGeom prst="rect">
            <a:avLst/>
          </a:prstGeom>
          <a:gradFill rotWithShape="1">
            <a:gsLst>
              <a:gs pos="0">
                <a:srgbClr val="CCFFFF"/>
              </a:gs>
              <a:gs pos="50000">
                <a:schemeClr val="accent1"/>
              </a:gs>
              <a:gs pos="100000">
                <a:srgbClr val="CCFFFF"/>
              </a:gs>
            </a:gsLst>
            <a:lin ang="5400000"/>
            <a:tileRect/>
          </a:gradFill>
          <a:ln w="9525">
            <a:noFill/>
          </a:ln>
        </p:spPr>
        <p:txBody>
          <a:bodyPr anchor="t" anchorCtr="0"/>
          <a:p>
            <a:pPr algn="ctr"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街道的长度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5" name="Text Box 18"/>
          <p:cNvSpPr/>
          <p:nvPr>
            <p:custDataLst>
              <p:tags r:id="rId12"/>
            </p:custDataLst>
          </p:nvPr>
        </p:nvSpPr>
        <p:spPr>
          <a:xfrm>
            <a:off x="1674813" y="3865563"/>
            <a:ext cx="2228850" cy="390525"/>
          </a:xfrm>
          <a:prstGeom prst="rect">
            <a:avLst/>
          </a:prstGeom>
          <a:gradFill rotWithShape="1">
            <a:gsLst>
              <a:gs pos="0">
                <a:srgbClr val="CCFFFF"/>
              </a:gs>
              <a:gs pos="50000">
                <a:schemeClr val="accent1"/>
              </a:gs>
              <a:gs pos="100000">
                <a:srgbClr val="CCFFFF"/>
              </a:gs>
            </a:gsLst>
            <a:lin ang="5400000"/>
            <a:tileRect/>
          </a:gradFill>
          <a:ln w="9525">
            <a:noFill/>
          </a:ln>
        </p:spPr>
        <p:txBody>
          <a:bodyPr anchor="t" anchorCtr="0"/>
          <a:p>
            <a:pPr algn="ctr"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街道的宽度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6" name="Text Box 19"/>
          <p:cNvSpPr/>
          <p:nvPr>
            <p:custDataLst>
              <p:tags r:id="rId13"/>
            </p:custDataLst>
          </p:nvPr>
        </p:nvSpPr>
        <p:spPr>
          <a:xfrm>
            <a:off x="1674813" y="4360863"/>
            <a:ext cx="2228850" cy="390525"/>
          </a:xfrm>
          <a:prstGeom prst="rect">
            <a:avLst/>
          </a:prstGeom>
          <a:gradFill rotWithShape="1">
            <a:gsLst>
              <a:gs pos="0">
                <a:srgbClr val="CCFFFF"/>
              </a:gs>
              <a:gs pos="50000">
                <a:schemeClr val="accent1"/>
              </a:gs>
              <a:gs pos="100000">
                <a:srgbClr val="CCFFFF"/>
              </a:gs>
            </a:gsLst>
            <a:lin ang="5400000"/>
            <a:tileRect/>
          </a:gradFill>
          <a:ln w="9525">
            <a:noFill/>
          </a:ln>
        </p:spPr>
        <p:txBody>
          <a:bodyPr anchor="t" anchorCtr="0"/>
          <a:p>
            <a:pPr algn="ctr"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天气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6400" name="Group 22"/>
          <p:cNvGrpSpPr/>
          <p:nvPr/>
        </p:nvGrpSpPr>
        <p:grpSpPr>
          <a:xfrm>
            <a:off x="5678488" y="554038"/>
            <a:ext cx="2322512" cy="2054225"/>
            <a:chOff x="0" y="0"/>
            <a:chExt cx="1951" cy="1724"/>
          </a:xfrm>
        </p:grpSpPr>
        <p:grpSp>
          <p:nvGrpSpPr>
            <p:cNvPr id="16401" name="Group 2"/>
            <p:cNvGrpSpPr/>
            <p:nvPr/>
          </p:nvGrpSpPr>
          <p:grpSpPr>
            <a:xfrm>
              <a:off x="0" y="0"/>
              <a:ext cx="1951" cy="1724"/>
              <a:chOff x="0" y="0"/>
              <a:chExt cx="1951" cy="1724"/>
            </a:xfrm>
          </p:grpSpPr>
          <p:pic>
            <p:nvPicPr>
              <p:cNvPr id="16402" name="Picture 3" descr="米老鼠1"/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15"/>
              <a:stretch>
                <a:fillRect/>
              </a:stretch>
            </p:blipFill>
            <p:spPr>
              <a:xfrm>
                <a:off x="1271" y="590"/>
                <a:ext cx="680" cy="113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7363" name="AutoShape 4"/>
              <p:cNvSpPr/>
              <p:nvPr>
                <p:custDataLst>
                  <p:tags r:id="rId16"/>
                </p:custDataLst>
              </p:nvPr>
            </p:nvSpPr>
            <p:spPr>
              <a:xfrm rot="-5400000">
                <a:off x="413" y="-413"/>
                <a:ext cx="808" cy="1633"/>
              </a:xfrm>
              <a:prstGeom prst="cloudCallout">
                <a:avLst>
                  <a:gd name="adj1" fmla="val -89606"/>
                  <a:gd name="adj2" fmla="val 29236"/>
                </a:avLst>
              </a:prstGeom>
              <a:solidFill>
                <a:schemeClr val="bg1"/>
              </a:solidFill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eaVert" anchor="t" anchorCtr="0"/>
              <a:p>
                <a:pPr algn="ctr" fontAlgn="base">
                  <a:buClrTx/>
                  <a:buFontTx/>
                </a:pPr>
                <a:endParaRPr lang="zh-CN" altLang="zh-CN" sz="2400" strike="noStrike" noProof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微软雅黑" panose="020B0503020204020204" pitchFamily="34" charset="-122"/>
                  <a:sym typeface="Wingdings" panose="05000000000000000000"/>
                </a:endParaRPr>
              </a:p>
            </p:txBody>
          </p:sp>
        </p:grpSp>
        <p:sp>
          <p:nvSpPr>
            <p:cNvPr id="24597" name="Rectangle 20"/>
            <p:cNvSpPr/>
            <p:nvPr>
              <p:custDataLst>
                <p:tags r:id="rId17"/>
              </p:custDataLst>
            </p:nvPr>
          </p:nvSpPr>
          <p:spPr>
            <a:xfrm>
              <a:off x="271" y="240"/>
              <a:ext cx="788" cy="3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</a:lstStyle>
            <a:p>
              <a:pPr fontAlgn="base"/>
              <a:r>
                <a:rPr sz="2400" b="1" strike="noStrike" noProof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微软雅黑" panose="020B0503020204020204" pitchFamily="34" charset="-122"/>
                  <a:cs typeface="+mn-cs"/>
                  <a:sym typeface="Wingdings" panose="05000000000000000000"/>
                </a:rPr>
                <a:t>猜一猜</a:t>
              </a:r>
              <a:endParaRPr sz="2400" b="1" strike="noStrike" noProof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微软雅黑" panose="020B0503020204020204" pitchFamily="34" charset="-122"/>
                <a:cs typeface="+mn-cs"/>
                <a:sym typeface="Wingdings" panose="05000000000000000000"/>
              </a:endParaRPr>
            </a:p>
          </p:txBody>
        </p:sp>
      </p:grpSp>
      <p:sp>
        <p:nvSpPr>
          <p:cNvPr id="80" name="Text Box 21"/>
          <p:cNvSpPr/>
          <p:nvPr>
            <p:custDataLst>
              <p:tags r:id="rId18"/>
            </p:custDataLst>
          </p:nvPr>
        </p:nvSpPr>
        <p:spPr>
          <a:xfrm>
            <a:off x="1674813" y="2836863"/>
            <a:ext cx="2228850" cy="390525"/>
          </a:xfrm>
          <a:prstGeom prst="rect">
            <a:avLst/>
          </a:prstGeom>
          <a:gradFill rotWithShape="1">
            <a:gsLst>
              <a:gs pos="0">
                <a:srgbClr val="CCFFFF"/>
              </a:gs>
              <a:gs pos="50000">
                <a:schemeClr val="accent1"/>
              </a:gs>
              <a:gs pos="100000">
                <a:srgbClr val="CCFFFF"/>
              </a:gs>
            </a:gsLst>
            <a:lin ang="5400000"/>
            <a:tileRect/>
          </a:gradFill>
          <a:ln w="9525">
            <a:noFill/>
          </a:ln>
        </p:spPr>
        <p:txBody>
          <a:bodyPr anchor="t" anchorCtr="0"/>
          <a:p>
            <a:pPr algn="ctr"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不同的街道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左右箭头 1"/>
          <p:cNvSpPr/>
          <p:nvPr/>
        </p:nvSpPr>
        <p:spPr>
          <a:xfrm>
            <a:off x="3995738" y="2066925"/>
            <a:ext cx="649288" cy="76200"/>
          </a:xfrm>
          <a:prstGeom prst="left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2400" strike="noStrike" noProof="1"/>
          </a:p>
        </p:txBody>
      </p:sp>
      <p:sp>
        <p:nvSpPr>
          <p:cNvPr id="3" name="左右箭头 2"/>
          <p:cNvSpPr/>
          <p:nvPr/>
        </p:nvSpPr>
        <p:spPr>
          <a:xfrm>
            <a:off x="3995738" y="3003550"/>
            <a:ext cx="649288" cy="76200"/>
          </a:xfrm>
          <a:prstGeom prst="left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2400" strike="noStrike" noProof="1"/>
          </a:p>
        </p:txBody>
      </p:sp>
      <p:sp>
        <p:nvSpPr>
          <p:cNvPr id="4" name="左右箭头 3"/>
          <p:cNvSpPr/>
          <p:nvPr/>
        </p:nvSpPr>
        <p:spPr>
          <a:xfrm>
            <a:off x="3995738" y="3508375"/>
            <a:ext cx="649288" cy="74613"/>
          </a:xfrm>
          <a:prstGeom prst="left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2400" strike="noStrike" noProof="1"/>
          </a:p>
        </p:txBody>
      </p:sp>
      <p:sp>
        <p:nvSpPr>
          <p:cNvPr id="5" name="左右箭头 4"/>
          <p:cNvSpPr/>
          <p:nvPr/>
        </p:nvSpPr>
        <p:spPr>
          <a:xfrm>
            <a:off x="3995738" y="4011613"/>
            <a:ext cx="649288" cy="76200"/>
          </a:xfrm>
          <a:prstGeom prst="left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2400" strike="noStrike" noProof="1"/>
          </a:p>
        </p:txBody>
      </p:sp>
      <p:sp>
        <p:nvSpPr>
          <p:cNvPr id="6" name="左右箭头 5"/>
          <p:cNvSpPr/>
          <p:nvPr/>
        </p:nvSpPr>
        <p:spPr>
          <a:xfrm>
            <a:off x="3995738" y="4514850"/>
            <a:ext cx="649288" cy="76200"/>
          </a:xfrm>
          <a:prstGeom prst="left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2400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Group 8"/>
          <p:cNvGrpSpPr/>
          <p:nvPr/>
        </p:nvGrpSpPr>
        <p:grpSpPr>
          <a:xfrm>
            <a:off x="5613400" y="3668713"/>
            <a:ext cx="2079625" cy="1370012"/>
            <a:chOff x="0" y="-158"/>
            <a:chExt cx="2340" cy="1473"/>
          </a:xfrm>
        </p:grpSpPr>
        <p:sp>
          <p:nvSpPr>
            <p:cNvPr id="18434" name="Text Box 5"/>
            <p:cNvSpPr txBox="1"/>
            <p:nvPr>
              <p:custDataLst>
                <p:tags r:id="rId1"/>
              </p:custDataLst>
            </p:nvPr>
          </p:nvSpPr>
          <p:spPr>
            <a:xfrm>
              <a:off x="1457" y="56"/>
              <a:ext cx="496" cy="6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/>
              <a:r>
                <a:rPr lang="en-US" altLang="zh-CN" sz="24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</a:t>
              </a:r>
              <a:endParaRPr lang="en-US" altLang="zh-CN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35" name="Line 6"/>
            <p:cNvSpPr/>
            <p:nvPr>
              <p:custDataLst>
                <p:tags r:id="rId2"/>
              </p:custDataLst>
            </p:nvPr>
          </p:nvSpPr>
          <p:spPr>
            <a:xfrm flipH="1">
              <a:off x="1297" y="980"/>
              <a:ext cx="0" cy="33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36" name="Line 7"/>
            <p:cNvSpPr/>
            <p:nvPr>
              <p:custDataLst>
                <p:tags r:id="rId3"/>
              </p:custDataLst>
            </p:nvPr>
          </p:nvSpPr>
          <p:spPr>
            <a:xfrm flipH="1">
              <a:off x="1168" y="1082"/>
              <a:ext cx="0" cy="15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37" name="Line 8"/>
            <p:cNvSpPr/>
            <p:nvPr>
              <p:custDataLst>
                <p:tags r:id="rId4"/>
              </p:custDataLst>
            </p:nvPr>
          </p:nvSpPr>
          <p:spPr>
            <a:xfrm>
              <a:off x="778" y="1150"/>
              <a:ext cx="39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38" name="Line 9"/>
            <p:cNvSpPr/>
            <p:nvPr>
              <p:custDataLst>
                <p:tags r:id="rId5"/>
              </p:custDataLst>
            </p:nvPr>
          </p:nvSpPr>
          <p:spPr>
            <a:xfrm>
              <a:off x="1299" y="1161"/>
              <a:ext cx="104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39" name="Line 11"/>
            <p:cNvSpPr/>
            <p:nvPr>
              <p:custDataLst>
                <p:tags r:id="rId6"/>
              </p:custDataLst>
            </p:nvPr>
          </p:nvSpPr>
          <p:spPr>
            <a:xfrm flipV="1">
              <a:off x="425" y="1054"/>
              <a:ext cx="411" cy="10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40" name="Line 12"/>
            <p:cNvSpPr/>
            <p:nvPr>
              <p:custDataLst>
                <p:tags r:id="rId7"/>
              </p:custDataLst>
            </p:nvPr>
          </p:nvSpPr>
          <p:spPr>
            <a:xfrm>
              <a:off x="0" y="1173"/>
              <a:ext cx="37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41" name="Line 13"/>
            <p:cNvSpPr/>
            <p:nvPr>
              <p:custDataLst>
                <p:tags r:id="rId8"/>
              </p:custDataLst>
            </p:nvPr>
          </p:nvSpPr>
          <p:spPr>
            <a:xfrm flipH="1" flipV="1">
              <a:off x="0" y="314"/>
              <a:ext cx="0" cy="85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42" name="Line 14"/>
            <p:cNvSpPr/>
            <p:nvPr>
              <p:custDataLst>
                <p:tags r:id="rId9"/>
              </p:custDataLst>
            </p:nvPr>
          </p:nvSpPr>
          <p:spPr>
            <a:xfrm>
              <a:off x="0" y="314"/>
              <a:ext cx="45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43" name="Oval 15"/>
            <p:cNvSpPr/>
            <p:nvPr>
              <p:custDataLst>
                <p:tags r:id="rId10"/>
              </p:custDataLst>
            </p:nvPr>
          </p:nvSpPr>
          <p:spPr>
            <a:xfrm>
              <a:off x="454" y="273"/>
              <a:ext cx="81" cy="82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44" name="Oval 16"/>
            <p:cNvSpPr/>
            <p:nvPr>
              <p:custDataLst>
                <p:tags r:id="rId11"/>
              </p:custDataLst>
            </p:nvPr>
          </p:nvSpPr>
          <p:spPr>
            <a:xfrm>
              <a:off x="1237" y="303"/>
              <a:ext cx="83" cy="83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45" name="Line 17"/>
            <p:cNvSpPr/>
            <p:nvPr>
              <p:custDataLst>
                <p:tags r:id="rId12"/>
              </p:custDataLst>
            </p:nvPr>
          </p:nvSpPr>
          <p:spPr>
            <a:xfrm>
              <a:off x="1320" y="334"/>
              <a:ext cx="20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46" name="Oval 18"/>
            <p:cNvSpPr/>
            <p:nvPr>
              <p:custDataLst>
                <p:tags r:id="rId13"/>
              </p:custDataLst>
            </p:nvPr>
          </p:nvSpPr>
          <p:spPr>
            <a:xfrm>
              <a:off x="1519" y="136"/>
              <a:ext cx="371" cy="368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47" name="Line 19"/>
            <p:cNvSpPr/>
            <p:nvPr>
              <p:custDataLst>
                <p:tags r:id="rId14"/>
              </p:custDataLst>
            </p:nvPr>
          </p:nvSpPr>
          <p:spPr>
            <a:xfrm>
              <a:off x="1900" y="317"/>
              <a:ext cx="41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48" name="Line 20"/>
            <p:cNvSpPr/>
            <p:nvPr>
              <p:custDataLst>
                <p:tags r:id="rId15"/>
              </p:custDataLst>
            </p:nvPr>
          </p:nvSpPr>
          <p:spPr>
            <a:xfrm>
              <a:off x="2320" y="303"/>
              <a:ext cx="2" cy="86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49" name="Text Box 21"/>
            <p:cNvSpPr txBox="1"/>
            <p:nvPr>
              <p:custDataLst>
                <p:tags r:id="rId16"/>
              </p:custDataLst>
            </p:nvPr>
          </p:nvSpPr>
          <p:spPr>
            <a:xfrm>
              <a:off x="393" y="-133"/>
              <a:ext cx="495" cy="6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/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</a:t>
              </a:r>
              <a:endPara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50" name="Text Box 22"/>
            <p:cNvSpPr txBox="1"/>
            <p:nvPr>
              <p:custDataLst>
                <p:tags r:id="rId17"/>
              </p:custDataLst>
            </p:nvPr>
          </p:nvSpPr>
          <p:spPr>
            <a:xfrm>
              <a:off x="1139" y="-158"/>
              <a:ext cx="495" cy="6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just"/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</a:t>
              </a:r>
              <a:endPara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51" name="Oval 10"/>
            <p:cNvSpPr/>
            <p:nvPr>
              <p:custDataLst>
                <p:tags r:id="rId18"/>
              </p:custDataLst>
            </p:nvPr>
          </p:nvSpPr>
          <p:spPr>
            <a:xfrm>
              <a:off x="369" y="1111"/>
              <a:ext cx="83" cy="83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4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452" name="Rectangle 2"/>
          <p:cNvSpPr/>
          <p:nvPr>
            <p:custDataLst>
              <p:tags r:id="rId19"/>
            </p:custDataLst>
          </p:nvPr>
        </p:nvSpPr>
        <p:spPr>
          <a:xfrm>
            <a:off x="106045" y="781685"/>
            <a:ext cx="2657475" cy="738188"/>
          </a:xfrm>
          <a:prstGeom prst="rect">
            <a:avLst/>
          </a:prstGeom>
          <a:noFill/>
          <a:ln w="19050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实验方案设计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3" name="矩形 61446"/>
          <p:cNvSpPr/>
          <p:nvPr>
            <p:custDataLst>
              <p:tags r:id="rId20"/>
            </p:custDataLst>
          </p:nvPr>
        </p:nvSpPr>
        <p:spPr>
          <a:xfrm>
            <a:off x="250508" y="1357948"/>
            <a:ext cx="8642350" cy="28606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   影响导体电阻大小的因素有多个，所以在探究电阻的影响因素时，应用控制变量法进行探究。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  在探究的过程中，电阻的大小无法直接观察到，实验中是通过电流表的示数大小或小灯泡的亮暗程度来反映的，这种研究问题的方法称为转换法。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416" name="Text Box 2"/>
          <p:cNvSpPr txBox="1"/>
          <p:nvPr>
            <p:custDataLst>
              <p:tags r:id="rId21"/>
            </p:custDataLst>
          </p:nvPr>
        </p:nvSpPr>
        <p:spPr>
          <a:xfrm>
            <a:off x="377190" y="332740"/>
            <a:ext cx="1198563" cy="3984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t" anchorCtr="0">
            <a:spAutoFit/>
          </a:bodyPr>
          <a:p>
            <a:pPr fontAlgn="base"/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实验探究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419" name="TextBox 2"/>
          <p:cNvSpPr/>
          <p:nvPr>
            <p:custDataLst>
              <p:tags r:id="rId22"/>
            </p:custDataLst>
          </p:nvPr>
        </p:nvSpPr>
        <p:spPr>
          <a:xfrm>
            <a:off x="2051050" y="266700"/>
            <a:ext cx="3053080" cy="514085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anchor="t" anchorCtr="0">
            <a:spAutoFit/>
          </a:bodyPr>
          <a:p>
            <a:pPr fontAlgn="base"/>
            <a:r>
              <a:rPr lang="zh-CN" altLang="en-US" sz="2400" b="1" strike="noStrike" noProof="1" dirty="0">
                <a:latin typeface="宋体" panose="02010600030101010101" pitchFamily="2" charset="-122"/>
                <a:ea typeface="宋体" panose="02010600030101010101" pitchFamily="2" charset="-122"/>
              </a:rPr>
              <a:t>影响电阻大小的因素</a:t>
            </a:r>
            <a:endParaRPr lang="zh-CN" altLang="en-US" sz="2400" b="1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文本框 16391"/>
          <p:cNvSpPr txBox="1"/>
          <p:nvPr>
            <p:custDataLst>
              <p:tags r:id="rId1"/>
            </p:custDataLst>
          </p:nvPr>
        </p:nvSpPr>
        <p:spPr>
          <a:xfrm>
            <a:off x="323850" y="195263"/>
            <a:ext cx="5111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探究电阻的大小与长度的关系 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482" name="Text Box 2"/>
          <p:cNvSpPr/>
          <p:nvPr/>
        </p:nvSpPr>
        <p:spPr>
          <a:xfrm>
            <a:off x="1835150" y="4445000"/>
            <a:ext cx="5840413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你会选择哪两根导体做实验 ?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0483" name="组合 16"/>
          <p:cNvGrpSpPr/>
          <p:nvPr/>
        </p:nvGrpSpPr>
        <p:grpSpPr>
          <a:xfrm>
            <a:off x="1476375" y="700088"/>
            <a:ext cx="5954713" cy="3686175"/>
            <a:chOff x="2324" y="1101"/>
            <a:chExt cx="9378" cy="5805"/>
          </a:xfrm>
        </p:grpSpPr>
        <p:pic>
          <p:nvPicPr>
            <p:cNvPr id="20484" name="图片 17"/>
            <p:cNvPicPr/>
            <p:nvPr/>
          </p:nvPicPr>
          <p:blipFill>
            <a:blip r:embed="rId2"/>
            <a:srcRect l="10068" t="17879" r="7791" b="10585"/>
            <a:stretch>
              <a:fillRect/>
            </a:stretch>
          </p:blipFill>
          <p:spPr>
            <a:xfrm>
              <a:off x="2324" y="1101"/>
              <a:ext cx="9378" cy="5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5" name="文本框 18"/>
            <p:cNvSpPr txBox="1"/>
            <p:nvPr/>
          </p:nvSpPr>
          <p:spPr>
            <a:xfrm>
              <a:off x="6520" y="2122"/>
              <a:ext cx="916" cy="483"/>
            </a:xfrm>
            <a:prstGeom prst="rect">
              <a:avLst/>
            </a:prstGeom>
            <a:solidFill>
              <a:srgbClr val="FFCB9B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锰铜</a:t>
              </a:r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6" name="文本框 19"/>
            <p:cNvSpPr txBox="1"/>
            <p:nvPr/>
          </p:nvSpPr>
          <p:spPr>
            <a:xfrm>
              <a:off x="6520" y="2575"/>
              <a:ext cx="916" cy="483"/>
            </a:xfrm>
            <a:prstGeom prst="rect">
              <a:avLst/>
            </a:prstGeom>
            <a:solidFill>
              <a:srgbClr val="FFCB9B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镍铬</a:t>
              </a:r>
              <a:endParaRPr lang="zh-CN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7" name="文本框 20"/>
            <p:cNvSpPr txBox="1"/>
            <p:nvPr/>
          </p:nvSpPr>
          <p:spPr>
            <a:xfrm>
              <a:off x="6520" y="3029"/>
              <a:ext cx="916" cy="483"/>
            </a:xfrm>
            <a:prstGeom prst="rect">
              <a:avLst/>
            </a:prstGeom>
            <a:solidFill>
              <a:srgbClr val="FFCB9B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镍铬</a:t>
              </a:r>
              <a:endParaRPr lang="zh-CN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8" name="文本框 21"/>
            <p:cNvSpPr txBox="1"/>
            <p:nvPr/>
          </p:nvSpPr>
          <p:spPr>
            <a:xfrm>
              <a:off x="6520" y="3482"/>
              <a:ext cx="916" cy="483"/>
            </a:xfrm>
            <a:prstGeom prst="rect">
              <a:avLst/>
            </a:prstGeom>
            <a:solidFill>
              <a:srgbClr val="FFCB9B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镍铬</a:t>
              </a:r>
              <a:endParaRPr lang="zh-CN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9" name="文本框 22"/>
            <p:cNvSpPr txBox="1"/>
            <p:nvPr/>
          </p:nvSpPr>
          <p:spPr>
            <a:xfrm>
              <a:off x="4163" y="3936"/>
              <a:ext cx="2723" cy="483"/>
            </a:xfrm>
            <a:prstGeom prst="rect">
              <a:avLst/>
            </a:prstGeom>
            <a:solidFill>
              <a:srgbClr val="FFCB9B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endParaRPr lang="zh-CN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0" name="文本框 23"/>
            <p:cNvSpPr txBox="1"/>
            <p:nvPr/>
          </p:nvSpPr>
          <p:spPr>
            <a:xfrm>
              <a:off x="4470" y="2008"/>
              <a:ext cx="2354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1m  0.5mm</a:t>
              </a:r>
              <a:r>
                <a:rPr lang="en-US" altLang="zh-CN" sz="1400" baseline="3000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1" name="文本框 24"/>
            <p:cNvSpPr txBox="1"/>
            <p:nvPr/>
          </p:nvSpPr>
          <p:spPr>
            <a:xfrm>
              <a:off x="4507" y="2462"/>
              <a:ext cx="2317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1m  0.5mm</a:t>
              </a:r>
              <a:r>
                <a:rPr lang="en-US" altLang="zh-CN" sz="1400" baseline="3000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2" name="文本框 25"/>
            <p:cNvSpPr txBox="1"/>
            <p:nvPr/>
          </p:nvSpPr>
          <p:spPr>
            <a:xfrm>
              <a:off x="4461" y="2891"/>
              <a:ext cx="2363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0.5m 0.5mm</a:t>
              </a:r>
              <a:r>
                <a:rPr lang="en-US" altLang="zh-CN" sz="1400" baseline="3000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3" name="文本框 26"/>
            <p:cNvSpPr txBox="1"/>
            <p:nvPr/>
          </p:nvSpPr>
          <p:spPr>
            <a:xfrm>
              <a:off x="4597" y="3288"/>
              <a:ext cx="2230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1m  1mm</a:t>
              </a:r>
              <a:r>
                <a:rPr lang="en-US" altLang="zh-CN" sz="1400" baseline="3000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4" name="文本框 27"/>
            <p:cNvSpPr txBox="1"/>
            <p:nvPr/>
          </p:nvSpPr>
          <p:spPr>
            <a:xfrm>
              <a:off x="7075" y="2121"/>
              <a:ext cx="520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endParaRPr lang="en-US" altLang="zh-CN" sz="1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95" name="文本框 28"/>
            <p:cNvSpPr txBox="1"/>
            <p:nvPr/>
          </p:nvSpPr>
          <p:spPr>
            <a:xfrm>
              <a:off x="7075" y="2575"/>
              <a:ext cx="520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endParaRPr lang="en-US" altLang="zh-CN" sz="1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96" name="文本框 29"/>
            <p:cNvSpPr txBox="1"/>
            <p:nvPr/>
          </p:nvSpPr>
          <p:spPr>
            <a:xfrm>
              <a:off x="7075" y="3029"/>
              <a:ext cx="520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endParaRPr lang="en-US" altLang="zh-CN" sz="1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97" name="文本框 30"/>
            <p:cNvSpPr txBox="1"/>
            <p:nvPr/>
          </p:nvSpPr>
          <p:spPr>
            <a:xfrm>
              <a:off x="7075" y="3458"/>
              <a:ext cx="520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endParaRPr lang="en-US" altLang="zh-CN" sz="1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498" name="文本框 31"/>
            <p:cNvSpPr txBox="1"/>
            <p:nvPr/>
          </p:nvSpPr>
          <p:spPr>
            <a:xfrm>
              <a:off x="2551" y="1555"/>
              <a:ext cx="2354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1m  0.5mm</a:t>
              </a:r>
              <a:r>
                <a:rPr lang="en-US" altLang="zh-CN" sz="1400" baseline="3000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9" name="文本框 32"/>
            <p:cNvSpPr txBox="1"/>
            <p:nvPr/>
          </p:nvSpPr>
          <p:spPr>
            <a:xfrm>
              <a:off x="2438" y="1215"/>
              <a:ext cx="2354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1400">
                  <a:latin typeface="Arial" panose="020B0604020202020204" pitchFamily="34" charset="0"/>
                  <a:ea typeface="宋体" panose="02010600030101010101" pitchFamily="2" charset="-122"/>
                </a:rPr>
                <a:t>长度</a:t>
              </a:r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zh-CN" altLang="en-US" sz="1400">
                  <a:latin typeface="Arial" panose="020B0604020202020204" pitchFamily="34" charset="0"/>
                  <a:ea typeface="宋体" panose="02010600030101010101" pitchFamily="2" charset="-122"/>
                </a:rPr>
                <a:t>横截面积</a:t>
              </a:r>
              <a:endParaRPr lang="zh-CN" altLang="en-US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091" name="表格 2090"/>
          <p:cNvGraphicFramePr/>
          <p:nvPr>
            <p:custDataLst>
              <p:tags r:id="rId1"/>
            </p:custDataLst>
          </p:nvPr>
        </p:nvGraphicFramePr>
        <p:xfrm>
          <a:off x="611188" y="1847850"/>
          <a:ext cx="8207375" cy="1743075"/>
        </p:xfrm>
        <a:graphic>
          <a:graphicData uri="http://schemas.openxmlformats.org/drawingml/2006/table">
            <a:tbl>
              <a:tblPr/>
              <a:tblGrid>
                <a:gridCol w="2033905"/>
                <a:gridCol w="1957070"/>
                <a:gridCol w="2259330"/>
                <a:gridCol w="1957070"/>
              </a:tblGrid>
              <a:tr h="581025"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/>
                        <a:t>导体 </a:t>
                      </a:r>
                      <a:endParaRPr lang="zh-CN" altLang="en-US" sz="2800" b="0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/>
                        <a:t>灯的亮度</a:t>
                      </a:r>
                      <a:endParaRPr lang="zh-CN" altLang="en-US" sz="2800" b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/>
                        <a:t>电流表示数</a:t>
                      </a:r>
                      <a:endParaRPr lang="zh-CN" altLang="en-US" sz="2800" b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/>
                        <a:t>电阻大小</a:t>
                      </a:r>
                      <a:endParaRPr lang="zh-CN" altLang="en-US" sz="2800" b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sz="2800" b="0"/>
                        <a:t>镍铬</a:t>
                      </a:r>
                      <a:r>
                        <a:rPr lang="en-US" altLang="zh-CN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zh-CN" sz="28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暗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小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大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1025"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sz="2800" b="0">
                          <a:sym typeface="+mn-ea"/>
                        </a:rPr>
                        <a:t>镍铬</a:t>
                      </a:r>
                      <a:r>
                        <a:rPr lang="en-US" altLang="zh-CN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C</a:t>
                      </a:r>
                      <a:endParaRPr lang="en-US" altLang="zh-CN" sz="2800" b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亮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大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小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527" name="Rectangle 24"/>
          <p:cNvSpPr/>
          <p:nvPr/>
        </p:nvSpPr>
        <p:spPr>
          <a:xfrm>
            <a:off x="395288" y="52547"/>
            <a:ext cx="18034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实验方案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]</a:t>
            </a:r>
            <a:endParaRPr lang="en-US" altLang="zh-CN" sz="280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8" name="Rectangle 25"/>
          <p:cNvSpPr/>
          <p:nvPr/>
        </p:nvSpPr>
        <p:spPr>
          <a:xfrm>
            <a:off x="395288" y="555784"/>
            <a:ext cx="50038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探究导体电阻与长度的关系 。 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9" name="Rectangle 26"/>
          <p:cNvSpPr/>
          <p:nvPr/>
        </p:nvSpPr>
        <p:spPr>
          <a:xfrm>
            <a:off x="497999" y="1203484"/>
            <a:ext cx="59715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控制的不变量有＿＿、＿＿、＿＿ 。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30" name="Rectangle 27"/>
          <p:cNvSpPr/>
          <p:nvPr/>
        </p:nvSpPr>
        <p:spPr>
          <a:xfrm>
            <a:off x="2987675" y="1203325"/>
            <a:ext cx="4662488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材料　粗细　温度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17" name="Rectangle 28"/>
          <p:cNvSpPr/>
          <p:nvPr/>
        </p:nvSpPr>
        <p:spPr>
          <a:xfrm>
            <a:off x="395288" y="3652838"/>
            <a:ext cx="9045575" cy="9525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实验结果：</a:t>
            </a:r>
            <a:endParaRPr lang="en-US" altLang="zh-CN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材料、粗细相同的导体 ,长度越大 ,电阻＿＿ 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18" name="Rectangle 29"/>
          <p:cNvSpPr/>
          <p:nvPr/>
        </p:nvSpPr>
        <p:spPr>
          <a:xfrm>
            <a:off x="6516053" y="4011930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fontAlgn="base"/>
            <a:r>
              <a:rPr lang="zh-CN" altLang="en-US" sz="28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越大</a:t>
            </a:r>
            <a:endParaRPr lang="zh-CN" altLang="en-US" sz="2800" b="1" strike="noStrike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graphicFrame>
        <p:nvGraphicFramePr>
          <p:cNvPr id="2119" name="表格 2118"/>
          <p:cNvGraphicFramePr/>
          <p:nvPr>
            <p:custDataLst>
              <p:tags r:id="rId2"/>
            </p:custDataLst>
          </p:nvPr>
        </p:nvGraphicFramePr>
        <p:xfrm>
          <a:off x="2632710" y="2424113"/>
          <a:ext cx="6169025" cy="1159192"/>
        </p:xfrm>
        <a:graphic>
          <a:graphicData uri="http://schemas.openxmlformats.org/drawingml/2006/table">
            <a:tbl>
              <a:tblPr/>
              <a:tblGrid>
                <a:gridCol w="1971040"/>
                <a:gridCol w="2259330"/>
                <a:gridCol w="1938655"/>
              </a:tblGrid>
              <a:tr h="579755"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暗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小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大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579437"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亮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大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小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7" grpId="0" animBg="1"/>
      <p:bldP spid="211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29" name="文本框 7"/>
          <p:cNvSpPr txBox="1"/>
          <p:nvPr>
            <p:custDataLst>
              <p:tags r:id="rId1"/>
            </p:custDataLst>
          </p:nvPr>
        </p:nvSpPr>
        <p:spPr>
          <a:xfrm>
            <a:off x="252413" y="195263"/>
            <a:ext cx="5086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探究电阻大小与横截面积的关系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530" name="Text Box 2"/>
          <p:cNvSpPr/>
          <p:nvPr/>
        </p:nvSpPr>
        <p:spPr>
          <a:xfrm>
            <a:off x="1835150" y="4445000"/>
            <a:ext cx="5840413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你会选择哪两根导体做实验 ?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531" name="组合 2"/>
          <p:cNvGrpSpPr/>
          <p:nvPr/>
        </p:nvGrpSpPr>
        <p:grpSpPr>
          <a:xfrm>
            <a:off x="1476375" y="700088"/>
            <a:ext cx="5954713" cy="3686175"/>
            <a:chOff x="2324" y="1101"/>
            <a:chExt cx="9378" cy="5805"/>
          </a:xfrm>
        </p:grpSpPr>
        <p:pic>
          <p:nvPicPr>
            <p:cNvPr id="22532" name="图片 3"/>
            <p:cNvPicPr/>
            <p:nvPr/>
          </p:nvPicPr>
          <p:blipFill>
            <a:blip r:embed="rId2"/>
            <a:srcRect l="10068" t="17879" r="7791" b="10585"/>
            <a:stretch>
              <a:fillRect/>
            </a:stretch>
          </p:blipFill>
          <p:spPr>
            <a:xfrm>
              <a:off x="2324" y="1101"/>
              <a:ext cx="9378" cy="5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3" name="文本框 4"/>
            <p:cNvSpPr txBox="1"/>
            <p:nvPr/>
          </p:nvSpPr>
          <p:spPr>
            <a:xfrm>
              <a:off x="6520" y="2122"/>
              <a:ext cx="916" cy="483"/>
            </a:xfrm>
            <a:prstGeom prst="rect">
              <a:avLst/>
            </a:prstGeom>
            <a:solidFill>
              <a:srgbClr val="FFCB9B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锰铜</a:t>
              </a:r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4" name="文本框 5"/>
            <p:cNvSpPr txBox="1"/>
            <p:nvPr/>
          </p:nvSpPr>
          <p:spPr>
            <a:xfrm>
              <a:off x="6520" y="2575"/>
              <a:ext cx="916" cy="483"/>
            </a:xfrm>
            <a:prstGeom prst="rect">
              <a:avLst/>
            </a:prstGeom>
            <a:solidFill>
              <a:srgbClr val="FFCB9B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镍铬</a:t>
              </a:r>
              <a:endParaRPr lang="zh-CN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5" name="文本框 6"/>
            <p:cNvSpPr txBox="1"/>
            <p:nvPr/>
          </p:nvSpPr>
          <p:spPr>
            <a:xfrm>
              <a:off x="6520" y="3029"/>
              <a:ext cx="916" cy="483"/>
            </a:xfrm>
            <a:prstGeom prst="rect">
              <a:avLst/>
            </a:prstGeom>
            <a:solidFill>
              <a:srgbClr val="FFCB9B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镍铬</a:t>
              </a:r>
              <a:endParaRPr lang="zh-CN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6" name="文本框 7"/>
            <p:cNvSpPr txBox="1"/>
            <p:nvPr/>
          </p:nvSpPr>
          <p:spPr>
            <a:xfrm>
              <a:off x="6520" y="3482"/>
              <a:ext cx="916" cy="483"/>
            </a:xfrm>
            <a:prstGeom prst="rect">
              <a:avLst/>
            </a:prstGeom>
            <a:solidFill>
              <a:srgbClr val="FFCB9B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镍铬</a:t>
              </a:r>
              <a:endParaRPr lang="zh-CN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7" name="文本框 8"/>
            <p:cNvSpPr txBox="1"/>
            <p:nvPr/>
          </p:nvSpPr>
          <p:spPr>
            <a:xfrm>
              <a:off x="4163" y="3936"/>
              <a:ext cx="2723" cy="483"/>
            </a:xfrm>
            <a:prstGeom prst="rect">
              <a:avLst/>
            </a:prstGeom>
            <a:solidFill>
              <a:srgbClr val="FFCB9B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endParaRPr lang="zh-CN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8" name="文本框 9"/>
            <p:cNvSpPr txBox="1"/>
            <p:nvPr/>
          </p:nvSpPr>
          <p:spPr>
            <a:xfrm>
              <a:off x="4470" y="2008"/>
              <a:ext cx="2354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1m  0.5mm</a:t>
              </a:r>
              <a:r>
                <a:rPr lang="en-US" altLang="zh-CN" sz="1400" baseline="3000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9" name="文本框 10"/>
            <p:cNvSpPr txBox="1"/>
            <p:nvPr/>
          </p:nvSpPr>
          <p:spPr>
            <a:xfrm>
              <a:off x="4507" y="2462"/>
              <a:ext cx="2317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1m  0.5mm</a:t>
              </a:r>
              <a:r>
                <a:rPr lang="en-US" altLang="zh-CN" sz="1400" baseline="3000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0" name="文本框 11"/>
            <p:cNvSpPr txBox="1"/>
            <p:nvPr/>
          </p:nvSpPr>
          <p:spPr>
            <a:xfrm>
              <a:off x="4461" y="2891"/>
              <a:ext cx="2363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0.5m 0.5mm</a:t>
              </a:r>
              <a:r>
                <a:rPr lang="en-US" altLang="zh-CN" sz="1400" baseline="3000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1" name="文本框 12"/>
            <p:cNvSpPr txBox="1"/>
            <p:nvPr/>
          </p:nvSpPr>
          <p:spPr>
            <a:xfrm>
              <a:off x="4597" y="3288"/>
              <a:ext cx="2230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1m  1mm</a:t>
              </a:r>
              <a:r>
                <a:rPr lang="en-US" altLang="zh-CN" sz="1400" baseline="3000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2" name="文本框 13"/>
            <p:cNvSpPr txBox="1"/>
            <p:nvPr/>
          </p:nvSpPr>
          <p:spPr>
            <a:xfrm>
              <a:off x="7075" y="2121"/>
              <a:ext cx="520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endParaRPr lang="en-US" altLang="zh-CN" sz="1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43" name="文本框 14"/>
            <p:cNvSpPr txBox="1"/>
            <p:nvPr/>
          </p:nvSpPr>
          <p:spPr>
            <a:xfrm>
              <a:off x="7075" y="2575"/>
              <a:ext cx="520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endParaRPr lang="en-US" altLang="zh-CN" sz="1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44" name="文本框 31"/>
            <p:cNvSpPr txBox="1"/>
            <p:nvPr/>
          </p:nvSpPr>
          <p:spPr>
            <a:xfrm>
              <a:off x="7075" y="3029"/>
              <a:ext cx="520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endParaRPr lang="en-US" altLang="zh-CN" sz="1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45" name="文本框 32"/>
            <p:cNvSpPr txBox="1"/>
            <p:nvPr/>
          </p:nvSpPr>
          <p:spPr>
            <a:xfrm>
              <a:off x="7075" y="3458"/>
              <a:ext cx="520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endParaRPr lang="en-US" altLang="zh-CN" sz="1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46" name="文本框 33"/>
            <p:cNvSpPr txBox="1"/>
            <p:nvPr/>
          </p:nvSpPr>
          <p:spPr>
            <a:xfrm>
              <a:off x="2551" y="1555"/>
              <a:ext cx="2354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1m  0.5mm</a:t>
              </a:r>
              <a:r>
                <a:rPr lang="en-US" altLang="zh-CN" sz="1400" baseline="3000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7" name="文本框 34"/>
            <p:cNvSpPr txBox="1"/>
            <p:nvPr/>
          </p:nvSpPr>
          <p:spPr>
            <a:xfrm>
              <a:off x="2438" y="1215"/>
              <a:ext cx="2354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1400">
                  <a:latin typeface="Arial" panose="020B0604020202020204" pitchFamily="34" charset="0"/>
                  <a:ea typeface="宋体" panose="02010600030101010101" pitchFamily="2" charset="-122"/>
                </a:rPr>
                <a:t>长度</a:t>
              </a:r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zh-CN" altLang="en-US" sz="1400">
                  <a:latin typeface="Arial" panose="020B0604020202020204" pitchFamily="34" charset="0"/>
                  <a:ea typeface="宋体" panose="02010600030101010101" pitchFamily="2" charset="-122"/>
                </a:rPr>
                <a:t>横截面积</a:t>
              </a:r>
              <a:endParaRPr lang="zh-CN" altLang="en-US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091" name="表格 2090"/>
          <p:cNvGraphicFramePr/>
          <p:nvPr/>
        </p:nvGraphicFramePr>
        <p:xfrm>
          <a:off x="611188" y="1847850"/>
          <a:ext cx="8207375" cy="1743075"/>
        </p:xfrm>
        <a:graphic>
          <a:graphicData uri="http://schemas.openxmlformats.org/drawingml/2006/table">
            <a:tbl>
              <a:tblPr/>
              <a:tblGrid>
                <a:gridCol w="2033905"/>
                <a:gridCol w="1957070"/>
                <a:gridCol w="2259330"/>
                <a:gridCol w="1957070"/>
              </a:tblGrid>
              <a:tr h="581025"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/>
                        <a:t>导体 </a:t>
                      </a:r>
                      <a:endParaRPr lang="zh-CN" altLang="en-US" sz="2800" b="0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/>
                        <a:t>灯的亮度</a:t>
                      </a:r>
                      <a:endParaRPr lang="zh-CN" altLang="en-US" sz="2800" b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/>
                        <a:t>电流表示数</a:t>
                      </a:r>
                      <a:endParaRPr lang="zh-CN" altLang="en-US" sz="2800" b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/>
                        <a:t>电阻大小</a:t>
                      </a:r>
                      <a:endParaRPr lang="zh-CN" altLang="en-US" sz="2800" b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sz="2800" b="0"/>
                        <a:t>镍铬</a:t>
                      </a:r>
                      <a:r>
                        <a:rPr lang="en-US" altLang="zh-CN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zh-CN" sz="28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暗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小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大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1025"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sz="2800" b="0">
                          <a:sym typeface="+mn-ea"/>
                        </a:rPr>
                        <a:t>镍铬</a:t>
                      </a:r>
                      <a:r>
                        <a:rPr lang="en-US" altLang="zh-CN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D</a:t>
                      </a:r>
                      <a:endParaRPr lang="en-US" altLang="zh-CN" sz="2800" b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亮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大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小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3575" name="Rectangle 24"/>
          <p:cNvSpPr/>
          <p:nvPr/>
        </p:nvSpPr>
        <p:spPr>
          <a:xfrm>
            <a:off x="395288" y="52388"/>
            <a:ext cx="184943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实验方案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]</a:t>
            </a:r>
            <a:endParaRPr lang="en-US" altLang="zh-CN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6" name="Rectangle 25"/>
          <p:cNvSpPr/>
          <p:nvPr/>
        </p:nvSpPr>
        <p:spPr>
          <a:xfrm>
            <a:off x="395288" y="555784"/>
            <a:ext cx="57150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探究导体电阻与横截面积的关系 。 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7" name="Rectangle 26"/>
          <p:cNvSpPr/>
          <p:nvPr/>
        </p:nvSpPr>
        <p:spPr>
          <a:xfrm>
            <a:off x="497999" y="1203484"/>
            <a:ext cx="59715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控制的不变量有＿＿、＿＿、＿＿ 。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8" name="Rectangle 27"/>
          <p:cNvSpPr/>
          <p:nvPr/>
        </p:nvSpPr>
        <p:spPr>
          <a:xfrm>
            <a:off x="2987675" y="1203325"/>
            <a:ext cx="4662488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材料　长度　温度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17" name="Rectangle 28"/>
          <p:cNvSpPr/>
          <p:nvPr/>
        </p:nvSpPr>
        <p:spPr>
          <a:xfrm>
            <a:off x="395288" y="3652838"/>
            <a:ext cx="9045575" cy="9525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实验结果：</a:t>
            </a:r>
            <a:endParaRPr lang="en-US" altLang="zh-CN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材料、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长度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相同的导体 ,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横截面积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越大 ,电阻＿＿ 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18" name="Rectangle 29"/>
          <p:cNvSpPr/>
          <p:nvPr/>
        </p:nvSpPr>
        <p:spPr>
          <a:xfrm>
            <a:off x="7237413" y="4083050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fontAlgn="base"/>
            <a:r>
              <a:rPr lang="zh-CN" altLang="en-US" sz="28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越小</a:t>
            </a:r>
            <a:endParaRPr lang="zh-CN" altLang="en-US" sz="2800" b="1" strike="noStrike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graphicFrame>
        <p:nvGraphicFramePr>
          <p:cNvPr id="2119" name="表格 2118"/>
          <p:cNvGraphicFramePr/>
          <p:nvPr>
            <p:custDataLst>
              <p:tags r:id="rId1"/>
            </p:custDataLst>
          </p:nvPr>
        </p:nvGraphicFramePr>
        <p:xfrm>
          <a:off x="2627313" y="2424113"/>
          <a:ext cx="6173788" cy="1159192"/>
        </p:xfrm>
        <a:graphic>
          <a:graphicData uri="http://schemas.openxmlformats.org/drawingml/2006/table">
            <a:tbl>
              <a:tblPr/>
              <a:tblGrid>
                <a:gridCol w="1957705"/>
                <a:gridCol w="2258060"/>
                <a:gridCol w="1957705"/>
              </a:tblGrid>
              <a:tr h="579755"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暗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小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大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579437"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亮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大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小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7" grpId="0" animBg="1"/>
      <p:bldP spid="211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7" name="文本框 7"/>
          <p:cNvSpPr txBox="1"/>
          <p:nvPr>
            <p:custDataLst>
              <p:tags r:id="rId1"/>
            </p:custDataLst>
          </p:nvPr>
        </p:nvSpPr>
        <p:spPr>
          <a:xfrm>
            <a:off x="252413" y="123825"/>
            <a:ext cx="473233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探究电阻的大小与材料的关系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578" name="Text Box 2"/>
          <p:cNvSpPr/>
          <p:nvPr/>
        </p:nvSpPr>
        <p:spPr>
          <a:xfrm>
            <a:off x="1835150" y="4445000"/>
            <a:ext cx="5840413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你会选择哪两根导体做实验 ?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4579" name="组合 2"/>
          <p:cNvGrpSpPr/>
          <p:nvPr/>
        </p:nvGrpSpPr>
        <p:grpSpPr>
          <a:xfrm>
            <a:off x="1476375" y="700088"/>
            <a:ext cx="5954713" cy="3686175"/>
            <a:chOff x="2324" y="1101"/>
            <a:chExt cx="9378" cy="5805"/>
          </a:xfrm>
        </p:grpSpPr>
        <p:pic>
          <p:nvPicPr>
            <p:cNvPr id="24580" name="图片 3"/>
            <p:cNvPicPr/>
            <p:nvPr/>
          </p:nvPicPr>
          <p:blipFill>
            <a:blip r:embed="rId2"/>
            <a:srcRect l="10068" t="17879" r="7791" b="10585"/>
            <a:stretch>
              <a:fillRect/>
            </a:stretch>
          </p:blipFill>
          <p:spPr>
            <a:xfrm>
              <a:off x="2324" y="1101"/>
              <a:ext cx="9378" cy="5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1" name="文本框 4"/>
            <p:cNvSpPr txBox="1"/>
            <p:nvPr/>
          </p:nvSpPr>
          <p:spPr>
            <a:xfrm>
              <a:off x="6520" y="2122"/>
              <a:ext cx="916" cy="483"/>
            </a:xfrm>
            <a:prstGeom prst="rect">
              <a:avLst/>
            </a:prstGeom>
            <a:solidFill>
              <a:srgbClr val="FFCB9B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锰铜</a:t>
              </a:r>
              <a:endParaRPr lang="en-US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2" name="文本框 5"/>
            <p:cNvSpPr txBox="1"/>
            <p:nvPr/>
          </p:nvSpPr>
          <p:spPr>
            <a:xfrm>
              <a:off x="6520" y="2575"/>
              <a:ext cx="916" cy="483"/>
            </a:xfrm>
            <a:prstGeom prst="rect">
              <a:avLst/>
            </a:prstGeom>
            <a:solidFill>
              <a:srgbClr val="FFCB9B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镍铬</a:t>
              </a:r>
              <a:endParaRPr lang="zh-CN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3" name="文本框 6"/>
            <p:cNvSpPr txBox="1"/>
            <p:nvPr/>
          </p:nvSpPr>
          <p:spPr>
            <a:xfrm>
              <a:off x="6520" y="3029"/>
              <a:ext cx="916" cy="483"/>
            </a:xfrm>
            <a:prstGeom prst="rect">
              <a:avLst/>
            </a:prstGeom>
            <a:solidFill>
              <a:srgbClr val="FFCB9B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镍铬</a:t>
              </a:r>
              <a:endParaRPr lang="zh-CN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4" name="文本框 7"/>
            <p:cNvSpPr txBox="1"/>
            <p:nvPr/>
          </p:nvSpPr>
          <p:spPr>
            <a:xfrm>
              <a:off x="6520" y="3482"/>
              <a:ext cx="916" cy="483"/>
            </a:xfrm>
            <a:prstGeom prst="rect">
              <a:avLst/>
            </a:prstGeom>
            <a:solidFill>
              <a:srgbClr val="FFCB9B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镍铬</a:t>
              </a:r>
              <a:endParaRPr lang="zh-CN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5" name="文本框 8"/>
            <p:cNvSpPr txBox="1"/>
            <p:nvPr/>
          </p:nvSpPr>
          <p:spPr>
            <a:xfrm>
              <a:off x="4163" y="3936"/>
              <a:ext cx="2723" cy="483"/>
            </a:xfrm>
            <a:prstGeom prst="rect">
              <a:avLst/>
            </a:prstGeom>
            <a:solidFill>
              <a:srgbClr val="FFCB9B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endParaRPr lang="zh-CN" altLang="zh-CN" sz="1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6" name="文本框 9"/>
            <p:cNvSpPr txBox="1"/>
            <p:nvPr/>
          </p:nvSpPr>
          <p:spPr>
            <a:xfrm>
              <a:off x="4470" y="2008"/>
              <a:ext cx="2354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1m  0.5mm</a:t>
              </a:r>
              <a:r>
                <a:rPr lang="en-US" altLang="zh-CN" sz="1400" baseline="3000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7" name="文本框 10"/>
            <p:cNvSpPr txBox="1"/>
            <p:nvPr/>
          </p:nvSpPr>
          <p:spPr>
            <a:xfrm>
              <a:off x="4507" y="2462"/>
              <a:ext cx="2317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1m  0.5mm</a:t>
              </a:r>
              <a:r>
                <a:rPr lang="en-US" altLang="zh-CN" sz="1400" baseline="3000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8" name="文本框 11"/>
            <p:cNvSpPr txBox="1"/>
            <p:nvPr/>
          </p:nvSpPr>
          <p:spPr>
            <a:xfrm>
              <a:off x="4461" y="2891"/>
              <a:ext cx="2363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0.5m 0.5mm</a:t>
              </a:r>
              <a:r>
                <a:rPr lang="en-US" altLang="zh-CN" sz="1400" baseline="3000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9" name="文本框 12"/>
            <p:cNvSpPr txBox="1"/>
            <p:nvPr/>
          </p:nvSpPr>
          <p:spPr>
            <a:xfrm>
              <a:off x="4597" y="3288"/>
              <a:ext cx="2230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1m  1mm</a:t>
              </a:r>
              <a:r>
                <a:rPr lang="en-US" altLang="zh-CN" sz="1400" baseline="3000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0" name="文本框 13"/>
            <p:cNvSpPr txBox="1"/>
            <p:nvPr/>
          </p:nvSpPr>
          <p:spPr>
            <a:xfrm>
              <a:off x="7075" y="2121"/>
              <a:ext cx="520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endParaRPr lang="en-US" altLang="zh-CN" sz="1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591" name="文本框 14"/>
            <p:cNvSpPr txBox="1"/>
            <p:nvPr/>
          </p:nvSpPr>
          <p:spPr>
            <a:xfrm>
              <a:off x="7075" y="2575"/>
              <a:ext cx="520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endParaRPr lang="en-US" altLang="zh-CN" sz="1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592" name="文本框 31"/>
            <p:cNvSpPr txBox="1"/>
            <p:nvPr/>
          </p:nvSpPr>
          <p:spPr>
            <a:xfrm>
              <a:off x="7075" y="3029"/>
              <a:ext cx="520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endParaRPr lang="en-US" altLang="zh-CN" sz="1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593" name="文本框 32"/>
            <p:cNvSpPr txBox="1"/>
            <p:nvPr/>
          </p:nvSpPr>
          <p:spPr>
            <a:xfrm>
              <a:off x="7075" y="3458"/>
              <a:ext cx="520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endParaRPr lang="en-US" altLang="zh-CN" sz="1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594" name="文本框 33"/>
            <p:cNvSpPr txBox="1"/>
            <p:nvPr/>
          </p:nvSpPr>
          <p:spPr>
            <a:xfrm>
              <a:off x="2551" y="1555"/>
              <a:ext cx="2354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1m  0.5mm</a:t>
              </a:r>
              <a:r>
                <a:rPr lang="en-US" altLang="zh-CN" sz="1400" baseline="30000"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5" name="文本框 34"/>
            <p:cNvSpPr txBox="1"/>
            <p:nvPr/>
          </p:nvSpPr>
          <p:spPr>
            <a:xfrm>
              <a:off x="2438" y="1215"/>
              <a:ext cx="2354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1400">
                  <a:latin typeface="Arial" panose="020B0604020202020204" pitchFamily="34" charset="0"/>
                  <a:ea typeface="宋体" panose="02010600030101010101" pitchFamily="2" charset="-122"/>
                </a:rPr>
                <a:t>长度</a:t>
              </a:r>
              <a:r>
                <a:rPr lang="en-US" altLang="zh-CN" sz="140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r>
                <a:rPr lang="zh-CN" altLang="en-US" sz="1400">
                  <a:latin typeface="Arial" panose="020B0604020202020204" pitchFamily="34" charset="0"/>
                  <a:ea typeface="宋体" panose="02010600030101010101" pitchFamily="2" charset="-122"/>
                </a:rPr>
                <a:t>横截面积</a:t>
              </a:r>
              <a:endParaRPr lang="zh-CN" altLang="en-US" sz="1400" baseline="3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091" name="表格 2090"/>
          <p:cNvGraphicFramePr/>
          <p:nvPr/>
        </p:nvGraphicFramePr>
        <p:xfrm>
          <a:off x="611188" y="1847850"/>
          <a:ext cx="8207375" cy="1743075"/>
        </p:xfrm>
        <a:graphic>
          <a:graphicData uri="http://schemas.openxmlformats.org/drawingml/2006/table">
            <a:tbl>
              <a:tblPr/>
              <a:tblGrid>
                <a:gridCol w="2033905"/>
                <a:gridCol w="1957070"/>
                <a:gridCol w="2259330"/>
                <a:gridCol w="1957070"/>
              </a:tblGrid>
              <a:tr h="581025"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/>
                        <a:t>导体 </a:t>
                      </a:r>
                      <a:endParaRPr lang="zh-CN" altLang="en-US" sz="2800" b="0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/>
                        <a:t>灯的亮度</a:t>
                      </a:r>
                      <a:endParaRPr lang="zh-CN" altLang="en-US" sz="2800" b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/>
                        <a:t>电流表示数</a:t>
                      </a:r>
                      <a:endParaRPr lang="zh-CN" altLang="en-US" sz="2800" b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/>
                        <a:t>电阻大小</a:t>
                      </a:r>
                      <a:endParaRPr lang="zh-CN" altLang="en-US" sz="2800" b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sz="2800" b="0"/>
                        <a:t>镍铬</a:t>
                      </a:r>
                      <a:r>
                        <a:rPr lang="en-US" altLang="zh-CN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altLang="zh-CN" sz="28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暗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小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大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1025"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ym typeface="+mn-ea"/>
                        </a:rPr>
                        <a:t>锰铜</a:t>
                      </a:r>
                      <a:r>
                        <a:rPr lang="en-US" altLang="zh-CN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A</a:t>
                      </a:r>
                      <a:endParaRPr lang="en-US" altLang="zh-CN" sz="2800" b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亮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大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0">
                          <a:solidFill>
                            <a:schemeClr val="bg1"/>
                          </a:solidFill>
                        </a:rPr>
                        <a:t>小</a:t>
                      </a:r>
                      <a:endParaRPr lang="zh-CN" altLang="en-US" sz="2800" b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5623" name="Rectangle 24"/>
          <p:cNvSpPr/>
          <p:nvPr/>
        </p:nvSpPr>
        <p:spPr>
          <a:xfrm>
            <a:off x="395288" y="52388"/>
            <a:ext cx="184943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实验方案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]</a:t>
            </a:r>
            <a:endParaRPr lang="en-US" altLang="zh-CN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4" name="Rectangle 25"/>
          <p:cNvSpPr/>
          <p:nvPr/>
        </p:nvSpPr>
        <p:spPr>
          <a:xfrm>
            <a:off x="395288" y="555784"/>
            <a:ext cx="50038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探究导体电阻与材料的关系 。 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5" name="Rectangle 26"/>
          <p:cNvSpPr/>
          <p:nvPr/>
        </p:nvSpPr>
        <p:spPr>
          <a:xfrm>
            <a:off x="467202" y="1203484"/>
            <a:ext cx="70078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控制的不变量有</a:t>
            </a:r>
            <a:r>
              <a:rPr lang="en-US" altLang="zh-CN" sz="2800" u="sng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zh-CN" altLang="en-US" sz="2800" u="sng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800" u="sng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u="sng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800" u="sng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26" name="Rectangle 27"/>
          <p:cNvSpPr/>
          <p:nvPr/>
        </p:nvSpPr>
        <p:spPr>
          <a:xfrm>
            <a:off x="2986088" y="1203325"/>
            <a:ext cx="4662487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横截面积　长度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温度　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119" name="表格 2118"/>
          <p:cNvGraphicFramePr/>
          <p:nvPr>
            <p:custDataLst>
              <p:tags r:id="rId1"/>
            </p:custDataLst>
          </p:nvPr>
        </p:nvGraphicFramePr>
        <p:xfrm>
          <a:off x="2627313" y="2424113"/>
          <a:ext cx="6173788" cy="1159192"/>
        </p:xfrm>
        <a:graphic>
          <a:graphicData uri="http://schemas.openxmlformats.org/drawingml/2006/table">
            <a:tbl>
              <a:tblPr/>
              <a:tblGrid>
                <a:gridCol w="1957705"/>
                <a:gridCol w="2258060"/>
                <a:gridCol w="1957705"/>
              </a:tblGrid>
              <a:tr h="579755"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暗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小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大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579437"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亮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大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marL="0" lvl="0" indent="0" algn="l" eaLnBrk="1" hangingPunct="1">
                        <a:buNone/>
                      </a:pPr>
                      <a:r>
                        <a:rPr lang="zh-CN" altLang="en-US" sz="2800" b="1">
                          <a:solidFill>
                            <a:srgbClr val="FF3300"/>
                          </a:solidFill>
                        </a:rPr>
                        <a:t>小</a:t>
                      </a:r>
                      <a:endParaRPr lang="zh-CN" altLang="en-US" sz="2800" b="1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2211" name="Rectangle 24"/>
          <p:cNvSpPr/>
          <p:nvPr/>
        </p:nvSpPr>
        <p:spPr>
          <a:xfrm>
            <a:off x="395288" y="3724275"/>
            <a:ext cx="8902700" cy="9525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实验结果：</a:t>
            </a:r>
            <a:endParaRPr lang="zh-CN" altLang="en-US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长度、粗细相同的导体 ,电阻大小与材料有关 。</a:t>
            </a:r>
            <a:endParaRPr lang="en-US" altLang="zh-CN" sz="28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">
                                            <p:txEl>
                                              <p:charRg st="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11">
                                            <p:txEl>
                                              <p:charRg st="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11">
                                            <p:txEl>
                                              <p:charRg st="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5" name="TextBox 53"/>
          <p:cNvSpPr txBox="1"/>
          <p:nvPr/>
        </p:nvSpPr>
        <p:spPr>
          <a:xfrm>
            <a:off x="323850" y="195263"/>
            <a:ext cx="47942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探究电阻与温度的关系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3977" name="TextBox 3"/>
          <p:cNvSpPr>
            <a:spLocks noChangeArrowheads="1"/>
          </p:cNvSpPr>
          <p:nvPr/>
        </p:nvSpPr>
        <p:spPr bwMode="auto">
          <a:xfrm>
            <a:off x="107950" y="3221038"/>
            <a:ext cx="8194675" cy="673100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导体的电阻与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温度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有关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27" name="TextBox 7"/>
          <p:cNvSpPr txBox="1"/>
          <p:nvPr/>
        </p:nvSpPr>
        <p:spPr>
          <a:xfrm>
            <a:off x="107950" y="3724275"/>
            <a:ext cx="8135938" cy="1200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进一步实验表明：多数金属的电阻随温度的升高而增大，一个正常发光的灯泡，其灯丝的电阻比不发光时要大得多。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5" name="ShockwaveFlash1"/>
          <p:cNvPicPr/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875" y="844550"/>
            <a:ext cx="4467225" cy="2393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7" grpId="0"/>
      <p:bldP spid="51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7649" name="组合 3"/>
          <p:cNvGrpSpPr/>
          <p:nvPr/>
        </p:nvGrpSpPr>
        <p:grpSpPr>
          <a:xfrm>
            <a:off x="323850" y="2667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归纳与小结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6023" name="TextBox 3"/>
          <p:cNvSpPr/>
          <p:nvPr/>
        </p:nvSpPr>
        <p:spPr>
          <a:xfrm>
            <a:off x="441325" y="1320800"/>
            <a:ext cx="8250238" cy="1244600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导体的电阻是导体本身的一种性质，它的大小与导体的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长度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横截面积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温度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2" name="Picture 4" descr="金属圆柱体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4000"/>
          </a:blip>
          <a:stretch>
            <a:fillRect/>
          </a:stretch>
        </p:blipFill>
        <p:spPr>
          <a:xfrm>
            <a:off x="4428492" y="2644457"/>
            <a:ext cx="2816225" cy="2112645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</p:pic>
      <p:sp>
        <p:nvSpPr>
          <p:cNvPr id="33" name="Rectangle 16"/>
          <p:cNvSpPr/>
          <p:nvPr>
            <p:custDataLst>
              <p:tags r:id="rId3"/>
            </p:custDataLst>
          </p:nvPr>
        </p:nvSpPr>
        <p:spPr>
          <a:xfrm>
            <a:off x="612775" y="771525"/>
            <a:ext cx="7994650" cy="17700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导线多是用铜做的，特别重要的电器设备的导线还要用昂贵的银来做。铁也是导体，既多又便宜，想想看，为什么不用铁来做导线呢？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7" descr="导线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tretch>
            <a:fillRect/>
          </a:stretch>
        </p:blipFill>
        <p:spPr>
          <a:xfrm>
            <a:off x="1139190" y="2644457"/>
            <a:ext cx="2806065" cy="1951990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</p:pic>
      <p:grpSp>
        <p:nvGrpSpPr>
          <p:cNvPr id="5124" name="组合 3"/>
          <p:cNvGrpSpPr/>
          <p:nvPr/>
        </p:nvGrpSpPr>
        <p:grpSpPr>
          <a:xfrm>
            <a:off x="322263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>
                <a:ea typeface="宋体" panose="02010600030101010101" pitchFamily="2" charset="-122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7" y="1998"/>
              <a:ext cx="2698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fontAlgn="base"/>
              <a:r>
                <a:rPr lang="zh-CN" altLang="en-US" sz="2300" b="1" strike="noStrike" noProof="1" dirty="0">
                  <a:solidFill>
                    <a:srgbClr val="D6F5F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观察与思考</a:t>
              </a:r>
              <a:endParaRPr lang="zh-CN" altLang="en-US" sz="2300" b="1" strike="noStrike" noProof="1" dirty="0">
                <a:solidFill>
                  <a:srgbClr val="D6F5F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8673" name="Picture 2" descr="\\初三物理\初三物理共享\新教材图 电压电阻 生活用电\16章 电压电阻\电压电阻图\16-3-4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0153" y="314008"/>
            <a:ext cx="1295400" cy="4681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TextBox 4"/>
          <p:cNvSpPr txBox="1"/>
          <p:nvPr/>
        </p:nvSpPr>
        <p:spPr>
          <a:xfrm>
            <a:off x="539750" y="1058863"/>
            <a:ext cx="5724525" cy="26749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Calibri" panose="020F0502020204030204" pitchFamily="34" charset="0"/>
                <a:ea typeface="宋体" panose="02010600030101010101" pitchFamily="2" charset="-122"/>
              </a:rPr>
              <a:t>　　在其他条件相同的情况下，电阻较小的材料导电性能较强；反之，电阻较大，导电性能较弱。右图展示的是不同材料在导电性能上的排序，从上至下，材料的导电性能依次减弱。</a:t>
            </a:r>
            <a:endParaRPr lang="zh-CN" altLang="en-US" sz="2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8675" name="组合 3"/>
          <p:cNvGrpSpPr/>
          <p:nvPr/>
        </p:nvGrpSpPr>
        <p:grpSpPr>
          <a:xfrm>
            <a:off x="323850" y="2682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697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0475" y="600075"/>
            <a:ext cx="5984875" cy="4256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1" name="Text Box 3"/>
          <p:cNvSpPr txBox="1"/>
          <p:nvPr/>
        </p:nvSpPr>
        <p:spPr>
          <a:xfrm>
            <a:off x="290513" y="608013"/>
            <a:ext cx="9144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0.2MΩ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2400" u="sng" dirty="0">
                <a:latin typeface="宋体" panose="02010600030101010101" pitchFamily="2" charset="-122"/>
                <a:ea typeface="宋体" panose="02010600030101010101" pitchFamily="2" charset="-122"/>
              </a:rPr>
              <a:t>___   _</a:t>
            </a:r>
            <a:r>
              <a:rPr lang="en-US" altLang="zh-CN" sz="2400" u="sng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400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Ω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2400" u="sng" dirty="0">
                <a:latin typeface="宋体" panose="02010600030101010101" pitchFamily="2" charset="-122"/>
                <a:ea typeface="宋体" panose="02010600030101010101" pitchFamily="2" charset="-122"/>
              </a:rPr>
              <a:t>___     __</a:t>
            </a:r>
            <a:r>
              <a:rPr lang="en-US" altLang="zh-CN"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kΩ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6" name="Text Box 4"/>
          <p:cNvSpPr txBox="1"/>
          <p:nvPr/>
        </p:nvSpPr>
        <p:spPr>
          <a:xfrm>
            <a:off x="2133600" y="555625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zh-CN" sz="2400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7" name="Text Box 5"/>
          <p:cNvSpPr txBox="1"/>
          <p:nvPr/>
        </p:nvSpPr>
        <p:spPr>
          <a:xfrm>
            <a:off x="4327525" y="555625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4" name="Text Box 5"/>
          <p:cNvSpPr txBox="1"/>
          <p:nvPr/>
        </p:nvSpPr>
        <p:spPr>
          <a:xfrm>
            <a:off x="323850" y="1348105"/>
            <a:ext cx="87960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关于导体的电阻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下列说法中正确的是             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(    ) 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A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导体电阻越大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表示导体对电流的阻碍作用越小 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导体电阻越大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表示导体对电流的阻碍作用越大 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导体电阻与电流有关，电流越大导体的电阻越小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                                                  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1505" y="3651885"/>
            <a:ext cx="7127875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导体电阻与电流有关，电流越小导体的电阻越大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72450" y="149161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6451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6451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 build="p"/>
      <p:bldP spid="64517" grpId="0" build="p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69" name="Text Box 2"/>
          <p:cNvSpPr txBox="1"/>
          <p:nvPr/>
        </p:nvSpPr>
        <p:spPr>
          <a:xfrm>
            <a:off x="468313" y="517525"/>
            <a:ext cx="8135937" cy="3970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如图所示是研究导体的电阻大小是否与导体材料有关的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电路。其中除了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导线的长度相同外，还应满足的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条件是                                                                     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A.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横截面积不同，材料不同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B.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横截面积相同，材料不同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C.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横截面积不同，材料相同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D.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横截面积相同，材料相同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2770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363" y="2211388"/>
            <a:ext cx="3614737" cy="2251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4" name="Text Box 4"/>
          <p:cNvSpPr txBox="1"/>
          <p:nvPr/>
        </p:nvSpPr>
        <p:spPr>
          <a:xfrm>
            <a:off x="7451725" y="1779588"/>
            <a:ext cx="3857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3" name="Text Box 2"/>
          <p:cNvSpPr txBox="1"/>
          <p:nvPr/>
        </p:nvSpPr>
        <p:spPr>
          <a:xfrm>
            <a:off x="755650" y="771525"/>
            <a:ext cx="7820025" cy="2862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导体的电阻是导体本身的一种性质，它的大小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A.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只决定于导体的材料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B.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只决定于导体的长度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C.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只决定于导体的横截面积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D.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决定于导体的材料、长度和横截面积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8067" name="Text Box 3"/>
          <p:cNvSpPr txBox="1"/>
          <p:nvPr/>
        </p:nvSpPr>
        <p:spPr>
          <a:xfrm>
            <a:off x="7361238" y="947738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文本框 3"/>
          <p:cNvSpPr txBox="1"/>
          <p:nvPr/>
        </p:nvSpPr>
        <p:spPr>
          <a:xfrm>
            <a:off x="3421063" y="917575"/>
            <a:ext cx="20145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学习目标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70" name="文本框 99"/>
          <p:cNvSpPr txBox="1"/>
          <p:nvPr/>
        </p:nvSpPr>
        <p:spPr>
          <a:xfrm>
            <a:off x="1044575" y="1590675"/>
            <a:ext cx="7488238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知道电阻的概念、单位及换算、电路图符号。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利用“控制变量法”对影响电阻大小的因素进行实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验探究，理解决定电阻大小的因素。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知道滑动变阻器的构造、作用，会连接滑动变阻器。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知道变阻箱的读数方法。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7171" name="组合 3"/>
          <p:cNvGrpSpPr/>
          <p:nvPr/>
        </p:nvGrpSpPr>
        <p:grpSpPr>
          <a:xfrm>
            <a:off x="466725" y="2667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lvl="0" algn="ctr" fontAlgn="base"/>
              <a:endParaRPr lang="zh-CN" altLang="en-US" strike="noStrike" noProof="1" dirty="0"/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7" y="1998"/>
              <a:ext cx="2698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fontAlgn="base"/>
              <a:r>
                <a:rPr lang="zh-CN" altLang="en-US" sz="2300" b="1" strike="noStrike" noProof="1" dirty="0">
                  <a:solidFill>
                    <a:srgbClr val="D6F5F5"/>
                  </a:solidFill>
                  <a:latin typeface="宋体" panose="02010600030101010101" pitchFamily="2" charset="-122"/>
                  <a:ea typeface="幼圆" panose="02010509060101010101" pitchFamily="49" charset="-122"/>
                </a:rPr>
                <a:t>认知与了解</a:t>
              </a:r>
              <a:endPara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476375" y="4011613"/>
            <a:ext cx="6924675" cy="4619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2400" b="1" err="1">
                <a:latin typeface="微软雅黑" panose="020B0503020204020204" pitchFamily="34" charset="-122"/>
                <a:ea typeface="微软雅黑" panose="020B0503020204020204" pitchFamily="34" charset="-122"/>
              </a:rPr>
              <a:t>那么电流在导体中会不会受到阻碍呢？</a:t>
            </a:r>
            <a:endParaRPr lang="en-US" altLang="zh-CN" sz="2400" b="1" err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图片 2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08175" y="1563688"/>
            <a:ext cx="4951413" cy="23812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8195" name="文本框 3"/>
          <p:cNvSpPr txBox="1"/>
          <p:nvPr>
            <p:custDataLst>
              <p:tags r:id="rId4"/>
            </p:custDataLst>
          </p:nvPr>
        </p:nvSpPr>
        <p:spPr>
          <a:xfrm>
            <a:off x="612775" y="842963"/>
            <a:ext cx="8104188" cy="977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水在水管中流动会受到阻力，有的地方水流大，有的地方水流小。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196" name="组合 6147"/>
          <p:cNvGrpSpPr/>
          <p:nvPr/>
        </p:nvGrpSpPr>
        <p:grpSpPr>
          <a:xfrm>
            <a:off x="106363" y="-165100"/>
            <a:ext cx="2232025" cy="811213"/>
            <a:chOff x="0" y="0"/>
            <a:chExt cx="3516" cy="1273"/>
          </a:xfrm>
        </p:grpSpPr>
        <p:sp>
          <p:nvSpPr>
            <p:cNvPr id="8197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8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9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8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0" name="文本框 6151"/>
            <p:cNvSpPr txBox="1"/>
            <p:nvPr/>
          </p:nvSpPr>
          <p:spPr>
            <a:xfrm>
              <a:off x="878" y="432"/>
              <a:ext cx="1408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电阻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8201" name="文本框 6152"/>
            <p:cNvSpPr txBox="1"/>
            <p:nvPr/>
          </p:nvSpPr>
          <p:spPr>
            <a:xfrm>
              <a:off x="0" y="453"/>
              <a:ext cx="872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" name="Rectangle 3"/>
          <p:cNvSpPr/>
          <p:nvPr>
            <p:custDataLst>
              <p:tags r:id="rId1"/>
            </p:custDataLst>
          </p:nvPr>
        </p:nvSpPr>
        <p:spPr>
          <a:xfrm>
            <a:off x="1547813" y="698500"/>
            <a:ext cx="73533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用电阻来表示导体对电流阻碍作用的大小。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导体能让电流通过，同时对电流又有阻碍作用。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导体对电流的阻碍作用越大，导体的电阻越大。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9" name="Group 5"/>
          <p:cNvGrpSpPr/>
          <p:nvPr/>
        </p:nvGrpSpPr>
        <p:grpSpPr>
          <a:xfrm>
            <a:off x="5435600" y="3108325"/>
            <a:ext cx="1722438" cy="460375"/>
            <a:chOff x="0" y="-405"/>
            <a:chExt cx="1044" cy="994"/>
          </a:xfrm>
        </p:grpSpPr>
        <p:sp>
          <p:nvSpPr>
            <p:cNvPr id="10243" name="Rectangle 6"/>
            <p:cNvSpPr/>
            <p:nvPr>
              <p:custDataLst>
                <p:tags r:id="rId2"/>
              </p:custDataLst>
            </p:nvPr>
          </p:nvSpPr>
          <p:spPr>
            <a:xfrm>
              <a:off x="227" y="-405"/>
              <a:ext cx="590" cy="994"/>
            </a:xfrm>
            <a:prstGeom prst="rect">
              <a:avLst/>
            </a:prstGeom>
            <a:solidFill>
              <a:srgbClr val="FFFFFF"/>
            </a:solidFill>
            <a:ln w="349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244" name="Line 7"/>
            <p:cNvSpPr/>
            <p:nvPr>
              <p:custDataLst>
                <p:tags r:id="rId3"/>
              </p:custDataLst>
            </p:nvPr>
          </p:nvSpPr>
          <p:spPr>
            <a:xfrm>
              <a:off x="0" y="90"/>
              <a:ext cx="227" cy="0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5" name="Line 8"/>
            <p:cNvSpPr/>
            <p:nvPr>
              <p:custDataLst>
                <p:tags r:id="rId4"/>
              </p:custDataLst>
            </p:nvPr>
          </p:nvSpPr>
          <p:spPr>
            <a:xfrm>
              <a:off x="817" y="90"/>
              <a:ext cx="227" cy="0"/>
            </a:xfrm>
            <a:prstGeom prst="line">
              <a:avLst/>
            </a:prstGeom>
            <a:ln w="349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46" name="矩形 12"/>
          <p:cNvSpPr/>
          <p:nvPr>
            <p:custDataLst>
              <p:tags r:id="rId5"/>
            </p:custDataLst>
          </p:nvPr>
        </p:nvSpPr>
        <p:spPr>
          <a:xfrm>
            <a:off x="576263" y="806450"/>
            <a:ext cx="16144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Rectangle 3"/>
          <p:cNvSpPr/>
          <p:nvPr>
            <p:custDataLst>
              <p:tags r:id="rId6"/>
            </p:custDataLst>
          </p:nvPr>
        </p:nvSpPr>
        <p:spPr>
          <a:xfrm>
            <a:off x="1519238" y="2392363"/>
            <a:ext cx="7353300" cy="1754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）电阻用字母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）电阻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在电路中的符号：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3"/>
          <p:cNvSpPr/>
          <p:nvPr>
            <p:custDataLst>
              <p:tags r:id="rId7"/>
            </p:custDataLst>
          </p:nvPr>
        </p:nvSpPr>
        <p:spPr>
          <a:xfrm>
            <a:off x="1619250" y="3625850"/>
            <a:ext cx="73533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国际单位：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欧姆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，简称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欧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，用字母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Ω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比欧姆大的单位有千欧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kΩ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、兆欧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(MΩ)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49" name="矩形 15"/>
          <p:cNvSpPr/>
          <p:nvPr>
            <p:custDataLst>
              <p:tags r:id="rId8"/>
            </p:custDataLst>
          </p:nvPr>
        </p:nvSpPr>
        <p:spPr>
          <a:xfrm>
            <a:off x="576263" y="222250"/>
            <a:ext cx="966787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电阻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0" name="矩形 16"/>
          <p:cNvSpPr/>
          <p:nvPr>
            <p:custDataLst>
              <p:tags r:id="rId9"/>
            </p:custDataLst>
          </p:nvPr>
        </p:nvSpPr>
        <p:spPr>
          <a:xfrm>
            <a:off x="576263" y="2506663"/>
            <a:ext cx="16144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符号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51" name="矩形 17"/>
          <p:cNvSpPr/>
          <p:nvPr>
            <p:custDataLst>
              <p:tags r:id="rId10"/>
            </p:custDataLst>
          </p:nvPr>
        </p:nvSpPr>
        <p:spPr>
          <a:xfrm>
            <a:off x="576263" y="3721100"/>
            <a:ext cx="16144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2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charRg st="27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charRg st="45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charRg st="45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charRg st="45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charRg st="45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2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charRg st="27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charRg st="2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" name="Text Box 32"/>
          <p:cNvSpPr txBox="1"/>
          <p:nvPr>
            <p:custDataLst>
              <p:tags r:id="rId1"/>
            </p:custDataLst>
          </p:nvPr>
        </p:nvSpPr>
        <p:spPr>
          <a:xfrm>
            <a:off x="1692275" y="482600"/>
            <a:ext cx="5060950" cy="2030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</a:rPr>
              <a:t>电阻单位之间的换算关系：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</a:rPr>
              <a:t>1 kΩ = 1 000 Ω= 10</a:t>
            </a:r>
            <a:r>
              <a:rPr lang="en-US" altLang="zh-CN" sz="2800" baseline="3000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</a:rPr>
              <a:t> Ω</a:t>
            </a:r>
            <a:endParaRPr lang="zh-CN" altLang="zh-CN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</a:rPr>
              <a:t>1 MΩ = 1 000 000 Ω=10</a:t>
            </a:r>
            <a:r>
              <a:rPr lang="en-US" altLang="zh-CN" sz="2800" baseline="30000">
                <a:latin typeface="Times New Roman" panose="02020603050405020304" pitchFamily="18" charset="0"/>
                <a:ea typeface="微软雅黑" panose="020B0503020204020204" pitchFamily="34" charset="-122"/>
              </a:rPr>
              <a:t>6 </a:t>
            </a:r>
            <a:r>
              <a:rPr lang="en-US" altLang="zh-CN" sz="2800">
                <a:latin typeface="Times New Roman" panose="02020603050405020304" pitchFamily="18" charset="0"/>
                <a:ea typeface="微软雅黑" panose="020B0503020204020204" pitchFamily="34" charset="-122"/>
              </a:rPr>
              <a:t>Ω</a:t>
            </a:r>
            <a:endParaRPr lang="en-US" altLang="zh-CN" sz="28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7209" name="Picture 41" descr="HH29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5513" y="2716213"/>
            <a:ext cx="3879850" cy="18637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1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>
                                            <p:txEl>
                                              <p:charRg st="13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35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>
                                            <p:txEl>
                                              <p:charRg st="35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1" name="Picture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6723" t="6190" r="2773" b="6190"/>
          <a:stretch>
            <a:fillRect/>
          </a:stretch>
        </p:blipFill>
        <p:spPr>
          <a:xfrm>
            <a:off x="3849688" y="1333500"/>
            <a:ext cx="1444625" cy="172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Picture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8630" t="4202" r="2551" b="3255"/>
          <a:stretch>
            <a:fillRect/>
          </a:stretch>
        </p:blipFill>
        <p:spPr>
          <a:xfrm>
            <a:off x="6448425" y="1331913"/>
            <a:ext cx="1196975" cy="170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15996" b="1176"/>
          <a:stretch>
            <a:fillRect/>
          </a:stretch>
        </p:blipFill>
        <p:spPr>
          <a:xfrm>
            <a:off x="1482725" y="1333500"/>
            <a:ext cx="1333500" cy="1725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Picture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r="10754" b="3085"/>
          <a:stretch>
            <a:fillRect/>
          </a:stretch>
        </p:blipFill>
        <p:spPr>
          <a:xfrm>
            <a:off x="3762375" y="3568700"/>
            <a:ext cx="1619250" cy="127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Picture 1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l="11588" t="14832" r="4382" b="7689"/>
          <a:stretch>
            <a:fillRect/>
          </a:stretch>
        </p:blipFill>
        <p:spPr>
          <a:xfrm>
            <a:off x="5988050" y="3567113"/>
            <a:ext cx="1698625" cy="1281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Picture 1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 l="2676" t="7446" r="9102" b="5566"/>
          <a:stretch>
            <a:fillRect/>
          </a:stretch>
        </p:blipFill>
        <p:spPr>
          <a:xfrm>
            <a:off x="1482725" y="3540125"/>
            <a:ext cx="1649413" cy="1335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Rectangle 15"/>
          <p:cNvSpPr/>
          <p:nvPr>
            <p:custDataLst>
              <p:tags r:id="rId13"/>
            </p:custDataLst>
          </p:nvPr>
        </p:nvSpPr>
        <p:spPr>
          <a:xfrm>
            <a:off x="1430338" y="355600"/>
            <a:ext cx="1402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微软雅黑" panose="020B0503020204020204" pitchFamily="34" charset="-122"/>
              </a:rPr>
              <a:t>认识电阻</a:t>
            </a:r>
            <a:endParaRPr lang="zh-CN" altLang="en-US" sz="2400" b="1"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58424" name="表格 5842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42988" y="1506538"/>
          <a:ext cx="7488238" cy="2880042"/>
        </p:xfrm>
        <a:graphic>
          <a:graphicData uri="http://schemas.openxmlformats.org/drawingml/2006/table">
            <a:tbl>
              <a:tblPr/>
              <a:tblGrid>
                <a:gridCol w="3744595"/>
                <a:gridCol w="3743325"/>
              </a:tblGrid>
              <a:tr h="48133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</a:rPr>
                        <a:t>常见用电器</a:t>
                      </a:r>
                      <a:endParaRPr lang="zh-CN" altLang="en-US" sz="2400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电阻</a:t>
                      </a:r>
                      <a:r>
                        <a:rPr lang="zh-CN" altLang="zh-CN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zh-CN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l-GR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Ω</a:t>
                      </a:r>
                      <a:endParaRPr lang="el-GR" altLang="zh-CN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085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白炽电灯（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15W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3227</a:t>
                      </a:r>
                      <a:endParaRPr lang="en-US" altLang="zh-CN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080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白炽电灯（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60W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</a:t>
                      </a:r>
                      <a:endParaRPr lang="en-US" altLang="zh-CN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8101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电熨斗（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600W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80.7</a:t>
                      </a:r>
                      <a:endParaRPr lang="en-US" altLang="zh-CN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783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电烤箱（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900W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en-US" altLang="zh-CN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8101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电暖器（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1000W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anose="020B0503020204020204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48.4</a:t>
                      </a:r>
                      <a:endParaRPr lang="en-US" altLang="zh-CN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267" name="Text Box 26"/>
          <p:cNvSpPr txBox="1"/>
          <p:nvPr>
            <p:custDataLst>
              <p:tags r:id="rId2"/>
            </p:custDataLst>
          </p:nvPr>
        </p:nvSpPr>
        <p:spPr>
          <a:xfrm>
            <a:off x="2093665" y="757393"/>
            <a:ext cx="5388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我国家庭常见用电器正常工作时的电阻</a:t>
            </a:r>
            <a:endParaRPr lang="zh-CN" altLang="en-US" sz="24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7" name="Rectangle 3"/>
          <p:cNvSpPr>
            <a:spLocks noGrp="1"/>
          </p:cNvSpPr>
          <p:nvPr>
            <p:ph idx="4294967295"/>
            <p:custDataLst>
              <p:tags r:id="rId1"/>
            </p:custDataLst>
          </p:nvPr>
        </p:nvSpPr>
        <p:spPr>
          <a:xfrm>
            <a:off x="395288" y="1347788"/>
            <a:ext cx="7493000" cy="1216025"/>
          </a:xfrm>
          <a:prstGeom prst="rect">
            <a:avLst/>
          </a:prstGeom>
          <a:noFill/>
          <a:ln w="9525">
            <a:noFill/>
          </a:ln>
        </p:spPr>
        <p:txBody>
          <a:bodyPr vert="horz" lIns="76200" tIns="28575" rIns="57150" bIns="28575" anchor="t" anchorCtr="0"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（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）高压输电用的电线，使用的金属线又粗又直。为什么不用细导线输电呢？</a:t>
            </a: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338" name="Text Box 5"/>
          <p:cNvSpPr/>
          <p:nvPr>
            <p:custDataLst>
              <p:tags r:id="rId2"/>
            </p:custDataLst>
          </p:nvPr>
        </p:nvSpPr>
        <p:spPr>
          <a:xfrm>
            <a:off x="539750" y="3508375"/>
            <a:ext cx="5921375" cy="392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）导体的电阻大小还跟哪些因素有关？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339" name="Rectangle 3"/>
          <p:cNvSpPr txBox="1"/>
          <p:nvPr>
            <p:custDataLst>
              <p:tags r:id="rId3"/>
            </p:custDataLst>
          </p:nvPr>
        </p:nvSpPr>
        <p:spPr>
          <a:xfrm>
            <a:off x="539750" y="2643188"/>
            <a:ext cx="7439025" cy="738187"/>
          </a:xfrm>
          <a:prstGeom prst="rect">
            <a:avLst/>
          </a:prstGeom>
          <a:noFill/>
          <a:ln w="9525">
            <a:noFill/>
          </a:ln>
        </p:spPr>
        <p:txBody>
          <a:bodyPr lIns="76200" tIns="28575" rIns="57150" bIns="28575" anchor="t" anchorCtr="0"/>
          <a:p>
            <a:pPr marL="171450" indent="-171450" defTabSz="685800">
              <a:lnSpc>
                <a:spcPct val="140000"/>
              </a:lnSpc>
              <a:spcBef>
                <a:spcPts val="750"/>
              </a:spcBef>
              <a:buFont typeface="Wingdings" panose="05000000000000000000" pitchFamily="2" charset="2"/>
            </a:pP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）电炉上面的电炉丝，为什么不用粗而直的导线呢？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4340" name="组合 6147"/>
          <p:cNvGrpSpPr/>
          <p:nvPr/>
        </p:nvGrpSpPr>
        <p:grpSpPr>
          <a:xfrm>
            <a:off x="179388" y="-165100"/>
            <a:ext cx="3941762" cy="809625"/>
            <a:chOff x="0" y="0"/>
            <a:chExt cx="6206" cy="1273"/>
          </a:xfrm>
        </p:grpSpPr>
        <p:sp>
          <p:nvSpPr>
            <p:cNvPr id="14341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2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2728" y="0"/>
                </a:cxn>
                <a:cxn ang="0">
                  <a:pos x="362728" y="186547"/>
                </a:cxn>
                <a:cxn ang="0">
                  <a:pos x="549275" y="186547"/>
                </a:cxn>
                <a:cxn ang="0">
                  <a:pos x="549275" y="549275"/>
                </a:cxn>
                <a:cxn ang="0">
                  <a:pos x="0" y="549275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3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98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4" name="文本框 6151"/>
            <p:cNvSpPr txBox="1"/>
            <p:nvPr/>
          </p:nvSpPr>
          <p:spPr>
            <a:xfrm>
              <a:off x="878" y="432"/>
              <a:ext cx="5328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影响电阻大小的因素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4345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46" name="组合 3"/>
          <p:cNvGrpSpPr/>
          <p:nvPr/>
        </p:nvGrpSpPr>
        <p:grpSpPr>
          <a:xfrm>
            <a:off x="322263" y="84137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7" y="1998"/>
              <a:ext cx="2698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fontAlgn="base"/>
              <a:r>
                <a:rPr lang="zh-CN" altLang="en-US" sz="2300" b="1" strike="noStrike" noProof="1" dirty="0">
                  <a:solidFill>
                    <a:srgbClr val="D6F5F5"/>
                  </a:solidFill>
                  <a:latin typeface="Times New Roman" panose="02020603050405020304" pitchFamily="18" charset="0"/>
                  <a:ea typeface="幼圆" panose="02010509060101010101" pitchFamily="49" charset="-122"/>
                  <a:sym typeface="宋体" panose="02010600030101010101" pitchFamily="2" charset="-122"/>
                </a:rPr>
                <a:t>观察与思考</a:t>
              </a:r>
              <a:endParaRPr lang="zh-CN" altLang="en-US" sz="2300" b="1" strike="noStrike" noProof="1" dirty="0">
                <a:solidFill>
                  <a:srgbClr val="D6F5F5"/>
                </a:solidFill>
                <a:latin typeface="Times New Roman" panose="02020603050405020304" pitchFamily="18" charset="0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dissolve/>
  </p:transition>
</p:sld>
</file>

<file path=ppt/tags/tag1.xml><?xml version="1.0" encoding="utf-8"?>
<p:tagLst xmlns:p="http://schemas.openxmlformats.org/presentationml/2006/main">
  <p:tag name="AS_UNIQUEID" val="1120"/>
</p:tagLst>
</file>

<file path=ppt/tags/tag10.xml><?xml version="1.0" encoding="utf-8"?>
<p:tagLst xmlns:p="http://schemas.openxmlformats.org/presentationml/2006/main">
  <p:tag name="AS_UNIQUEID" val="1127"/>
</p:tagLst>
</file>

<file path=ppt/tags/tag11.xml><?xml version="1.0" encoding="utf-8"?>
<p:tagLst xmlns:p="http://schemas.openxmlformats.org/presentationml/2006/main">
  <p:tag name="AS_UNIQUEID" val="1128"/>
</p:tagLst>
</file>

<file path=ppt/tags/tag12.xml><?xml version="1.0" encoding="utf-8"?>
<p:tagLst xmlns:p="http://schemas.openxmlformats.org/presentationml/2006/main">
  <p:tag name="AS_UNIQUEID" val="1129"/>
</p:tagLst>
</file>

<file path=ppt/tags/tag13.xml><?xml version="1.0" encoding="utf-8"?>
<p:tagLst xmlns:p="http://schemas.openxmlformats.org/presentationml/2006/main">
  <p:tag name="AS_UNIQUEID" val="1136"/>
</p:tagLst>
</file>

<file path=ppt/tags/tag14.xml><?xml version="1.0" encoding="utf-8"?>
<p:tagLst xmlns:p="http://schemas.openxmlformats.org/presentationml/2006/main">
  <p:tag name="AS_UNIQUEID" val="1138"/>
</p:tagLst>
</file>

<file path=ppt/tags/tag15.xml><?xml version="1.0" encoding="utf-8"?>
<p:tagLst xmlns:p="http://schemas.openxmlformats.org/presentationml/2006/main">
  <p:tag name="AS_UNIQUEID" val="1139"/>
</p:tagLst>
</file>

<file path=ppt/tags/tag16.xml><?xml version="1.0" encoding="utf-8"?>
<p:tagLst xmlns:p="http://schemas.openxmlformats.org/presentationml/2006/main">
  <p:tag name="AS_UNIQUEID" val="1140"/>
</p:tagLst>
</file>

<file path=ppt/tags/tag17.xml><?xml version="1.0" encoding="utf-8"?>
<p:tagLst xmlns:p="http://schemas.openxmlformats.org/presentationml/2006/main">
  <p:tag name="AS_UNIQUEID" val="272"/>
</p:tagLst>
</file>

<file path=ppt/tags/tag18.xml><?xml version="1.0" encoding="utf-8"?>
<p:tagLst xmlns:p="http://schemas.openxmlformats.org/presentationml/2006/main">
  <p:tag name="AS_UNIQUEID" val="1141"/>
</p:tagLst>
</file>

<file path=ppt/tags/tag19.xml><?xml version="1.0" encoding="utf-8"?>
<p:tagLst xmlns:p="http://schemas.openxmlformats.org/presentationml/2006/main">
  <p:tag name="AS_UNIQUEID" val="1142"/>
</p:tagLst>
</file>

<file path=ppt/tags/tag2.xml><?xml version="1.0" encoding="utf-8"?>
<p:tagLst xmlns:p="http://schemas.openxmlformats.org/presentationml/2006/main">
  <p:tag name="AS_UNIQUEID" val="1121"/>
</p:tagLst>
</file>

<file path=ppt/tags/tag20.xml><?xml version="1.0" encoding="utf-8"?>
<p:tagLst xmlns:p="http://schemas.openxmlformats.org/presentationml/2006/main">
  <p:tag name="AS_UNIQUEID" val="272"/>
</p:tagLst>
</file>

<file path=ppt/tags/tag21.xml><?xml version="1.0" encoding="utf-8"?>
<p:tagLst xmlns:p="http://schemas.openxmlformats.org/presentationml/2006/main">
  <p:tag name="AS_UNIQUEID" val="272"/>
</p:tagLst>
</file>

<file path=ppt/tags/tag22.xml><?xml version="1.0" encoding="utf-8"?>
<p:tagLst xmlns:p="http://schemas.openxmlformats.org/presentationml/2006/main">
  <p:tag name="AS_UNIQUEID" val="272"/>
</p:tagLst>
</file>

<file path=ppt/tags/tag23.xml><?xml version="1.0" encoding="utf-8"?>
<p:tagLst xmlns:p="http://schemas.openxmlformats.org/presentationml/2006/main">
  <p:tag name="AS_UNIQUEID" val="1144"/>
</p:tagLst>
</file>

<file path=ppt/tags/tag24.xml><?xml version="1.0" encoding="utf-8"?>
<p:tagLst xmlns:p="http://schemas.openxmlformats.org/presentationml/2006/main">
  <p:tag name="AS_UNIQUEID" val="1145"/>
</p:tagLst>
</file>

<file path=ppt/tags/tag25.xml><?xml version="1.0" encoding="utf-8"?>
<p:tagLst xmlns:p="http://schemas.openxmlformats.org/presentationml/2006/main">
  <p:tag name="AS_UNIQUEID" val="1147"/>
</p:tagLst>
</file>

<file path=ppt/tags/tag26.xml><?xml version="1.0" encoding="utf-8"?>
<p:tagLst xmlns:p="http://schemas.openxmlformats.org/presentationml/2006/main">
  <p:tag name="AS_UNIQUEID" val="1148"/>
</p:tagLst>
</file>

<file path=ppt/tags/tag27.xml><?xml version="1.0" encoding="utf-8"?>
<p:tagLst xmlns:p="http://schemas.openxmlformats.org/presentationml/2006/main">
  <p:tag name="AS_UNIQUEID" val="1149"/>
</p:tagLst>
</file>

<file path=ppt/tags/tag28.xml><?xml version="1.0" encoding="utf-8"?>
<p:tagLst xmlns:p="http://schemas.openxmlformats.org/presentationml/2006/main">
  <p:tag name="AS_UNIQUEID" val="1150"/>
</p:tagLst>
</file>

<file path=ppt/tags/tag29.xml><?xml version="1.0" encoding="utf-8"?>
<p:tagLst xmlns:p="http://schemas.openxmlformats.org/presentationml/2006/main">
  <p:tag name="AS_UNIQUEID" val="1151"/>
</p:tagLst>
</file>

<file path=ppt/tags/tag3.xml><?xml version="1.0" encoding="utf-8"?>
<p:tagLst xmlns:p="http://schemas.openxmlformats.org/presentationml/2006/main">
  <p:tag name="AS_UNIQUEID" val="1122"/>
</p:tagLst>
</file>

<file path=ppt/tags/tag30.xml><?xml version="1.0" encoding="utf-8"?>
<p:tagLst xmlns:p="http://schemas.openxmlformats.org/presentationml/2006/main">
  <p:tag name="AS_UNIQUEID" val="1152"/>
</p:tagLst>
</file>

<file path=ppt/tags/tag31.xml><?xml version="1.0" encoding="utf-8"?>
<p:tagLst xmlns:p="http://schemas.openxmlformats.org/presentationml/2006/main">
  <p:tag name="AS_UNIQUEID" val="1153"/>
</p:tagLst>
</file>

<file path=ppt/tags/tag32.xml><?xml version="1.0" encoding="utf-8"?>
<p:tagLst xmlns:p="http://schemas.openxmlformats.org/presentationml/2006/main">
  <p:tag name="KSO_WM_UNIT_TABLE_BEAUTIFY" val="smartTable{87c819df-58b7-467f-b6c4-cc1742bd0c67}"/>
</p:tagLst>
</file>

<file path=ppt/tags/tag33.xml><?xml version="1.0" encoding="utf-8"?>
<p:tagLst xmlns:p="http://schemas.openxmlformats.org/presentationml/2006/main">
  <p:tag name="AS_UNIQUEID" val="1156"/>
</p:tagLst>
</file>

<file path=ppt/tags/tag34.xml><?xml version="1.0" encoding="utf-8"?>
<p:tagLst xmlns:p="http://schemas.openxmlformats.org/presentationml/2006/main">
  <p:tag name="AS_UNIQUEID" val="61"/>
</p:tagLst>
</file>

<file path=ppt/tags/tag35.xml><?xml version="1.0" encoding="utf-8"?>
<p:tagLst xmlns:p="http://schemas.openxmlformats.org/presentationml/2006/main">
  <p:tag name="AS_UNIQUEID" val="62"/>
</p:tagLst>
</file>

<file path=ppt/tags/tag36.xml><?xml version="1.0" encoding="utf-8"?>
<p:tagLst xmlns:p="http://schemas.openxmlformats.org/presentationml/2006/main">
  <p:tag name="AS_UNIQUEID" val="61"/>
</p:tagLst>
</file>

<file path=ppt/tags/tag37.xml><?xml version="1.0" encoding="utf-8"?>
<p:tagLst xmlns:p="http://schemas.openxmlformats.org/presentationml/2006/main">
  <p:tag name="AS_UNIQUEID" val="1158"/>
</p:tagLst>
</file>

<file path=ppt/tags/tag38.xml><?xml version="1.0" encoding="utf-8"?>
<p:tagLst xmlns:p="http://schemas.openxmlformats.org/presentationml/2006/main">
  <p:tag name="AS_UNIQUEID" val="1159"/>
</p:tagLst>
</file>

<file path=ppt/tags/tag39.xml><?xml version="1.0" encoding="utf-8"?>
<p:tagLst xmlns:p="http://schemas.openxmlformats.org/presentationml/2006/main">
  <p:tag name="AS_UNIQUEID" val="1160"/>
</p:tagLst>
</file>

<file path=ppt/tags/tag4.xml><?xml version="1.0" encoding="utf-8"?>
<p:tagLst xmlns:p="http://schemas.openxmlformats.org/presentationml/2006/main">
  <p:tag name="AS_UNIQUEID" val="1116"/>
</p:tagLst>
</file>

<file path=ppt/tags/tag40.xml><?xml version="1.0" encoding="utf-8"?>
<p:tagLst xmlns:p="http://schemas.openxmlformats.org/presentationml/2006/main">
  <p:tag name="AS_UNIQUEID" val="64"/>
</p:tagLst>
</file>

<file path=ppt/tags/tag41.xml><?xml version="1.0" encoding="utf-8"?>
<p:tagLst xmlns:p="http://schemas.openxmlformats.org/presentationml/2006/main">
  <p:tag name="AS_UNIQUEID" val="65"/>
</p:tagLst>
</file>

<file path=ppt/tags/tag42.xml><?xml version="1.0" encoding="utf-8"?>
<p:tagLst xmlns:p="http://schemas.openxmlformats.org/presentationml/2006/main">
  <p:tag name="AS_UNIQUEID" val="66"/>
</p:tagLst>
</file>

<file path=ppt/tags/tag43.xml><?xml version="1.0" encoding="utf-8"?>
<p:tagLst xmlns:p="http://schemas.openxmlformats.org/presentationml/2006/main">
  <p:tag name="AS_UNIQUEID" val="67"/>
</p:tagLst>
</file>

<file path=ppt/tags/tag44.xml><?xml version="1.0" encoding="utf-8"?>
<p:tagLst xmlns:p="http://schemas.openxmlformats.org/presentationml/2006/main">
  <p:tag name="AS_UNIQUEID" val="68"/>
</p:tagLst>
</file>

<file path=ppt/tags/tag45.xml><?xml version="1.0" encoding="utf-8"?>
<p:tagLst xmlns:p="http://schemas.openxmlformats.org/presentationml/2006/main">
  <p:tag name="AS_UNIQUEID" val="69"/>
</p:tagLst>
</file>

<file path=ppt/tags/tag46.xml><?xml version="1.0" encoding="utf-8"?>
<p:tagLst xmlns:p="http://schemas.openxmlformats.org/presentationml/2006/main">
  <p:tag name="AS_UNIQUEID" val="70"/>
</p:tagLst>
</file>

<file path=ppt/tags/tag47.xml><?xml version="1.0" encoding="utf-8"?>
<p:tagLst xmlns:p="http://schemas.openxmlformats.org/presentationml/2006/main">
  <p:tag name="AS_UNIQUEID" val="71"/>
</p:tagLst>
</file>

<file path=ppt/tags/tag48.xml><?xml version="1.0" encoding="utf-8"?>
<p:tagLst xmlns:p="http://schemas.openxmlformats.org/presentationml/2006/main">
  <p:tag name="AS_UNIQUEID" val="72"/>
</p:tagLst>
</file>

<file path=ppt/tags/tag49.xml><?xml version="1.0" encoding="utf-8"?>
<p:tagLst xmlns:p="http://schemas.openxmlformats.org/presentationml/2006/main">
  <p:tag name="AS_UNIQUEID" val="73"/>
</p:tagLst>
</file>

<file path=ppt/tags/tag5.xml><?xml version="1.0" encoding="utf-8"?>
<p:tagLst xmlns:p="http://schemas.openxmlformats.org/presentationml/2006/main">
  <p:tag name="AS_UNIQUEID" val="1117"/>
</p:tagLst>
</file>

<file path=ppt/tags/tag50.xml><?xml version="1.0" encoding="utf-8"?>
<p:tagLst xmlns:p="http://schemas.openxmlformats.org/presentationml/2006/main">
  <p:tag name="AS_UNIQUEID" val="74"/>
</p:tagLst>
</file>

<file path=ppt/tags/tag51.xml><?xml version="1.0" encoding="utf-8"?>
<p:tagLst xmlns:p="http://schemas.openxmlformats.org/presentationml/2006/main">
  <p:tag name="AS_UNIQUEID" val="75"/>
</p:tagLst>
</file>

<file path=ppt/tags/tag52.xml><?xml version="1.0" encoding="utf-8"?>
<p:tagLst xmlns:p="http://schemas.openxmlformats.org/presentationml/2006/main">
  <p:tag name="AS_UNIQUEID" val="76"/>
</p:tagLst>
</file>

<file path=ppt/tags/tag53.xml><?xml version="1.0" encoding="utf-8"?>
<p:tagLst xmlns:p="http://schemas.openxmlformats.org/presentationml/2006/main">
  <p:tag name="AS_UNIQUEID" val="77"/>
</p:tagLst>
</file>

<file path=ppt/tags/tag54.xml><?xml version="1.0" encoding="utf-8"?>
<p:tagLst xmlns:p="http://schemas.openxmlformats.org/presentationml/2006/main">
  <p:tag name="AS_UNIQUEID" val="78"/>
</p:tagLst>
</file>

<file path=ppt/tags/tag55.xml><?xml version="1.0" encoding="utf-8"?>
<p:tagLst xmlns:p="http://schemas.openxmlformats.org/presentationml/2006/main">
  <p:tag name="AS_UNIQUEID" val="79"/>
</p:tagLst>
</file>

<file path=ppt/tags/tag56.xml><?xml version="1.0" encoding="utf-8"?>
<p:tagLst xmlns:p="http://schemas.openxmlformats.org/presentationml/2006/main">
  <p:tag name="AS_UNIQUEID" val="80"/>
</p:tagLst>
</file>

<file path=ppt/tags/tag57.xml><?xml version="1.0" encoding="utf-8"?>
<p:tagLst xmlns:p="http://schemas.openxmlformats.org/presentationml/2006/main">
  <p:tag name="AS_UNIQUEID" val="1167"/>
</p:tagLst>
</file>

<file path=ppt/tags/tag58.xml><?xml version="1.0" encoding="utf-8"?>
<p:tagLst xmlns:p="http://schemas.openxmlformats.org/presentationml/2006/main">
  <p:tag name="AS_UNIQUEID" val="1168"/>
</p:tagLst>
</file>

<file path=ppt/tags/tag59.xml><?xml version="1.0" encoding="utf-8"?>
<p:tagLst xmlns:p="http://schemas.openxmlformats.org/presentationml/2006/main">
  <p:tag name="AS_UNIQUEID" val="1169"/>
</p:tagLst>
</file>

<file path=ppt/tags/tag6.xml><?xml version="1.0" encoding="utf-8"?>
<p:tagLst xmlns:p="http://schemas.openxmlformats.org/presentationml/2006/main">
  <p:tag name="AS_UNIQUEID" val="1118"/>
</p:tagLst>
</file>

<file path=ppt/tags/tag60.xml><?xml version="1.0" encoding="utf-8"?>
<p:tagLst xmlns:p="http://schemas.openxmlformats.org/presentationml/2006/main">
  <p:tag name="AS_UNIQUEID" val="1181"/>
</p:tagLst>
</file>

<file path=ppt/tags/tag61.xml><?xml version="1.0" encoding="utf-8"?>
<p:tagLst xmlns:p="http://schemas.openxmlformats.org/presentationml/2006/main">
  <p:tag name="AS_UNIQUEID" val="1182"/>
</p:tagLst>
</file>

<file path=ppt/tags/tag62.xml><?xml version="1.0" encoding="utf-8"?>
<p:tagLst xmlns:p="http://schemas.openxmlformats.org/presentationml/2006/main">
  <p:tag name="AS_UNIQUEID" val="1183"/>
</p:tagLst>
</file>

<file path=ppt/tags/tag63.xml><?xml version="1.0" encoding="utf-8"?>
<p:tagLst xmlns:p="http://schemas.openxmlformats.org/presentationml/2006/main">
  <p:tag name="AS_UNIQUEID" val="1184"/>
</p:tagLst>
</file>

<file path=ppt/tags/tag64.xml><?xml version="1.0" encoding="utf-8"?>
<p:tagLst xmlns:p="http://schemas.openxmlformats.org/presentationml/2006/main">
  <p:tag name="AS_UNIQUEID" val="1185"/>
</p:tagLst>
</file>

<file path=ppt/tags/tag65.xml><?xml version="1.0" encoding="utf-8"?>
<p:tagLst xmlns:p="http://schemas.openxmlformats.org/presentationml/2006/main">
  <p:tag name="AS_UNIQUEID" val="1186"/>
</p:tagLst>
</file>

<file path=ppt/tags/tag66.xml><?xml version="1.0" encoding="utf-8"?>
<p:tagLst xmlns:p="http://schemas.openxmlformats.org/presentationml/2006/main">
  <p:tag name="AS_UNIQUEID" val="1187"/>
</p:tagLst>
</file>

<file path=ppt/tags/tag67.xml><?xml version="1.0" encoding="utf-8"?>
<p:tagLst xmlns:p="http://schemas.openxmlformats.org/presentationml/2006/main">
  <p:tag name="AS_UNIQUEID" val="1188"/>
</p:tagLst>
</file>

<file path=ppt/tags/tag68.xml><?xml version="1.0" encoding="utf-8"?>
<p:tagLst xmlns:p="http://schemas.openxmlformats.org/presentationml/2006/main">
  <p:tag name="AS_UNIQUEID" val="1189"/>
</p:tagLst>
</file>

<file path=ppt/tags/tag69.xml><?xml version="1.0" encoding="utf-8"?>
<p:tagLst xmlns:p="http://schemas.openxmlformats.org/presentationml/2006/main">
  <p:tag name="AS_UNIQUEID" val="1190"/>
</p:tagLst>
</file>

<file path=ppt/tags/tag7.xml><?xml version="1.0" encoding="utf-8"?>
<p:tagLst xmlns:p="http://schemas.openxmlformats.org/presentationml/2006/main">
  <p:tag name="AS_UNIQUEID" val="114"/>
</p:tagLst>
</file>

<file path=ppt/tags/tag70.xml><?xml version="1.0" encoding="utf-8"?>
<p:tagLst xmlns:p="http://schemas.openxmlformats.org/presentationml/2006/main">
  <p:tag name="AS_UNIQUEID" val="1191"/>
</p:tagLst>
</file>

<file path=ppt/tags/tag71.xml><?xml version="1.0" encoding="utf-8"?>
<p:tagLst xmlns:p="http://schemas.openxmlformats.org/presentationml/2006/main">
  <p:tag name="AS_UNIQUEID" val="1192"/>
</p:tagLst>
</file>

<file path=ppt/tags/tag72.xml><?xml version="1.0" encoding="utf-8"?>
<p:tagLst xmlns:p="http://schemas.openxmlformats.org/presentationml/2006/main">
  <p:tag name="AS_UNIQUEID" val="1193"/>
</p:tagLst>
</file>

<file path=ppt/tags/tag73.xml><?xml version="1.0" encoding="utf-8"?>
<p:tagLst xmlns:p="http://schemas.openxmlformats.org/presentationml/2006/main">
  <p:tag name="AS_UNIQUEID" val="1194"/>
</p:tagLst>
</file>

<file path=ppt/tags/tag74.xml><?xml version="1.0" encoding="utf-8"?>
<p:tagLst xmlns:p="http://schemas.openxmlformats.org/presentationml/2006/main">
  <p:tag name="AS_UNIQUEID" val="1195"/>
</p:tagLst>
</file>

<file path=ppt/tags/tag75.xml><?xml version="1.0" encoding="utf-8"?>
<p:tagLst xmlns:p="http://schemas.openxmlformats.org/presentationml/2006/main">
  <p:tag name="AS_UNIQUEID" val="1196"/>
</p:tagLst>
</file>

<file path=ppt/tags/tag76.xml><?xml version="1.0" encoding="utf-8"?>
<p:tagLst xmlns:p="http://schemas.openxmlformats.org/presentationml/2006/main">
  <p:tag name="AS_UNIQUEID" val="1197"/>
</p:tagLst>
</file>

<file path=ppt/tags/tag77.xml><?xml version="1.0" encoding="utf-8"?>
<p:tagLst xmlns:p="http://schemas.openxmlformats.org/presentationml/2006/main">
  <p:tag name="AS_UNIQUEID" val="1198"/>
</p:tagLst>
</file>

<file path=ppt/tags/tag78.xml><?xml version="1.0" encoding="utf-8"?>
<p:tagLst xmlns:p="http://schemas.openxmlformats.org/presentationml/2006/main">
  <p:tag name="AS_UNIQUEID" val="1199"/>
</p:tagLst>
</file>

<file path=ppt/tags/tag79.xml><?xml version="1.0" encoding="utf-8"?>
<p:tagLst xmlns:p="http://schemas.openxmlformats.org/presentationml/2006/main">
  <p:tag name="AS_UNIQUEID" val="1200"/>
</p:tagLst>
</file>

<file path=ppt/tags/tag8.xml><?xml version="1.0" encoding="utf-8"?>
<p:tagLst xmlns:p="http://schemas.openxmlformats.org/presentationml/2006/main">
  <p:tag name="AS_UNIQUEID" val="115"/>
</p:tagLst>
</file>

<file path=ppt/tags/tag80.xml><?xml version="1.0" encoding="utf-8"?>
<p:tagLst xmlns:p="http://schemas.openxmlformats.org/presentationml/2006/main">
  <p:tag name="AS_UNIQUEID" val="1203"/>
</p:tagLst>
</file>

<file path=ppt/tags/tag81.xml><?xml version="1.0" encoding="utf-8"?>
<p:tagLst xmlns:p="http://schemas.openxmlformats.org/presentationml/2006/main">
  <p:tag name="AS_UNIQUEID" val="1206"/>
</p:tagLst>
</file>

<file path=ppt/tags/tag82.xml><?xml version="1.0" encoding="utf-8"?>
<p:tagLst xmlns:p="http://schemas.openxmlformats.org/presentationml/2006/main">
  <p:tag name="AS_UNIQUEID" val="1176"/>
</p:tagLst>
</file>

<file path=ppt/tags/tag83.xml><?xml version="1.0" encoding="utf-8"?>
<p:tagLst xmlns:p="http://schemas.openxmlformats.org/presentationml/2006/main">
  <p:tag name="AS_UNIQUEID" val="1177"/>
</p:tagLst>
</file>

<file path=ppt/tags/tag84.xml><?xml version="1.0" encoding="utf-8"?>
<p:tagLst xmlns:p="http://schemas.openxmlformats.org/presentationml/2006/main">
  <p:tag name="AS_UNIQUEID" val="1178"/>
</p:tagLst>
</file>

<file path=ppt/tags/tag85.xml><?xml version="1.0" encoding="utf-8"?>
<p:tagLst xmlns:p="http://schemas.openxmlformats.org/presentationml/2006/main">
  <p:tag name="AS_UNIQUEID" val="1212"/>
</p:tagLst>
</file>

<file path=ppt/tags/tag86.xml><?xml version="1.0" encoding="utf-8"?>
<p:tagLst xmlns:p="http://schemas.openxmlformats.org/presentationml/2006/main">
  <p:tag name="KSO_WM_UNIT_TABLE_BEAUTIFY" val="smartTable{423ea59c-86ad-44d1-8570-e80843eaedd5}"/>
</p:tagLst>
</file>

<file path=ppt/tags/tag87.xml><?xml version="1.0" encoding="utf-8"?>
<p:tagLst xmlns:p="http://schemas.openxmlformats.org/presentationml/2006/main">
  <p:tag name="KSO_WM_UNIT_TABLE_BEAUTIFY" val="smartTable{6247ee4e-2468-4e64-b614-e0311e38a679}"/>
</p:tagLst>
</file>

<file path=ppt/tags/tag88.xml><?xml version="1.0" encoding="utf-8"?>
<p:tagLst xmlns:p="http://schemas.openxmlformats.org/presentationml/2006/main">
  <p:tag name="AS_UNIQUEID" val="1218"/>
</p:tagLst>
</file>

<file path=ppt/tags/tag89.xml><?xml version="1.0" encoding="utf-8"?>
<p:tagLst xmlns:p="http://schemas.openxmlformats.org/presentationml/2006/main">
  <p:tag name="KSO_WM_UNIT_TABLE_BEAUTIFY" val="smartTable{d1407254-33c2-44dc-b30f-53ca5985ab48}"/>
</p:tagLst>
</file>

<file path=ppt/tags/tag9.xml><?xml version="1.0" encoding="utf-8"?>
<p:tagLst xmlns:p="http://schemas.openxmlformats.org/presentationml/2006/main">
  <p:tag name="AS_UNIQUEID" val="116"/>
</p:tagLst>
</file>

<file path=ppt/tags/tag90.xml><?xml version="1.0" encoding="utf-8"?>
<p:tagLst xmlns:p="http://schemas.openxmlformats.org/presentationml/2006/main">
  <p:tag name="AS_UNIQUEID" val="1224"/>
</p:tagLst>
</file>

<file path=ppt/tags/tag91.xml><?xml version="1.0" encoding="utf-8"?>
<p:tagLst xmlns:p="http://schemas.openxmlformats.org/presentationml/2006/main">
  <p:tag name="KSO_WM_UNIT_TABLE_BEAUTIFY" val="smartTable{5f7a5746-3ee3-4df7-9b0a-4ec351529d4e}"/>
</p:tagLst>
</file>

<file path=ppt/tags/tag92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2345</Words>
  <Application>WPS 演示</Application>
  <PresentationFormat>全屏显示(4:3)</PresentationFormat>
  <Paragraphs>422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黑体</vt:lpstr>
      <vt:lpstr>Wingdings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93</cp:revision>
  <dcterms:created xsi:type="dcterms:W3CDTF">2015-07-09T08:14:00Z</dcterms:created>
  <dcterms:modified xsi:type="dcterms:W3CDTF">2023-02-24T02:28:11Z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0353E66858DC4FBAA91EABCA22382FAC</vt:lpwstr>
  </property>
</Properties>
</file>