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69" r:id="rId3"/>
    <p:sldId id="447" r:id="rId4"/>
    <p:sldId id="448" r:id="rId5"/>
    <p:sldId id="467" r:id="rId6"/>
    <p:sldId id="468" r:id="rId7"/>
    <p:sldId id="469" r:id="rId8"/>
    <p:sldId id="470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479" r:id="rId18"/>
    <p:sldId id="480" r:id="rId19"/>
    <p:sldId id="481" r:id="rId20"/>
    <p:sldId id="482" r:id="rId21"/>
    <p:sldId id="483" r:id="rId22"/>
    <p:sldId id="487" r:id="rId23"/>
    <p:sldId id="484" r:id="rId24"/>
    <p:sldId id="485" r:id="rId25"/>
    <p:sldId id="486" r:id="rId26"/>
  </p:sldIdLst>
  <p:sldSz cx="9144000" cy="51435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69"/>
        <p:guide pos="2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457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105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1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5"/>
          <p:cNvSpPr/>
          <p:nvPr/>
        </p:nvSpPr>
        <p:spPr>
          <a:xfrm>
            <a:off x="2295843" y="2303781"/>
            <a:ext cx="4393565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11.1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怎样才叫做功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7"/>
          <p:cNvSpPr txBox="1"/>
          <p:nvPr/>
        </p:nvSpPr>
        <p:spPr>
          <a:xfrm>
            <a:off x="898525" y="842963"/>
            <a:ext cx="7726363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人推着木箱前进时，箱子的重力和支持力做功了吗？为什么？</a:t>
            </a:r>
            <a:endParaRPr lang="zh-CN" altLang="en-US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7"/>
          <p:cNvSpPr txBox="1"/>
          <p:nvPr/>
        </p:nvSpPr>
        <p:spPr>
          <a:xfrm>
            <a:off x="898525" y="2057400"/>
            <a:ext cx="74866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答：人推箱子，虽然水平移动了距离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，但重力和支持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力不做功，因为距离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不在力的方向上。</a:t>
            </a:r>
            <a:endParaRPr lang="en-US" altLang="zh-CN" sz="2400" dirty="0">
              <a:solidFill>
                <a:srgbClr val="00080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≠ 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0,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</a:t>
            </a:r>
            <a:r>
              <a:rPr lang="zh-CN" altLang="en-US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≠ 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------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垂直无功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00080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819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5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charRg st="5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7"/>
          <p:cNvSpPr txBox="1"/>
          <p:nvPr/>
        </p:nvSpPr>
        <p:spPr>
          <a:xfrm>
            <a:off x="1331913" y="627063"/>
            <a:ext cx="5197475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做功的要素有三个：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有力的作用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产生了距离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在力的方向上有分量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682625" y="3292475"/>
            <a:ext cx="7400925" cy="6445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strike="noStrike" noProof="1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判断人或物体是否做功，这三个要素，缺一不可。</a:t>
            </a:r>
            <a:endParaRPr lang="zh-CN" altLang="en-US" sz="2400" strike="noStrike" noProof="1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3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3059113" y="1257300"/>
            <a:ext cx="3589337" cy="2305050"/>
            <a:chOff x="1083413" y="1142984"/>
            <a:chExt cx="4599544" cy="3759079"/>
          </a:xfrm>
        </p:grpSpPr>
        <p:pic>
          <p:nvPicPr>
            <p:cNvPr id="36866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3413" y="1142984"/>
              <a:ext cx="3000396" cy="19476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7" name="Text Box 7"/>
            <p:cNvSpPr txBox="1"/>
            <p:nvPr/>
          </p:nvSpPr>
          <p:spPr>
            <a:xfrm>
              <a:off x="1360864" y="2946542"/>
              <a:ext cx="4322093" cy="19555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小鸟将虫子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从地上叼起来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6"/>
          <p:cNvGrpSpPr/>
          <p:nvPr/>
        </p:nvGrpSpPr>
        <p:grpSpPr>
          <a:xfrm>
            <a:off x="635000" y="1060450"/>
            <a:ext cx="2641600" cy="2516188"/>
            <a:chOff x="5512569" y="1095296"/>
            <a:chExt cx="3520126" cy="3354103"/>
          </a:xfrm>
        </p:grpSpPr>
        <p:pic>
          <p:nvPicPr>
            <p:cNvPr id="36869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2569" y="1095296"/>
              <a:ext cx="2512616" cy="19621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0" name="Text Box 7"/>
            <p:cNvSpPr txBox="1"/>
            <p:nvPr/>
          </p:nvSpPr>
          <p:spPr>
            <a:xfrm>
              <a:off x="5815446" y="2950076"/>
              <a:ext cx="3217249" cy="14993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人将油桶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推到仓库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9"/>
          <p:cNvGrpSpPr/>
          <p:nvPr/>
        </p:nvGrpSpPr>
        <p:grpSpPr>
          <a:xfrm>
            <a:off x="5940425" y="628650"/>
            <a:ext cx="2171700" cy="2947988"/>
            <a:chOff x="1258789" y="3019528"/>
            <a:chExt cx="2896215" cy="3931101"/>
          </a:xfrm>
        </p:grpSpPr>
        <p:pic>
          <p:nvPicPr>
            <p:cNvPr id="36872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8736" y="3019528"/>
              <a:ext cx="1692669" cy="25669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3" name="Text Box 7"/>
            <p:cNvSpPr txBox="1"/>
            <p:nvPr/>
          </p:nvSpPr>
          <p:spPr>
            <a:xfrm>
              <a:off x="1258789" y="5550232"/>
              <a:ext cx="2896215" cy="14003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举重运动员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举着杠铃不动</a:t>
              </a:r>
              <a:endPara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 Box 7"/>
          <p:cNvSpPr txBox="1"/>
          <p:nvPr/>
        </p:nvSpPr>
        <p:spPr>
          <a:xfrm>
            <a:off x="468313" y="3581400"/>
            <a:ext cx="8026400" cy="11985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strike="noStrike" noProof="1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根据做功的要素判断，举重运动员并未做功，而前两个例子中人均做了功。</a:t>
            </a:r>
            <a:endParaRPr lang="zh-CN" altLang="en-US" sz="2400" strike="noStrike" noProof="1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5" name="Text Box 7"/>
          <p:cNvSpPr txBox="1"/>
          <p:nvPr/>
        </p:nvSpPr>
        <p:spPr>
          <a:xfrm>
            <a:off x="468313" y="266700"/>
            <a:ext cx="391160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判断这些实例是否做功？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6" name="矩形 8"/>
          <p:cNvSpPr/>
          <p:nvPr/>
        </p:nvSpPr>
        <p:spPr>
          <a:xfrm>
            <a:off x="7948613" y="211138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3203575" y="627063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怎样测算功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8838" y="3579813"/>
            <a:ext cx="7481888" cy="11985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defRPr/>
            </a:pPr>
            <a:r>
              <a:rPr lang="zh-CN" altLang="en-US" sz="24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力对物体做的功，等于力与物体在力的方向上移动的距离的乘积。</a:t>
            </a:r>
            <a:endParaRPr lang="zh-CN" altLang="en-US" sz="24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088" y="987425"/>
            <a:ext cx="65087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功的物理意义是什么？如何定量认识功？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475" y="1951038"/>
            <a:ext cx="7461250" cy="11985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功可以理解为力在距离上的积累，这种积累作用表现为“乘积”的形式。</a:t>
            </a:r>
            <a:endParaRPr lang="zh-CN" altLang="en-US" sz="24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067175" y="3219450"/>
            <a:ext cx="376238" cy="42862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2400" strike="noStrike" noProof="1"/>
          </a:p>
        </p:txBody>
      </p:sp>
      <p:sp>
        <p:nvSpPr>
          <p:cNvPr id="37894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895" name="组合 6147"/>
          <p:cNvGrpSpPr/>
          <p:nvPr/>
        </p:nvGrpSpPr>
        <p:grpSpPr>
          <a:xfrm>
            <a:off x="179388" y="-22225"/>
            <a:ext cx="2517775" cy="809625"/>
            <a:chOff x="0" y="0"/>
            <a:chExt cx="3967" cy="1273"/>
          </a:xfrm>
        </p:grpSpPr>
        <p:sp>
          <p:nvSpPr>
            <p:cNvPr id="3789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89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789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899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怎样测算功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7900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uild="allAtOnce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685925" y="1973263"/>
            <a:ext cx="32750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表达式：功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距离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753995" y="3567748"/>
            <a:ext cx="193675" cy="268288"/>
          </a:xfrm>
          <a:prstGeom prst="downArrow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24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3419475" y="3581400"/>
            <a:ext cx="195263" cy="268288"/>
          </a:xfrm>
          <a:prstGeom prst="downArrow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24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995738" y="3571875"/>
            <a:ext cx="195263" cy="268288"/>
          </a:xfrm>
          <a:prstGeom prst="downArrow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24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10"/>
          <p:cNvGrpSpPr/>
          <p:nvPr/>
        </p:nvGrpSpPr>
        <p:grpSpPr>
          <a:xfrm>
            <a:off x="6011863" y="2111375"/>
            <a:ext cx="2286952" cy="2689859"/>
            <a:chOff x="6715140" y="2841085"/>
            <a:chExt cx="1778554" cy="2528978"/>
          </a:xfrm>
        </p:grpSpPr>
        <p:pic>
          <p:nvPicPr>
            <p:cNvPr id="38919" name="Picture 2" descr="C:\Users\Snake\Desktop\a7a666197f6e9524eafd8d43b3469aa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715140" y="2841085"/>
              <a:ext cx="1524000" cy="20955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0" name="TextBox 12"/>
            <p:cNvSpPr txBox="1"/>
            <p:nvPr/>
          </p:nvSpPr>
          <p:spPr>
            <a:xfrm>
              <a:off x="7219686" y="4763242"/>
              <a:ext cx="1274008" cy="606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焦 耳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18"/>
          <p:cNvGrpSpPr/>
          <p:nvPr/>
        </p:nvGrpSpPr>
        <p:grpSpPr>
          <a:xfrm>
            <a:off x="2566988" y="2695575"/>
            <a:ext cx="2139950" cy="852452"/>
            <a:chOff x="2940800" y="3786190"/>
            <a:chExt cx="2345580" cy="1136794"/>
          </a:xfrm>
        </p:grpSpPr>
        <p:sp>
          <p:nvSpPr>
            <p:cNvPr id="38922" name="TextBox 2"/>
            <p:cNvSpPr txBox="1"/>
            <p:nvPr/>
          </p:nvSpPr>
          <p:spPr>
            <a:xfrm>
              <a:off x="3000364" y="4062389"/>
              <a:ext cx="2286016" cy="8603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=</a:t>
              </a:r>
              <a:r>
                <a:rPr lang="zh-CN" alt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 ·  s</a:t>
              </a:r>
              <a:endPara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下箭头 11"/>
            <p:cNvSpPr/>
            <p:nvPr/>
          </p:nvSpPr>
          <p:spPr>
            <a:xfrm>
              <a:off x="3143935" y="3786190"/>
              <a:ext cx="214245" cy="357346"/>
            </a:xfrm>
            <a:prstGeom prst="downArrow">
              <a:avLst/>
            </a:prstGeom>
            <a:solidFill>
              <a:srgbClr val="FF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z="2400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下箭头 12"/>
            <p:cNvSpPr/>
            <p:nvPr/>
          </p:nvSpPr>
          <p:spPr>
            <a:xfrm>
              <a:off x="3667644" y="3786190"/>
              <a:ext cx="214245" cy="357346"/>
            </a:xfrm>
            <a:prstGeom prst="downArrow">
              <a:avLst/>
            </a:prstGeom>
            <a:solidFill>
              <a:srgbClr val="FF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z="2400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下箭头 13"/>
            <p:cNvSpPr/>
            <p:nvPr/>
          </p:nvSpPr>
          <p:spPr>
            <a:xfrm>
              <a:off x="4286573" y="3786190"/>
              <a:ext cx="214245" cy="357346"/>
            </a:xfrm>
            <a:prstGeom prst="downArrow">
              <a:avLst/>
            </a:prstGeom>
            <a:solidFill>
              <a:srgbClr val="FF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z="2400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40800" y="4214817"/>
              <a:ext cx="1988629" cy="7081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z="2400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66725" y="139700"/>
            <a:ext cx="75819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作为重要的物理概念，功的单位是什么？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875" y="1011238"/>
            <a:ext cx="7581900" cy="11985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400" strike="noStrike" noProof="1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功既然是力在距离上的积累，它应该是</a:t>
            </a:r>
            <a:r>
              <a:rPr lang="zh-CN" altLang="en-US" sz="2400" strike="noStrike" noProof="1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能量的标度</a:t>
            </a:r>
            <a:r>
              <a:rPr lang="zh-CN" altLang="en-US" sz="2400" strike="noStrike" noProof="1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，属于</a:t>
            </a:r>
            <a:r>
              <a:rPr lang="zh-CN" altLang="en-US" sz="2400" strike="noStrike" noProof="1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标量</a:t>
            </a:r>
            <a:r>
              <a:rPr lang="zh-CN" altLang="en-US" sz="2400" strike="noStrike" noProof="1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strike="noStrike" noProof="1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28775" y="4306888"/>
            <a:ext cx="32591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能量的单位：焦耳</a:t>
            </a:r>
            <a:endParaRPr lang="zh-CN" altLang="en-US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下箭头 18"/>
          <p:cNvSpPr/>
          <p:nvPr/>
        </p:nvSpPr>
        <p:spPr>
          <a:xfrm flipH="1">
            <a:off x="2698750" y="4241800"/>
            <a:ext cx="174625" cy="268288"/>
          </a:xfrm>
          <a:prstGeom prst="downArrow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z="24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31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1628775" y="3661728"/>
            <a:ext cx="32750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单位：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r>
              <a:rPr 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∙m</a:t>
            </a:r>
            <a:endParaRPr lang="en-US" sz="24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ldLvl="0" animBg="1"/>
      <p:bldP spid="5" grpId="0" bldLvl="0" animBg="1"/>
      <p:bldP spid="6" grpId="0" bldLvl="0" animBg="1"/>
      <p:bldP spid="16" grpId="0" build="allAtOnce"/>
      <p:bldP spid="17" grpId="0" build="allAtOnce"/>
      <p:bldP spid="18" grpId="0"/>
      <p:bldP spid="19" grpId="0" bldLvl="0" animBg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66725" y="1131888"/>
            <a:ext cx="7775575" cy="3228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使物体移动的距离一定，力越大，做的功越多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力一定，使物体移动的距离越大，做的功越多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力越大，使物体移动的距离越大，做的功越多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功的多少跟作用在物体上的力成正比，跟物体移动的距离成正比。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750" y="268288"/>
            <a:ext cx="64198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从功的计算公式，我们可以得出什么结论？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charRg st="44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6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charRg st="6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1" name="TextBox 1"/>
          <p:cNvSpPr txBox="1"/>
          <p:nvPr/>
        </p:nvSpPr>
        <p:spPr>
          <a:xfrm>
            <a:off x="611188" y="339725"/>
            <a:ext cx="584041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用手匀速托起两个鸡蛋，提高至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1m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，人对鸡蛋做了多少功？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96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288" y="842963"/>
            <a:ext cx="1520825" cy="2474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6"/>
          <p:cNvGrpSpPr/>
          <p:nvPr/>
        </p:nvGrpSpPr>
        <p:grpSpPr>
          <a:xfrm>
            <a:off x="395288" y="1779588"/>
            <a:ext cx="6619875" cy="2552700"/>
            <a:chOff x="761765" y="3714740"/>
            <a:chExt cx="8827213" cy="3962574"/>
          </a:xfrm>
        </p:grpSpPr>
        <p:sp>
          <p:nvSpPr>
            <p:cNvPr id="40964" name="TextBox 4"/>
            <p:cNvSpPr txBox="1"/>
            <p:nvPr/>
          </p:nvSpPr>
          <p:spPr>
            <a:xfrm>
              <a:off x="877768" y="3858619"/>
              <a:ext cx="8711210" cy="35811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解答：人克服鸡蛋的重力做功，一个鸡蛋大约重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50g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，所以鸡蛋的重力为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1N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，鸡蛋的移动方向与手用力方向相同，故人对鸡蛋做的功为：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W=F</a:t>
              </a: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·s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=1N · 1m=1J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61765" y="3714740"/>
              <a:ext cx="8827213" cy="3962574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endParaRPr lang="zh-CN" altLang="en-US" sz="2400" b="1" strike="noStrike" noProof="1"/>
            </a:p>
          </p:txBody>
        </p:sp>
      </p:grpSp>
      <p:sp>
        <p:nvSpPr>
          <p:cNvPr id="40966" name="矩形 8"/>
          <p:cNvSpPr/>
          <p:nvPr/>
        </p:nvSpPr>
        <p:spPr>
          <a:xfrm>
            <a:off x="7948613" y="211138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5" name="TextBox 1"/>
          <p:cNvSpPr txBox="1"/>
          <p:nvPr/>
        </p:nvSpPr>
        <p:spPr>
          <a:xfrm>
            <a:off x="395288" y="123825"/>
            <a:ext cx="284003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如何正确地计算功？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395288" y="627063"/>
            <a:ext cx="8474075" cy="2625725"/>
            <a:chOff x="357158" y="1343329"/>
            <a:chExt cx="8430260" cy="3499302"/>
          </a:xfrm>
        </p:grpSpPr>
        <p:sp>
          <p:nvSpPr>
            <p:cNvPr id="41987" name="TextBox 2"/>
            <p:cNvSpPr txBox="1"/>
            <p:nvPr/>
          </p:nvSpPr>
          <p:spPr>
            <a:xfrm>
              <a:off x="357158" y="1343329"/>
              <a:ext cx="8430260" cy="15977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人拉着重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2000N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的车子向前行进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5m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，有同学认为人做的功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=2000N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×5m=10000J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他的算法对吗？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1988" name="Picture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-12000" contrast="17999"/>
            </a:blip>
            <a:stretch>
              <a:fillRect/>
            </a:stretch>
          </p:blipFill>
          <p:spPr>
            <a:xfrm>
              <a:off x="4741601" y="3070554"/>
              <a:ext cx="4014861" cy="17720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466725" y="2366963"/>
            <a:ext cx="41846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分析：根据做功的要素判断。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6725" y="3148013"/>
            <a:ext cx="82708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解答：题中给出了车子的重力，重力的方向与车子移动的方向垂直，属于垂直无功的例子。所以算法不对，还应给出人的拉力。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1" name="矩形 8"/>
          <p:cNvSpPr/>
          <p:nvPr/>
        </p:nvSpPr>
        <p:spPr>
          <a:xfrm>
            <a:off x="7948613" y="211138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11"/>
          <p:cNvGrpSpPr/>
          <p:nvPr/>
        </p:nvGrpSpPr>
        <p:grpSpPr>
          <a:xfrm>
            <a:off x="498475" y="860425"/>
            <a:ext cx="8447088" cy="2103438"/>
            <a:chOff x="416721" y="1714488"/>
            <a:chExt cx="8907468" cy="2801513"/>
          </a:xfrm>
        </p:grpSpPr>
        <p:sp>
          <p:nvSpPr>
            <p:cNvPr id="43010" name="TextBox 10"/>
            <p:cNvSpPr txBox="1"/>
            <p:nvPr/>
          </p:nvSpPr>
          <p:spPr>
            <a:xfrm>
              <a:off x="416721" y="1714488"/>
              <a:ext cx="8667069" cy="1596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如图：工作人员用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100 N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的力将箱子沿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 m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长的斜面推到</a:t>
              </a:r>
              <a:r>
                <a:rPr lang="en-US" altLang="zh-CN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m</a:t>
              </a:r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高，求人对箱子做了多少功？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3011" name="Picture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099" y="2712079"/>
              <a:ext cx="3929090" cy="180392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012" name="TextBox 13"/>
          <p:cNvSpPr txBox="1"/>
          <p:nvPr/>
        </p:nvSpPr>
        <p:spPr>
          <a:xfrm>
            <a:off x="498475" y="2963863"/>
            <a:ext cx="8170863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分析：工作人员对箱子施力，力的方向沿斜面向上，移动了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 m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，所以人对物体做功：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=100 N×4 m=400 J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误区在于移动距离为箱子升高了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 m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013" name="TextBox 10"/>
          <p:cNvSpPr txBox="1"/>
          <p:nvPr/>
        </p:nvSpPr>
        <p:spPr>
          <a:xfrm>
            <a:off x="466725" y="211138"/>
            <a:ext cx="2840038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如何正确地测算功？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4033" name="Picture 2" descr="C:\Users\Snake\Desktop\fdd1b87aebdf85cf17ae37232148bd6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628650"/>
            <a:ext cx="2732088" cy="213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矩形 14"/>
          <p:cNvSpPr/>
          <p:nvPr/>
        </p:nvSpPr>
        <p:spPr>
          <a:xfrm>
            <a:off x="755650" y="988060"/>
            <a:ext cx="45291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动滑轮和静滑轮有什么特点？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4"/>
          <p:cNvSpPr/>
          <p:nvPr/>
        </p:nvSpPr>
        <p:spPr>
          <a:xfrm>
            <a:off x="755650" y="1562735"/>
            <a:ext cx="52666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用静滑轮时人需要用与货物等重的力，拉力的距离等于货物上升的距离。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4"/>
          <p:cNvSpPr/>
          <p:nvPr/>
        </p:nvSpPr>
        <p:spPr>
          <a:xfrm>
            <a:off x="755650" y="2786698"/>
            <a:ext cx="71850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用动滑轮时人需要货物重量一半的力，拉力的距离等于货物上升距离的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倍。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14"/>
          <p:cNvSpPr/>
          <p:nvPr/>
        </p:nvSpPr>
        <p:spPr>
          <a:xfrm>
            <a:off x="755650" y="4083685"/>
            <a:ext cx="5632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该实例说明了什么科学道理？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039" name="组合 6147"/>
          <p:cNvGrpSpPr/>
          <p:nvPr/>
        </p:nvGrpSpPr>
        <p:grpSpPr>
          <a:xfrm>
            <a:off x="127000" y="-150812"/>
            <a:ext cx="2517775" cy="809625"/>
            <a:chOff x="0" y="0"/>
            <a:chExt cx="3967" cy="1273"/>
          </a:xfrm>
        </p:grpSpPr>
        <p:sp>
          <p:nvSpPr>
            <p:cNvPr id="4404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43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机械功原理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404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6625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6628" name="Rectangle 21"/>
          <p:cNvSpPr/>
          <p:nvPr/>
        </p:nvSpPr>
        <p:spPr>
          <a:xfrm>
            <a:off x="250825" y="3579813"/>
            <a:ext cx="8424863" cy="1123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他们都“做工”了，但是没“做功”。如何从物理学角度来理解这个问题呢？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11999"/>
          </a:blip>
          <a:stretch>
            <a:fillRect/>
          </a:stretch>
        </p:blipFill>
        <p:spPr>
          <a:xfrm>
            <a:off x="1138238" y="1522413"/>
            <a:ext cx="2457450" cy="1316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9999"/>
          </a:blip>
          <a:stretch>
            <a:fillRect/>
          </a:stretch>
        </p:blipFill>
        <p:spPr>
          <a:xfrm>
            <a:off x="5273675" y="1290638"/>
            <a:ext cx="1752600" cy="1420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5"/>
          <p:cNvSpPr txBox="1"/>
          <p:nvPr/>
        </p:nvSpPr>
        <p:spPr>
          <a:xfrm>
            <a:off x="611188" y="2838450"/>
            <a:ext cx="35718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用力推汽车，汽车不动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2500" y="2816225"/>
            <a:ext cx="357187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用力搬石头，未能搬起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875" y="555625"/>
            <a:ext cx="5311775" cy="523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“做工”与“做功”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5"/>
          <p:cNvSpPr/>
          <p:nvPr/>
        </p:nvSpPr>
        <p:spPr>
          <a:xfrm>
            <a:off x="323850" y="2066925"/>
            <a:ext cx="8564563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使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用机械工作时，省力必然费距离；省距离一定费力；既省力又省距离是不可能的。也即，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使用任何机械都不能省功。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4"/>
          <p:cNvSpPr/>
          <p:nvPr/>
        </p:nvSpPr>
        <p:spPr>
          <a:xfrm>
            <a:off x="323850" y="3435350"/>
            <a:ext cx="8194675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机械功原理：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使用任何机械都不能省功。</a:t>
            </a:r>
            <a:endParaRPr lang="en-US" altLang="zh-CN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——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机械的黄金定律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295275" y="339725"/>
            <a:ext cx="8688388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上述例子表明：人利用滑轮提起货物时做了同样的功。用静滑轮时节省距离，但是费力；用动滑轮时省力，但是需要拉较长的距离。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0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charRg st="1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6081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0"/>
            <a:ext cx="1539875" cy="43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TextBox 14"/>
          <p:cNvSpPr txBox="1"/>
          <p:nvPr/>
        </p:nvSpPr>
        <p:spPr>
          <a:xfrm>
            <a:off x="250825" y="0"/>
            <a:ext cx="1379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23850" y="431800"/>
            <a:ext cx="8235950" cy="45218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怎样才叫“做功”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．介绍做功与做工的区别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做功的两个要素为：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①作用在物体上的力；②物体在力的方向上移动的距离。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．怎样测算功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力对物体做的功，等于力与物体在力的方向上移动的距离的乘积，即：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F·s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．机械功原理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我们不可以利用机械既省力又省距离，因为省力就必须要耗费距离，省距离就必须要费力，即使用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任何机械都不能省功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6084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32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charRg st="80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8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88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6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charRg st="126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34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charRg st="134" end="1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31913" y="1131888"/>
            <a:ext cx="6842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下列情况中力对物体做了功的是（　　）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8170" y="1316673"/>
            <a:ext cx="371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6688" y="1620838"/>
            <a:ext cx="6548437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．用力推讲台，讲台没有动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 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．人提水桶沿水平地面行走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 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．沿斜坡方向把物体拉上去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 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．天花板上的线吊着电灯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7108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30250"/>
            <a:ext cx="1539875" cy="43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TextBox 14"/>
          <p:cNvSpPr txBox="1"/>
          <p:nvPr/>
        </p:nvSpPr>
        <p:spPr>
          <a:xfrm>
            <a:off x="409575" y="779463"/>
            <a:ext cx="1379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经典例题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0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8375" y="2341563"/>
            <a:ext cx="4724400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．第一次较大	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．第二次较大</a:t>
            </a:r>
            <a:endParaRPr lang="zh-CN" altLang="en-US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．两次一样大	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</a:rPr>
              <a:t>．不知楼高不好判断	</a:t>
            </a:r>
            <a:endParaRPr lang="en-US" altLang="zh-CN" sz="24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850" y="1707833"/>
            <a:ext cx="3317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9913" y="1131888"/>
            <a:ext cx="80041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例题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某学生从底楼匀速走上二楼，第一次花费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，第二次花费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30s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．则两次上楼过程中，学生所做的功（　　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813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30250"/>
            <a:ext cx="1539875" cy="43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Box 14"/>
          <p:cNvSpPr txBox="1"/>
          <p:nvPr/>
        </p:nvSpPr>
        <p:spPr>
          <a:xfrm>
            <a:off x="409575" y="779463"/>
            <a:ext cx="1379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经典例题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4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968" y="2330133"/>
            <a:ext cx="632936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．木箱受到的摩擦力一定为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20N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．木箱前进的距离一定是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4m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．木箱前进的距离是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0.8m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．木箱受到的摩擦力是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100N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4070" y="1685290"/>
            <a:ext cx="409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360" y="1131570"/>
            <a:ext cx="7920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一个重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100N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的木箱放在水平桌面上，某人用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20N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的水平拉力拉着木箱前进，人对木箱做的功为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80J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，则（　　）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9158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813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30250"/>
            <a:ext cx="1539875" cy="43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TextBox 14"/>
          <p:cNvSpPr txBox="1"/>
          <p:nvPr/>
        </p:nvSpPr>
        <p:spPr>
          <a:xfrm>
            <a:off x="409575" y="779463"/>
            <a:ext cx="13795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经典例题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Rectangle 4"/>
          <p:cNvSpPr/>
          <p:nvPr/>
        </p:nvSpPr>
        <p:spPr>
          <a:xfrm>
            <a:off x="539750" y="1204119"/>
            <a:ext cx="8278813" cy="2306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学会从物理现象中归纳简单的规律，知道功的概念。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知道做功的两个必要因素。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理解功的计算公式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，知道功的单位，能用功的公式进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行有关计算。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3492500" y="546100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1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3232150" y="1093788"/>
            <a:ext cx="3470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怎样才叫“做功”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8213" y="2143125"/>
            <a:ext cx="4605337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图中的人对货物施加力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，货物沿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的方向上移动了距离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。这时人对货物做了功。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7375" y="3956050"/>
            <a:ext cx="29321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人将货物上提距离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en-US" altLang="zh-CN" sz="2400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/>
          </p:cNvPicPr>
          <p:nvPr/>
        </p:nvPicPr>
        <p:blipFill>
          <a:blip r:embed="rId1">
            <a:lum bright="-12000" contrast="29999"/>
          </a:blip>
          <a:stretch>
            <a:fillRect/>
          </a:stretch>
        </p:blipFill>
        <p:spPr>
          <a:xfrm>
            <a:off x="971550" y="842963"/>
            <a:ext cx="1938338" cy="313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8" name="组合 6147"/>
          <p:cNvGrpSpPr/>
          <p:nvPr/>
        </p:nvGrpSpPr>
        <p:grpSpPr>
          <a:xfrm>
            <a:off x="107950" y="-93662"/>
            <a:ext cx="2873375" cy="809625"/>
            <a:chOff x="0" y="0"/>
            <a:chExt cx="4527" cy="1273"/>
          </a:xfrm>
        </p:grpSpPr>
        <p:sp>
          <p:nvSpPr>
            <p:cNvPr id="2867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怎样才叫做功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8683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allAtOnce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Box 64"/>
          <p:cNvSpPr txBox="1"/>
          <p:nvPr/>
        </p:nvSpPr>
        <p:spPr>
          <a:xfrm>
            <a:off x="966788" y="3724275"/>
            <a:ext cx="30083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人将推车推动距离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en-US" altLang="zh-CN" sz="2400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140200" y="1635125"/>
            <a:ext cx="4484688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图中的人对推车施加力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，并沿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的方向推动了距离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。这时人对推车做了功。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203325"/>
            <a:ext cx="3168650" cy="235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" name="TextBox 72"/>
          <p:cNvSpPr txBox="1"/>
          <p:nvPr/>
        </p:nvSpPr>
        <p:spPr>
          <a:xfrm>
            <a:off x="3276600" y="671513"/>
            <a:ext cx="3470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怎样才叫“做功”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矩形 8"/>
          <p:cNvSpPr/>
          <p:nvPr/>
        </p:nvSpPr>
        <p:spPr>
          <a:xfrm>
            <a:off x="7948613" y="211138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7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7" grpId="0" build="allAtOnce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06475" y="1285875"/>
            <a:ext cx="693578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人对货物和推车都做了功，它们有哪些共同点？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913" y="2282825"/>
            <a:ext cx="58928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人都使物体在力的方向上移动了一段距离。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3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3059113" y="266700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做功的要素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6725" y="3508375"/>
            <a:ext cx="8301038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作用在物体上的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，使物体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沿力的方向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一段距离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，我们就说这个力对物体做了功。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6425" y="695325"/>
            <a:ext cx="7716838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比较人推不动汽车和推动汽车的例子，找出是否做功的判断标准？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1"/>
          <p:cNvGrpSpPr/>
          <p:nvPr/>
        </p:nvGrpSpPr>
        <p:grpSpPr>
          <a:xfrm>
            <a:off x="946150" y="1847850"/>
            <a:ext cx="6926263" cy="1455738"/>
            <a:chOff x="-510360" y="3143248"/>
            <a:chExt cx="9236314" cy="1937321"/>
          </a:xfrm>
        </p:grpSpPr>
        <p:pic>
          <p:nvPicPr>
            <p:cNvPr id="31749" name="Picture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3143248"/>
              <a:ext cx="2457450" cy="1314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TextBox 16"/>
            <p:cNvSpPr txBox="1"/>
            <p:nvPr/>
          </p:nvSpPr>
          <p:spPr>
            <a:xfrm>
              <a:off x="-510360" y="4467493"/>
              <a:ext cx="4511054" cy="6130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用力推汽车，汽车不动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751" name="组合 17"/>
            <p:cNvGrpSpPr/>
            <p:nvPr/>
          </p:nvGrpSpPr>
          <p:grpSpPr>
            <a:xfrm>
              <a:off x="3500426" y="3214686"/>
              <a:ext cx="5072070" cy="1439459"/>
              <a:chOff x="2928922" y="2184544"/>
              <a:chExt cx="5072070" cy="1439459"/>
            </a:xfrm>
          </p:grpSpPr>
          <p:sp>
            <p:nvSpPr>
              <p:cNvPr id="31752" name="Line 38"/>
              <p:cNvSpPr/>
              <p:nvPr/>
            </p:nvSpPr>
            <p:spPr>
              <a:xfrm>
                <a:off x="3080906" y="3076832"/>
                <a:ext cx="492008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31753" name="xjhwt9"/>
              <p:cNvGrpSpPr>
                <a:grpSpLocks noChangeAspect="1"/>
              </p:cNvGrpSpPr>
              <p:nvPr/>
            </p:nvGrpSpPr>
            <p:grpSpPr>
              <a:xfrm>
                <a:off x="3606943" y="2687149"/>
                <a:ext cx="1244498" cy="362954"/>
                <a:chOff x="-1" y="-2"/>
                <a:chExt cx="3623" cy="1301"/>
              </a:xfrm>
            </p:grpSpPr>
            <p:sp>
              <p:nvSpPr>
                <p:cNvPr id="31754" name="Freeform 48" descr="栎木"/>
                <p:cNvSpPr>
                  <a:spLocks noChangeAspect="1"/>
                </p:cNvSpPr>
                <p:nvPr/>
              </p:nvSpPr>
              <p:spPr>
                <a:xfrm>
                  <a:off x="-1" y="-2"/>
                  <a:ext cx="3623" cy="88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47483647" y="0"/>
                    </a:cxn>
                    <a:cxn ang="0">
                      <a:pos x="2147483647" y="245171932"/>
                    </a:cxn>
                    <a:cxn ang="0">
                      <a:pos x="0" y="245171932"/>
                    </a:cxn>
                    <a:cxn ang="0">
                      <a:pos x="0" y="0"/>
                    </a:cxn>
                  </a:cxnLst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rotWithShape="0">
                  <a:blip r:embed="rId2"/>
                </a:blip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31755" name="Group 49"/>
                <p:cNvGrpSpPr>
                  <a:grpSpLocks noChangeAspect="1"/>
                </p:cNvGrpSpPr>
                <p:nvPr/>
              </p:nvGrpSpPr>
              <p:grpSpPr>
                <a:xfrm>
                  <a:off x="493" y="714"/>
                  <a:ext cx="578" cy="585"/>
                  <a:chOff x="-2" y="-15"/>
                  <a:chExt cx="1439" cy="1458"/>
                </a:xfrm>
              </p:grpSpPr>
              <p:sp>
                <p:nvSpPr>
                  <p:cNvPr id="31756" name="Oval 50"/>
                  <p:cNvSpPr>
                    <a:spLocks noChangeAspect="1"/>
                  </p:cNvSpPr>
                  <p:nvPr/>
                </p:nvSpPr>
                <p:spPr>
                  <a:xfrm>
                    <a:off x="-2" y="-15"/>
                    <a:ext cx="1439" cy="145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57" name="Oval 51"/>
                  <p:cNvSpPr>
                    <a:spLocks noChangeAspect="1"/>
                  </p:cNvSpPr>
                  <p:nvPr/>
                </p:nvSpPr>
                <p:spPr>
                  <a:xfrm>
                    <a:off x="193" y="183"/>
                    <a:ext cx="1048" cy="106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18900000" scaled="1"/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58" name="Oval 52"/>
                  <p:cNvSpPr>
                    <a:spLocks noChangeAspect="1"/>
                  </p:cNvSpPr>
                  <p:nvPr/>
                </p:nvSpPr>
                <p:spPr>
                  <a:xfrm>
                    <a:off x="401" y="381"/>
                    <a:ext cx="633" cy="66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59" name="Oval 53"/>
                  <p:cNvSpPr>
                    <a:spLocks noChangeAspect="1"/>
                  </p:cNvSpPr>
                  <p:nvPr/>
                </p:nvSpPr>
                <p:spPr>
                  <a:xfrm>
                    <a:off x="596" y="608"/>
                    <a:ext cx="242" cy="241"/>
                  </a:xfrm>
                  <a:prstGeom prst="ellipse">
                    <a:avLst/>
                  </a:prstGeom>
                  <a:solidFill>
                    <a:srgbClr val="333333">
                      <a:alpha val="50194"/>
                    </a:srgbClr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760" name="Group 54"/>
                <p:cNvGrpSpPr>
                  <a:grpSpLocks noChangeAspect="1"/>
                </p:cNvGrpSpPr>
                <p:nvPr/>
              </p:nvGrpSpPr>
              <p:grpSpPr>
                <a:xfrm>
                  <a:off x="2540" y="714"/>
                  <a:ext cx="578" cy="585"/>
                  <a:chOff x="-2" y="-15"/>
                  <a:chExt cx="1439" cy="1458"/>
                </a:xfrm>
              </p:grpSpPr>
              <p:sp>
                <p:nvSpPr>
                  <p:cNvPr id="31761" name="Oval 55"/>
                  <p:cNvSpPr>
                    <a:spLocks noChangeAspect="1"/>
                  </p:cNvSpPr>
                  <p:nvPr/>
                </p:nvSpPr>
                <p:spPr>
                  <a:xfrm>
                    <a:off x="-2" y="-15"/>
                    <a:ext cx="1439" cy="145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62" name="Oval 56"/>
                  <p:cNvSpPr>
                    <a:spLocks noChangeAspect="1"/>
                  </p:cNvSpPr>
                  <p:nvPr/>
                </p:nvSpPr>
                <p:spPr>
                  <a:xfrm>
                    <a:off x="194" y="183"/>
                    <a:ext cx="1048" cy="106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18900000" scaled="1"/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63" name="Oval 57"/>
                  <p:cNvSpPr>
                    <a:spLocks noChangeAspect="1"/>
                  </p:cNvSpPr>
                  <p:nvPr/>
                </p:nvSpPr>
                <p:spPr>
                  <a:xfrm>
                    <a:off x="401" y="381"/>
                    <a:ext cx="633" cy="66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64" name="Oval 58"/>
                  <p:cNvSpPr>
                    <a:spLocks noChangeAspect="1"/>
                  </p:cNvSpPr>
                  <p:nvPr/>
                </p:nvSpPr>
                <p:spPr>
                  <a:xfrm>
                    <a:off x="597" y="608"/>
                    <a:ext cx="242" cy="241"/>
                  </a:xfrm>
                  <a:prstGeom prst="ellipse">
                    <a:avLst/>
                  </a:prstGeom>
                  <a:solidFill>
                    <a:srgbClr val="333333">
                      <a:alpha val="50194"/>
                    </a:srgbClr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1765" name="xjhrw1"/>
              <p:cNvGrpSpPr>
                <a:grpSpLocks noChangeAspect="1"/>
              </p:cNvGrpSpPr>
              <p:nvPr/>
            </p:nvGrpSpPr>
            <p:grpSpPr>
              <a:xfrm>
                <a:off x="5892762" y="2441226"/>
                <a:ext cx="706395" cy="608995"/>
                <a:chOff x="-3" y="-2"/>
                <a:chExt cx="2852" cy="3041"/>
              </a:xfrm>
            </p:grpSpPr>
            <p:sp>
              <p:nvSpPr>
                <p:cNvPr id="31766" name="Freeform 61"/>
                <p:cNvSpPr>
                  <a:spLocks noChangeAspect="1"/>
                </p:cNvSpPr>
                <p:nvPr/>
              </p:nvSpPr>
              <p:spPr>
                <a:xfrm>
                  <a:off x="1734" y="-2"/>
                  <a:ext cx="513" cy="554"/>
                </a:xfrm>
                <a:custGeom>
                  <a:avLst/>
                  <a:gdLst/>
                  <a:ahLst/>
                  <a:cxnLst>
                    <a:cxn ang="0">
                      <a:pos x="409" y="383"/>
                    </a:cxn>
                    <a:cxn ang="0">
                      <a:pos x="456" y="297"/>
                    </a:cxn>
                    <a:cxn ang="0">
                      <a:pos x="478" y="216"/>
                    </a:cxn>
                    <a:cxn ang="0">
                      <a:pos x="471" y="122"/>
                    </a:cxn>
                    <a:cxn ang="0">
                      <a:pos x="412" y="36"/>
                    </a:cxn>
                    <a:cxn ang="0">
                      <a:pos x="343" y="0"/>
                    </a:cxn>
                    <a:cxn ang="0">
                      <a:pos x="238" y="15"/>
                    </a:cxn>
                    <a:cxn ang="0">
                      <a:pos x="112" y="86"/>
                    </a:cxn>
                    <a:cxn ang="0">
                      <a:pos x="43" y="172"/>
                    </a:cxn>
                    <a:cxn ang="0">
                      <a:pos x="0" y="336"/>
                    </a:cxn>
                    <a:cxn ang="0">
                      <a:pos x="7" y="442"/>
                    </a:cxn>
                    <a:cxn ang="0">
                      <a:pos x="50" y="527"/>
                    </a:cxn>
                    <a:cxn ang="0">
                      <a:pos x="112" y="547"/>
                    </a:cxn>
                    <a:cxn ang="0">
                      <a:pos x="195" y="547"/>
                    </a:cxn>
                    <a:cxn ang="0">
                      <a:pos x="285" y="504"/>
                    </a:cxn>
                    <a:cxn ang="0">
                      <a:pos x="323" y="484"/>
                    </a:cxn>
                    <a:cxn ang="0">
                      <a:pos x="350" y="450"/>
                    </a:cxn>
                    <a:cxn ang="0">
                      <a:pos x="478" y="555"/>
                    </a:cxn>
                    <a:cxn ang="0">
                      <a:pos x="514" y="547"/>
                    </a:cxn>
                    <a:cxn ang="0">
                      <a:pos x="499" y="512"/>
                    </a:cxn>
                    <a:cxn ang="0">
                      <a:pos x="409" y="383"/>
                    </a:cxn>
                  </a:cxnLst>
                  <a:pathLst>
                    <a:path w="514" h="555">
                      <a:moveTo>
                        <a:pt x="409" y="383"/>
                      </a:moveTo>
                      <a:lnTo>
                        <a:pt x="456" y="297"/>
                      </a:lnTo>
                      <a:lnTo>
                        <a:pt x="478" y="216"/>
                      </a:lnTo>
                      <a:lnTo>
                        <a:pt x="471" y="122"/>
                      </a:lnTo>
                      <a:lnTo>
                        <a:pt x="412" y="36"/>
                      </a:lnTo>
                      <a:lnTo>
                        <a:pt x="343" y="0"/>
                      </a:lnTo>
                      <a:lnTo>
                        <a:pt x="238" y="15"/>
                      </a:lnTo>
                      <a:lnTo>
                        <a:pt x="112" y="86"/>
                      </a:lnTo>
                      <a:lnTo>
                        <a:pt x="43" y="172"/>
                      </a:lnTo>
                      <a:lnTo>
                        <a:pt x="0" y="336"/>
                      </a:lnTo>
                      <a:lnTo>
                        <a:pt x="7" y="442"/>
                      </a:lnTo>
                      <a:lnTo>
                        <a:pt x="50" y="527"/>
                      </a:lnTo>
                      <a:lnTo>
                        <a:pt x="112" y="547"/>
                      </a:lnTo>
                      <a:lnTo>
                        <a:pt x="195" y="547"/>
                      </a:lnTo>
                      <a:lnTo>
                        <a:pt x="285" y="504"/>
                      </a:lnTo>
                      <a:lnTo>
                        <a:pt x="323" y="484"/>
                      </a:lnTo>
                      <a:lnTo>
                        <a:pt x="350" y="450"/>
                      </a:lnTo>
                      <a:lnTo>
                        <a:pt x="478" y="555"/>
                      </a:lnTo>
                      <a:lnTo>
                        <a:pt x="514" y="547"/>
                      </a:lnTo>
                      <a:lnTo>
                        <a:pt x="499" y="512"/>
                      </a:lnTo>
                      <a:lnTo>
                        <a:pt x="409" y="3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67" name="Freeform 62"/>
                <p:cNvSpPr>
                  <a:spLocks noChangeAspect="1"/>
                </p:cNvSpPr>
                <p:nvPr/>
              </p:nvSpPr>
              <p:spPr>
                <a:xfrm>
                  <a:off x="1016" y="505"/>
                  <a:ext cx="782" cy="1172"/>
                </a:xfrm>
                <a:custGeom>
                  <a:avLst/>
                  <a:gdLst/>
                  <a:ahLst/>
                  <a:cxnLst>
                    <a:cxn ang="0">
                      <a:pos x="405" y="347"/>
                    </a:cxn>
                    <a:cxn ang="0">
                      <a:pos x="422" y="214"/>
                    </a:cxn>
                    <a:cxn ang="0">
                      <a:pos x="441" y="51"/>
                    </a:cxn>
                    <a:cxn ang="0">
                      <a:pos x="515" y="0"/>
                    </a:cxn>
                    <a:cxn ang="0">
                      <a:pos x="592" y="0"/>
                    </a:cxn>
                    <a:cxn ang="0">
                      <a:pos x="682" y="70"/>
                    </a:cxn>
                    <a:cxn ang="0">
                      <a:pos x="748" y="235"/>
                    </a:cxn>
                    <a:cxn ang="0">
                      <a:pos x="784" y="456"/>
                    </a:cxn>
                    <a:cxn ang="0">
                      <a:pos x="748" y="706"/>
                    </a:cxn>
                    <a:cxn ang="0">
                      <a:pos x="682" y="855"/>
                    </a:cxn>
                    <a:cxn ang="0">
                      <a:pos x="557" y="1026"/>
                    </a:cxn>
                    <a:cxn ang="0">
                      <a:pos x="422" y="1131"/>
                    </a:cxn>
                    <a:cxn ang="0">
                      <a:pos x="257" y="1174"/>
                    </a:cxn>
                    <a:cxn ang="0">
                      <a:pos x="121" y="1139"/>
                    </a:cxn>
                    <a:cxn ang="0">
                      <a:pos x="35" y="1073"/>
                    </a:cxn>
                    <a:cxn ang="0">
                      <a:pos x="0" y="968"/>
                    </a:cxn>
                    <a:cxn ang="0">
                      <a:pos x="19" y="874"/>
                    </a:cxn>
                    <a:cxn ang="0">
                      <a:pos x="62" y="788"/>
                    </a:cxn>
                    <a:cxn ang="0">
                      <a:pos x="129" y="749"/>
                    </a:cxn>
                    <a:cxn ang="0">
                      <a:pos x="226" y="726"/>
                    </a:cxn>
                    <a:cxn ang="0">
                      <a:pos x="311" y="664"/>
                    </a:cxn>
                    <a:cxn ang="0">
                      <a:pos x="378" y="535"/>
                    </a:cxn>
                    <a:cxn ang="0">
                      <a:pos x="405" y="347"/>
                    </a:cxn>
                  </a:cxnLst>
                  <a:pathLst>
                    <a:path w="784" h="1174">
                      <a:moveTo>
                        <a:pt x="405" y="347"/>
                      </a:moveTo>
                      <a:lnTo>
                        <a:pt x="422" y="214"/>
                      </a:lnTo>
                      <a:lnTo>
                        <a:pt x="441" y="51"/>
                      </a:lnTo>
                      <a:lnTo>
                        <a:pt x="515" y="0"/>
                      </a:lnTo>
                      <a:lnTo>
                        <a:pt x="592" y="0"/>
                      </a:lnTo>
                      <a:lnTo>
                        <a:pt x="682" y="70"/>
                      </a:lnTo>
                      <a:lnTo>
                        <a:pt x="748" y="235"/>
                      </a:lnTo>
                      <a:lnTo>
                        <a:pt x="784" y="456"/>
                      </a:lnTo>
                      <a:lnTo>
                        <a:pt x="748" y="706"/>
                      </a:lnTo>
                      <a:lnTo>
                        <a:pt x="682" y="855"/>
                      </a:lnTo>
                      <a:lnTo>
                        <a:pt x="557" y="1026"/>
                      </a:lnTo>
                      <a:lnTo>
                        <a:pt x="422" y="1131"/>
                      </a:lnTo>
                      <a:lnTo>
                        <a:pt x="257" y="1174"/>
                      </a:lnTo>
                      <a:lnTo>
                        <a:pt x="121" y="1139"/>
                      </a:lnTo>
                      <a:lnTo>
                        <a:pt x="35" y="1073"/>
                      </a:lnTo>
                      <a:lnTo>
                        <a:pt x="0" y="968"/>
                      </a:lnTo>
                      <a:lnTo>
                        <a:pt x="19" y="874"/>
                      </a:lnTo>
                      <a:lnTo>
                        <a:pt x="62" y="788"/>
                      </a:lnTo>
                      <a:lnTo>
                        <a:pt x="129" y="749"/>
                      </a:lnTo>
                      <a:lnTo>
                        <a:pt x="226" y="726"/>
                      </a:lnTo>
                      <a:lnTo>
                        <a:pt x="311" y="664"/>
                      </a:lnTo>
                      <a:lnTo>
                        <a:pt x="378" y="535"/>
                      </a:lnTo>
                      <a:lnTo>
                        <a:pt x="405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68" name="Freeform 63"/>
                <p:cNvSpPr>
                  <a:spLocks noChangeAspect="1"/>
                </p:cNvSpPr>
                <p:nvPr/>
              </p:nvSpPr>
              <p:spPr>
                <a:xfrm>
                  <a:off x="830" y="1416"/>
                  <a:ext cx="1013" cy="1623"/>
                </a:xfrm>
                <a:custGeom>
                  <a:avLst/>
                  <a:gdLst/>
                  <a:ahLst/>
                  <a:cxnLst>
                    <a:cxn ang="0">
                      <a:pos x="326" y="52"/>
                    </a:cxn>
                    <a:cxn ang="0">
                      <a:pos x="369" y="0"/>
                    </a:cxn>
                    <a:cxn ang="0">
                      <a:pos x="456" y="0"/>
                    </a:cxn>
                    <a:cxn ang="0">
                      <a:pos x="499" y="71"/>
                    </a:cxn>
                    <a:cxn ang="0">
                      <a:pos x="577" y="242"/>
                    </a:cxn>
                    <a:cxn ang="0">
                      <a:pos x="686" y="430"/>
                    </a:cxn>
                    <a:cxn ang="0">
                      <a:pos x="857" y="578"/>
                    </a:cxn>
                    <a:cxn ang="0">
                      <a:pos x="990" y="688"/>
                    </a:cxn>
                    <a:cxn ang="0">
                      <a:pos x="1007" y="739"/>
                    </a:cxn>
                    <a:cxn ang="0">
                      <a:pos x="1007" y="793"/>
                    </a:cxn>
                    <a:cxn ang="0">
                      <a:pos x="819" y="953"/>
                    </a:cxn>
                    <a:cxn ang="0">
                      <a:pos x="608" y="1116"/>
                    </a:cxn>
                    <a:cxn ang="0">
                      <a:pos x="448" y="1187"/>
                    </a:cxn>
                    <a:cxn ang="0">
                      <a:pos x="276" y="1202"/>
                    </a:cxn>
                    <a:cxn ang="0">
                      <a:pos x="190" y="1210"/>
                    </a:cxn>
                    <a:cxn ang="0">
                      <a:pos x="148" y="1296"/>
                    </a:cxn>
                    <a:cxn ang="0">
                      <a:pos x="112" y="1393"/>
                    </a:cxn>
                    <a:cxn ang="0">
                      <a:pos x="135" y="1502"/>
                    </a:cxn>
                    <a:cxn ang="0">
                      <a:pos x="190" y="1523"/>
                    </a:cxn>
                    <a:cxn ang="0">
                      <a:pos x="190" y="1564"/>
                    </a:cxn>
                    <a:cxn ang="0">
                      <a:pos x="62" y="1615"/>
                    </a:cxn>
                    <a:cxn ang="0">
                      <a:pos x="19" y="1553"/>
                    </a:cxn>
                    <a:cxn ang="0">
                      <a:pos x="0" y="1444"/>
                    </a:cxn>
                    <a:cxn ang="0">
                      <a:pos x="41" y="1315"/>
                    </a:cxn>
                    <a:cxn ang="0">
                      <a:pos x="105" y="1202"/>
                    </a:cxn>
                    <a:cxn ang="0">
                      <a:pos x="190" y="1101"/>
                    </a:cxn>
                    <a:cxn ang="0">
                      <a:pos x="276" y="1073"/>
                    </a:cxn>
                    <a:cxn ang="0">
                      <a:pos x="362" y="1116"/>
                    </a:cxn>
                    <a:cxn ang="0">
                      <a:pos x="514" y="1050"/>
                    </a:cxn>
                    <a:cxn ang="0">
                      <a:pos x="643" y="945"/>
                    </a:cxn>
                    <a:cxn ang="0">
                      <a:pos x="791" y="816"/>
                    </a:cxn>
                    <a:cxn ang="0">
                      <a:pos x="842" y="758"/>
                    </a:cxn>
                    <a:cxn ang="0">
                      <a:pos x="834" y="707"/>
                    </a:cxn>
                    <a:cxn ang="0">
                      <a:pos x="662" y="610"/>
                    </a:cxn>
                    <a:cxn ang="0">
                      <a:pos x="514" y="480"/>
                    </a:cxn>
                    <a:cxn ang="0">
                      <a:pos x="343" y="309"/>
                    </a:cxn>
                    <a:cxn ang="0">
                      <a:pos x="283" y="157"/>
                    </a:cxn>
                    <a:cxn ang="0">
                      <a:pos x="326" y="52"/>
                    </a:cxn>
                  </a:cxnLst>
                  <a:pathLst>
                    <a:path w="1007" h="1615">
                      <a:moveTo>
                        <a:pt x="326" y="52"/>
                      </a:moveTo>
                      <a:lnTo>
                        <a:pt x="369" y="0"/>
                      </a:lnTo>
                      <a:lnTo>
                        <a:pt x="456" y="0"/>
                      </a:lnTo>
                      <a:lnTo>
                        <a:pt x="499" y="71"/>
                      </a:lnTo>
                      <a:lnTo>
                        <a:pt x="577" y="242"/>
                      </a:lnTo>
                      <a:lnTo>
                        <a:pt x="686" y="430"/>
                      </a:lnTo>
                      <a:lnTo>
                        <a:pt x="857" y="578"/>
                      </a:lnTo>
                      <a:lnTo>
                        <a:pt x="990" y="688"/>
                      </a:lnTo>
                      <a:lnTo>
                        <a:pt x="1007" y="739"/>
                      </a:lnTo>
                      <a:lnTo>
                        <a:pt x="1007" y="793"/>
                      </a:lnTo>
                      <a:lnTo>
                        <a:pt x="819" y="953"/>
                      </a:lnTo>
                      <a:lnTo>
                        <a:pt x="608" y="1116"/>
                      </a:lnTo>
                      <a:lnTo>
                        <a:pt x="448" y="1187"/>
                      </a:lnTo>
                      <a:lnTo>
                        <a:pt x="276" y="1202"/>
                      </a:lnTo>
                      <a:lnTo>
                        <a:pt x="190" y="1210"/>
                      </a:lnTo>
                      <a:lnTo>
                        <a:pt x="148" y="1296"/>
                      </a:lnTo>
                      <a:lnTo>
                        <a:pt x="112" y="1393"/>
                      </a:lnTo>
                      <a:lnTo>
                        <a:pt x="135" y="1502"/>
                      </a:lnTo>
                      <a:lnTo>
                        <a:pt x="190" y="1523"/>
                      </a:lnTo>
                      <a:lnTo>
                        <a:pt x="190" y="1564"/>
                      </a:lnTo>
                      <a:lnTo>
                        <a:pt x="62" y="1615"/>
                      </a:lnTo>
                      <a:lnTo>
                        <a:pt x="19" y="1553"/>
                      </a:lnTo>
                      <a:lnTo>
                        <a:pt x="0" y="1444"/>
                      </a:lnTo>
                      <a:lnTo>
                        <a:pt x="41" y="1315"/>
                      </a:lnTo>
                      <a:lnTo>
                        <a:pt x="105" y="1202"/>
                      </a:lnTo>
                      <a:lnTo>
                        <a:pt x="190" y="1101"/>
                      </a:lnTo>
                      <a:lnTo>
                        <a:pt x="276" y="1073"/>
                      </a:lnTo>
                      <a:lnTo>
                        <a:pt x="362" y="1116"/>
                      </a:lnTo>
                      <a:lnTo>
                        <a:pt x="514" y="1050"/>
                      </a:lnTo>
                      <a:lnTo>
                        <a:pt x="643" y="945"/>
                      </a:lnTo>
                      <a:lnTo>
                        <a:pt x="791" y="816"/>
                      </a:lnTo>
                      <a:lnTo>
                        <a:pt x="842" y="758"/>
                      </a:lnTo>
                      <a:lnTo>
                        <a:pt x="834" y="707"/>
                      </a:lnTo>
                      <a:lnTo>
                        <a:pt x="662" y="610"/>
                      </a:lnTo>
                      <a:lnTo>
                        <a:pt x="514" y="480"/>
                      </a:lnTo>
                      <a:lnTo>
                        <a:pt x="343" y="309"/>
                      </a:lnTo>
                      <a:lnTo>
                        <a:pt x="283" y="157"/>
                      </a:lnTo>
                      <a:lnTo>
                        <a:pt x="326" y="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69" name="Freeform 64"/>
                <p:cNvSpPr>
                  <a:spLocks noChangeAspect="1"/>
                </p:cNvSpPr>
                <p:nvPr/>
              </p:nvSpPr>
              <p:spPr>
                <a:xfrm>
                  <a:off x="-3" y="1424"/>
                  <a:ext cx="1327" cy="1488"/>
                </a:xfrm>
                <a:custGeom>
                  <a:avLst/>
                  <a:gdLst/>
                  <a:ahLst/>
                  <a:cxnLst>
                    <a:cxn ang="0">
                      <a:pos x="905" y="370"/>
                    </a:cxn>
                    <a:cxn ang="0">
                      <a:pos x="1057" y="113"/>
                    </a:cxn>
                    <a:cxn ang="0">
                      <a:pos x="1183" y="0"/>
                    </a:cxn>
                    <a:cxn ang="0">
                      <a:pos x="1292" y="19"/>
                    </a:cxn>
                    <a:cxn ang="0">
                      <a:pos x="1326" y="136"/>
                    </a:cxn>
                    <a:cxn ang="0">
                      <a:pos x="1162" y="394"/>
                    </a:cxn>
                    <a:cxn ang="0">
                      <a:pos x="971" y="651"/>
                    </a:cxn>
                    <a:cxn ang="0">
                      <a:pos x="769" y="878"/>
                    </a:cxn>
                    <a:cxn ang="0">
                      <a:pos x="577" y="1015"/>
                    </a:cxn>
                    <a:cxn ang="0">
                      <a:pos x="449" y="1116"/>
                    </a:cxn>
                    <a:cxn ang="0">
                      <a:pos x="328" y="1116"/>
                    </a:cxn>
                    <a:cxn ang="0">
                      <a:pos x="277" y="1099"/>
                    </a:cxn>
                    <a:cxn ang="0">
                      <a:pos x="277" y="1221"/>
                    </a:cxn>
                    <a:cxn ang="0">
                      <a:pos x="172" y="1358"/>
                    </a:cxn>
                    <a:cxn ang="0">
                      <a:pos x="86" y="1401"/>
                    </a:cxn>
                    <a:cxn ang="0">
                      <a:pos x="93" y="1478"/>
                    </a:cxn>
                    <a:cxn ang="0">
                      <a:pos x="9" y="1487"/>
                    </a:cxn>
                    <a:cxn ang="0">
                      <a:pos x="0" y="1373"/>
                    </a:cxn>
                    <a:cxn ang="0">
                      <a:pos x="71" y="1287"/>
                    </a:cxn>
                    <a:cxn ang="0">
                      <a:pos x="172" y="1210"/>
                    </a:cxn>
                    <a:cxn ang="0">
                      <a:pos x="215" y="1123"/>
                    </a:cxn>
                    <a:cxn ang="0">
                      <a:pos x="223" y="1015"/>
                    </a:cxn>
                    <a:cxn ang="0">
                      <a:pos x="215" y="987"/>
                    </a:cxn>
                    <a:cxn ang="0">
                      <a:pos x="266" y="951"/>
                    </a:cxn>
                    <a:cxn ang="0">
                      <a:pos x="309" y="951"/>
                    </a:cxn>
                    <a:cxn ang="0">
                      <a:pos x="343" y="1015"/>
                    </a:cxn>
                    <a:cxn ang="0">
                      <a:pos x="406" y="1037"/>
                    </a:cxn>
                    <a:cxn ang="0">
                      <a:pos x="472" y="1015"/>
                    </a:cxn>
                    <a:cxn ang="0">
                      <a:pos x="558" y="928"/>
                    </a:cxn>
                    <a:cxn ang="0">
                      <a:pos x="691" y="792"/>
                    </a:cxn>
                    <a:cxn ang="0">
                      <a:pos x="800" y="628"/>
                    </a:cxn>
                    <a:cxn ang="0">
                      <a:pos x="862" y="492"/>
                    </a:cxn>
                    <a:cxn ang="0">
                      <a:pos x="905" y="370"/>
                    </a:cxn>
                  </a:cxnLst>
                  <a:pathLst>
                    <a:path w="1326" h="1487">
                      <a:moveTo>
                        <a:pt x="905" y="370"/>
                      </a:moveTo>
                      <a:lnTo>
                        <a:pt x="1057" y="113"/>
                      </a:lnTo>
                      <a:lnTo>
                        <a:pt x="1183" y="0"/>
                      </a:lnTo>
                      <a:lnTo>
                        <a:pt x="1292" y="19"/>
                      </a:lnTo>
                      <a:lnTo>
                        <a:pt x="1326" y="136"/>
                      </a:lnTo>
                      <a:lnTo>
                        <a:pt x="1162" y="394"/>
                      </a:lnTo>
                      <a:lnTo>
                        <a:pt x="971" y="651"/>
                      </a:lnTo>
                      <a:lnTo>
                        <a:pt x="769" y="878"/>
                      </a:lnTo>
                      <a:lnTo>
                        <a:pt x="577" y="1015"/>
                      </a:lnTo>
                      <a:lnTo>
                        <a:pt x="449" y="1116"/>
                      </a:lnTo>
                      <a:lnTo>
                        <a:pt x="328" y="1116"/>
                      </a:lnTo>
                      <a:lnTo>
                        <a:pt x="277" y="1099"/>
                      </a:lnTo>
                      <a:lnTo>
                        <a:pt x="277" y="1221"/>
                      </a:lnTo>
                      <a:lnTo>
                        <a:pt x="172" y="1358"/>
                      </a:lnTo>
                      <a:lnTo>
                        <a:pt x="86" y="1401"/>
                      </a:lnTo>
                      <a:lnTo>
                        <a:pt x="93" y="1478"/>
                      </a:lnTo>
                      <a:lnTo>
                        <a:pt x="9" y="1487"/>
                      </a:lnTo>
                      <a:lnTo>
                        <a:pt x="0" y="1373"/>
                      </a:lnTo>
                      <a:lnTo>
                        <a:pt x="71" y="1287"/>
                      </a:lnTo>
                      <a:lnTo>
                        <a:pt x="172" y="1210"/>
                      </a:lnTo>
                      <a:lnTo>
                        <a:pt x="215" y="1123"/>
                      </a:lnTo>
                      <a:lnTo>
                        <a:pt x="223" y="1015"/>
                      </a:lnTo>
                      <a:lnTo>
                        <a:pt x="215" y="987"/>
                      </a:lnTo>
                      <a:lnTo>
                        <a:pt x="266" y="951"/>
                      </a:lnTo>
                      <a:lnTo>
                        <a:pt x="309" y="951"/>
                      </a:lnTo>
                      <a:lnTo>
                        <a:pt x="343" y="1015"/>
                      </a:lnTo>
                      <a:lnTo>
                        <a:pt x="406" y="1037"/>
                      </a:lnTo>
                      <a:lnTo>
                        <a:pt x="472" y="1015"/>
                      </a:lnTo>
                      <a:lnTo>
                        <a:pt x="558" y="928"/>
                      </a:lnTo>
                      <a:lnTo>
                        <a:pt x="691" y="792"/>
                      </a:lnTo>
                      <a:lnTo>
                        <a:pt x="800" y="628"/>
                      </a:lnTo>
                      <a:lnTo>
                        <a:pt x="862" y="492"/>
                      </a:lnTo>
                      <a:lnTo>
                        <a:pt x="905" y="3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70" name="Freeform 65"/>
                <p:cNvSpPr>
                  <a:spLocks noChangeAspect="1"/>
                </p:cNvSpPr>
                <p:nvPr/>
              </p:nvSpPr>
              <p:spPr>
                <a:xfrm>
                  <a:off x="1548" y="592"/>
                  <a:ext cx="1301" cy="823"/>
                </a:xfrm>
                <a:custGeom>
                  <a:avLst/>
                  <a:gdLst/>
                  <a:ahLst/>
                  <a:cxnLst>
                    <a:cxn ang="0">
                      <a:pos x="16" y="145"/>
                    </a:cxn>
                    <a:cxn ang="0">
                      <a:pos x="0" y="36"/>
                    </a:cxn>
                    <a:cxn ang="0">
                      <a:pos x="63" y="0"/>
                    </a:cxn>
                    <a:cxn ang="0">
                      <a:pos x="172" y="21"/>
                    </a:cxn>
                    <a:cxn ang="0">
                      <a:pos x="320" y="165"/>
                    </a:cxn>
                    <a:cxn ang="0">
                      <a:pos x="465" y="336"/>
                    </a:cxn>
                    <a:cxn ang="0">
                      <a:pos x="620" y="484"/>
                    </a:cxn>
                    <a:cxn ang="0">
                      <a:pos x="812" y="559"/>
                    </a:cxn>
                    <a:cxn ang="0">
                      <a:pos x="999" y="578"/>
                    </a:cxn>
                    <a:cxn ang="0">
                      <a:pos x="1081" y="559"/>
                    </a:cxn>
                    <a:cxn ang="0">
                      <a:pos x="1198" y="493"/>
                    </a:cxn>
                    <a:cxn ang="0">
                      <a:pos x="1303" y="508"/>
                    </a:cxn>
                    <a:cxn ang="0">
                      <a:pos x="1261" y="559"/>
                    </a:cxn>
                    <a:cxn ang="0">
                      <a:pos x="1175" y="594"/>
                    </a:cxn>
                    <a:cxn ang="0">
                      <a:pos x="1113" y="637"/>
                    </a:cxn>
                    <a:cxn ang="0">
                      <a:pos x="1081" y="699"/>
                    </a:cxn>
                    <a:cxn ang="0">
                      <a:pos x="1081" y="793"/>
                    </a:cxn>
                    <a:cxn ang="0">
                      <a:pos x="1027" y="827"/>
                    </a:cxn>
                    <a:cxn ang="0">
                      <a:pos x="999" y="750"/>
                    </a:cxn>
                    <a:cxn ang="0">
                      <a:pos x="941" y="679"/>
                    </a:cxn>
                    <a:cxn ang="0">
                      <a:pos x="847" y="656"/>
                    </a:cxn>
                    <a:cxn ang="0">
                      <a:pos x="699" y="602"/>
                    </a:cxn>
                    <a:cxn ang="0">
                      <a:pos x="527" y="527"/>
                    </a:cxn>
                    <a:cxn ang="0">
                      <a:pos x="378" y="422"/>
                    </a:cxn>
                    <a:cxn ang="0">
                      <a:pos x="226" y="302"/>
                    </a:cxn>
                    <a:cxn ang="0">
                      <a:pos x="78" y="227"/>
                    </a:cxn>
                    <a:cxn ang="0">
                      <a:pos x="16" y="145"/>
                    </a:cxn>
                  </a:cxnLst>
                  <a:pathLst>
                    <a:path w="1303" h="827">
                      <a:moveTo>
                        <a:pt x="16" y="145"/>
                      </a:moveTo>
                      <a:lnTo>
                        <a:pt x="0" y="36"/>
                      </a:lnTo>
                      <a:lnTo>
                        <a:pt x="63" y="0"/>
                      </a:lnTo>
                      <a:lnTo>
                        <a:pt x="172" y="21"/>
                      </a:lnTo>
                      <a:lnTo>
                        <a:pt x="320" y="165"/>
                      </a:lnTo>
                      <a:lnTo>
                        <a:pt x="465" y="336"/>
                      </a:lnTo>
                      <a:lnTo>
                        <a:pt x="620" y="484"/>
                      </a:lnTo>
                      <a:lnTo>
                        <a:pt x="812" y="559"/>
                      </a:lnTo>
                      <a:lnTo>
                        <a:pt x="999" y="578"/>
                      </a:lnTo>
                      <a:lnTo>
                        <a:pt x="1081" y="559"/>
                      </a:lnTo>
                      <a:lnTo>
                        <a:pt x="1198" y="493"/>
                      </a:lnTo>
                      <a:lnTo>
                        <a:pt x="1303" y="508"/>
                      </a:lnTo>
                      <a:lnTo>
                        <a:pt x="1261" y="559"/>
                      </a:lnTo>
                      <a:lnTo>
                        <a:pt x="1175" y="594"/>
                      </a:lnTo>
                      <a:lnTo>
                        <a:pt x="1113" y="637"/>
                      </a:lnTo>
                      <a:lnTo>
                        <a:pt x="1081" y="699"/>
                      </a:lnTo>
                      <a:lnTo>
                        <a:pt x="1081" y="793"/>
                      </a:lnTo>
                      <a:lnTo>
                        <a:pt x="1027" y="827"/>
                      </a:lnTo>
                      <a:lnTo>
                        <a:pt x="999" y="750"/>
                      </a:lnTo>
                      <a:lnTo>
                        <a:pt x="941" y="679"/>
                      </a:lnTo>
                      <a:lnTo>
                        <a:pt x="847" y="656"/>
                      </a:lnTo>
                      <a:lnTo>
                        <a:pt x="699" y="602"/>
                      </a:lnTo>
                      <a:lnTo>
                        <a:pt x="527" y="527"/>
                      </a:lnTo>
                      <a:lnTo>
                        <a:pt x="378" y="422"/>
                      </a:lnTo>
                      <a:lnTo>
                        <a:pt x="226" y="302"/>
                      </a:lnTo>
                      <a:lnTo>
                        <a:pt x="78" y="227"/>
                      </a:lnTo>
                      <a:lnTo>
                        <a:pt x="16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771" name="Freeform 66"/>
                <p:cNvSpPr>
                  <a:spLocks noChangeAspect="1"/>
                </p:cNvSpPr>
                <p:nvPr/>
              </p:nvSpPr>
              <p:spPr>
                <a:xfrm>
                  <a:off x="1542" y="663"/>
                  <a:ext cx="1160" cy="871"/>
                </a:xfrm>
                <a:custGeom>
                  <a:avLst/>
                  <a:gdLst/>
                  <a:ahLst/>
                  <a:cxnLst>
                    <a:cxn ang="0">
                      <a:pos x="0" y="163"/>
                    </a:cxn>
                    <a:cxn ang="0">
                      <a:pos x="19" y="15"/>
                    </a:cxn>
                    <a:cxn ang="0">
                      <a:pos x="113" y="0"/>
                    </a:cxn>
                    <a:cxn ang="0">
                      <a:pos x="173" y="62"/>
                    </a:cxn>
                    <a:cxn ang="0">
                      <a:pos x="192" y="207"/>
                    </a:cxn>
                    <a:cxn ang="0">
                      <a:pos x="285" y="429"/>
                    </a:cxn>
                    <a:cxn ang="0">
                      <a:pos x="449" y="600"/>
                    </a:cxn>
                    <a:cxn ang="0">
                      <a:pos x="585" y="698"/>
                    </a:cxn>
                    <a:cxn ang="0">
                      <a:pos x="906" y="707"/>
                    </a:cxn>
                    <a:cxn ang="0">
                      <a:pos x="1050" y="643"/>
                    </a:cxn>
                    <a:cxn ang="0">
                      <a:pos x="1112" y="570"/>
                    </a:cxn>
                    <a:cxn ang="0">
                      <a:pos x="1163" y="578"/>
                    </a:cxn>
                    <a:cxn ang="0">
                      <a:pos x="1155" y="664"/>
                    </a:cxn>
                    <a:cxn ang="0">
                      <a:pos x="1112" y="827"/>
                    </a:cxn>
                    <a:cxn ang="0">
                      <a:pos x="1155" y="870"/>
                    </a:cxn>
                    <a:cxn ang="0">
                      <a:pos x="1034" y="851"/>
                    </a:cxn>
                    <a:cxn ang="0">
                      <a:pos x="1007" y="808"/>
                    </a:cxn>
                    <a:cxn ang="0">
                      <a:pos x="812" y="792"/>
                    </a:cxn>
                    <a:cxn ang="0">
                      <a:pos x="585" y="784"/>
                    </a:cxn>
                    <a:cxn ang="0">
                      <a:pos x="449" y="722"/>
                    </a:cxn>
                    <a:cxn ang="0">
                      <a:pos x="363" y="656"/>
                    </a:cxn>
                    <a:cxn ang="0">
                      <a:pos x="265" y="535"/>
                    </a:cxn>
                    <a:cxn ang="0">
                      <a:pos x="113" y="386"/>
                    </a:cxn>
                    <a:cxn ang="0">
                      <a:pos x="19" y="257"/>
                    </a:cxn>
                    <a:cxn ang="0">
                      <a:pos x="0" y="163"/>
                    </a:cxn>
                  </a:cxnLst>
                  <a:pathLst>
                    <a:path w="1163" h="870">
                      <a:moveTo>
                        <a:pt x="0" y="163"/>
                      </a:moveTo>
                      <a:lnTo>
                        <a:pt x="19" y="15"/>
                      </a:lnTo>
                      <a:lnTo>
                        <a:pt x="113" y="0"/>
                      </a:lnTo>
                      <a:lnTo>
                        <a:pt x="173" y="62"/>
                      </a:lnTo>
                      <a:lnTo>
                        <a:pt x="192" y="207"/>
                      </a:lnTo>
                      <a:lnTo>
                        <a:pt x="285" y="429"/>
                      </a:lnTo>
                      <a:lnTo>
                        <a:pt x="449" y="600"/>
                      </a:lnTo>
                      <a:lnTo>
                        <a:pt x="585" y="698"/>
                      </a:lnTo>
                      <a:lnTo>
                        <a:pt x="906" y="707"/>
                      </a:lnTo>
                      <a:lnTo>
                        <a:pt x="1050" y="643"/>
                      </a:lnTo>
                      <a:lnTo>
                        <a:pt x="1112" y="570"/>
                      </a:lnTo>
                      <a:lnTo>
                        <a:pt x="1163" y="578"/>
                      </a:lnTo>
                      <a:lnTo>
                        <a:pt x="1155" y="664"/>
                      </a:lnTo>
                      <a:lnTo>
                        <a:pt x="1112" y="827"/>
                      </a:lnTo>
                      <a:lnTo>
                        <a:pt x="1155" y="870"/>
                      </a:lnTo>
                      <a:lnTo>
                        <a:pt x="1034" y="851"/>
                      </a:lnTo>
                      <a:lnTo>
                        <a:pt x="1007" y="808"/>
                      </a:lnTo>
                      <a:lnTo>
                        <a:pt x="812" y="792"/>
                      </a:lnTo>
                      <a:lnTo>
                        <a:pt x="585" y="784"/>
                      </a:lnTo>
                      <a:lnTo>
                        <a:pt x="449" y="722"/>
                      </a:lnTo>
                      <a:lnTo>
                        <a:pt x="363" y="656"/>
                      </a:lnTo>
                      <a:lnTo>
                        <a:pt x="265" y="535"/>
                      </a:lnTo>
                      <a:lnTo>
                        <a:pt x="113" y="386"/>
                      </a:lnTo>
                      <a:lnTo>
                        <a:pt x="19" y="257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1772" name="xjhwt9"/>
              <p:cNvGrpSpPr>
                <a:grpSpLocks noChangeAspect="1"/>
              </p:cNvGrpSpPr>
              <p:nvPr/>
            </p:nvGrpSpPr>
            <p:grpSpPr>
              <a:xfrm>
                <a:off x="6573909" y="2690192"/>
                <a:ext cx="1244498" cy="361559"/>
                <a:chOff x="1" y="0"/>
                <a:chExt cx="3623" cy="1296"/>
              </a:xfrm>
            </p:grpSpPr>
            <p:sp>
              <p:nvSpPr>
                <p:cNvPr id="31773" name="Freeform 68" descr="栎木"/>
                <p:cNvSpPr>
                  <a:spLocks noChangeAspect="1"/>
                </p:cNvSpPr>
                <p:nvPr/>
              </p:nvSpPr>
              <p:spPr>
                <a:xfrm>
                  <a:off x="1" y="0"/>
                  <a:ext cx="3623" cy="8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47483647" y="0"/>
                    </a:cxn>
                    <a:cxn ang="0">
                      <a:pos x="2147483647" y="245171932"/>
                    </a:cxn>
                    <a:cxn ang="0">
                      <a:pos x="0" y="245171932"/>
                    </a:cxn>
                    <a:cxn ang="0">
                      <a:pos x="0" y="0"/>
                    </a:cxn>
                  </a:cxnLst>
                  <a:pathLst>
                    <a:path w="400" h="400">
                      <a:moveTo>
                        <a:pt x="0" y="0"/>
                      </a:moveTo>
                      <a:lnTo>
                        <a:pt x="400" y="0"/>
                      </a:lnTo>
                      <a:lnTo>
                        <a:pt x="400" y="400"/>
                      </a:lnTo>
                      <a:lnTo>
                        <a:pt x="0" y="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blipFill rotWithShape="0">
                  <a:blip r:embed="rId2"/>
                </a:blip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31774" name="Group 69"/>
                <p:cNvGrpSpPr>
                  <a:grpSpLocks noChangeAspect="1"/>
                </p:cNvGrpSpPr>
                <p:nvPr/>
              </p:nvGrpSpPr>
              <p:grpSpPr>
                <a:xfrm>
                  <a:off x="495" y="711"/>
                  <a:ext cx="578" cy="585"/>
                  <a:chOff x="3" y="-23"/>
                  <a:chExt cx="1439" cy="1458"/>
                </a:xfrm>
              </p:grpSpPr>
              <p:sp>
                <p:nvSpPr>
                  <p:cNvPr id="31775" name="Oval 70"/>
                  <p:cNvSpPr>
                    <a:spLocks noChangeAspect="1"/>
                  </p:cNvSpPr>
                  <p:nvPr/>
                </p:nvSpPr>
                <p:spPr>
                  <a:xfrm>
                    <a:off x="3" y="-23"/>
                    <a:ext cx="1439" cy="145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76" name="Oval 71"/>
                  <p:cNvSpPr>
                    <a:spLocks noChangeAspect="1"/>
                  </p:cNvSpPr>
                  <p:nvPr/>
                </p:nvSpPr>
                <p:spPr>
                  <a:xfrm>
                    <a:off x="199" y="175"/>
                    <a:ext cx="1048" cy="106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18900000" scaled="1"/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77" name="Oval 72"/>
                  <p:cNvSpPr>
                    <a:spLocks noChangeAspect="1"/>
                  </p:cNvSpPr>
                  <p:nvPr/>
                </p:nvSpPr>
                <p:spPr>
                  <a:xfrm>
                    <a:off x="406" y="373"/>
                    <a:ext cx="633" cy="66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78" name="Oval 73"/>
                  <p:cNvSpPr>
                    <a:spLocks noChangeAspect="1"/>
                  </p:cNvSpPr>
                  <p:nvPr/>
                </p:nvSpPr>
                <p:spPr>
                  <a:xfrm>
                    <a:off x="602" y="600"/>
                    <a:ext cx="242" cy="241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779" name="Group 74"/>
                <p:cNvGrpSpPr>
                  <a:grpSpLocks noChangeAspect="1"/>
                </p:cNvGrpSpPr>
                <p:nvPr/>
              </p:nvGrpSpPr>
              <p:grpSpPr>
                <a:xfrm>
                  <a:off x="2543" y="711"/>
                  <a:ext cx="578" cy="585"/>
                  <a:chOff x="4" y="-23"/>
                  <a:chExt cx="1439" cy="1458"/>
                </a:xfrm>
              </p:grpSpPr>
              <p:sp>
                <p:nvSpPr>
                  <p:cNvPr id="31780" name="Oval 75"/>
                  <p:cNvSpPr>
                    <a:spLocks noChangeAspect="1"/>
                  </p:cNvSpPr>
                  <p:nvPr/>
                </p:nvSpPr>
                <p:spPr>
                  <a:xfrm>
                    <a:off x="4" y="-23"/>
                    <a:ext cx="1439" cy="1458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8F8F8F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81" name="Oval 76"/>
                  <p:cNvSpPr>
                    <a:spLocks noChangeAspect="1"/>
                  </p:cNvSpPr>
                  <p:nvPr/>
                </p:nvSpPr>
                <p:spPr>
                  <a:xfrm>
                    <a:off x="200" y="175"/>
                    <a:ext cx="1048" cy="106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100000">
                        <a:srgbClr val="000000"/>
                      </a:gs>
                    </a:gsLst>
                    <a:lin ang="18900000" scaled="1"/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82" name="Oval 77"/>
                  <p:cNvSpPr>
                    <a:spLocks noChangeAspect="1"/>
                  </p:cNvSpPr>
                  <p:nvPr/>
                </p:nvSpPr>
                <p:spPr>
                  <a:xfrm>
                    <a:off x="407" y="373"/>
                    <a:ext cx="633" cy="665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808080"/>
                      </a:gs>
                      <a:gs pos="100000">
                        <a:srgbClr val="969696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83" name="Oval 78"/>
                  <p:cNvSpPr>
                    <a:spLocks noChangeAspect="1"/>
                  </p:cNvSpPr>
                  <p:nvPr/>
                </p:nvSpPr>
                <p:spPr>
                  <a:xfrm>
                    <a:off x="603" y="600"/>
                    <a:ext cx="242" cy="241"/>
                  </a:xfrm>
                  <a:prstGeom prst="ellipse">
                    <a:avLst/>
                  </a:prstGeom>
                  <a:solidFill>
                    <a:srgbClr val="333333"/>
                  </a:solidFill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 sz="2400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1784" name="Group 79"/>
              <p:cNvGrpSpPr/>
              <p:nvPr/>
            </p:nvGrpSpPr>
            <p:grpSpPr>
              <a:xfrm>
                <a:off x="3715676" y="2184544"/>
                <a:ext cx="3971638" cy="643209"/>
                <a:chOff x="0" y="-30"/>
                <a:chExt cx="3216" cy="643"/>
              </a:xfrm>
            </p:grpSpPr>
            <p:grpSp>
              <p:nvGrpSpPr>
                <p:cNvPr id="31785" name="Group 80"/>
                <p:cNvGrpSpPr/>
                <p:nvPr/>
              </p:nvGrpSpPr>
              <p:grpSpPr>
                <a:xfrm>
                  <a:off x="0" y="0"/>
                  <a:ext cx="922" cy="613"/>
                  <a:chOff x="0" y="0"/>
                  <a:chExt cx="922" cy="613"/>
                </a:xfrm>
              </p:grpSpPr>
              <p:sp>
                <p:nvSpPr>
                  <p:cNvPr id="31786" name="Line 81"/>
                  <p:cNvSpPr/>
                  <p:nvPr/>
                </p:nvSpPr>
                <p:spPr>
                  <a:xfrm>
                    <a:off x="0" y="336"/>
                    <a:ext cx="57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 w="med" len="med"/>
                  </a:ln>
                </p:spPr>
                <p:txBody>
                  <a:bodyPr anchor="t" anchorCtr="0"/>
                  <a:p>
                    <a:endParaRPr lang="zh-CN" altLang="en-US" sz="10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87" name="Text Box 82"/>
                  <p:cNvSpPr txBox="1"/>
                  <p:nvPr/>
                </p:nvSpPr>
                <p:spPr>
                  <a:xfrm>
                    <a:off x="538" y="0"/>
                    <a:ext cx="384" cy="6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i="1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F</a:t>
                    </a:r>
                    <a:endParaRPr lang="en-US" altLang="zh-CN" sz="2400" i="1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31788" name="Group 83"/>
                <p:cNvGrpSpPr/>
                <p:nvPr/>
              </p:nvGrpSpPr>
              <p:grpSpPr>
                <a:xfrm>
                  <a:off x="2421" y="-30"/>
                  <a:ext cx="795" cy="586"/>
                  <a:chOff x="0" y="-36"/>
                  <a:chExt cx="795" cy="586"/>
                </a:xfrm>
              </p:grpSpPr>
              <p:sp>
                <p:nvSpPr>
                  <p:cNvPr id="31789" name="Line 84"/>
                  <p:cNvSpPr/>
                  <p:nvPr/>
                </p:nvSpPr>
                <p:spPr>
                  <a:xfrm>
                    <a:off x="0" y="321"/>
                    <a:ext cx="57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 w="med" len="med"/>
                  </a:ln>
                </p:spPr>
                <p:txBody>
                  <a:bodyPr anchor="t" anchorCtr="0"/>
                  <a:p>
                    <a:endParaRPr lang="zh-CN" altLang="en-US" sz="10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1790" name="Text Box 85"/>
                  <p:cNvSpPr txBox="1"/>
                  <p:nvPr/>
                </p:nvSpPr>
                <p:spPr>
                  <a:xfrm>
                    <a:off x="507" y="-36"/>
                    <a:ext cx="288" cy="58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anchor="t" anchorCtr="0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i="1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F</a:t>
                    </a:r>
                    <a:endParaRPr lang="en-US" altLang="zh-CN" sz="2400" i="1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31791" name="Group 86"/>
              <p:cNvGrpSpPr/>
              <p:nvPr/>
            </p:nvGrpSpPr>
            <p:grpSpPr>
              <a:xfrm>
                <a:off x="3604529" y="2940785"/>
                <a:ext cx="2995928" cy="683218"/>
                <a:chOff x="0" y="0"/>
                <a:chExt cx="2995928" cy="683"/>
              </a:xfrm>
            </p:grpSpPr>
            <p:sp>
              <p:nvSpPr>
                <p:cNvPr id="31792" name="Line 87"/>
                <p:cNvSpPr/>
                <p:nvPr/>
              </p:nvSpPr>
              <p:spPr>
                <a:xfrm>
                  <a:off x="0" y="0"/>
                  <a:ext cx="0" cy="24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3" name="Line 88"/>
                <p:cNvSpPr/>
                <p:nvPr/>
              </p:nvSpPr>
              <p:spPr>
                <a:xfrm>
                  <a:off x="2995081" y="1"/>
                  <a:ext cx="847" cy="24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4" name="Line 89"/>
                <p:cNvSpPr/>
                <p:nvPr/>
              </p:nvSpPr>
              <p:spPr>
                <a:xfrm>
                  <a:off x="0" y="231"/>
                  <a:ext cx="2995080" cy="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triangl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5" name="Text Box 90"/>
                <p:cNvSpPr txBox="1"/>
                <p:nvPr/>
              </p:nvSpPr>
              <p:spPr>
                <a:xfrm>
                  <a:off x="1234614" y="71"/>
                  <a:ext cx="501297" cy="612"/>
                </a:xfrm>
                <a:prstGeom prst="rect">
                  <a:avLst/>
                </a:prstGeom>
                <a:noFill/>
                <a:ln w="9525"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</a:extLst>
              </p:spPr>
              <p:txBody>
                <a:bodyPr wrap="square" anchor="t" anchorCtr="0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s</a:t>
                  </a:r>
                  <a:endParaRPr lang="en-US" altLang="zh-CN" sz="2400" i="1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1796" name="Freeform 100"/>
              <p:cNvSpPr>
                <a:spLocks noChangeAspect="1"/>
              </p:cNvSpPr>
              <p:nvPr/>
            </p:nvSpPr>
            <p:spPr>
              <a:xfrm>
                <a:off x="3606778" y="2687073"/>
                <a:ext cx="1244604" cy="2457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47483647" y="0"/>
                  </a:cxn>
                  <a:cxn ang="0">
                    <a:pos x="2147483647" y="1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>
                  <a:alpha val="50194"/>
                </a:schemeClr>
              </a:solidFill>
              <a:ln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31797" name="Group 101"/>
              <p:cNvGrpSpPr>
                <a:grpSpLocks noChangeAspect="1"/>
              </p:cNvGrpSpPr>
              <p:nvPr/>
            </p:nvGrpSpPr>
            <p:grpSpPr>
              <a:xfrm>
                <a:off x="3776613" y="2888442"/>
                <a:ext cx="198415" cy="160157"/>
                <a:chOff x="1" y="6"/>
                <a:chExt cx="1437" cy="1432"/>
              </a:xfrm>
            </p:grpSpPr>
            <p:sp>
              <p:nvSpPr>
                <p:cNvPr id="31798" name="Oval 102"/>
                <p:cNvSpPr>
                  <a:spLocks noChangeAspect="1"/>
                </p:cNvSpPr>
                <p:nvPr/>
              </p:nvSpPr>
              <p:spPr>
                <a:xfrm>
                  <a:off x="1" y="6"/>
                  <a:ext cx="1437" cy="1432"/>
                </a:xfrm>
                <a:prstGeom prst="ellipse">
                  <a:avLst/>
                </a:prstGeom>
                <a:solidFill>
                  <a:schemeClr val="folHlink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799" name="Oval 103"/>
                <p:cNvSpPr>
                  <a:spLocks noChangeAspect="1"/>
                </p:cNvSpPr>
                <p:nvPr/>
              </p:nvSpPr>
              <p:spPr>
                <a:xfrm>
                  <a:off x="197" y="204"/>
                  <a:ext cx="1046" cy="1035"/>
                </a:xfrm>
                <a:prstGeom prst="ellipse">
                  <a:avLst/>
                </a:prstGeom>
                <a:solidFill>
                  <a:schemeClr val="folHlink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0" name="Oval 104"/>
                <p:cNvSpPr>
                  <a:spLocks noChangeAspect="1"/>
                </p:cNvSpPr>
                <p:nvPr/>
              </p:nvSpPr>
              <p:spPr>
                <a:xfrm>
                  <a:off x="404" y="403"/>
                  <a:ext cx="632" cy="652"/>
                </a:xfrm>
                <a:prstGeom prst="ellipse">
                  <a:avLst/>
                </a:prstGeom>
                <a:solidFill>
                  <a:schemeClr val="folHlink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1" name="Oval 105"/>
                <p:cNvSpPr>
                  <a:spLocks noChangeAspect="1"/>
                </p:cNvSpPr>
                <p:nvPr/>
              </p:nvSpPr>
              <p:spPr>
                <a:xfrm>
                  <a:off x="599" y="616"/>
                  <a:ext cx="241" cy="241"/>
                </a:xfrm>
                <a:prstGeom prst="ellipse">
                  <a:avLst/>
                </a:prstGeom>
                <a:solidFill>
                  <a:schemeClr val="folHlink">
                    <a:alpha val="50194"/>
                  </a:schemeClr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2" name="Group 106"/>
              <p:cNvGrpSpPr>
                <a:grpSpLocks noChangeAspect="1"/>
              </p:cNvGrpSpPr>
              <p:nvPr/>
            </p:nvGrpSpPr>
            <p:grpSpPr>
              <a:xfrm>
                <a:off x="4479852" y="2888442"/>
                <a:ext cx="200072" cy="160157"/>
                <a:chOff x="-4" y="6"/>
                <a:chExt cx="1449" cy="1432"/>
              </a:xfrm>
            </p:grpSpPr>
            <p:sp>
              <p:nvSpPr>
                <p:cNvPr id="31803" name="Oval 107"/>
                <p:cNvSpPr>
                  <a:spLocks noChangeAspect="1"/>
                </p:cNvSpPr>
                <p:nvPr/>
              </p:nvSpPr>
              <p:spPr>
                <a:xfrm>
                  <a:off x="-4" y="6"/>
                  <a:ext cx="1449" cy="1432"/>
                </a:xfrm>
                <a:prstGeom prst="ellipse">
                  <a:avLst/>
                </a:prstGeom>
                <a:solidFill>
                  <a:schemeClr val="folHlink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4" name="Oval 108"/>
                <p:cNvSpPr>
                  <a:spLocks noChangeAspect="1"/>
                </p:cNvSpPr>
                <p:nvPr/>
              </p:nvSpPr>
              <p:spPr>
                <a:xfrm>
                  <a:off x="203" y="204"/>
                  <a:ext cx="1046" cy="1035"/>
                </a:xfrm>
                <a:prstGeom prst="ellipse">
                  <a:avLst/>
                </a:prstGeom>
                <a:solidFill>
                  <a:schemeClr val="folHlink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5" name="Oval 109"/>
                <p:cNvSpPr>
                  <a:spLocks noChangeAspect="1"/>
                </p:cNvSpPr>
                <p:nvPr/>
              </p:nvSpPr>
              <p:spPr>
                <a:xfrm>
                  <a:off x="399" y="403"/>
                  <a:ext cx="644" cy="652"/>
                </a:xfrm>
                <a:prstGeom prst="ellipse">
                  <a:avLst/>
                </a:prstGeom>
                <a:solidFill>
                  <a:schemeClr val="folHlink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806" name="Oval 110"/>
                <p:cNvSpPr>
                  <a:spLocks noChangeAspect="1"/>
                </p:cNvSpPr>
                <p:nvPr/>
              </p:nvSpPr>
              <p:spPr>
                <a:xfrm>
                  <a:off x="606" y="616"/>
                  <a:ext cx="241" cy="241"/>
                </a:xfrm>
                <a:prstGeom prst="ellipse">
                  <a:avLst/>
                </a:prstGeom>
                <a:solidFill>
                  <a:schemeClr val="folHlink">
                    <a:alpha val="50194"/>
                  </a:schemeClr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4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807" name="xjhrw1"/>
              <p:cNvGrpSpPr>
                <a:grpSpLocks noChangeAspect="1"/>
              </p:cNvGrpSpPr>
              <p:nvPr/>
            </p:nvGrpSpPr>
            <p:grpSpPr>
              <a:xfrm>
                <a:off x="2928922" y="2428668"/>
                <a:ext cx="706395" cy="608795"/>
                <a:chOff x="0" y="-1"/>
                <a:chExt cx="2852" cy="3040"/>
              </a:xfrm>
            </p:grpSpPr>
            <p:sp>
              <p:nvSpPr>
                <p:cNvPr id="31808" name="Freeform 61"/>
                <p:cNvSpPr>
                  <a:spLocks noChangeAspect="1"/>
                </p:cNvSpPr>
                <p:nvPr/>
              </p:nvSpPr>
              <p:spPr>
                <a:xfrm>
                  <a:off x="1737" y="-1"/>
                  <a:ext cx="513" cy="554"/>
                </a:xfrm>
                <a:custGeom>
                  <a:avLst/>
                  <a:gdLst/>
                  <a:ahLst/>
                  <a:cxnLst>
                    <a:cxn ang="0">
                      <a:pos x="409" y="383"/>
                    </a:cxn>
                    <a:cxn ang="0">
                      <a:pos x="456" y="297"/>
                    </a:cxn>
                    <a:cxn ang="0">
                      <a:pos x="478" y="216"/>
                    </a:cxn>
                    <a:cxn ang="0">
                      <a:pos x="471" y="122"/>
                    </a:cxn>
                    <a:cxn ang="0">
                      <a:pos x="412" y="36"/>
                    </a:cxn>
                    <a:cxn ang="0">
                      <a:pos x="343" y="0"/>
                    </a:cxn>
                    <a:cxn ang="0">
                      <a:pos x="238" y="15"/>
                    </a:cxn>
                    <a:cxn ang="0">
                      <a:pos x="112" y="86"/>
                    </a:cxn>
                    <a:cxn ang="0">
                      <a:pos x="43" y="172"/>
                    </a:cxn>
                    <a:cxn ang="0">
                      <a:pos x="0" y="336"/>
                    </a:cxn>
                    <a:cxn ang="0">
                      <a:pos x="7" y="442"/>
                    </a:cxn>
                    <a:cxn ang="0">
                      <a:pos x="50" y="527"/>
                    </a:cxn>
                    <a:cxn ang="0">
                      <a:pos x="112" y="547"/>
                    </a:cxn>
                    <a:cxn ang="0">
                      <a:pos x="195" y="547"/>
                    </a:cxn>
                    <a:cxn ang="0">
                      <a:pos x="285" y="504"/>
                    </a:cxn>
                    <a:cxn ang="0">
                      <a:pos x="323" y="484"/>
                    </a:cxn>
                    <a:cxn ang="0">
                      <a:pos x="350" y="450"/>
                    </a:cxn>
                    <a:cxn ang="0">
                      <a:pos x="478" y="555"/>
                    </a:cxn>
                    <a:cxn ang="0">
                      <a:pos x="514" y="547"/>
                    </a:cxn>
                    <a:cxn ang="0">
                      <a:pos x="499" y="512"/>
                    </a:cxn>
                    <a:cxn ang="0">
                      <a:pos x="409" y="383"/>
                    </a:cxn>
                  </a:cxnLst>
                  <a:pathLst>
                    <a:path w="514" h="555">
                      <a:moveTo>
                        <a:pt x="409" y="383"/>
                      </a:moveTo>
                      <a:lnTo>
                        <a:pt x="456" y="297"/>
                      </a:lnTo>
                      <a:lnTo>
                        <a:pt x="478" y="216"/>
                      </a:lnTo>
                      <a:lnTo>
                        <a:pt x="471" y="122"/>
                      </a:lnTo>
                      <a:lnTo>
                        <a:pt x="412" y="36"/>
                      </a:lnTo>
                      <a:lnTo>
                        <a:pt x="343" y="0"/>
                      </a:lnTo>
                      <a:lnTo>
                        <a:pt x="238" y="15"/>
                      </a:lnTo>
                      <a:lnTo>
                        <a:pt x="112" y="86"/>
                      </a:lnTo>
                      <a:lnTo>
                        <a:pt x="43" y="172"/>
                      </a:lnTo>
                      <a:lnTo>
                        <a:pt x="0" y="336"/>
                      </a:lnTo>
                      <a:lnTo>
                        <a:pt x="7" y="442"/>
                      </a:lnTo>
                      <a:lnTo>
                        <a:pt x="50" y="527"/>
                      </a:lnTo>
                      <a:lnTo>
                        <a:pt x="112" y="547"/>
                      </a:lnTo>
                      <a:lnTo>
                        <a:pt x="195" y="547"/>
                      </a:lnTo>
                      <a:lnTo>
                        <a:pt x="285" y="504"/>
                      </a:lnTo>
                      <a:lnTo>
                        <a:pt x="323" y="484"/>
                      </a:lnTo>
                      <a:lnTo>
                        <a:pt x="350" y="450"/>
                      </a:lnTo>
                      <a:lnTo>
                        <a:pt x="478" y="555"/>
                      </a:lnTo>
                      <a:lnTo>
                        <a:pt x="514" y="547"/>
                      </a:lnTo>
                      <a:lnTo>
                        <a:pt x="499" y="512"/>
                      </a:lnTo>
                      <a:lnTo>
                        <a:pt x="409" y="3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809" name="Freeform 62"/>
                <p:cNvSpPr>
                  <a:spLocks noChangeAspect="1"/>
                </p:cNvSpPr>
                <p:nvPr/>
              </p:nvSpPr>
              <p:spPr>
                <a:xfrm>
                  <a:off x="1019" y="506"/>
                  <a:ext cx="782" cy="1172"/>
                </a:xfrm>
                <a:custGeom>
                  <a:avLst/>
                  <a:gdLst/>
                  <a:ahLst/>
                  <a:cxnLst>
                    <a:cxn ang="0">
                      <a:pos x="405" y="347"/>
                    </a:cxn>
                    <a:cxn ang="0">
                      <a:pos x="422" y="214"/>
                    </a:cxn>
                    <a:cxn ang="0">
                      <a:pos x="441" y="51"/>
                    </a:cxn>
                    <a:cxn ang="0">
                      <a:pos x="515" y="0"/>
                    </a:cxn>
                    <a:cxn ang="0">
                      <a:pos x="592" y="0"/>
                    </a:cxn>
                    <a:cxn ang="0">
                      <a:pos x="682" y="70"/>
                    </a:cxn>
                    <a:cxn ang="0">
                      <a:pos x="748" y="235"/>
                    </a:cxn>
                    <a:cxn ang="0">
                      <a:pos x="784" y="456"/>
                    </a:cxn>
                    <a:cxn ang="0">
                      <a:pos x="748" y="706"/>
                    </a:cxn>
                    <a:cxn ang="0">
                      <a:pos x="682" y="855"/>
                    </a:cxn>
                    <a:cxn ang="0">
                      <a:pos x="557" y="1026"/>
                    </a:cxn>
                    <a:cxn ang="0">
                      <a:pos x="422" y="1131"/>
                    </a:cxn>
                    <a:cxn ang="0">
                      <a:pos x="257" y="1174"/>
                    </a:cxn>
                    <a:cxn ang="0">
                      <a:pos x="121" y="1139"/>
                    </a:cxn>
                    <a:cxn ang="0">
                      <a:pos x="35" y="1073"/>
                    </a:cxn>
                    <a:cxn ang="0">
                      <a:pos x="0" y="968"/>
                    </a:cxn>
                    <a:cxn ang="0">
                      <a:pos x="19" y="874"/>
                    </a:cxn>
                    <a:cxn ang="0">
                      <a:pos x="62" y="788"/>
                    </a:cxn>
                    <a:cxn ang="0">
                      <a:pos x="129" y="749"/>
                    </a:cxn>
                    <a:cxn ang="0">
                      <a:pos x="226" y="726"/>
                    </a:cxn>
                    <a:cxn ang="0">
                      <a:pos x="311" y="664"/>
                    </a:cxn>
                    <a:cxn ang="0">
                      <a:pos x="378" y="535"/>
                    </a:cxn>
                    <a:cxn ang="0">
                      <a:pos x="405" y="347"/>
                    </a:cxn>
                  </a:cxnLst>
                  <a:pathLst>
                    <a:path w="784" h="1174">
                      <a:moveTo>
                        <a:pt x="405" y="347"/>
                      </a:moveTo>
                      <a:lnTo>
                        <a:pt x="422" y="214"/>
                      </a:lnTo>
                      <a:lnTo>
                        <a:pt x="441" y="51"/>
                      </a:lnTo>
                      <a:lnTo>
                        <a:pt x="515" y="0"/>
                      </a:lnTo>
                      <a:lnTo>
                        <a:pt x="592" y="0"/>
                      </a:lnTo>
                      <a:lnTo>
                        <a:pt x="682" y="70"/>
                      </a:lnTo>
                      <a:lnTo>
                        <a:pt x="748" y="235"/>
                      </a:lnTo>
                      <a:lnTo>
                        <a:pt x="784" y="456"/>
                      </a:lnTo>
                      <a:lnTo>
                        <a:pt x="748" y="706"/>
                      </a:lnTo>
                      <a:lnTo>
                        <a:pt x="682" y="855"/>
                      </a:lnTo>
                      <a:lnTo>
                        <a:pt x="557" y="1026"/>
                      </a:lnTo>
                      <a:lnTo>
                        <a:pt x="422" y="1131"/>
                      </a:lnTo>
                      <a:lnTo>
                        <a:pt x="257" y="1174"/>
                      </a:lnTo>
                      <a:lnTo>
                        <a:pt x="121" y="1139"/>
                      </a:lnTo>
                      <a:lnTo>
                        <a:pt x="35" y="1073"/>
                      </a:lnTo>
                      <a:lnTo>
                        <a:pt x="0" y="968"/>
                      </a:lnTo>
                      <a:lnTo>
                        <a:pt x="19" y="874"/>
                      </a:lnTo>
                      <a:lnTo>
                        <a:pt x="62" y="788"/>
                      </a:lnTo>
                      <a:lnTo>
                        <a:pt x="129" y="749"/>
                      </a:lnTo>
                      <a:lnTo>
                        <a:pt x="226" y="726"/>
                      </a:lnTo>
                      <a:lnTo>
                        <a:pt x="311" y="664"/>
                      </a:lnTo>
                      <a:lnTo>
                        <a:pt x="378" y="535"/>
                      </a:lnTo>
                      <a:lnTo>
                        <a:pt x="405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810" name="Freeform 63"/>
                <p:cNvSpPr>
                  <a:spLocks noChangeAspect="1"/>
                </p:cNvSpPr>
                <p:nvPr/>
              </p:nvSpPr>
              <p:spPr>
                <a:xfrm>
                  <a:off x="833" y="1416"/>
                  <a:ext cx="1013" cy="1623"/>
                </a:xfrm>
                <a:custGeom>
                  <a:avLst/>
                  <a:gdLst/>
                  <a:ahLst/>
                  <a:cxnLst>
                    <a:cxn ang="0">
                      <a:pos x="326" y="52"/>
                    </a:cxn>
                    <a:cxn ang="0">
                      <a:pos x="369" y="0"/>
                    </a:cxn>
                    <a:cxn ang="0">
                      <a:pos x="456" y="0"/>
                    </a:cxn>
                    <a:cxn ang="0">
                      <a:pos x="499" y="71"/>
                    </a:cxn>
                    <a:cxn ang="0">
                      <a:pos x="577" y="242"/>
                    </a:cxn>
                    <a:cxn ang="0">
                      <a:pos x="686" y="430"/>
                    </a:cxn>
                    <a:cxn ang="0">
                      <a:pos x="857" y="578"/>
                    </a:cxn>
                    <a:cxn ang="0">
                      <a:pos x="990" y="688"/>
                    </a:cxn>
                    <a:cxn ang="0">
                      <a:pos x="1007" y="739"/>
                    </a:cxn>
                    <a:cxn ang="0">
                      <a:pos x="1007" y="793"/>
                    </a:cxn>
                    <a:cxn ang="0">
                      <a:pos x="819" y="953"/>
                    </a:cxn>
                    <a:cxn ang="0">
                      <a:pos x="608" y="1116"/>
                    </a:cxn>
                    <a:cxn ang="0">
                      <a:pos x="448" y="1187"/>
                    </a:cxn>
                    <a:cxn ang="0">
                      <a:pos x="276" y="1202"/>
                    </a:cxn>
                    <a:cxn ang="0">
                      <a:pos x="190" y="1210"/>
                    </a:cxn>
                    <a:cxn ang="0">
                      <a:pos x="148" y="1296"/>
                    </a:cxn>
                    <a:cxn ang="0">
                      <a:pos x="112" y="1393"/>
                    </a:cxn>
                    <a:cxn ang="0">
                      <a:pos x="135" y="1502"/>
                    </a:cxn>
                    <a:cxn ang="0">
                      <a:pos x="190" y="1523"/>
                    </a:cxn>
                    <a:cxn ang="0">
                      <a:pos x="190" y="1564"/>
                    </a:cxn>
                    <a:cxn ang="0">
                      <a:pos x="62" y="1615"/>
                    </a:cxn>
                    <a:cxn ang="0">
                      <a:pos x="19" y="1553"/>
                    </a:cxn>
                    <a:cxn ang="0">
                      <a:pos x="0" y="1444"/>
                    </a:cxn>
                    <a:cxn ang="0">
                      <a:pos x="41" y="1315"/>
                    </a:cxn>
                    <a:cxn ang="0">
                      <a:pos x="105" y="1202"/>
                    </a:cxn>
                    <a:cxn ang="0">
                      <a:pos x="190" y="1101"/>
                    </a:cxn>
                    <a:cxn ang="0">
                      <a:pos x="276" y="1073"/>
                    </a:cxn>
                    <a:cxn ang="0">
                      <a:pos x="362" y="1116"/>
                    </a:cxn>
                    <a:cxn ang="0">
                      <a:pos x="514" y="1050"/>
                    </a:cxn>
                    <a:cxn ang="0">
                      <a:pos x="643" y="945"/>
                    </a:cxn>
                    <a:cxn ang="0">
                      <a:pos x="791" y="816"/>
                    </a:cxn>
                    <a:cxn ang="0">
                      <a:pos x="842" y="758"/>
                    </a:cxn>
                    <a:cxn ang="0">
                      <a:pos x="834" y="707"/>
                    </a:cxn>
                    <a:cxn ang="0">
                      <a:pos x="662" y="610"/>
                    </a:cxn>
                    <a:cxn ang="0">
                      <a:pos x="514" y="480"/>
                    </a:cxn>
                    <a:cxn ang="0">
                      <a:pos x="343" y="309"/>
                    </a:cxn>
                    <a:cxn ang="0">
                      <a:pos x="283" y="157"/>
                    </a:cxn>
                    <a:cxn ang="0">
                      <a:pos x="326" y="52"/>
                    </a:cxn>
                  </a:cxnLst>
                  <a:pathLst>
                    <a:path w="1007" h="1615">
                      <a:moveTo>
                        <a:pt x="326" y="52"/>
                      </a:moveTo>
                      <a:lnTo>
                        <a:pt x="369" y="0"/>
                      </a:lnTo>
                      <a:lnTo>
                        <a:pt x="456" y="0"/>
                      </a:lnTo>
                      <a:lnTo>
                        <a:pt x="499" y="71"/>
                      </a:lnTo>
                      <a:lnTo>
                        <a:pt x="577" y="242"/>
                      </a:lnTo>
                      <a:lnTo>
                        <a:pt x="686" y="430"/>
                      </a:lnTo>
                      <a:lnTo>
                        <a:pt x="857" y="578"/>
                      </a:lnTo>
                      <a:lnTo>
                        <a:pt x="990" y="688"/>
                      </a:lnTo>
                      <a:lnTo>
                        <a:pt x="1007" y="739"/>
                      </a:lnTo>
                      <a:lnTo>
                        <a:pt x="1007" y="793"/>
                      </a:lnTo>
                      <a:lnTo>
                        <a:pt x="819" y="953"/>
                      </a:lnTo>
                      <a:lnTo>
                        <a:pt x="608" y="1116"/>
                      </a:lnTo>
                      <a:lnTo>
                        <a:pt x="448" y="1187"/>
                      </a:lnTo>
                      <a:lnTo>
                        <a:pt x="276" y="1202"/>
                      </a:lnTo>
                      <a:lnTo>
                        <a:pt x="190" y="1210"/>
                      </a:lnTo>
                      <a:lnTo>
                        <a:pt x="148" y="1296"/>
                      </a:lnTo>
                      <a:lnTo>
                        <a:pt x="112" y="1393"/>
                      </a:lnTo>
                      <a:lnTo>
                        <a:pt x="135" y="1502"/>
                      </a:lnTo>
                      <a:lnTo>
                        <a:pt x="190" y="1523"/>
                      </a:lnTo>
                      <a:lnTo>
                        <a:pt x="190" y="1564"/>
                      </a:lnTo>
                      <a:lnTo>
                        <a:pt x="62" y="1615"/>
                      </a:lnTo>
                      <a:lnTo>
                        <a:pt x="19" y="1553"/>
                      </a:lnTo>
                      <a:lnTo>
                        <a:pt x="0" y="1444"/>
                      </a:lnTo>
                      <a:lnTo>
                        <a:pt x="41" y="1315"/>
                      </a:lnTo>
                      <a:lnTo>
                        <a:pt x="105" y="1202"/>
                      </a:lnTo>
                      <a:lnTo>
                        <a:pt x="190" y="1101"/>
                      </a:lnTo>
                      <a:lnTo>
                        <a:pt x="276" y="1073"/>
                      </a:lnTo>
                      <a:lnTo>
                        <a:pt x="362" y="1116"/>
                      </a:lnTo>
                      <a:lnTo>
                        <a:pt x="514" y="1050"/>
                      </a:lnTo>
                      <a:lnTo>
                        <a:pt x="643" y="945"/>
                      </a:lnTo>
                      <a:lnTo>
                        <a:pt x="791" y="816"/>
                      </a:lnTo>
                      <a:lnTo>
                        <a:pt x="842" y="758"/>
                      </a:lnTo>
                      <a:lnTo>
                        <a:pt x="834" y="707"/>
                      </a:lnTo>
                      <a:lnTo>
                        <a:pt x="662" y="610"/>
                      </a:lnTo>
                      <a:lnTo>
                        <a:pt x="514" y="480"/>
                      </a:lnTo>
                      <a:lnTo>
                        <a:pt x="343" y="309"/>
                      </a:lnTo>
                      <a:lnTo>
                        <a:pt x="283" y="157"/>
                      </a:lnTo>
                      <a:lnTo>
                        <a:pt x="326" y="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811" name="Freeform 64"/>
                <p:cNvSpPr>
                  <a:spLocks noChangeAspect="1"/>
                </p:cNvSpPr>
                <p:nvPr/>
              </p:nvSpPr>
              <p:spPr>
                <a:xfrm>
                  <a:off x="0" y="1424"/>
                  <a:ext cx="1327" cy="1488"/>
                </a:xfrm>
                <a:custGeom>
                  <a:avLst/>
                  <a:gdLst/>
                  <a:ahLst/>
                  <a:cxnLst>
                    <a:cxn ang="0">
                      <a:pos x="905" y="370"/>
                    </a:cxn>
                    <a:cxn ang="0">
                      <a:pos x="1057" y="113"/>
                    </a:cxn>
                    <a:cxn ang="0">
                      <a:pos x="1183" y="0"/>
                    </a:cxn>
                    <a:cxn ang="0">
                      <a:pos x="1292" y="19"/>
                    </a:cxn>
                    <a:cxn ang="0">
                      <a:pos x="1326" y="136"/>
                    </a:cxn>
                    <a:cxn ang="0">
                      <a:pos x="1162" y="394"/>
                    </a:cxn>
                    <a:cxn ang="0">
                      <a:pos x="971" y="651"/>
                    </a:cxn>
                    <a:cxn ang="0">
                      <a:pos x="769" y="878"/>
                    </a:cxn>
                    <a:cxn ang="0">
                      <a:pos x="577" y="1015"/>
                    </a:cxn>
                    <a:cxn ang="0">
                      <a:pos x="449" y="1116"/>
                    </a:cxn>
                    <a:cxn ang="0">
                      <a:pos x="328" y="1116"/>
                    </a:cxn>
                    <a:cxn ang="0">
                      <a:pos x="277" y="1099"/>
                    </a:cxn>
                    <a:cxn ang="0">
                      <a:pos x="277" y="1221"/>
                    </a:cxn>
                    <a:cxn ang="0">
                      <a:pos x="172" y="1358"/>
                    </a:cxn>
                    <a:cxn ang="0">
                      <a:pos x="86" y="1401"/>
                    </a:cxn>
                    <a:cxn ang="0">
                      <a:pos x="93" y="1478"/>
                    </a:cxn>
                    <a:cxn ang="0">
                      <a:pos x="9" y="1487"/>
                    </a:cxn>
                    <a:cxn ang="0">
                      <a:pos x="0" y="1373"/>
                    </a:cxn>
                    <a:cxn ang="0">
                      <a:pos x="71" y="1287"/>
                    </a:cxn>
                    <a:cxn ang="0">
                      <a:pos x="172" y="1210"/>
                    </a:cxn>
                    <a:cxn ang="0">
                      <a:pos x="215" y="1123"/>
                    </a:cxn>
                    <a:cxn ang="0">
                      <a:pos x="223" y="1015"/>
                    </a:cxn>
                    <a:cxn ang="0">
                      <a:pos x="215" y="987"/>
                    </a:cxn>
                    <a:cxn ang="0">
                      <a:pos x="266" y="951"/>
                    </a:cxn>
                    <a:cxn ang="0">
                      <a:pos x="309" y="951"/>
                    </a:cxn>
                    <a:cxn ang="0">
                      <a:pos x="343" y="1015"/>
                    </a:cxn>
                    <a:cxn ang="0">
                      <a:pos x="406" y="1037"/>
                    </a:cxn>
                    <a:cxn ang="0">
                      <a:pos x="472" y="1015"/>
                    </a:cxn>
                    <a:cxn ang="0">
                      <a:pos x="558" y="928"/>
                    </a:cxn>
                    <a:cxn ang="0">
                      <a:pos x="691" y="792"/>
                    </a:cxn>
                    <a:cxn ang="0">
                      <a:pos x="800" y="628"/>
                    </a:cxn>
                    <a:cxn ang="0">
                      <a:pos x="862" y="492"/>
                    </a:cxn>
                    <a:cxn ang="0">
                      <a:pos x="905" y="370"/>
                    </a:cxn>
                  </a:cxnLst>
                  <a:pathLst>
                    <a:path w="1326" h="1487">
                      <a:moveTo>
                        <a:pt x="905" y="370"/>
                      </a:moveTo>
                      <a:lnTo>
                        <a:pt x="1057" y="113"/>
                      </a:lnTo>
                      <a:lnTo>
                        <a:pt x="1183" y="0"/>
                      </a:lnTo>
                      <a:lnTo>
                        <a:pt x="1292" y="19"/>
                      </a:lnTo>
                      <a:lnTo>
                        <a:pt x="1326" y="136"/>
                      </a:lnTo>
                      <a:lnTo>
                        <a:pt x="1162" y="394"/>
                      </a:lnTo>
                      <a:lnTo>
                        <a:pt x="971" y="651"/>
                      </a:lnTo>
                      <a:lnTo>
                        <a:pt x="769" y="878"/>
                      </a:lnTo>
                      <a:lnTo>
                        <a:pt x="577" y="1015"/>
                      </a:lnTo>
                      <a:lnTo>
                        <a:pt x="449" y="1116"/>
                      </a:lnTo>
                      <a:lnTo>
                        <a:pt x="328" y="1116"/>
                      </a:lnTo>
                      <a:lnTo>
                        <a:pt x="277" y="1099"/>
                      </a:lnTo>
                      <a:lnTo>
                        <a:pt x="277" y="1221"/>
                      </a:lnTo>
                      <a:lnTo>
                        <a:pt x="172" y="1358"/>
                      </a:lnTo>
                      <a:lnTo>
                        <a:pt x="86" y="1401"/>
                      </a:lnTo>
                      <a:lnTo>
                        <a:pt x="93" y="1478"/>
                      </a:lnTo>
                      <a:lnTo>
                        <a:pt x="9" y="1487"/>
                      </a:lnTo>
                      <a:lnTo>
                        <a:pt x="0" y="1373"/>
                      </a:lnTo>
                      <a:lnTo>
                        <a:pt x="71" y="1287"/>
                      </a:lnTo>
                      <a:lnTo>
                        <a:pt x="172" y="1210"/>
                      </a:lnTo>
                      <a:lnTo>
                        <a:pt x="215" y="1123"/>
                      </a:lnTo>
                      <a:lnTo>
                        <a:pt x="223" y="1015"/>
                      </a:lnTo>
                      <a:lnTo>
                        <a:pt x="215" y="987"/>
                      </a:lnTo>
                      <a:lnTo>
                        <a:pt x="266" y="951"/>
                      </a:lnTo>
                      <a:lnTo>
                        <a:pt x="309" y="951"/>
                      </a:lnTo>
                      <a:lnTo>
                        <a:pt x="343" y="1015"/>
                      </a:lnTo>
                      <a:lnTo>
                        <a:pt x="406" y="1037"/>
                      </a:lnTo>
                      <a:lnTo>
                        <a:pt x="472" y="1015"/>
                      </a:lnTo>
                      <a:lnTo>
                        <a:pt x="558" y="928"/>
                      </a:lnTo>
                      <a:lnTo>
                        <a:pt x="691" y="792"/>
                      </a:lnTo>
                      <a:lnTo>
                        <a:pt x="800" y="628"/>
                      </a:lnTo>
                      <a:lnTo>
                        <a:pt x="862" y="492"/>
                      </a:lnTo>
                      <a:lnTo>
                        <a:pt x="905" y="3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812" name="Freeform 65"/>
                <p:cNvSpPr>
                  <a:spLocks noChangeAspect="1"/>
                </p:cNvSpPr>
                <p:nvPr/>
              </p:nvSpPr>
              <p:spPr>
                <a:xfrm>
                  <a:off x="1551" y="593"/>
                  <a:ext cx="1301" cy="823"/>
                </a:xfrm>
                <a:custGeom>
                  <a:avLst/>
                  <a:gdLst/>
                  <a:ahLst/>
                  <a:cxnLst>
                    <a:cxn ang="0">
                      <a:pos x="16" y="145"/>
                    </a:cxn>
                    <a:cxn ang="0">
                      <a:pos x="0" y="36"/>
                    </a:cxn>
                    <a:cxn ang="0">
                      <a:pos x="63" y="0"/>
                    </a:cxn>
                    <a:cxn ang="0">
                      <a:pos x="172" y="21"/>
                    </a:cxn>
                    <a:cxn ang="0">
                      <a:pos x="320" y="165"/>
                    </a:cxn>
                    <a:cxn ang="0">
                      <a:pos x="465" y="336"/>
                    </a:cxn>
                    <a:cxn ang="0">
                      <a:pos x="620" y="484"/>
                    </a:cxn>
                    <a:cxn ang="0">
                      <a:pos x="812" y="559"/>
                    </a:cxn>
                    <a:cxn ang="0">
                      <a:pos x="999" y="578"/>
                    </a:cxn>
                    <a:cxn ang="0">
                      <a:pos x="1081" y="559"/>
                    </a:cxn>
                    <a:cxn ang="0">
                      <a:pos x="1198" y="493"/>
                    </a:cxn>
                    <a:cxn ang="0">
                      <a:pos x="1303" y="508"/>
                    </a:cxn>
                    <a:cxn ang="0">
                      <a:pos x="1261" y="559"/>
                    </a:cxn>
                    <a:cxn ang="0">
                      <a:pos x="1175" y="594"/>
                    </a:cxn>
                    <a:cxn ang="0">
                      <a:pos x="1113" y="637"/>
                    </a:cxn>
                    <a:cxn ang="0">
                      <a:pos x="1081" y="699"/>
                    </a:cxn>
                    <a:cxn ang="0">
                      <a:pos x="1081" y="793"/>
                    </a:cxn>
                    <a:cxn ang="0">
                      <a:pos x="1027" y="827"/>
                    </a:cxn>
                    <a:cxn ang="0">
                      <a:pos x="999" y="750"/>
                    </a:cxn>
                    <a:cxn ang="0">
                      <a:pos x="941" y="679"/>
                    </a:cxn>
                    <a:cxn ang="0">
                      <a:pos x="847" y="656"/>
                    </a:cxn>
                    <a:cxn ang="0">
                      <a:pos x="699" y="602"/>
                    </a:cxn>
                    <a:cxn ang="0">
                      <a:pos x="527" y="527"/>
                    </a:cxn>
                    <a:cxn ang="0">
                      <a:pos x="378" y="422"/>
                    </a:cxn>
                    <a:cxn ang="0">
                      <a:pos x="226" y="302"/>
                    </a:cxn>
                    <a:cxn ang="0">
                      <a:pos x="78" y="227"/>
                    </a:cxn>
                    <a:cxn ang="0">
                      <a:pos x="16" y="145"/>
                    </a:cxn>
                  </a:cxnLst>
                  <a:pathLst>
                    <a:path w="1303" h="827">
                      <a:moveTo>
                        <a:pt x="16" y="145"/>
                      </a:moveTo>
                      <a:lnTo>
                        <a:pt x="0" y="36"/>
                      </a:lnTo>
                      <a:lnTo>
                        <a:pt x="63" y="0"/>
                      </a:lnTo>
                      <a:lnTo>
                        <a:pt x="172" y="21"/>
                      </a:lnTo>
                      <a:lnTo>
                        <a:pt x="320" y="165"/>
                      </a:lnTo>
                      <a:lnTo>
                        <a:pt x="465" y="336"/>
                      </a:lnTo>
                      <a:lnTo>
                        <a:pt x="620" y="484"/>
                      </a:lnTo>
                      <a:lnTo>
                        <a:pt x="812" y="559"/>
                      </a:lnTo>
                      <a:lnTo>
                        <a:pt x="999" y="578"/>
                      </a:lnTo>
                      <a:lnTo>
                        <a:pt x="1081" y="559"/>
                      </a:lnTo>
                      <a:lnTo>
                        <a:pt x="1198" y="493"/>
                      </a:lnTo>
                      <a:lnTo>
                        <a:pt x="1303" y="508"/>
                      </a:lnTo>
                      <a:lnTo>
                        <a:pt x="1261" y="559"/>
                      </a:lnTo>
                      <a:lnTo>
                        <a:pt x="1175" y="594"/>
                      </a:lnTo>
                      <a:lnTo>
                        <a:pt x="1113" y="637"/>
                      </a:lnTo>
                      <a:lnTo>
                        <a:pt x="1081" y="699"/>
                      </a:lnTo>
                      <a:lnTo>
                        <a:pt x="1081" y="793"/>
                      </a:lnTo>
                      <a:lnTo>
                        <a:pt x="1027" y="827"/>
                      </a:lnTo>
                      <a:lnTo>
                        <a:pt x="999" y="750"/>
                      </a:lnTo>
                      <a:lnTo>
                        <a:pt x="941" y="679"/>
                      </a:lnTo>
                      <a:lnTo>
                        <a:pt x="847" y="656"/>
                      </a:lnTo>
                      <a:lnTo>
                        <a:pt x="699" y="602"/>
                      </a:lnTo>
                      <a:lnTo>
                        <a:pt x="527" y="527"/>
                      </a:lnTo>
                      <a:lnTo>
                        <a:pt x="378" y="422"/>
                      </a:lnTo>
                      <a:lnTo>
                        <a:pt x="226" y="302"/>
                      </a:lnTo>
                      <a:lnTo>
                        <a:pt x="78" y="227"/>
                      </a:lnTo>
                      <a:lnTo>
                        <a:pt x="16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31813" name="Freeform 66"/>
                <p:cNvSpPr>
                  <a:spLocks noChangeAspect="1"/>
                </p:cNvSpPr>
                <p:nvPr/>
              </p:nvSpPr>
              <p:spPr>
                <a:xfrm>
                  <a:off x="1545" y="664"/>
                  <a:ext cx="1160" cy="871"/>
                </a:xfrm>
                <a:custGeom>
                  <a:avLst/>
                  <a:gdLst/>
                  <a:ahLst/>
                  <a:cxnLst>
                    <a:cxn ang="0">
                      <a:pos x="0" y="163"/>
                    </a:cxn>
                    <a:cxn ang="0">
                      <a:pos x="19" y="15"/>
                    </a:cxn>
                    <a:cxn ang="0">
                      <a:pos x="113" y="0"/>
                    </a:cxn>
                    <a:cxn ang="0">
                      <a:pos x="173" y="62"/>
                    </a:cxn>
                    <a:cxn ang="0">
                      <a:pos x="192" y="207"/>
                    </a:cxn>
                    <a:cxn ang="0">
                      <a:pos x="285" y="429"/>
                    </a:cxn>
                    <a:cxn ang="0">
                      <a:pos x="449" y="600"/>
                    </a:cxn>
                    <a:cxn ang="0">
                      <a:pos x="585" y="698"/>
                    </a:cxn>
                    <a:cxn ang="0">
                      <a:pos x="906" y="707"/>
                    </a:cxn>
                    <a:cxn ang="0">
                      <a:pos x="1050" y="643"/>
                    </a:cxn>
                    <a:cxn ang="0">
                      <a:pos x="1112" y="570"/>
                    </a:cxn>
                    <a:cxn ang="0">
                      <a:pos x="1163" y="578"/>
                    </a:cxn>
                    <a:cxn ang="0">
                      <a:pos x="1155" y="664"/>
                    </a:cxn>
                    <a:cxn ang="0">
                      <a:pos x="1112" y="827"/>
                    </a:cxn>
                    <a:cxn ang="0">
                      <a:pos x="1155" y="870"/>
                    </a:cxn>
                    <a:cxn ang="0">
                      <a:pos x="1034" y="851"/>
                    </a:cxn>
                    <a:cxn ang="0">
                      <a:pos x="1007" y="808"/>
                    </a:cxn>
                    <a:cxn ang="0">
                      <a:pos x="812" y="792"/>
                    </a:cxn>
                    <a:cxn ang="0">
                      <a:pos x="585" y="784"/>
                    </a:cxn>
                    <a:cxn ang="0">
                      <a:pos x="449" y="722"/>
                    </a:cxn>
                    <a:cxn ang="0">
                      <a:pos x="363" y="656"/>
                    </a:cxn>
                    <a:cxn ang="0">
                      <a:pos x="265" y="535"/>
                    </a:cxn>
                    <a:cxn ang="0">
                      <a:pos x="113" y="386"/>
                    </a:cxn>
                    <a:cxn ang="0">
                      <a:pos x="19" y="257"/>
                    </a:cxn>
                    <a:cxn ang="0">
                      <a:pos x="0" y="163"/>
                    </a:cxn>
                  </a:cxnLst>
                  <a:pathLst>
                    <a:path w="1163" h="870">
                      <a:moveTo>
                        <a:pt x="0" y="163"/>
                      </a:moveTo>
                      <a:lnTo>
                        <a:pt x="19" y="15"/>
                      </a:lnTo>
                      <a:lnTo>
                        <a:pt x="113" y="0"/>
                      </a:lnTo>
                      <a:lnTo>
                        <a:pt x="173" y="62"/>
                      </a:lnTo>
                      <a:lnTo>
                        <a:pt x="192" y="207"/>
                      </a:lnTo>
                      <a:lnTo>
                        <a:pt x="285" y="429"/>
                      </a:lnTo>
                      <a:lnTo>
                        <a:pt x="449" y="600"/>
                      </a:lnTo>
                      <a:lnTo>
                        <a:pt x="585" y="698"/>
                      </a:lnTo>
                      <a:lnTo>
                        <a:pt x="906" y="707"/>
                      </a:lnTo>
                      <a:lnTo>
                        <a:pt x="1050" y="643"/>
                      </a:lnTo>
                      <a:lnTo>
                        <a:pt x="1112" y="570"/>
                      </a:lnTo>
                      <a:lnTo>
                        <a:pt x="1163" y="578"/>
                      </a:lnTo>
                      <a:lnTo>
                        <a:pt x="1155" y="664"/>
                      </a:lnTo>
                      <a:lnTo>
                        <a:pt x="1112" y="827"/>
                      </a:lnTo>
                      <a:lnTo>
                        <a:pt x="1155" y="870"/>
                      </a:lnTo>
                      <a:lnTo>
                        <a:pt x="1034" y="851"/>
                      </a:lnTo>
                      <a:lnTo>
                        <a:pt x="1007" y="808"/>
                      </a:lnTo>
                      <a:lnTo>
                        <a:pt x="812" y="792"/>
                      </a:lnTo>
                      <a:lnTo>
                        <a:pt x="585" y="784"/>
                      </a:lnTo>
                      <a:lnTo>
                        <a:pt x="449" y="722"/>
                      </a:lnTo>
                      <a:lnTo>
                        <a:pt x="363" y="656"/>
                      </a:lnTo>
                      <a:lnTo>
                        <a:pt x="265" y="535"/>
                      </a:lnTo>
                      <a:lnTo>
                        <a:pt x="113" y="386"/>
                      </a:lnTo>
                      <a:lnTo>
                        <a:pt x="19" y="257"/>
                      </a:lnTo>
                      <a:lnTo>
                        <a:pt x="0" y="1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31814" name="TextBox 80"/>
            <p:cNvSpPr txBox="1"/>
            <p:nvPr/>
          </p:nvSpPr>
          <p:spPr>
            <a:xfrm>
              <a:off x="4589975" y="4446352"/>
              <a:ext cx="4135979" cy="6126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人将推车推动距离</a:t>
              </a:r>
              <a:r>
                <a:rPr lang="en-US" altLang="zh-CN" sz="2400" i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</a:t>
              </a:r>
              <a:endParaRPr lang="en-US" altLang="zh-CN" sz="2400" i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815" name="矩形 8"/>
          <p:cNvSpPr/>
          <p:nvPr/>
        </p:nvSpPr>
        <p:spPr>
          <a:xfrm>
            <a:off x="7556500" y="-388937"/>
            <a:ext cx="546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7"/>
          <p:cNvSpPr txBox="1"/>
          <p:nvPr/>
        </p:nvSpPr>
        <p:spPr>
          <a:xfrm>
            <a:off x="944563" y="627063"/>
            <a:ext cx="71866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用力推讲台</a:t>
            </a:r>
            <a:r>
              <a:rPr lang="en-US" altLang="zh-CN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讲台没有动，人累吗？人对讲台做功了吗？为什么？</a:t>
            </a:r>
            <a:endParaRPr lang="zh-CN" altLang="en-US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827088" y="2066925"/>
            <a:ext cx="788035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答：人对讲台没有做功，因为讲台没有移动一定距离。</a:t>
            </a:r>
            <a:endParaRPr lang="en-US" altLang="zh-CN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（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≠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0, 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=0</a:t>
            </a:r>
            <a:r>
              <a:rPr lang="en-US" altLang="zh-CN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----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劳而无功</a:t>
            </a: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 Box 7"/>
          <p:cNvSpPr txBox="1"/>
          <p:nvPr/>
        </p:nvSpPr>
        <p:spPr>
          <a:xfrm>
            <a:off x="539750" y="771525"/>
            <a:ext cx="8040688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用脚踢出足球，球在地面上滚动，滚动过程中，人对球做功了吗？</a:t>
            </a:r>
            <a:endParaRPr lang="zh-CN" altLang="en-US" sz="2400" dirty="0">
              <a:solidFill>
                <a:srgbClr val="00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644525" y="2247900"/>
            <a:ext cx="72612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答：足球虽然移动了一段距离，但那是因为惯性，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而没有力的作用。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=0, </a:t>
            </a:r>
            <a:r>
              <a:rPr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≠ </a:t>
            </a:r>
            <a:r>
              <a:rPr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0 ----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不劳无功</a:t>
            </a:r>
            <a:r>
              <a:rPr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00080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795" name="矩形 8"/>
          <p:cNvSpPr/>
          <p:nvPr/>
        </p:nvSpPr>
        <p:spPr>
          <a:xfrm>
            <a:off x="8131175" y="211138"/>
            <a:ext cx="363538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r"/>
            <a:r>
              <a:rPr lang="en-US" altLang="zh-CN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2409</Words>
  <Application>WPS 演示</Application>
  <PresentationFormat>全屏显示(4:3)</PresentationFormat>
  <Paragraphs>249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94</cp:revision>
  <dcterms:created xsi:type="dcterms:W3CDTF">2015-07-09T08:14:00Z</dcterms:created>
  <dcterms:modified xsi:type="dcterms:W3CDTF">2023-02-24T02:35:32Z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286BF5CD77F847B1A532FBE7920B451F</vt:lpwstr>
  </property>
</Properties>
</file>