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1"/>
  </p:handoutMasterIdLst>
  <p:sldIdLst>
    <p:sldId id="369" r:id="rId3"/>
    <p:sldId id="479" r:id="rId4"/>
    <p:sldId id="480" r:id="rId6"/>
    <p:sldId id="465" r:id="rId7"/>
    <p:sldId id="449" r:id="rId8"/>
    <p:sldId id="481" r:id="rId9"/>
    <p:sldId id="482" r:id="rId10"/>
    <p:sldId id="483" r:id="rId11"/>
    <p:sldId id="468" r:id="rId12"/>
    <p:sldId id="484" r:id="rId13"/>
    <p:sldId id="485" r:id="rId14"/>
    <p:sldId id="486" r:id="rId15"/>
    <p:sldId id="456" r:id="rId16"/>
    <p:sldId id="458" r:id="rId17"/>
    <p:sldId id="459" r:id="rId18"/>
    <p:sldId id="487" r:id="rId19"/>
    <p:sldId id="488" r:id="rId20"/>
  </p:sldIdLst>
  <p:sldSz cx="9144000" cy="51435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/>
    <p:restoredTop sz="94660"/>
  </p:normalViewPr>
  <p:slideViewPr>
    <p:cSldViewPr showGuides="1">
      <p:cViewPr varScale="1">
        <p:scale>
          <a:sx n="66" d="100"/>
          <a:sy n="66" d="100"/>
        </p:scale>
        <p:origin x="-1512" y="-114"/>
      </p:cViewPr>
      <p:guideLst>
        <p:guide orient="horz" pos="1538"/>
        <p:guide pos="27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en-US" altLang="zh-CN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en-US" altLang="zh-CN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80"/>
            <a:ext cx="8540750" cy="8574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29000"/>
            <a:ext cx="4194175" cy="151593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059251"/>
            <a:ext cx="4194175" cy="151593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01625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fld id="{82F288E0-7875-42C4-84C8-98DBBD3BF4D2}" type="datetimeFigureOut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fontAlgn="base"/>
            <a:fld id="{1A3DF468-F125-4E64-A994-F7509CCF62CC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799273" y="1706881"/>
            <a:ext cx="5262880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12.3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研究物质的比热容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热量的计算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-36512" y="771525"/>
            <a:ext cx="9036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第十二章 内能与热机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251883" y="555567"/>
            <a:ext cx="1370442" cy="375113"/>
            <a:chOff x="1076" y="1998"/>
            <a:chExt cx="2876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76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1725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3316" name="Rectangle 7"/>
          <p:cNvSpPr/>
          <p:nvPr/>
        </p:nvSpPr>
        <p:spPr>
          <a:xfrm>
            <a:off x="1332457" y="930746"/>
            <a:ext cx="6536484" cy="3415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）由于水的比热容较大，一定质量的水升高（或降低）一定温度吸收（或放出）的热量很多，有利于作冷却剂或用来取暖。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）由于水的比热容较大，一定质量的水吸收（或放出）很多的热而自身的温度却变化不多，有利于调节气温。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6147"/>
          <p:cNvGrpSpPr/>
          <p:nvPr/>
        </p:nvGrpSpPr>
        <p:grpSpPr>
          <a:xfrm>
            <a:off x="251855" y="328815"/>
            <a:ext cx="1934611" cy="629255"/>
            <a:chOff x="0" y="0"/>
            <a:chExt cx="4063" cy="1320"/>
          </a:xfrm>
        </p:grpSpPr>
        <p:sp>
          <p:nvSpPr>
            <p:cNvPr id="14338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4339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4340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文本框 6151"/>
            <p:cNvSpPr txBox="1"/>
            <p:nvPr/>
          </p:nvSpPr>
          <p:spPr>
            <a:xfrm>
              <a:off x="878" y="432"/>
              <a:ext cx="318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热量的计算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2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4" name="组合 3"/>
          <p:cNvGrpSpPr/>
          <p:nvPr/>
        </p:nvGrpSpPr>
        <p:grpSpPr>
          <a:xfrm>
            <a:off x="251883" y="988306"/>
            <a:ext cx="1462409" cy="375112"/>
            <a:chOff x="1076" y="1998"/>
            <a:chExt cx="306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3069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4347" name="Rectangle 12"/>
          <p:cNvSpPr/>
          <p:nvPr/>
        </p:nvSpPr>
        <p:spPr>
          <a:xfrm>
            <a:off x="1403993" y="1345845"/>
            <a:ext cx="656268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物质吸收热量的多少与其质量、温度变化、比热容成什么关系？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90" name="Rectangle 14"/>
          <p:cNvSpPr/>
          <p:nvPr/>
        </p:nvSpPr>
        <p:spPr>
          <a:xfrm>
            <a:off x="1417328" y="2881462"/>
            <a:ext cx="2781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比热容的计算公式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5793" name="Rectangle 17"/>
          <p:cNvSpPr/>
          <p:nvPr/>
        </p:nvSpPr>
        <p:spPr>
          <a:xfrm>
            <a:off x="5838505" y="1945526"/>
            <a:ext cx="2268538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吸收的热量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94" name="Rectangle 18"/>
          <p:cNvSpPr/>
          <p:nvPr/>
        </p:nvSpPr>
        <p:spPr>
          <a:xfrm>
            <a:off x="5838505" y="2310868"/>
            <a:ext cx="2268538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物体的质量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95" name="Rectangle 19"/>
          <p:cNvSpPr/>
          <p:nvPr/>
        </p:nvSpPr>
        <p:spPr>
          <a:xfrm>
            <a:off x="5882320" y="2716055"/>
            <a:ext cx="2268538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物体的初温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96" name="Rectangle 20"/>
          <p:cNvSpPr/>
          <p:nvPr/>
        </p:nvSpPr>
        <p:spPr>
          <a:xfrm>
            <a:off x="5882320" y="3097746"/>
            <a:ext cx="2268538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物体的末温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96055" y="2715895"/>
          <a:ext cx="162623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838200" imgH="431800" progId="Equation.KSEE3">
                  <p:embed/>
                </p:oleObj>
              </mc:Choice>
              <mc:Fallback>
                <p:oleObj name="" r:id="rId1" imgW="838200" imgH="4318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96055" y="2715895"/>
                        <a:ext cx="1626235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9613" y="3723958"/>
          <a:ext cx="4169410" cy="495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2032000" imgH="241300" progId="Equation.KSEE3">
                  <p:embed/>
                </p:oleObj>
              </mc:Choice>
              <mc:Fallback>
                <p:oleObj name="" r:id="rId3" imgW="2032000" imgH="2413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9613" y="3723958"/>
                        <a:ext cx="4169410" cy="495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0" grpId="0"/>
      <p:bldP spid="75793" grpId="0"/>
      <p:bldP spid="75794" grpId="0"/>
      <p:bldP spid="75795" grpId="0"/>
      <p:bldP spid="757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1" name="Text Box 6"/>
          <p:cNvSpPr txBox="1"/>
          <p:nvPr/>
        </p:nvSpPr>
        <p:spPr>
          <a:xfrm>
            <a:off x="2141538" y="0"/>
            <a:ext cx="309562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3000">
              <a:solidFill>
                <a:srgbClr val="FFFF00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  <p:grpSp>
        <p:nvGrpSpPr>
          <p:cNvPr id="15361" name="组合 3"/>
          <p:cNvGrpSpPr/>
          <p:nvPr/>
        </p:nvGrpSpPr>
        <p:grpSpPr>
          <a:xfrm>
            <a:off x="251883" y="555567"/>
            <a:ext cx="1370442" cy="375113"/>
            <a:chOff x="1076" y="1998"/>
            <a:chExt cx="2876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76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5364" name="Text Box 5"/>
          <p:cNvSpPr txBox="1"/>
          <p:nvPr/>
        </p:nvSpPr>
        <p:spPr>
          <a:xfrm>
            <a:off x="1506220" y="843915"/>
            <a:ext cx="68376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例题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要把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的水从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20℃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加热到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100℃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，至少需供给多少热量？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1475740" y="1635760"/>
            <a:ext cx="52654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已知：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=4.2×10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kg·℃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=2kg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=20℃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=100℃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。求：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7" name="Text Box 7"/>
          <p:cNvSpPr txBox="1"/>
          <p:nvPr/>
        </p:nvSpPr>
        <p:spPr>
          <a:xfrm>
            <a:off x="1534976" y="2626895"/>
            <a:ext cx="7129780" cy="21583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吸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=4.2×10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kg·℃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×2kg×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100℃-20℃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=6.72×10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答：至少需供给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6.72×10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的热量。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15365" grpId="0"/>
      <p:bldP spid="1536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Text Box 4"/>
          <p:cNvSpPr txBox="1"/>
          <p:nvPr/>
        </p:nvSpPr>
        <p:spPr>
          <a:xfrm>
            <a:off x="1724718" y="170765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二、热量的计算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TextBox 5"/>
          <p:cNvSpPr txBox="1"/>
          <p:nvPr/>
        </p:nvSpPr>
        <p:spPr>
          <a:xfrm>
            <a:off x="1709420" y="951230"/>
            <a:ext cx="2696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一、比热容的应用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4030" y="2463800"/>
          <a:ext cx="41687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" imgW="2032000" imgH="241300" progId="Equation.KSEE3">
                  <p:embed/>
                </p:oleObj>
              </mc:Choice>
              <mc:Fallback>
                <p:oleObj name="" r:id="rId1" imgW="2032000" imgH="2413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4030" y="2463800"/>
                        <a:ext cx="4168775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49" name="组合 3"/>
          <p:cNvGrpSpPr/>
          <p:nvPr/>
        </p:nvGrpSpPr>
        <p:grpSpPr>
          <a:xfrm>
            <a:off x="250825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27652" name="Picture 29" descr="W9(CN]}3JA_1FIH72Y`SJ~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133475"/>
            <a:ext cx="7704138" cy="355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1188312" y="1204097"/>
            <a:ext cx="6455508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新疆民谣“早穿皮袄午穿纱，围着火炉吃西瓜。” 反映了当地昼夜的温差较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（选填“大”或“小”），从比热容角度来看，这是由于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27" name="Text Box 3"/>
          <p:cNvSpPr txBox="1"/>
          <p:nvPr/>
        </p:nvSpPr>
        <p:spPr>
          <a:xfrm>
            <a:off x="6012105" y="1851648"/>
            <a:ext cx="428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2339975" y="293179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砂石的比热容较小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Rectangle 2"/>
          <p:cNvSpPr/>
          <p:nvPr/>
        </p:nvSpPr>
        <p:spPr>
          <a:xfrm>
            <a:off x="972185" y="1275715"/>
            <a:ext cx="73640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水的比热容是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(kg·℃)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，将质量为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的水从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20℃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加热到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70℃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需要吸收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的热量。如果将水倒掉一半，它的比热容为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／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(kg·℃)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1" name="Text Box 3"/>
          <p:cNvSpPr txBox="1"/>
          <p:nvPr/>
        </p:nvSpPr>
        <p:spPr>
          <a:xfrm>
            <a:off x="4860925" y="1924050"/>
            <a:ext cx="1381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8.4×10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5</a:t>
            </a:r>
            <a:endParaRPr lang="en-US" altLang="zh-CN" sz="2400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2" name="Text Box 4"/>
          <p:cNvSpPr txBox="1"/>
          <p:nvPr/>
        </p:nvSpPr>
        <p:spPr>
          <a:xfrm>
            <a:off x="5076825" y="2499995"/>
            <a:ext cx="1452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4.2×10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endParaRPr lang="en-US" altLang="zh-CN" sz="2400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/>
      <p:bldP spid="788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2"/>
          <p:cNvSpPr/>
          <p:nvPr/>
        </p:nvSpPr>
        <p:spPr>
          <a:xfrm>
            <a:off x="1403985" y="699770"/>
            <a:ext cx="60432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水的比热容是煤油比热容的两倍，若水和煤油的质量之比为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，吸收的热量之比为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，则水和煤油升高的温度之比为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A.3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                                  B.2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  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C.4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                                  D.3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﹕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875" name="Text Box 3"/>
          <p:cNvSpPr txBox="1"/>
          <p:nvPr/>
        </p:nvSpPr>
        <p:spPr>
          <a:xfrm>
            <a:off x="6660445" y="1923859"/>
            <a:ext cx="2810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74" name="组合 3"/>
          <p:cNvGrpSpPr/>
          <p:nvPr/>
        </p:nvGrpSpPr>
        <p:grpSpPr>
          <a:xfrm>
            <a:off x="319088" y="1968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125" name="Text Box 6"/>
          <p:cNvSpPr txBox="1"/>
          <p:nvPr/>
        </p:nvSpPr>
        <p:spPr>
          <a:xfrm>
            <a:off x="1043940" y="771525"/>
            <a:ext cx="723646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炎热夏季的一天傍晚，甲、乙两人在湖边游玩，为了纳凉问题两人发生激烈争执，甲主张划船到湖中去，乙则认为在岸上散步更凉爽，你认为谁的意见对？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6" name="Picture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9323" y="2463834"/>
            <a:ext cx="3348623" cy="2080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1763713" y="844550"/>
            <a:ext cx="5616575" cy="554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97063" y="415925"/>
            <a:ext cx="1944688" cy="106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100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中   午</a:t>
            </a:r>
            <a:endParaRPr lang="zh-CN" altLang="en-US" sz="100" noProof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5922963" y="415925"/>
            <a:ext cx="1511300" cy="106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100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傍   晚</a:t>
            </a:r>
            <a:endParaRPr lang="zh-CN" altLang="en-US" sz="100" noProof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145" name="文本框 3"/>
          <p:cNvSpPr txBox="1"/>
          <p:nvPr/>
        </p:nvSpPr>
        <p:spPr>
          <a:xfrm>
            <a:off x="3636256" y="915427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1640205" y="1491615"/>
            <a:ext cx="56705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能够利用比热容知识来解释生活中的一些现象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会进行简单的吸热（放热）计算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1855" y="555398"/>
            <a:ext cx="1388073" cy="375113"/>
            <a:chOff x="1076" y="1998"/>
            <a:chExt cx="2913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913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251855" y="267855"/>
            <a:ext cx="2201360" cy="629255"/>
            <a:chOff x="0" y="0"/>
            <a:chExt cx="4623" cy="132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74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比热容的应用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6" name="组合 3"/>
          <p:cNvGrpSpPr/>
          <p:nvPr/>
        </p:nvGrpSpPr>
        <p:grpSpPr>
          <a:xfrm>
            <a:off x="251883" y="988306"/>
            <a:ext cx="1351858" cy="375112"/>
            <a:chOff x="1076" y="1998"/>
            <a:chExt cx="2837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998"/>
              <a:ext cx="2837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7179" name="Rectangle 16"/>
          <p:cNvSpPr/>
          <p:nvPr/>
        </p:nvSpPr>
        <p:spPr>
          <a:xfrm>
            <a:off x="1403985" y="1146810"/>
            <a:ext cx="66795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中午，我们在水边玩耍的时候，脚踩在沙子上有什么感觉？踩在水中有什么感觉？为什么有不同的感觉？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0" name="Picture 18" descr="201205291624348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365" y="2644343"/>
            <a:ext cx="3618943" cy="20398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8" name="Rectangle 2"/>
          <p:cNvSpPr>
            <a:spLocks noRot="1"/>
          </p:cNvSpPr>
          <p:nvPr/>
        </p:nvSpPr>
        <p:spPr>
          <a:xfrm>
            <a:off x="457200" y="-79375"/>
            <a:ext cx="2746375" cy="346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 eaLnBrk="0" hangingPunct="0">
              <a:buFontTx/>
            </a:pPr>
            <a:b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b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193" name="组合 3"/>
          <p:cNvGrpSpPr/>
          <p:nvPr/>
        </p:nvGrpSpPr>
        <p:grpSpPr>
          <a:xfrm>
            <a:off x="251883" y="555567"/>
            <a:ext cx="1328986" cy="375113"/>
            <a:chOff x="1076" y="1998"/>
            <a:chExt cx="278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998"/>
              <a:ext cx="2789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1725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196" name="Text Box 6"/>
          <p:cNvSpPr txBox="1"/>
          <p:nvPr/>
        </p:nvSpPr>
        <p:spPr>
          <a:xfrm>
            <a:off x="1303020" y="3220085"/>
            <a:ext cx="659257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砂石和海水受太阳照射时间相同的条件下，砂石的比热容小，温度变化大；海水的比热容大，温度变化小。故感觉砂石烫，海水不那么烫。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7" name="Picture 8" descr="201205291624348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323" y="1168208"/>
            <a:ext cx="3618942" cy="20398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51883" y="555567"/>
            <a:ext cx="1298489" cy="375113"/>
            <a:chOff x="1076" y="1998"/>
            <a:chExt cx="2725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725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220" name="Text Box 6"/>
          <p:cNvSpPr txBox="1"/>
          <p:nvPr/>
        </p:nvSpPr>
        <p:spPr>
          <a:xfrm>
            <a:off x="1494966" y="843751"/>
            <a:ext cx="6154226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我国北方楼房中的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暖气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用水作为介质，把燃料燃烧时产生的热量带到房屋中取暖。用水做运输能量的介质有什么好处？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4" name="Rectangle 8"/>
          <p:cNvSpPr/>
          <p:nvPr/>
        </p:nvSpPr>
        <p:spPr>
          <a:xfrm>
            <a:off x="1547918" y="2500155"/>
            <a:ext cx="5995846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水的比较容大，等质量的水和其他物质相比，吸收同样的热量，水的温度升得慢，吸热或制冷效果好；降低同样的温度，水放出的热量比较多，取暖效果较好。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4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27310" y="486183"/>
            <a:ext cx="1373301" cy="375113"/>
            <a:chOff x="1076" y="1998"/>
            <a:chExt cx="2882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82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0244" name="Picture 6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6018" y="1541313"/>
            <a:ext cx="2268537" cy="17945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Rectangle 7"/>
          <p:cNvSpPr/>
          <p:nvPr/>
        </p:nvSpPr>
        <p:spPr>
          <a:xfrm>
            <a:off x="683895" y="1059815"/>
            <a:ext cx="7887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如图人们选择用水给发动机冷却，用水取暖，这是为什么？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6" name="Picture 8" descr="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3" y="1596092"/>
            <a:ext cx="2268537" cy="16802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9" name="Rectangle 9"/>
          <p:cNvSpPr/>
          <p:nvPr/>
        </p:nvSpPr>
        <p:spPr>
          <a:xfrm>
            <a:off x="1600871" y="3336968"/>
            <a:ext cx="6292363" cy="152971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水的比热容大，在质量一定的条件下水升高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或降低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一定温度吸热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或放热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很多，用水做冷却剂或取暖效果好。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252075" y="468403"/>
            <a:ext cx="1451449" cy="375113"/>
            <a:chOff x="1076" y="1998"/>
            <a:chExt cx="3046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3046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1268" name="Rectangle 5"/>
          <p:cNvSpPr/>
          <p:nvPr/>
        </p:nvSpPr>
        <p:spPr>
          <a:xfrm>
            <a:off x="1047115" y="628015"/>
            <a:ext cx="714057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如图水稻是喜温作物，在每年三四月份育秧时，为了防止霜冻，傍晚常常在秧田里灌一些水过夜，第二天太阳升起后，再把秧田里的水放掉，你能解释原因吗？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70" name="Picture 9" descr="http://www.nlj.suzhou.gov.cn/web/UploadFile/zjg/201106091401412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905" y="2283853"/>
            <a:ext cx="3360532" cy="2515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Rectangle 2"/>
          <p:cNvSpPr/>
          <p:nvPr/>
        </p:nvSpPr>
        <p:spPr>
          <a:xfrm>
            <a:off x="1114425" y="2788285"/>
            <a:ext cx="691515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夜晚降温时，由于水的比热容较大，放出一定热量时，温度降低得少，对秧苗起了保温作用。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太阳升起后再放掉水，通过阳光照射使秧田的温度尽快升高。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Picture 6" descr="http://www.nlj.suzhou.gov.cn/web/UploadFile/zjg/201106091401412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03" y="357250"/>
            <a:ext cx="3729690" cy="25388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276.1968503937005,&quot;width&quot;:5273.422047244095}"/>
</p:tagLst>
</file>

<file path=ppt/tags/tag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1500</Words>
  <Application>WPS 演示</Application>
  <PresentationFormat>全屏显示(4:3)</PresentationFormat>
  <Paragraphs>112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方正姚体</vt:lpstr>
      <vt:lpstr>黑体</vt:lpstr>
      <vt:lpstr>Calibri</vt:lpstr>
      <vt:lpstr>华文新魏</vt:lpstr>
      <vt:lpstr>楷体_GB2312</vt:lpstr>
      <vt:lpstr>Arial Unicode MS</vt:lpstr>
      <vt:lpstr>默认设计模板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80</cp:revision>
  <dcterms:created xsi:type="dcterms:W3CDTF">2015-07-09T08:14:00Z</dcterms:created>
  <dcterms:modified xsi:type="dcterms:W3CDTF">2023-02-24T01:58:18Z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DB6B24418F54413996C88C22B2319E84</vt:lpwstr>
  </property>
</Properties>
</file>