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jpeg" ContentType="image/jpeg"/>
  <Default Extension="JPG" ContentType="image/.jp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69" r:id="rId3"/>
    <p:sldId id="447" r:id="rId4"/>
    <p:sldId id="457" r:id="rId5"/>
    <p:sldId id="435" r:id="rId6"/>
    <p:sldId id="448" r:id="rId7"/>
    <p:sldId id="449" r:id="rId8"/>
    <p:sldId id="450" r:id="rId9"/>
    <p:sldId id="451" r:id="rId10"/>
    <p:sldId id="452" r:id="rId11"/>
    <p:sldId id="453" r:id="rId12"/>
    <p:sldId id="454" r:id="rId13"/>
    <p:sldId id="455" r:id="rId14"/>
    <p:sldId id="456" r:id="rId15"/>
  </p:sldIdLst>
  <p:sldSz cx="9144000" cy="5143500"/>
  <p:notesSz cx="6858000" cy="9144000"/>
  <p:custDataLst>
    <p:tags r:id="rId2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B93"/>
    <a:srgbClr val="0000FF"/>
    <a:srgbClr val="FF99CC"/>
    <a:srgbClr val="FF7C80"/>
    <a:srgbClr val="99CCFF"/>
    <a:srgbClr val="FF0000"/>
    <a:srgbClr val="ED8C23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467"/>
  </p:normalViewPr>
  <p:slideViewPr>
    <p:cSldViewPr showGuides="1">
      <p:cViewPr varScale="1">
        <p:scale>
          <a:sx n="70" d="100"/>
          <a:sy n="70" d="100"/>
        </p:scale>
        <p:origin x="-822" y="-108"/>
      </p:cViewPr>
      <p:guideLst>
        <p:guide orient="horz" pos="1573"/>
        <p:guide pos="274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sldImg"/>
          </p:nvPr>
        </p:nvSpPr>
        <p:spPr>
          <a:xfrm>
            <a:off x="409575" y="754063"/>
            <a:ext cx="58547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3075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742950" lvl="1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3000" lvl="2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600200" lvl="3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057400" lvl="4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3375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350">
                <a:ea typeface="宋体" panose="02010600030101010101" pitchFamily="2" charset="-122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8035" indent="0" algn="ctr">
              <a:buNone/>
              <a:defRPr sz="900"/>
            </a:lvl9pPr>
          </a:lstStyle>
          <a:p>
            <a:pPr fontAlgn="base"/>
            <a:r>
              <a:rPr lang="zh-CN" altLang="en-US" sz="135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360"/>
            <a:ext cx="8229600" cy="3395066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015"/>
            <a:ext cx="2057400" cy="4389411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15"/>
            <a:ext cx="6052930" cy="4389411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360"/>
            <a:ext cx="8229600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3375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803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360"/>
            <a:ext cx="4032504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360"/>
            <a:ext cx="4032504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350" b="1">
                <a:ea typeface="宋体" panose="02010600030101010101" pitchFamily="2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8035" indent="0">
              <a:buNone/>
              <a:defRPr sz="900" b="1"/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350" b="1">
                <a:ea typeface="宋体" panose="02010600030101010101" pitchFamily="2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8035" indent="0">
              <a:buNone/>
              <a:defRPr sz="900" b="1"/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1800">
                <a:ea typeface="宋体" panose="02010600030101010101" pitchFamily="2" charset="-122"/>
              </a:defRPr>
            </a:lvl1pPr>
            <a:lvl2pPr>
              <a:defRPr sz="1575">
                <a:ea typeface="宋体" panose="02010600030101010101" pitchFamily="2" charset="-122"/>
              </a:defRPr>
            </a:lvl2pPr>
            <a:lvl3pPr>
              <a:defRPr sz="1350">
                <a:ea typeface="宋体" panose="02010600030101010101" pitchFamily="2" charset="-122"/>
              </a:defRPr>
            </a:lvl3pPr>
            <a:lvl4pPr>
              <a:defRPr sz="1125">
                <a:ea typeface="宋体" panose="02010600030101010101" pitchFamily="2" charset="-122"/>
              </a:defRPr>
            </a:lvl4pPr>
            <a:lvl5pPr>
              <a:defRPr sz="1125">
                <a:ea typeface="宋体" panose="02010600030101010101" pitchFamily="2" charset="-122"/>
              </a:defRPr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57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12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12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>
                <a:ea typeface="宋体" panose="02010600030101010101" pitchFamily="2" charset="-122"/>
              </a:defRPr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8035" indent="0">
              <a:buNone/>
              <a:defRPr sz="1125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>
                <a:ea typeface="宋体" panose="02010600030101010101" pitchFamily="2" charset="-122"/>
              </a:defRPr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8" name="Rectangle 4"/>
          <p:cNvSpPr>
            <a:spLocks noGrp="1"/>
          </p:cNvSpPr>
          <p:nvPr>
            <p:ph type="dt" sz="half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050" noProof="1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050" noProof="1"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050"/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2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5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557530" lvl="1" indent="-214630" algn="l" rtl="0" eaLnBrk="0" fontAlgn="base" hangingPunct="0">
        <a:spcBef>
          <a:spcPct val="15000"/>
        </a:spcBef>
        <a:spcAft>
          <a:spcPct val="0"/>
        </a:spcAft>
        <a:buChar char="–"/>
        <a:defRPr sz="21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857250" lvl="2" indent="-171450" algn="l" rtl="0" eaLnBrk="0" fontAlgn="base" hangingPunct="0">
        <a:spcBef>
          <a:spcPct val="15000"/>
        </a:spcBef>
        <a:spcAft>
          <a:spcPct val="0"/>
        </a:spcAft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200150" lvl="3" indent="-171450" algn="l" rtl="0" eaLnBrk="0" fontAlgn="base" hangingPunct="0">
        <a:spcBef>
          <a:spcPct val="15000"/>
        </a:spcBef>
        <a:spcAft>
          <a:spcPct val="0"/>
        </a:spcAft>
        <a:buChar char="–"/>
        <a:defRPr sz="15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1543050" lvl="4" indent="-171450" algn="l" rtl="0" eaLnBrk="0" fontAlgn="base" hangingPunct="0">
        <a:spcBef>
          <a:spcPct val="15000"/>
        </a:spcBef>
        <a:spcAft>
          <a:spcPct val="0"/>
        </a:spcAft>
        <a:buChar char="»"/>
        <a:defRPr sz="15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1886585" lvl="5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9485" lvl="6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2385" lvl="7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285" lvl="8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8700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4500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0935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3835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wmf"/><Relationship Id="rId1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5601" name="Rectangle 5"/>
          <p:cNvSpPr/>
          <p:nvPr/>
        </p:nvSpPr>
        <p:spPr>
          <a:xfrm>
            <a:off x="1811973" y="1706880"/>
            <a:ext cx="5361305" cy="208534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>
              <a:lnSpc>
                <a:spcPct val="180000"/>
              </a:lnSpc>
            </a:pPr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11.3  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如何提高机械效率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80000"/>
              </a:lnSpc>
            </a:pPr>
            <a:r>
              <a:rPr lang="zh-CN" altLang="en-US" sz="3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altLang="zh-CN" sz="3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3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课时  认识机械效率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5602" name="Text Box 4"/>
          <p:cNvSpPr txBox="1"/>
          <p:nvPr/>
        </p:nvSpPr>
        <p:spPr>
          <a:xfrm>
            <a:off x="46038" y="804863"/>
            <a:ext cx="9036050" cy="8302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800" dirty="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第十一章 机械功与机械能</a:t>
            </a:r>
            <a:endParaRPr lang="zh-CN" altLang="en-US" sz="4800" dirty="0">
              <a:solidFill>
                <a:srgbClr val="070707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3313" name="组合 3"/>
          <p:cNvGrpSpPr/>
          <p:nvPr/>
        </p:nvGrpSpPr>
        <p:grpSpPr>
          <a:xfrm>
            <a:off x="252413" y="266700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 dirty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观察与思考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3316" name="Rectangle 6"/>
          <p:cNvSpPr/>
          <p:nvPr/>
        </p:nvSpPr>
        <p:spPr>
          <a:xfrm>
            <a:off x="323850" y="771525"/>
            <a:ext cx="7705725" cy="34150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20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）机械效率的单位是什么？ 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）为什么机械效率总小于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？能不能等于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4215" name="Rectangle 7"/>
          <p:cNvSpPr/>
          <p:nvPr/>
        </p:nvSpPr>
        <p:spPr>
          <a:xfrm>
            <a:off x="1128713" y="1662113"/>
            <a:ext cx="4449762" cy="62706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45000"/>
              </a:lnSpc>
              <a:spcBef>
                <a:spcPct val="20000"/>
              </a:spcBef>
              <a:buFontTx/>
            </a:pP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机械效率是一个比值，没有单位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4216" name="Rectangle 8"/>
          <p:cNvSpPr/>
          <p:nvPr/>
        </p:nvSpPr>
        <p:spPr>
          <a:xfrm>
            <a:off x="1057275" y="3101975"/>
            <a:ext cx="4449763" cy="6270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45000"/>
              </a:lnSpc>
              <a:buFontTx/>
            </a:pP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不能。因为使用机械总有额外功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5" grpId="0"/>
      <p:bldP spid="942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37" name="Rectangle 2"/>
          <p:cNvSpPr>
            <a:spLocks noGrp="1"/>
          </p:cNvSpPr>
          <p:nvPr>
            <p:ph type="title"/>
          </p:nvPr>
        </p:nvSpPr>
        <p:spPr>
          <a:xfrm>
            <a:off x="-36512" y="700088"/>
            <a:ext cx="4248150" cy="503237"/>
          </a:xfrm>
          <a:prstGeom prst="rect">
            <a:avLst/>
          </a:prstGeom>
          <a:noFill/>
          <a:ln>
            <a:noFill/>
          </a:ln>
        </p:spPr>
        <p:txBody>
          <a:bodyPr anchor="t" anchorCtr="0"/>
          <a:p>
            <a:r>
              <a:rPr lang="zh-CN" altLang="en-US" sz="2400" kern="1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功率与机械效率的区别</a:t>
            </a:r>
            <a:endParaRPr lang="zh-CN" altLang="en-US" sz="2400" kern="12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j-cs"/>
            </a:endParaRPr>
          </a:p>
        </p:txBody>
      </p:sp>
      <p:grpSp>
        <p:nvGrpSpPr>
          <p:cNvPr id="14338" name="组合 3"/>
          <p:cNvGrpSpPr/>
          <p:nvPr/>
        </p:nvGrpSpPr>
        <p:grpSpPr>
          <a:xfrm>
            <a:off x="179388" y="123825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 dirty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观察与思考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5239" name="Text Box 7"/>
          <p:cNvSpPr txBox="1"/>
          <p:nvPr/>
        </p:nvSpPr>
        <p:spPr>
          <a:xfrm>
            <a:off x="468313" y="987425"/>
            <a:ext cx="8316912" cy="3784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20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功率是指物体在单位时间内所做的功，即功率是表示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做功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快慢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的物理量。</a:t>
            </a:r>
            <a:endParaRPr lang="zh-CN" altLang="en-US" sz="2400" dirty="0">
              <a:solidFill>
                <a:srgbClr val="0033CC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有用功在总功中所占的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比例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叫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机械效率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功率和机械效率是描述机械的两种不同性能，两者间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必然联系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9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9">
                                            <p:txEl>
                                              <p:charRg st="28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9">
                                            <p:txEl>
                                              <p:charRg st="39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9">
                                            <p:txEl>
                                              <p:charRg st="60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9">
                                            <p:txEl>
                                              <p:charRg st="88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361" name="Rectangle 4"/>
          <p:cNvSpPr/>
          <p:nvPr/>
        </p:nvSpPr>
        <p:spPr>
          <a:xfrm>
            <a:off x="468313" y="390525"/>
            <a:ext cx="8335962" cy="396875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defTabSz="914400">
              <a:lnSpc>
                <a:spcPct val="150000"/>
              </a:lnSpc>
              <a:tabLst>
                <a:tab pos="1200150" algn="l"/>
              </a:tabLst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一、什么是有用功、额外功和总功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defTabSz="914400">
              <a:lnSpc>
                <a:spcPct val="150000"/>
              </a:lnSpc>
              <a:tabLst>
                <a:tab pos="1200150" algn="l"/>
              </a:tabLst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1.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有用功：我们需要的、有价值的功，叫作有用功。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defTabSz="914400">
              <a:lnSpc>
                <a:spcPct val="150000"/>
              </a:lnSpc>
              <a:tabLst>
                <a:tab pos="1200150" algn="l"/>
              </a:tabLst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2.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额外功：把无利用价值而又不得不做的功，叫做额外功。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defTabSz="914400">
              <a:lnSpc>
                <a:spcPct val="150000"/>
              </a:lnSpc>
              <a:tabLst>
                <a:tab pos="1200150" algn="l"/>
              </a:tabLst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3.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总功：有用功和额外功之和是总功。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defTabSz="914400">
              <a:lnSpc>
                <a:spcPct val="150000"/>
              </a:lnSpc>
              <a:tabLst>
                <a:tab pos="1200150" algn="l"/>
              </a:tabLst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二、什么是机械效率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defTabSz="914400">
              <a:lnSpc>
                <a:spcPct val="150000"/>
              </a:lnSpc>
              <a:tabLst>
                <a:tab pos="1200150" algn="l"/>
              </a:tabLst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1.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概念：有用功与总功的比值。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defTabSz="914400">
              <a:lnSpc>
                <a:spcPct val="150000"/>
              </a:lnSpc>
              <a:tabLst>
                <a:tab pos="1200150" algn="l"/>
              </a:tabLst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2.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公式：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η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＝（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W</a:t>
            </a:r>
            <a:r>
              <a:rPr lang="zh-CN" alt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有用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W</a:t>
            </a:r>
            <a:r>
              <a:rPr lang="zh-CN" alt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总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×100﹪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5" name="Rectangle 2"/>
          <p:cNvSpPr/>
          <p:nvPr/>
        </p:nvSpPr>
        <p:spPr>
          <a:xfrm>
            <a:off x="358775" y="268288"/>
            <a:ext cx="8785225" cy="474281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just">
              <a:lnSpc>
                <a:spcPct val="14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判断对错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eaLnBrk="0" hangingPunct="0">
              <a:lnSpc>
                <a:spcPct val="14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有用功越多，机械效率越高                （    ）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eaLnBrk="0" hangingPunct="0">
              <a:lnSpc>
                <a:spcPct val="14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额外功越少，机械效率越高                （    ）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eaLnBrk="0" hangingPunct="0">
              <a:lnSpc>
                <a:spcPct val="14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物体做功越慢，机械效率越低              （    ）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eaLnBrk="0" hangingPunct="0">
              <a:lnSpc>
                <a:spcPct val="14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做总功越多，机械效率越低                （    ）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）做相同的有用功，额外功越少，机械效率越高（    ）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）做相同的总功时，有用功越多，机械效率越高（    ）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）利用现代科学技术，机械效率可以等于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1    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（    ）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）有用功在总功中占的比例越大，机械效率越高（    ）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7283" name="Text Box 3"/>
          <p:cNvSpPr txBox="1"/>
          <p:nvPr/>
        </p:nvSpPr>
        <p:spPr>
          <a:xfrm>
            <a:off x="7600950" y="842963"/>
            <a:ext cx="641350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7284" name="Text Box 4"/>
          <p:cNvSpPr txBox="1"/>
          <p:nvPr/>
        </p:nvSpPr>
        <p:spPr>
          <a:xfrm>
            <a:off x="7596188" y="1347788"/>
            <a:ext cx="641350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7285" name="Text Box 5"/>
          <p:cNvSpPr txBox="1"/>
          <p:nvPr/>
        </p:nvSpPr>
        <p:spPr>
          <a:xfrm>
            <a:off x="7600950" y="1851025"/>
            <a:ext cx="641350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7286" name="Text Box 6"/>
          <p:cNvSpPr txBox="1"/>
          <p:nvPr/>
        </p:nvSpPr>
        <p:spPr>
          <a:xfrm>
            <a:off x="7600950" y="2355850"/>
            <a:ext cx="641350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7287" name="Text Box 7"/>
          <p:cNvSpPr txBox="1"/>
          <p:nvPr/>
        </p:nvSpPr>
        <p:spPr>
          <a:xfrm>
            <a:off x="7596188" y="2932113"/>
            <a:ext cx="406400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7288" name="Text Box 8"/>
          <p:cNvSpPr txBox="1"/>
          <p:nvPr/>
        </p:nvSpPr>
        <p:spPr>
          <a:xfrm>
            <a:off x="7596188" y="3435350"/>
            <a:ext cx="406400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7291" name="Text Box 11"/>
          <p:cNvSpPr txBox="1"/>
          <p:nvPr/>
        </p:nvSpPr>
        <p:spPr>
          <a:xfrm>
            <a:off x="7596188" y="3875088"/>
            <a:ext cx="641350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7292" name="Text Box 12"/>
          <p:cNvSpPr txBox="1"/>
          <p:nvPr/>
        </p:nvSpPr>
        <p:spPr>
          <a:xfrm>
            <a:off x="7596188" y="4440238"/>
            <a:ext cx="827087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728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728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728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728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728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728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729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729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5121" name="组合 3"/>
          <p:cNvGrpSpPr/>
          <p:nvPr/>
        </p:nvGrpSpPr>
        <p:grpSpPr>
          <a:xfrm>
            <a:off x="179388" y="195263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 dirty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观察与思考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124" name="Text Box 20"/>
          <p:cNvSpPr txBox="1"/>
          <p:nvPr/>
        </p:nvSpPr>
        <p:spPr>
          <a:xfrm>
            <a:off x="395288" y="987425"/>
            <a:ext cx="8064500" cy="11985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  学习和工作要讲究效率，使用机械也要讲效率。那么，什么是机械效率呢？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5" name="Rectangle 4"/>
          <p:cNvSpPr/>
          <p:nvPr/>
        </p:nvSpPr>
        <p:spPr>
          <a:xfrm>
            <a:off x="468313" y="1579563"/>
            <a:ext cx="8278812" cy="15684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20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知道有用功、额外功、总功的概念，以及它们之间的关系 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理解机械效率的定义，会用机械效率的公式进行简单计算。 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6" name="矩形 2"/>
          <p:cNvSpPr/>
          <p:nvPr/>
        </p:nvSpPr>
        <p:spPr>
          <a:xfrm>
            <a:off x="3563938" y="1058863"/>
            <a:ext cx="1612900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6147" name="组合 3"/>
          <p:cNvGrpSpPr/>
          <p:nvPr/>
        </p:nvGrpSpPr>
        <p:grpSpPr>
          <a:xfrm>
            <a:off x="323850" y="411163"/>
            <a:ext cx="1714500" cy="500062"/>
            <a:chOff x="1076" y="1998"/>
            <a:chExt cx="2699" cy="788"/>
          </a:xfrm>
        </p:grpSpPr>
        <p:sp>
          <p:nvSpPr>
            <p:cNvPr id="6" name="流程图: 文档 5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 dirty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认知与了解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7169" name="组合 6147"/>
          <p:cNvGrpSpPr/>
          <p:nvPr/>
        </p:nvGrpSpPr>
        <p:grpSpPr>
          <a:xfrm>
            <a:off x="179388" y="-92075"/>
            <a:ext cx="4295775" cy="808038"/>
            <a:chOff x="0" y="0"/>
            <a:chExt cx="6767" cy="1273"/>
          </a:xfrm>
        </p:grpSpPr>
        <p:sp>
          <p:nvSpPr>
            <p:cNvPr id="7170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71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72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73" name="文本框 6151"/>
            <p:cNvSpPr txBox="1"/>
            <p:nvPr/>
          </p:nvSpPr>
          <p:spPr>
            <a:xfrm>
              <a:off x="878" y="432"/>
              <a:ext cx="5889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有用功、额外功和总功</a:t>
              </a:r>
              <a:endParaRPr lang="zh-CN" altLang="en-US" sz="28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7174" name="文本框 6152"/>
            <p:cNvSpPr txBox="1"/>
            <p:nvPr/>
          </p:nvSpPr>
          <p:spPr>
            <a:xfrm>
              <a:off x="0" y="452"/>
              <a:ext cx="873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endPara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75" name="组合 3"/>
          <p:cNvGrpSpPr/>
          <p:nvPr/>
        </p:nvGrpSpPr>
        <p:grpSpPr>
          <a:xfrm>
            <a:off x="252413" y="844550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 dirty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观察与思考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7178" name="Rectangle 26"/>
          <p:cNvSpPr/>
          <p:nvPr/>
        </p:nvSpPr>
        <p:spPr>
          <a:xfrm>
            <a:off x="466725" y="1235075"/>
            <a:ext cx="8497888" cy="1198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  日常生活中，人们搬移物体，不是将物体平移到另一个地方，就是将物体从低处搬到高处（或从高处搬到低处）。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180" name="Picture 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7900" y="2476500"/>
            <a:ext cx="3384550" cy="25101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0" name="图片 99"/>
          <p:cNvPicPr/>
          <p:nvPr/>
        </p:nvPicPr>
        <p:blipFill>
          <a:blip r:embed="rId2"/>
          <a:srcRect r="25210"/>
          <a:stretch>
            <a:fillRect/>
          </a:stretch>
        </p:blipFill>
        <p:spPr>
          <a:xfrm>
            <a:off x="1259840" y="2476500"/>
            <a:ext cx="2969895" cy="25107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193" name="Rectangle 4"/>
          <p:cNvSpPr/>
          <p:nvPr/>
        </p:nvSpPr>
        <p:spPr>
          <a:xfrm>
            <a:off x="539750" y="692150"/>
            <a:ext cx="7069138" cy="17526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indent="333375"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实验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：用手将一重物直接从低处匀速搬到高处。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333375"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实验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：利用斜面将该重物从低处匀速搬到高处。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333375"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实验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：用动滑轮将该重物从低处匀速移到高处。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8194" name="组合 3"/>
          <p:cNvGrpSpPr/>
          <p:nvPr/>
        </p:nvGrpSpPr>
        <p:grpSpPr>
          <a:xfrm>
            <a:off x="179388" y="195263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 dirty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实验与探究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89097" name="Rectangle 9"/>
          <p:cNvSpPr/>
          <p:nvPr/>
        </p:nvSpPr>
        <p:spPr>
          <a:xfrm>
            <a:off x="539750" y="2714625"/>
            <a:ext cx="6707188" cy="64452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indent="733425">
              <a:lnSpc>
                <a:spcPct val="150000"/>
              </a:lnSpc>
            </a:pPr>
            <a:r>
              <a:rPr lang="zh-CN" altLang="en-US" sz="2400" dirty="0">
                <a:solidFill>
                  <a:srgbClr val="0066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</a:t>
            </a:r>
            <a:r>
              <a:rPr lang="zh-CN" altLang="en-US" sz="2400" dirty="0">
                <a:solidFill>
                  <a:srgbClr val="0066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利用机械时，所做的功为何多一些？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9217" name="组合 3"/>
          <p:cNvGrpSpPr/>
          <p:nvPr/>
        </p:nvGrpSpPr>
        <p:grpSpPr>
          <a:xfrm>
            <a:off x="252413" y="266700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观察与思考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9220" name="Picture 9" descr="图片1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rcRect l="37553" t="1902" r="1667" b="2315"/>
          <a:stretch>
            <a:fillRect/>
          </a:stretch>
        </p:blipFill>
        <p:spPr>
          <a:xfrm>
            <a:off x="5004435" y="1419860"/>
            <a:ext cx="2592705" cy="33889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1" name="Rectangle 10"/>
          <p:cNvSpPr/>
          <p:nvPr/>
        </p:nvSpPr>
        <p:spPr>
          <a:xfrm>
            <a:off x="466725" y="698500"/>
            <a:ext cx="8347075" cy="11255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如图所示的两种机械做功的情况中，哪些功是我们需要的有用功？哪些功是不得不做的功？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9222" name="Picture 9" descr="图片1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1049" t="17650" r="61932" b="2170"/>
          <a:stretch>
            <a:fillRect/>
          </a:stretch>
        </p:blipFill>
        <p:spPr>
          <a:xfrm>
            <a:off x="2098040" y="1851025"/>
            <a:ext cx="1657985" cy="29800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0241" name="组合 3"/>
          <p:cNvGrpSpPr/>
          <p:nvPr/>
        </p:nvGrpSpPr>
        <p:grpSpPr>
          <a:xfrm>
            <a:off x="179388" y="123825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 dirty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归纳与小结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1143" name="Rectangle 7"/>
          <p:cNvSpPr/>
          <p:nvPr/>
        </p:nvSpPr>
        <p:spPr>
          <a:xfrm>
            <a:off x="323850" y="701358"/>
            <a:ext cx="8661400" cy="28613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indent="266700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．有用功（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zh-CN" alt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有用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）：我们需要的有价值的功。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．额外功（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zh-CN" alt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额外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）：对人们既无利用价值又不得不做的功。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．总功（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zh-CN" alt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）：动力对机械所做的功。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．总功等于有用功与额外功之和，即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zh-CN" altLang="en-US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zh-CN" altLang="en-US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有用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zh-CN" altLang="en-US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额外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   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zh-CN" alt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＞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zh-CN" alt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有用</a:t>
            </a:r>
            <a:endParaRPr lang="zh-CN" altLang="en-US" sz="2400" b="1" baseline="-25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1143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1143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>
                                            <p:txEl>
                                              <p:charRg st="23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1143">
                                            <p:txEl>
                                              <p:charRg st="23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1143">
                                            <p:txEl>
                                              <p:charRg st="23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>
                                            <p:txEl>
                                              <p:charRg st="52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1143">
                                            <p:txEl>
                                              <p:charRg st="52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1143">
                                            <p:txEl>
                                              <p:charRg st="52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>
                                            <p:txEl>
                                              <p:charRg st="72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1143">
                                            <p:txEl>
                                              <p:charRg st="72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1143">
                                            <p:txEl>
                                              <p:charRg st="72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>
                                            <p:txEl>
                                              <p:charRg st="101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1143">
                                            <p:txEl>
                                              <p:charRg st="101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1143">
                                            <p:txEl>
                                              <p:charRg st="101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1265" name="组合 6147"/>
          <p:cNvGrpSpPr/>
          <p:nvPr/>
        </p:nvGrpSpPr>
        <p:grpSpPr>
          <a:xfrm>
            <a:off x="107950" y="-93662"/>
            <a:ext cx="3228975" cy="809625"/>
            <a:chOff x="0" y="0"/>
            <a:chExt cx="5087" cy="1273"/>
          </a:xfrm>
        </p:grpSpPr>
        <p:sp>
          <p:nvSpPr>
            <p:cNvPr id="11266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67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68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69" name="文本框 6151"/>
            <p:cNvSpPr txBox="1"/>
            <p:nvPr/>
          </p:nvSpPr>
          <p:spPr>
            <a:xfrm>
              <a:off x="878" y="432"/>
              <a:ext cx="4209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什么是机械效率</a:t>
              </a:r>
              <a:endParaRPr lang="zh-CN" altLang="en-US" sz="28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1270" name="文本框 6152"/>
            <p:cNvSpPr txBox="1"/>
            <p:nvPr/>
          </p:nvSpPr>
          <p:spPr>
            <a:xfrm>
              <a:off x="0" y="452"/>
              <a:ext cx="873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271" name="组合 3"/>
          <p:cNvGrpSpPr/>
          <p:nvPr/>
        </p:nvGrpSpPr>
        <p:grpSpPr>
          <a:xfrm>
            <a:off x="179388" y="844550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 dirty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观察与思考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1274" name="Text Box 16"/>
          <p:cNvSpPr txBox="1"/>
          <p:nvPr/>
        </p:nvSpPr>
        <p:spPr>
          <a:xfrm>
            <a:off x="323850" y="1296988"/>
            <a:ext cx="8496300" cy="23066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）当你用水桶提水时，有两只大小相同的水桶可供选择，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     一只是轻质塑料桶，另一只是厚铁皮桶，你选择哪一只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     水桶？为什么？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）当你用滑轮提升一个重物时，你选择哪一种滑轮？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2289" name="组合 3"/>
          <p:cNvGrpSpPr/>
          <p:nvPr/>
        </p:nvGrpSpPr>
        <p:grpSpPr>
          <a:xfrm>
            <a:off x="179388" y="195263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归纳与小结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3190" name="Text Box 6"/>
          <p:cNvSpPr txBox="1"/>
          <p:nvPr/>
        </p:nvSpPr>
        <p:spPr>
          <a:xfrm>
            <a:off x="452438" y="862013"/>
            <a:ext cx="829564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在物理学中，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把有用功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</a:t>
            </a:r>
            <a:r>
              <a:rPr lang="zh-CN" altLang="en-US" sz="24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有用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与总功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</a:t>
            </a:r>
            <a:r>
              <a:rPr lang="zh-CN" altLang="en-US" sz="24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总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的比值叫做机械效率。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3191" name="Text Box 7"/>
          <p:cNvSpPr txBox="1"/>
          <p:nvPr/>
        </p:nvSpPr>
        <p:spPr>
          <a:xfrm>
            <a:off x="509588" y="1563688"/>
            <a:ext cx="246697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l-GR" altLang="zh-CN" sz="2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η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表示机械效率</a:t>
            </a:r>
            <a:endParaRPr lang="zh-CN" altLang="el-GR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3193" name="Text Box 9"/>
          <p:cNvSpPr txBox="1"/>
          <p:nvPr/>
        </p:nvSpPr>
        <p:spPr>
          <a:xfrm>
            <a:off x="395288" y="3651250"/>
            <a:ext cx="53641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机械效率是表征机械性能的重要指标。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131820" y="2211705"/>
          <a:ext cx="2072005" cy="899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1054100" imgH="457200" progId="Equation.DSMT4">
                  <p:embed/>
                </p:oleObj>
              </mc:Choice>
              <mc:Fallback>
                <p:oleObj name="" r:id="rId1" imgW="1054100" imgH="4572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131820" y="2211705"/>
                        <a:ext cx="2072005" cy="8991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3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3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90" grpId="0"/>
      <p:bldP spid="93191" grpId="0"/>
      <p:bldP spid="93193" grpId="0"/>
    </p:bldLst>
  </p:timing>
</p:sld>
</file>

<file path=ppt/tags/tag1.xml><?xml version="1.0" encoding="utf-8"?>
<p:tagLst xmlns:p="http://schemas.openxmlformats.org/presentationml/2006/main">
  <p:tag name="COMMONDATA" val="eyJoZGlkIjoiZjY0YjExMzhjYjE5ZTFkYzEwYzgxOGFiNzQxOGQ0Zm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7B7"/>
      </a:accent6>
      <a:hlink>
        <a:srgbClr val="FF5050"/>
      </a:hlink>
      <a:folHlink>
        <a:srgbClr val="FF99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1228</Words>
  <Application>WPS 演示</Application>
  <PresentationFormat>全屏显示(4:3)</PresentationFormat>
  <Paragraphs>119</Paragraphs>
  <Slides>13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Times New Roman</vt:lpstr>
      <vt:lpstr>隶书</vt:lpstr>
      <vt:lpstr>幼圆</vt:lpstr>
      <vt:lpstr>黑体</vt:lpstr>
      <vt:lpstr>Arial Unicode MS</vt:lpstr>
      <vt:lpstr>默认设计模板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功率与机械效率的区别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78</cp:revision>
  <dcterms:created xsi:type="dcterms:W3CDTF">2015-07-09T08:14:00Z</dcterms:created>
  <dcterms:modified xsi:type="dcterms:W3CDTF">2023-02-24T02:37:12Z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0FBFA48FDDC64944960D1713F90470D6</vt:lpwstr>
  </property>
</Properties>
</file>