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69" r:id="rId3"/>
    <p:sldId id="440" r:id="rId4"/>
    <p:sldId id="451" r:id="rId5"/>
    <p:sldId id="441" r:id="rId6"/>
    <p:sldId id="443" r:id="rId7"/>
    <p:sldId id="446" r:id="rId8"/>
    <p:sldId id="444" r:id="rId9"/>
    <p:sldId id="453" r:id="rId10"/>
    <p:sldId id="454" r:id="rId11"/>
    <p:sldId id="455" r:id="rId12"/>
    <p:sldId id="456" r:id="rId13"/>
    <p:sldId id="447" r:id="rId14"/>
    <p:sldId id="448" r:id="rId15"/>
    <p:sldId id="449" r:id="rId16"/>
    <p:sldId id="450" r:id="rId17"/>
  </p:sldIdLst>
  <p:sldSz cx="9144000" cy="51435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1608"/>
        <p:guide pos="27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/>
            </a:lvl1pPr>
          </a:lstStyle>
          <a:p>
            <a:pPr lvl="0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Rectangle 5"/>
          <p:cNvSpPr/>
          <p:nvPr/>
        </p:nvSpPr>
        <p:spPr>
          <a:xfrm>
            <a:off x="2100898" y="2119471"/>
            <a:ext cx="4551680" cy="153162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15.4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探究焦耳定律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 焦耳定律的应用</a:t>
            </a:r>
            <a:endParaRPr lang="en-US" altLang="zh-CN" sz="32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98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第十五章 电能与电功率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7461" name="Text Box 5"/>
          <p:cNvSpPr txBox="1"/>
          <p:nvPr/>
        </p:nvSpPr>
        <p:spPr>
          <a:xfrm>
            <a:off x="251460" y="267335"/>
            <a:ext cx="330708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）电热的危害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4715828" y="699770"/>
            <a:ext cx="3886200" cy="2981325"/>
            <a:chOff x="4122738" y="723900"/>
            <a:chExt cx="3886200" cy="2981144"/>
          </a:xfrm>
        </p:grpSpPr>
        <p:sp>
          <p:nvSpPr>
            <p:cNvPr id="147460" name="Rectangle 4"/>
            <p:cNvSpPr>
              <a:spLocks noChangeArrowheads="1"/>
            </p:cNvSpPr>
            <p:nvPr/>
          </p:nvSpPr>
          <p:spPr bwMode="auto">
            <a:xfrm>
              <a:off x="5364163" y="3357720"/>
              <a:ext cx="1723390" cy="34732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9900FF"/>
                </a:buClr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烧坏电器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pic>
          <p:nvPicPr>
            <p:cNvPr id="13316" name="Picture 7" descr="2954122886934318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122738" y="723900"/>
              <a:ext cx="3886200" cy="257175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8"/>
          <p:cNvGrpSpPr/>
          <p:nvPr/>
        </p:nvGrpSpPr>
        <p:grpSpPr>
          <a:xfrm>
            <a:off x="395288" y="1851660"/>
            <a:ext cx="3721100" cy="2906601"/>
            <a:chOff x="395536" y="3429000"/>
            <a:chExt cx="3721224" cy="2905374"/>
          </a:xfrm>
        </p:grpSpPr>
        <p:pic>
          <p:nvPicPr>
            <p:cNvPr id="13319" name="Picture 9" descr="showim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536" y="3429000"/>
              <a:ext cx="3721224" cy="23813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468246" y="5948457"/>
              <a:ext cx="3535798" cy="3859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9900FF"/>
                </a:buClr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导线绝缘皮老化引起火灾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7" name="Picture 5" descr="200785132478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4390" y="627380"/>
            <a:ext cx="3757295" cy="1710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Picture 7" descr="200785132425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940" y="2931795"/>
            <a:ext cx="4358640" cy="1743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9512" name="Text Box 8"/>
          <p:cNvSpPr txBox="1"/>
          <p:nvPr/>
        </p:nvSpPr>
        <p:spPr>
          <a:xfrm>
            <a:off x="2555875" y="2337435"/>
            <a:ext cx="3581400" cy="571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ClrTx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投影仪的散热窗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5361" name="组合 48"/>
          <p:cNvGrpSpPr/>
          <p:nvPr/>
        </p:nvGrpSpPr>
        <p:grpSpPr>
          <a:xfrm>
            <a:off x="395289" y="339725"/>
            <a:ext cx="8497886" cy="4586288"/>
            <a:chOff x="395062" y="930137"/>
            <a:chExt cx="8497418" cy="4587095"/>
          </a:xfrm>
        </p:grpSpPr>
        <p:sp>
          <p:nvSpPr>
            <p:cNvPr id="4" name="矩形 3"/>
            <p:cNvSpPr/>
            <p:nvPr/>
          </p:nvSpPr>
          <p:spPr>
            <a:xfrm>
              <a:off x="395062" y="3069194"/>
              <a:ext cx="1740439" cy="80151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焦耳定律的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应用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931886" y="930137"/>
              <a:ext cx="1228657" cy="7208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内容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942998" y="1793889"/>
              <a:ext cx="2293812" cy="7208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公式：</a:t>
              </a:r>
              <a:r>
                <a:rPr kumimoji="0" lang="en-US" altLang="zh-CN" sz="2400" b="0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Q=I</a:t>
              </a:r>
              <a:r>
                <a:rPr kumimoji="0" lang="en-US" altLang="zh-CN" sz="2400" b="0" i="1" u="none" strike="noStrike" kern="1200" cap="none" spc="0" normalizeH="0" baseline="30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2</a:t>
              </a:r>
              <a:r>
                <a:rPr kumimoji="0" lang="en-US" altLang="zh-CN" sz="2400" b="0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Rt</a:t>
              </a:r>
              <a:endPara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860452" y="3810369"/>
              <a:ext cx="2376357" cy="7208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电热器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960460" y="2802129"/>
              <a:ext cx="3932020" cy="72085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推导公式：</a:t>
              </a:r>
              <a:r>
                <a:rPr kumimoji="0" lang="en-US" altLang="zh-CN" sz="2400" b="0" i="1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Q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=</a:t>
              </a:r>
              <a:r>
                <a:rPr kumimoji="0" lang="en-US" altLang="zh-CN" sz="2400" b="0" i="1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UIt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=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144390" y="4154917"/>
              <a:ext cx="2211265" cy="87963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电流热效应的应用与控制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236460" y="1866927"/>
              <a:ext cx="2047762" cy="7192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焦耳定律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aphicFrame>
          <p:nvGraphicFramePr>
            <p:cNvPr id="15369" name="Object 4"/>
            <p:cNvGraphicFramePr/>
            <p:nvPr/>
          </p:nvGraphicFramePr>
          <p:xfrm>
            <a:off x="8171530" y="2786038"/>
            <a:ext cx="559048" cy="7373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1" imgW="317500" imgH="419100" progId="Equation.3">
                    <p:embed/>
                  </p:oleObj>
                </mc:Choice>
                <mc:Fallback>
                  <p:oleObj name="" r:id="rId1" imgW="317500" imgH="419100" progId="Equation.3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8171530" y="2786038"/>
                          <a:ext cx="559048" cy="7373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矩形 11"/>
            <p:cNvSpPr/>
            <p:nvPr/>
          </p:nvSpPr>
          <p:spPr>
            <a:xfrm>
              <a:off x="4812830" y="4747159"/>
              <a:ext cx="3358965" cy="7192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控制散热及散热措施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4" name="直接连接符 13"/>
            <p:cNvCxnSpPr>
              <a:stCxn id="4" idx="3"/>
              <a:endCxn id="10" idx="1"/>
            </p:cNvCxnSpPr>
            <p:nvPr/>
          </p:nvCxnSpPr>
          <p:spPr>
            <a:xfrm flipV="1">
              <a:off x="2135817" y="2227035"/>
              <a:ext cx="100959" cy="124291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stCxn id="4" idx="3"/>
              <a:endCxn id="9" idx="1"/>
            </p:cNvCxnSpPr>
            <p:nvPr/>
          </p:nvCxnSpPr>
          <p:spPr>
            <a:xfrm>
              <a:off x="2135817" y="3469949"/>
              <a:ext cx="8890" cy="112541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10" idx="3"/>
              <a:endCxn id="9" idx="1"/>
            </p:cNvCxnSpPr>
            <p:nvPr/>
          </p:nvCxnSpPr>
          <p:spPr>
            <a:xfrm>
              <a:off x="4284222" y="2225765"/>
              <a:ext cx="914350" cy="98759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10" idx="3"/>
              <a:endCxn id="9" idx="1"/>
            </p:cNvCxnSpPr>
            <p:nvPr/>
          </p:nvCxnSpPr>
          <p:spPr>
            <a:xfrm>
              <a:off x="4230250" y="2124147"/>
              <a:ext cx="1039755" cy="101617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10" idx="3"/>
              <a:endCxn id="5" idx="1"/>
            </p:cNvCxnSpPr>
            <p:nvPr/>
          </p:nvCxnSpPr>
          <p:spPr>
            <a:xfrm flipV="1">
              <a:off x="4284222" y="1290563"/>
              <a:ext cx="647664" cy="93520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10" idx="3"/>
              <a:endCxn id="5" idx="1"/>
            </p:cNvCxnSpPr>
            <p:nvPr/>
          </p:nvCxnSpPr>
          <p:spPr>
            <a:xfrm>
              <a:off x="4284222" y="2225765"/>
              <a:ext cx="914350" cy="9145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stCxn id="10" idx="3"/>
              <a:endCxn id="8" idx="1"/>
            </p:cNvCxnSpPr>
            <p:nvPr/>
          </p:nvCxnSpPr>
          <p:spPr>
            <a:xfrm>
              <a:off x="4284222" y="2225765"/>
              <a:ext cx="676238" cy="93679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stCxn id="10" idx="3"/>
              <a:endCxn id="8" idx="1"/>
            </p:cNvCxnSpPr>
            <p:nvPr/>
          </p:nvCxnSpPr>
          <p:spPr>
            <a:xfrm>
              <a:off x="4230250" y="2052697"/>
              <a:ext cx="1039755" cy="101617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stCxn id="10" idx="3"/>
              <a:endCxn id="6" idx="1"/>
            </p:cNvCxnSpPr>
            <p:nvPr/>
          </p:nvCxnSpPr>
          <p:spPr>
            <a:xfrm flipV="1">
              <a:off x="4284222" y="2154315"/>
              <a:ext cx="658776" cy="7145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9" idx="3"/>
              <a:endCxn id="6" idx="1"/>
            </p:cNvCxnSpPr>
            <p:nvPr/>
          </p:nvCxnSpPr>
          <p:spPr>
            <a:xfrm>
              <a:off x="4355655" y="4594732"/>
              <a:ext cx="914350" cy="9225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stCxn id="9" idx="3"/>
              <a:endCxn id="7" idx="1"/>
            </p:cNvCxnSpPr>
            <p:nvPr/>
          </p:nvCxnSpPr>
          <p:spPr>
            <a:xfrm flipV="1">
              <a:off x="4355655" y="4170795"/>
              <a:ext cx="504797" cy="42393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>
              <a:stCxn id="9" idx="3"/>
              <a:endCxn id="12" idx="1"/>
            </p:cNvCxnSpPr>
            <p:nvPr/>
          </p:nvCxnSpPr>
          <p:spPr>
            <a:xfrm>
              <a:off x="4355655" y="4594732"/>
              <a:ext cx="457175" cy="51126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383" name="文本框 4103"/>
          <p:cNvSpPr txBox="1"/>
          <p:nvPr/>
        </p:nvSpPr>
        <p:spPr>
          <a:xfrm>
            <a:off x="239713" y="232410"/>
            <a:ext cx="14732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课堂小结</a:t>
            </a:r>
            <a:endParaRPr lang="zh-CN" altLang="zh-CN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2"/>
          <p:cNvSpPr/>
          <p:nvPr/>
        </p:nvSpPr>
        <p:spPr>
          <a:xfrm>
            <a:off x="611188" y="481013"/>
            <a:ext cx="7959725" cy="4076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 eaLnBrk="0" hangingPunct="0">
              <a:lnSpc>
                <a:spcPct val="18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1.一个20</a:t>
            </a:r>
            <a:r>
              <a:rPr lang="el-GR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的电阻，通过0.5A的电流2min，电阻上消耗的电能是_____,释放热量为______。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eaLnBrk="0" hangingPunct="0">
              <a:lnSpc>
                <a:spcPct val="18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2.一个电阻通过0.2A的电流5min，电阻上产生的热量为600J，这个电阻的阻值是___ </a:t>
            </a:r>
            <a:r>
              <a:rPr lang="el-GR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eaLnBrk="0" hangingPunct="0">
              <a:lnSpc>
                <a:spcPct val="18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3.一个200</a:t>
            </a:r>
            <a:r>
              <a:rPr lang="el-GR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的电阻通电2min，电阻上消耗的电能是4.5×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eaLnBrk="0" hangingPunct="0"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J,则通过电阻的电流是______。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1379" name="Text Box 3"/>
          <p:cNvSpPr txBox="1"/>
          <p:nvPr/>
        </p:nvSpPr>
        <p:spPr>
          <a:xfrm>
            <a:off x="4460875" y="1357313"/>
            <a:ext cx="7588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600J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1380" name="Text Box 4"/>
          <p:cNvSpPr txBox="1"/>
          <p:nvPr/>
        </p:nvSpPr>
        <p:spPr>
          <a:xfrm>
            <a:off x="1873250" y="1357313"/>
            <a:ext cx="7842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600J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1381" name="Text Box 5"/>
          <p:cNvSpPr txBox="1"/>
          <p:nvPr/>
        </p:nvSpPr>
        <p:spPr>
          <a:xfrm>
            <a:off x="4370388" y="2643188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50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1382" name="Text Box 6"/>
          <p:cNvSpPr txBox="1"/>
          <p:nvPr/>
        </p:nvSpPr>
        <p:spPr>
          <a:xfrm>
            <a:off x="3852863" y="3929063"/>
            <a:ext cx="16287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1.37A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90" name="文本框 4103"/>
          <p:cNvSpPr txBox="1"/>
          <p:nvPr/>
        </p:nvSpPr>
        <p:spPr>
          <a:xfrm>
            <a:off x="251143" y="267335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  <a:endParaRPr lang="zh-CN" altLang="zh-CN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/>
      <p:bldP spid="101380" grpId="0"/>
      <p:bldP spid="101381" grpId="0"/>
      <p:bldP spid="10138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Rectangle 2"/>
          <p:cNvSpPr/>
          <p:nvPr/>
        </p:nvSpPr>
        <p:spPr>
          <a:xfrm>
            <a:off x="684213" y="1635125"/>
            <a:ext cx="8243887" cy="2454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 eaLnBrk="0" hangingPunct="0"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两个电热器的电阻之比为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4︰3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，通过相同的电流，在相等的时间里产生的热量之比为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；若两个电热器的电阻相同，通过的电流之比为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1︰3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，在相等的时间里产生的热量之比为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403" name="Text Box 3"/>
          <p:cNvSpPr txBox="1"/>
          <p:nvPr/>
        </p:nvSpPr>
        <p:spPr>
          <a:xfrm>
            <a:off x="4752975" y="2398713"/>
            <a:ext cx="9271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4︰3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2404" name="Text Box 4"/>
          <p:cNvSpPr txBox="1"/>
          <p:nvPr/>
        </p:nvSpPr>
        <p:spPr>
          <a:xfrm>
            <a:off x="2354263" y="3554413"/>
            <a:ext cx="9223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1︰9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7412" name="Rectangle 5"/>
          <p:cNvSpPr/>
          <p:nvPr/>
        </p:nvSpPr>
        <p:spPr>
          <a:xfrm>
            <a:off x="755650" y="484188"/>
            <a:ext cx="7881938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4.一个40</a:t>
            </a:r>
            <a:r>
              <a:rPr lang="el-GR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Ω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的电阻，通过0.3A的电流，则通电______min释放热量为2160J。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2406" name="Text Box 6"/>
          <p:cNvSpPr txBox="1"/>
          <p:nvPr/>
        </p:nvSpPr>
        <p:spPr>
          <a:xfrm>
            <a:off x="6732588" y="627063"/>
            <a:ext cx="10572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7414" name="文本框 4103"/>
          <p:cNvSpPr txBox="1"/>
          <p:nvPr/>
        </p:nvSpPr>
        <p:spPr>
          <a:xfrm>
            <a:off x="179388" y="225425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  <a:endParaRPr lang="zh-CN" altLang="zh-CN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/>
      <p:bldP spid="102404" grpId="0"/>
      <p:bldP spid="1024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3" name="Rectangle 2"/>
          <p:cNvSpPr/>
          <p:nvPr/>
        </p:nvSpPr>
        <p:spPr>
          <a:xfrm>
            <a:off x="684213" y="627063"/>
            <a:ext cx="7813675" cy="3044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 eaLnBrk="0" hangingPunct="0"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0.2A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的电流通过一金属线时产生的热量为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，若使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16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通过的电流增加到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0.4A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时，在相同的时间内产生的热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量为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，那么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         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A.2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倍          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B.4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倍　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 eaLnBrk="0" hangingPunct="0"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C.0.25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倍　                       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D.0.5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倍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427" name="Text Box 3"/>
          <p:cNvSpPr txBox="1"/>
          <p:nvPr/>
        </p:nvSpPr>
        <p:spPr>
          <a:xfrm>
            <a:off x="7452360" y="1995805"/>
            <a:ext cx="838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8435" name="文本框 4103"/>
          <p:cNvSpPr txBox="1"/>
          <p:nvPr/>
        </p:nvSpPr>
        <p:spPr>
          <a:xfrm>
            <a:off x="179388" y="225425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  <a:endParaRPr lang="zh-CN" altLang="zh-CN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121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回顾与复习</a:t>
              </a:r>
              <a:endPara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93191" name="Text Box 7"/>
          <p:cNvSpPr txBox="1"/>
          <p:nvPr/>
        </p:nvSpPr>
        <p:spPr>
          <a:xfrm>
            <a:off x="539750" y="1058863"/>
            <a:ext cx="8280400" cy="10502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对同一电阻丝，在电流大小不变的情况下，通电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越长，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产生的热量越多。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3192" name="Text Box 8"/>
          <p:cNvSpPr txBox="1"/>
          <p:nvPr/>
        </p:nvSpPr>
        <p:spPr>
          <a:xfrm>
            <a:off x="539750" y="2211388"/>
            <a:ext cx="7920038" cy="1050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对同一电阻丝，在通电时间相同的情况下，通电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大越长，产生的热量越多。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3193" name="Text Box 9"/>
          <p:cNvSpPr txBox="1"/>
          <p:nvPr/>
        </p:nvSpPr>
        <p:spPr>
          <a:xfrm>
            <a:off x="539750" y="3363913"/>
            <a:ext cx="8280400" cy="1050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在通电电流大小不变，通电时间相同的情况下，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电阻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越大，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产生的热量越多。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1" grpId="0"/>
      <p:bldP spid="93192" grpId="0"/>
      <p:bldP spid="931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文本框 3"/>
          <p:cNvSpPr txBox="1"/>
          <p:nvPr/>
        </p:nvSpPr>
        <p:spPr>
          <a:xfrm>
            <a:off x="3421063" y="750888"/>
            <a:ext cx="161290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1800" i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文本框 99"/>
          <p:cNvSpPr txBox="1"/>
          <p:nvPr/>
        </p:nvSpPr>
        <p:spPr>
          <a:xfrm>
            <a:off x="901700" y="1516063"/>
            <a:ext cx="7847013" cy="14198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知道焦耳定律，会运用焦耳定律进行简单的计算 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电热的利用和防止。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147" name="组合 3"/>
          <p:cNvGrpSpPr/>
          <p:nvPr/>
        </p:nvGrpSpPr>
        <p:grpSpPr>
          <a:xfrm>
            <a:off x="250825" y="2682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69" name="组合 6147"/>
          <p:cNvGrpSpPr/>
          <p:nvPr/>
        </p:nvGrpSpPr>
        <p:grpSpPr>
          <a:xfrm>
            <a:off x="179705" y="50165"/>
            <a:ext cx="2232025" cy="718079"/>
            <a:chOff x="0" y="0"/>
            <a:chExt cx="3516" cy="1371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>
                <a:lnSpc>
                  <a:spcPct val="100000"/>
                </a:lnSpc>
              </a:pPr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82" y="217"/>
              <a:ext cx="2529" cy="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焦耳定律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9" y="374"/>
              <a:ext cx="873" cy="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6" name="组合 3"/>
          <p:cNvGrpSpPr/>
          <p:nvPr/>
        </p:nvGrpSpPr>
        <p:grpSpPr>
          <a:xfrm>
            <a:off x="179705" y="843915"/>
            <a:ext cx="1714500" cy="552450"/>
            <a:chOff x="1076" y="1998"/>
            <a:chExt cx="2699" cy="869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8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7179" name="Rectangle 21"/>
          <p:cNvSpPr/>
          <p:nvPr/>
        </p:nvSpPr>
        <p:spPr>
          <a:xfrm>
            <a:off x="539433" y="1223645"/>
            <a:ext cx="8281987" cy="175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导体的电阻越大，通过导体的电流越大，通电时间越长，导体产生的热量越多，那么导体产生的热量和电阻、电流及通电时间之间有什么样的定量关系？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230" name="Rectangle 22"/>
          <p:cNvSpPr/>
          <p:nvPr/>
        </p:nvSpPr>
        <p:spPr>
          <a:xfrm>
            <a:off x="611188" y="2998788"/>
            <a:ext cx="8281987" cy="1198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电流通过导体产生的热量跟电流的二次方成正比，跟导体的电阻成正比，跟通电时间成正比，这个规律叫作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焦耳定律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4231" name="Object 23"/>
          <p:cNvGraphicFramePr/>
          <p:nvPr/>
        </p:nvGraphicFramePr>
        <p:xfrm>
          <a:off x="3635375" y="4371975"/>
          <a:ext cx="180022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596900" imgH="228600" progId="Equation.3">
                  <p:embed/>
                </p:oleObj>
              </mc:Choice>
              <mc:Fallback>
                <p:oleObj name="" r:id="rId1" imgW="596900" imgH="2286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35375" y="4371975"/>
                        <a:ext cx="1800225" cy="688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3" name="组合 3"/>
          <p:cNvGrpSpPr/>
          <p:nvPr/>
        </p:nvGrpSpPr>
        <p:grpSpPr>
          <a:xfrm>
            <a:off x="251143" y="267018"/>
            <a:ext cx="1714500" cy="552450"/>
            <a:chOff x="1076" y="1998"/>
            <a:chExt cx="2699" cy="869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8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aphicFrame>
        <p:nvGraphicFramePr>
          <p:cNvPr id="8196" name="Object 7"/>
          <p:cNvGraphicFramePr/>
          <p:nvPr/>
        </p:nvGraphicFramePr>
        <p:xfrm>
          <a:off x="3276600" y="1131888"/>
          <a:ext cx="180022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96900" imgH="228600" progId="Equation.3">
                  <p:embed/>
                </p:oleObj>
              </mc:Choice>
              <mc:Fallback>
                <p:oleObj name="" r:id="rId1" imgW="596900" imgH="228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76600" y="1131888"/>
                        <a:ext cx="1800225" cy="688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264" name="Text Box 8"/>
          <p:cNvSpPr txBox="1"/>
          <p:nvPr/>
        </p:nvSpPr>
        <p:spPr>
          <a:xfrm>
            <a:off x="2484438" y="1995488"/>
            <a:ext cx="3248025" cy="5715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电流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的单位是安（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5" name="Text Box 9"/>
          <p:cNvSpPr txBox="1"/>
          <p:nvPr/>
        </p:nvSpPr>
        <p:spPr>
          <a:xfrm>
            <a:off x="2484438" y="2652713"/>
            <a:ext cx="3338512" cy="5715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电阻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的单位是欧（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Ω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6" name="Text Box 10"/>
          <p:cNvSpPr txBox="1"/>
          <p:nvPr/>
        </p:nvSpPr>
        <p:spPr>
          <a:xfrm>
            <a:off x="2520950" y="3228975"/>
            <a:ext cx="3128963" cy="5715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时间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的单位是秒（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6267" name="Text Box 11"/>
          <p:cNvSpPr txBox="1"/>
          <p:nvPr/>
        </p:nvSpPr>
        <p:spPr>
          <a:xfrm>
            <a:off x="2528888" y="3876675"/>
            <a:ext cx="3265487" cy="5715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热量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的单位是焦（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4" grpId="0"/>
      <p:bldP spid="96265" grpId="0"/>
      <p:bldP spid="96266" grpId="0"/>
      <p:bldP spid="962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6147"/>
          <p:cNvGrpSpPr/>
          <p:nvPr/>
        </p:nvGrpSpPr>
        <p:grpSpPr>
          <a:xfrm>
            <a:off x="180658" y="51435"/>
            <a:ext cx="3584575" cy="809625"/>
            <a:chOff x="0" y="0"/>
            <a:chExt cx="5647" cy="1273"/>
          </a:xfrm>
        </p:grpSpPr>
        <p:sp>
          <p:nvSpPr>
            <p:cNvPr id="9218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19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0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>
                <a:lnSpc>
                  <a:spcPct val="100000"/>
                </a:lnSpc>
              </a:pPr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1" name="文本框 6151"/>
            <p:cNvSpPr txBox="1"/>
            <p:nvPr/>
          </p:nvSpPr>
          <p:spPr>
            <a:xfrm>
              <a:off x="878" y="432"/>
              <a:ext cx="476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电热与电功的关系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9222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4" name="组合 3"/>
          <p:cNvGrpSpPr/>
          <p:nvPr/>
        </p:nvGrpSpPr>
        <p:grpSpPr>
          <a:xfrm>
            <a:off x="252095" y="1059498"/>
            <a:ext cx="1714500" cy="552450"/>
            <a:chOff x="1076" y="1998"/>
            <a:chExt cx="2699" cy="869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8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9227" name="Rectangle 12"/>
          <p:cNvSpPr/>
          <p:nvPr/>
        </p:nvSpPr>
        <p:spPr>
          <a:xfrm>
            <a:off x="323533" y="1444625"/>
            <a:ext cx="8281987" cy="1198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如图所示，电吹风工作时，消耗了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1000J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的电能，电流在电阻线上产生的热量等于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1000J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吗？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9228" name="Picture 15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675" y="2643188"/>
            <a:ext cx="3105150" cy="2124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3"/>
          <p:cNvGrpSpPr/>
          <p:nvPr/>
        </p:nvGrpSpPr>
        <p:grpSpPr>
          <a:xfrm>
            <a:off x="180658" y="57372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交流与讨论</a:t>
              </a:r>
              <a:endPara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0244" name="Rectangle 7"/>
          <p:cNvSpPr/>
          <p:nvPr/>
        </p:nvSpPr>
        <p:spPr>
          <a:xfrm>
            <a:off x="539433" y="1059815"/>
            <a:ext cx="8137525" cy="2860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当电流通过导体时，如果电能全部转化为内能，而没有同时转化成其他形式的能量，那么电流产生的热量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就等于消耗的电能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，即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UIt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Rt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（即纯电阻电路），如：电暖器，电饭锅，电炉子等。而电吹风工作时，消耗的电能主要转化为电机的机械能：电能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内能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机械能，即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热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2711" name="Picture 7" descr="电热在日常生活中的应用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040" t="5455" r="6454" b="16359"/>
          <a:stretch>
            <a:fillRect/>
          </a:stretch>
        </p:blipFill>
        <p:spPr>
          <a:xfrm>
            <a:off x="2915920" y="872490"/>
            <a:ext cx="3804920" cy="3570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12" name="Text Box 8"/>
          <p:cNvSpPr txBox="1"/>
          <p:nvPr/>
        </p:nvSpPr>
        <p:spPr>
          <a:xfrm>
            <a:off x="0" y="988060"/>
            <a:ext cx="314071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）电热的利用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2713" name="Text Box 9"/>
          <p:cNvSpPr txBox="1"/>
          <p:nvPr/>
        </p:nvSpPr>
        <p:spPr>
          <a:xfrm>
            <a:off x="2988310" y="4443730"/>
            <a:ext cx="354076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Tx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电热在日常生活中的应用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269" name="组合 6147"/>
          <p:cNvGrpSpPr/>
          <p:nvPr/>
        </p:nvGrpSpPr>
        <p:grpSpPr>
          <a:xfrm>
            <a:off x="144463" y="51118"/>
            <a:ext cx="3584575" cy="809625"/>
            <a:chOff x="0" y="0"/>
            <a:chExt cx="5647" cy="1273"/>
          </a:xfrm>
        </p:grpSpPr>
        <p:sp>
          <p:nvSpPr>
            <p:cNvPr id="112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>
                <a:lnSpc>
                  <a:spcPct val="100000"/>
                </a:lnSpc>
              </a:pPr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文本框 6151"/>
            <p:cNvSpPr txBox="1"/>
            <p:nvPr/>
          </p:nvSpPr>
          <p:spPr>
            <a:xfrm>
              <a:off x="878" y="432"/>
              <a:ext cx="476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电热的利用和防止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1274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2" grpId="0" bldLvl="0" animBg="1"/>
      <p:bldP spid="727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04" name="Picture 4" descr="养鸡场用电热火孵卵器孵出小鸡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92" t="12851" r="8313" b="21201"/>
          <a:stretch>
            <a:fillRect/>
          </a:stretch>
        </p:blipFill>
        <p:spPr>
          <a:xfrm>
            <a:off x="2738755" y="646430"/>
            <a:ext cx="4333240" cy="3489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6" name="Text Box 6"/>
          <p:cNvSpPr txBox="1"/>
          <p:nvPr/>
        </p:nvSpPr>
        <p:spPr>
          <a:xfrm>
            <a:off x="2555875" y="4371975"/>
            <a:ext cx="441452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ClrTx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养鸡场用电热孵化器孵出小鸡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0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0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1291</Words>
  <Application>WPS 演示</Application>
  <PresentationFormat>全屏显示(4:3)</PresentationFormat>
  <Paragraphs>129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方正姚体</vt:lpstr>
      <vt:lpstr>楷体_GB2312</vt:lpstr>
      <vt:lpstr>Arial Unicode MS</vt:lpstr>
      <vt:lpstr>默认设计模板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66</cp:revision>
  <dcterms:created xsi:type="dcterms:W3CDTF">2015-07-09T08:14:00Z</dcterms:created>
  <dcterms:modified xsi:type="dcterms:W3CDTF">2023-02-24T02:33:55Z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A4F3D2D05B6B415C81688D0ABB8C30EE</vt:lpwstr>
  </property>
</Properties>
</file>