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69" r:id="rId3"/>
    <p:sldId id="445" r:id="rId4"/>
    <p:sldId id="444" r:id="rId5"/>
    <p:sldId id="446" r:id="rId6"/>
    <p:sldId id="425" r:id="rId7"/>
    <p:sldId id="429" r:id="rId8"/>
    <p:sldId id="430" r:id="rId9"/>
    <p:sldId id="434" r:id="rId10"/>
    <p:sldId id="435" r:id="rId11"/>
    <p:sldId id="436" r:id="rId12"/>
    <p:sldId id="437" r:id="rId13"/>
    <p:sldId id="438" r:id="rId14"/>
    <p:sldId id="440" r:id="rId15"/>
    <p:sldId id="441" r:id="rId16"/>
    <p:sldId id="443" r:id="rId17"/>
  </p:sldIdLst>
  <p:sldSz cx="9144000" cy="51435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DB93"/>
    <a:srgbClr val="0000FF"/>
    <a:srgbClr val="FF99CC"/>
    <a:srgbClr val="FF7C80"/>
    <a:srgbClr val="99CCFF"/>
    <a:srgbClr val="FF0000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96"/>
      </p:cViewPr>
      <p:guideLst>
        <p:guide orient="horz" pos="1550"/>
        <p:guide pos="27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ldImg"/>
          </p:nvPr>
        </p:nvSpPr>
        <p:spPr>
          <a:xfrm>
            <a:off x="409575" y="754063"/>
            <a:ext cx="58547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>
                <a:ea typeface="宋体" panose="02010600030101010101" pitchFamily="2" charset="-122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360"/>
            <a:ext cx="8229600" cy="3395066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360"/>
            <a:ext cx="8229600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350" b="1">
                <a:ea typeface="宋体" panose="02010600030101010101" pitchFamily="2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>
                <a:ea typeface="宋体" panose="02010600030101010101" pitchFamily="2" charset="-122"/>
              </a:defRPr>
            </a:lvl1pPr>
            <a:lvl2pPr>
              <a:defRPr sz="1575">
                <a:ea typeface="宋体" panose="02010600030101010101" pitchFamily="2" charset="-122"/>
              </a:defRPr>
            </a:lvl2pPr>
            <a:lvl3pPr>
              <a:defRPr sz="1350">
                <a:ea typeface="宋体" panose="02010600030101010101" pitchFamily="2" charset="-122"/>
              </a:defRPr>
            </a:lvl3pPr>
            <a:lvl4pPr>
              <a:defRPr sz="1125">
                <a:ea typeface="宋体" panose="02010600030101010101" pitchFamily="2" charset="-122"/>
              </a:defRPr>
            </a:lvl4pPr>
            <a:lvl5pPr>
              <a:defRPr sz="1125">
                <a:ea typeface="宋体" panose="02010600030101010101" pitchFamily="2" charset="-122"/>
              </a:defRPr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>
                <a:ea typeface="宋体" panose="02010600030101010101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>
                <a:ea typeface="宋体" panose="02010600030101010101" pitchFamily="2" charset="-122"/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57530" lvl="1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lvl="2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lvl="3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lvl="4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6585" lvl="5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0" fontAlgn="base" latinLnBrk="0" hangingPunct="0"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tags" Target="../tags/tag3.xml"/><Relationship Id="rId4" Type="http://schemas.openxmlformats.org/officeDocument/2006/relationships/image" Target="../media/image22.png"/><Relationship Id="rId3" Type="http://schemas.openxmlformats.org/officeDocument/2006/relationships/tags" Target="../tags/tag2.xml"/><Relationship Id="rId2" Type="http://schemas.openxmlformats.org/officeDocument/2006/relationships/image" Target="../media/image21.png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Rectangle 5"/>
          <p:cNvSpPr/>
          <p:nvPr/>
        </p:nvSpPr>
        <p:spPr>
          <a:xfrm>
            <a:off x="1345248" y="2007553"/>
            <a:ext cx="6278880" cy="15316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13.2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电路的组成和连接方式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课时 电路与电路图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22" name="Text Box 4"/>
          <p:cNvSpPr txBox="1"/>
          <p:nvPr/>
        </p:nvSpPr>
        <p:spPr>
          <a:xfrm>
            <a:off x="46038" y="804863"/>
            <a:ext cx="903605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第十三章 探究简单电路</a:t>
            </a:r>
            <a:endParaRPr lang="zh-CN" altLang="en-US" sz="48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6147"/>
          <p:cNvGrpSpPr/>
          <p:nvPr/>
        </p:nvGrpSpPr>
        <p:grpSpPr>
          <a:xfrm>
            <a:off x="179388" y="120650"/>
            <a:ext cx="2873375" cy="809625"/>
            <a:chOff x="0" y="0"/>
            <a:chExt cx="4526" cy="1273"/>
          </a:xfrm>
        </p:grpSpPr>
        <p:sp>
          <p:nvSpPr>
            <p:cNvPr id="13314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5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16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文本框 6151"/>
            <p:cNvSpPr txBox="1"/>
            <p:nvPr/>
          </p:nvSpPr>
          <p:spPr>
            <a:xfrm>
              <a:off x="878" y="432"/>
              <a:ext cx="3648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怎样画电路图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3318" name="文本框 6152"/>
            <p:cNvSpPr txBox="1"/>
            <p:nvPr/>
          </p:nvSpPr>
          <p:spPr>
            <a:xfrm>
              <a:off x="0" y="452"/>
              <a:ext cx="873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19" name="组合 3"/>
          <p:cNvGrpSpPr/>
          <p:nvPr/>
        </p:nvGrpSpPr>
        <p:grpSpPr>
          <a:xfrm>
            <a:off x="179388" y="1273175"/>
            <a:ext cx="1714500" cy="500063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3322" name="Rectangle 13"/>
          <p:cNvSpPr/>
          <p:nvPr/>
        </p:nvSpPr>
        <p:spPr>
          <a:xfrm>
            <a:off x="395288" y="1923098"/>
            <a:ext cx="8208962" cy="1752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在设计、安装、修理各种实际电路的时候，常常需要画出表示电路连接情况的图，为了简单，通常不画实物图，而用统一规定的符号来代表电路中的各种元件。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337" name="组合 3"/>
          <p:cNvGrpSpPr/>
          <p:nvPr/>
        </p:nvGrpSpPr>
        <p:grpSpPr>
          <a:xfrm>
            <a:off x="323850" y="2206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41992" name="Text Box 8"/>
          <p:cNvSpPr txBox="1"/>
          <p:nvPr/>
        </p:nvSpPr>
        <p:spPr>
          <a:xfrm>
            <a:off x="828675" y="4084638"/>
            <a:ext cx="71929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用这些规定符号表示电路连接情况的图就叫</a:t>
            </a:r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电路图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1" name="Picture 7" descr="0380400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50" y="268288"/>
            <a:ext cx="4595813" cy="3586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5361" name="组合 3"/>
          <p:cNvGrpSpPr/>
          <p:nvPr/>
        </p:nvGrpSpPr>
        <p:grpSpPr>
          <a:xfrm>
            <a:off x="193675" y="19367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15364" name="Text Box 28"/>
          <p:cNvSpPr txBox="1"/>
          <p:nvPr/>
        </p:nvSpPr>
        <p:spPr>
          <a:xfrm>
            <a:off x="755968" y="771208"/>
            <a:ext cx="3230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如何正确画出电路图？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Rectangle 5"/>
          <p:cNvSpPr/>
          <p:nvPr/>
        </p:nvSpPr>
        <p:spPr>
          <a:xfrm>
            <a:off x="827405" y="1347312"/>
            <a:ext cx="4465638" cy="34150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要用统一符号表示元件；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电路图与实物图要对应，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符号要布局合理，不能画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在拐角处；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最好呈长方形，导线要横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平竖直，画得简洁、整齐。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055" name="Picture 47" descr="C:\Users\Administrator\Desktop\QQ截图20160312162508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71" t="1665" r="14285" b="1126"/>
          <a:stretch>
            <a:fillRect/>
          </a:stretch>
        </p:blipFill>
        <p:spPr>
          <a:xfrm>
            <a:off x="5534343" y="3435985"/>
            <a:ext cx="1885950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56" name="Picture 48" descr="C:\Users\Administrator\Desktop\QQ截图20160312162513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71" r="13747" b="-2507"/>
          <a:stretch>
            <a:fillRect/>
          </a:stretch>
        </p:blipFill>
        <p:spPr>
          <a:xfrm>
            <a:off x="5293043" y="2067560"/>
            <a:ext cx="2416175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Picture 24" descr="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lum bright="-6000"/>
          </a:blip>
          <a:stretch>
            <a:fillRect/>
          </a:stretch>
        </p:blipFill>
        <p:spPr>
          <a:xfrm>
            <a:off x="5404168" y="556260"/>
            <a:ext cx="2093912" cy="1500188"/>
          </a:xfrm>
          <a:prstGeom prst="rect">
            <a:avLst/>
          </a:prstGeom>
          <a:noFill/>
          <a:ln w="9525" cap="flat" cmpd="sng">
            <a:solidFill>
              <a:srgbClr val="F2F2F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>
                                            <p:txEl>
                                              <p:charRg st="3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4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>
                                            <p:txEl>
                                              <p:charRg st="4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>
                                            <p:txEl>
                                              <p:charRg st="4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>
                                            <p:txEl>
                                              <p:charRg st="5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>
                                            <p:txEl>
                                              <p:charRg st="69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385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133" y="771525"/>
            <a:ext cx="6048375" cy="384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Rectangle 5"/>
          <p:cNvSpPr/>
          <p:nvPr/>
        </p:nvSpPr>
        <p:spPr>
          <a:xfrm>
            <a:off x="395288" y="123825"/>
            <a:ext cx="3230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画出手电筒的电路图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9" name="ShockwaveFlash1"/>
          <p:cNvPicPr/>
          <p:nvPr/>
        </p:nvPicPr>
        <p:blipFill>
          <a:blip r:embed="rId1"/>
          <a:stretch>
            <a:fillRect/>
          </a:stretch>
        </p:blipFill>
        <p:spPr>
          <a:xfrm>
            <a:off x="1129665" y="683260"/>
            <a:ext cx="6863715" cy="4122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3" name="Text Box 5"/>
          <p:cNvSpPr txBox="1"/>
          <p:nvPr/>
        </p:nvSpPr>
        <p:spPr>
          <a:xfrm>
            <a:off x="395288" y="555625"/>
            <a:ext cx="8424862" cy="2120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处于以下状态时，灯泡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的亮熄情况：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闭合时（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） 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断开时（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 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都闭合时（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138" name="Text Box 10"/>
          <p:cNvSpPr txBox="1"/>
          <p:nvPr/>
        </p:nvSpPr>
        <p:spPr>
          <a:xfrm>
            <a:off x="3923665" y="1106170"/>
            <a:ext cx="21605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亮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灭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9" name="Text Box 11"/>
          <p:cNvSpPr txBox="1"/>
          <p:nvPr/>
        </p:nvSpPr>
        <p:spPr>
          <a:xfrm>
            <a:off x="3923665" y="1635125"/>
            <a:ext cx="21605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灭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灭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40" name="Text Box 12"/>
          <p:cNvSpPr txBox="1"/>
          <p:nvPr/>
        </p:nvSpPr>
        <p:spPr>
          <a:xfrm>
            <a:off x="3556000" y="2163763"/>
            <a:ext cx="21605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亮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亮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8437" name="组合 3"/>
          <p:cNvGrpSpPr/>
          <p:nvPr/>
        </p:nvGrpSpPr>
        <p:grpSpPr>
          <a:xfrm>
            <a:off x="5651500" y="2066925"/>
            <a:ext cx="3157538" cy="2816225"/>
            <a:chOff x="8900" y="4605"/>
            <a:chExt cx="4972" cy="4435"/>
          </a:xfrm>
        </p:grpSpPr>
        <p:pic>
          <p:nvPicPr>
            <p:cNvPr id="18438" name="Picture 617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00" y="4605"/>
              <a:ext cx="4972" cy="4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9" name="文本框 1"/>
            <p:cNvSpPr txBox="1"/>
            <p:nvPr/>
          </p:nvSpPr>
          <p:spPr>
            <a:xfrm>
              <a:off x="9003" y="4645"/>
              <a:ext cx="786" cy="628"/>
            </a:xfrm>
            <a:prstGeom prst="rect">
              <a:avLst/>
            </a:prstGeom>
            <a:solidFill>
              <a:srgbClr val="F2F2F2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0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40" name="文本框 2"/>
            <p:cNvSpPr txBox="1"/>
            <p:nvPr/>
          </p:nvSpPr>
          <p:spPr>
            <a:xfrm>
              <a:off x="11736" y="7668"/>
              <a:ext cx="786" cy="628"/>
            </a:xfrm>
            <a:prstGeom prst="rect">
              <a:avLst/>
            </a:prstGeom>
            <a:solidFill>
              <a:srgbClr val="F2F2F2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0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b="1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8" grpId="0"/>
      <p:bldP spid="48139" grpId="0"/>
      <p:bldP spid="481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TextBox 1"/>
          <p:cNvSpPr txBox="1"/>
          <p:nvPr/>
        </p:nvSpPr>
        <p:spPr>
          <a:xfrm>
            <a:off x="468313" y="482600"/>
            <a:ext cx="8342312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输电电路、印刷电路、家庭电路等都是常见的电路。电路无论多么复杂都是由一些简单电路组成的。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2" name="Picture 2" descr="http://m2.quanjing.com/2m/chineseview086/east-ep-a31-2079807.jpg"/>
          <p:cNvPicPr>
            <a:picLocks noChangeAspect="1"/>
          </p:cNvPicPr>
          <p:nvPr/>
        </p:nvPicPr>
        <p:blipFill>
          <a:blip r:embed="rId1"/>
          <a:srcRect r="25974"/>
          <a:stretch>
            <a:fillRect/>
          </a:stretch>
        </p:blipFill>
        <p:spPr>
          <a:xfrm>
            <a:off x="1044575" y="1347788"/>
            <a:ext cx="3262313" cy="359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4" descr="http://p1.s.hjfile.cn/thread/201205/2012052631756449_731_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3219450"/>
            <a:ext cx="3074988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6" descr="http://www.3566t.com/file/upload/201007/21/17-29-31-27-441023.gif.middl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5" y="1347788"/>
            <a:ext cx="2951163" cy="171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文本框 3"/>
          <p:cNvSpPr txBox="1"/>
          <p:nvPr/>
        </p:nvSpPr>
        <p:spPr>
          <a:xfrm>
            <a:off x="3421063" y="917575"/>
            <a:ext cx="201453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框 99"/>
          <p:cNvSpPr txBox="1"/>
          <p:nvPr/>
        </p:nvSpPr>
        <p:spPr>
          <a:xfrm>
            <a:off x="1044575" y="1590675"/>
            <a:ext cx="7488238" cy="2084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知道电路的组成，形成电路的概念。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认识通路、开路、短路；了解短路的危害。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认识电路元件及其符号，会读、会画简单的电路图。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147" name="组合 3"/>
          <p:cNvGrpSpPr/>
          <p:nvPr/>
        </p:nvGrpSpPr>
        <p:grpSpPr>
          <a:xfrm>
            <a:off x="252413" y="19526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</a:rPr>
                <a:t>认知与了解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69" name="组合 3"/>
          <p:cNvGrpSpPr/>
          <p:nvPr/>
        </p:nvGrpSpPr>
        <p:grpSpPr>
          <a:xfrm>
            <a:off x="395288" y="58134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7172" name="Rectangle 10"/>
          <p:cNvSpPr/>
          <p:nvPr/>
        </p:nvSpPr>
        <p:spPr>
          <a:xfrm>
            <a:off x="468313" y="987425"/>
            <a:ext cx="7920037" cy="1198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利用如图所示的器材，设法使小灯泡发光，并在图中画出你的连接方式。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3" name="Picture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9727" t="1744"/>
          <a:stretch>
            <a:fillRect/>
          </a:stretch>
        </p:blipFill>
        <p:spPr>
          <a:xfrm>
            <a:off x="2678430" y="2112645"/>
            <a:ext cx="3922395" cy="2540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2" name="Freeform 12"/>
          <p:cNvSpPr/>
          <p:nvPr/>
        </p:nvSpPr>
        <p:spPr>
          <a:xfrm>
            <a:off x="3923665" y="2860040"/>
            <a:ext cx="576263" cy="504825"/>
          </a:xfrm>
          <a:custGeom>
            <a:avLst/>
            <a:gdLst/>
            <a:ahLst/>
            <a:cxnLst>
              <a:cxn ang="0">
                <a:pos x="0" y="801409578"/>
              </a:cxn>
              <a:cxn ang="0">
                <a:pos x="914818395" y="0"/>
              </a:cxn>
            </a:cxnLst>
            <a:pathLst>
              <a:path w="363" h="318">
                <a:moveTo>
                  <a:pt x="0" y="318"/>
                </a:moveTo>
                <a:cubicBezTo>
                  <a:pt x="132" y="174"/>
                  <a:pt x="265" y="30"/>
                  <a:pt x="363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3" name="Freeform 13"/>
          <p:cNvSpPr/>
          <p:nvPr/>
        </p:nvSpPr>
        <p:spPr>
          <a:xfrm>
            <a:off x="4139883" y="2894648"/>
            <a:ext cx="1474787" cy="1268412"/>
          </a:xfrm>
          <a:custGeom>
            <a:avLst/>
            <a:gdLst/>
            <a:ahLst/>
            <a:cxnLst>
              <a:cxn ang="0">
                <a:pos x="1786789706" y="0"/>
              </a:cxn>
              <a:cxn ang="0">
                <a:pos x="1890116844" y="15120933"/>
              </a:cxn>
              <a:cxn ang="0">
                <a:pos x="2147483647" y="292338020"/>
              </a:cxn>
              <a:cxn ang="0">
                <a:pos x="1993442394" y="1088707135"/>
              </a:cxn>
              <a:cxn ang="0">
                <a:pos x="1716225373" y="1209674550"/>
              </a:cxn>
              <a:cxn ang="0">
                <a:pos x="1665822279" y="1242435765"/>
              </a:cxn>
              <a:cxn ang="0">
                <a:pos x="1318040529" y="1363403180"/>
              </a:cxn>
              <a:cxn ang="0">
                <a:pos x="1197073101" y="1416327218"/>
              </a:cxn>
              <a:cxn ang="0">
                <a:pos x="834170820" y="1554934921"/>
              </a:cxn>
              <a:cxn ang="0">
                <a:pos x="317539596" y="1743947698"/>
              </a:cxn>
              <a:cxn ang="0">
                <a:pos x="126007786" y="1829632951"/>
              </a:cxn>
              <a:cxn ang="0">
                <a:pos x="40322488" y="1935479439"/>
              </a:cxn>
              <a:cxn ang="0">
                <a:pos x="5040311" y="2003522817"/>
              </a:cxn>
            </a:cxnLst>
            <a:pathLst>
              <a:path w="929" h="799">
                <a:moveTo>
                  <a:pt x="709" y="0"/>
                </a:moveTo>
                <a:cubicBezTo>
                  <a:pt x="723" y="2"/>
                  <a:pt x="737" y="1"/>
                  <a:pt x="750" y="6"/>
                </a:cubicBezTo>
                <a:cubicBezTo>
                  <a:pt x="785" y="20"/>
                  <a:pt x="857" y="88"/>
                  <a:pt x="887" y="116"/>
                </a:cubicBezTo>
                <a:cubicBezTo>
                  <a:pt x="929" y="240"/>
                  <a:pt x="877" y="346"/>
                  <a:pt x="791" y="432"/>
                </a:cubicBezTo>
                <a:cubicBezTo>
                  <a:pt x="767" y="456"/>
                  <a:pt x="711" y="470"/>
                  <a:pt x="681" y="480"/>
                </a:cubicBezTo>
                <a:cubicBezTo>
                  <a:pt x="673" y="483"/>
                  <a:pt x="668" y="490"/>
                  <a:pt x="661" y="493"/>
                </a:cubicBezTo>
                <a:cubicBezTo>
                  <a:pt x="618" y="514"/>
                  <a:pt x="569" y="526"/>
                  <a:pt x="523" y="541"/>
                </a:cubicBezTo>
                <a:cubicBezTo>
                  <a:pt x="478" y="573"/>
                  <a:pt x="532" y="539"/>
                  <a:pt x="475" y="562"/>
                </a:cubicBezTo>
                <a:cubicBezTo>
                  <a:pt x="426" y="582"/>
                  <a:pt x="383" y="604"/>
                  <a:pt x="331" y="617"/>
                </a:cubicBezTo>
                <a:cubicBezTo>
                  <a:pt x="273" y="655"/>
                  <a:pt x="194" y="683"/>
                  <a:pt x="126" y="692"/>
                </a:cubicBezTo>
                <a:cubicBezTo>
                  <a:pt x="98" y="706"/>
                  <a:pt x="80" y="719"/>
                  <a:pt x="50" y="726"/>
                </a:cubicBezTo>
                <a:cubicBezTo>
                  <a:pt x="35" y="741"/>
                  <a:pt x="26" y="749"/>
                  <a:pt x="16" y="768"/>
                </a:cubicBezTo>
                <a:cubicBezTo>
                  <a:pt x="0" y="799"/>
                  <a:pt x="18" y="779"/>
                  <a:pt x="2" y="795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4" name="Freeform 14"/>
          <p:cNvSpPr/>
          <p:nvPr/>
        </p:nvSpPr>
        <p:spPr>
          <a:xfrm>
            <a:off x="2483485" y="3291523"/>
            <a:ext cx="760413" cy="871537"/>
          </a:xfrm>
          <a:custGeom>
            <a:avLst/>
            <a:gdLst/>
            <a:ahLst/>
            <a:cxnLst>
              <a:cxn ang="0">
                <a:pos x="498991337" y="1383563975"/>
              </a:cxn>
              <a:cxn ang="0">
                <a:pos x="15120950" y="761086611"/>
              </a:cxn>
              <a:cxn ang="0">
                <a:pos x="153730437" y="224292983"/>
              </a:cxn>
              <a:cxn ang="0">
                <a:pos x="189012638" y="173889860"/>
              </a:cxn>
              <a:cxn ang="0">
                <a:pos x="378023689" y="120967426"/>
              </a:cxn>
              <a:cxn ang="0">
                <a:pos x="1207156520" y="35282164"/>
              </a:cxn>
            </a:cxnLst>
            <a:pathLst>
              <a:path w="479" h="549">
                <a:moveTo>
                  <a:pt x="198" y="549"/>
                </a:moveTo>
                <a:cubicBezTo>
                  <a:pt x="82" y="508"/>
                  <a:pt x="35" y="412"/>
                  <a:pt x="6" y="302"/>
                </a:cubicBezTo>
                <a:cubicBezTo>
                  <a:pt x="12" y="194"/>
                  <a:pt x="0" y="163"/>
                  <a:pt x="61" y="89"/>
                </a:cubicBezTo>
                <a:cubicBezTo>
                  <a:pt x="66" y="83"/>
                  <a:pt x="68" y="73"/>
                  <a:pt x="75" y="69"/>
                </a:cubicBezTo>
                <a:cubicBezTo>
                  <a:pt x="92" y="58"/>
                  <a:pt x="130" y="52"/>
                  <a:pt x="150" y="48"/>
                </a:cubicBezTo>
                <a:cubicBezTo>
                  <a:pt x="247" y="0"/>
                  <a:pt x="379" y="14"/>
                  <a:pt x="479" y="14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" name="TextBox 5"/>
          <p:cNvSpPr/>
          <p:nvPr/>
        </p:nvSpPr>
        <p:spPr>
          <a:xfrm>
            <a:off x="6443980" y="1779905"/>
            <a:ext cx="2448560" cy="1501461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28575" cap="flat" cmpd="sng">
            <a:solidFill>
              <a:srgbClr val="FF99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18000" tIns="10800" rIns="18000" bIns="10800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提示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：不能把电池的两端用导线直接连在一起。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179" name="组合 6147"/>
          <p:cNvGrpSpPr/>
          <p:nvPr/>
        </p:nvGrpSpPr>
        <p:grpSpPr>
          <a:xfrm>
            <a:off x="107950" y="-236537"/>
            <a:ext cx="2232025" cy="809625"/>
            <a:chOff x="0" y="0"/>
            <a:chExt cx="3516" cy="1274"/>
          </a:xfrm>
        </p:grpSpPr>
        <p:sp>
          <p:nvSpPr>
            <p:cNvPr id="7180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1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82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3" name="文本框 6151"/>
            <p:cNvSpPr txBox="1"/>
            <p:nvPr/>
          </p:nvSpPr>
          <p:spPr>
            <a:xfrm>
              <a:off x="878" y="432"/>
              <a:ext cx="252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认识电路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184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bldLvl="0" animBg="1"/>
      <p:bldP spid="5133" grpId="0" bldLvl="0" animBg="1"/>
      <p:bldP spid="5134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193" name="组合 3"/>
          <p:cNvGrpSpPr/>
          <p:nvPr/>
        </p:nvGrpSpPr>
        <p:grpSpPr>
          <a:xfrm>
            <a:off x="179388" y="195263"/>
            <a:ext cx="1714500" cy="500062"/>
            <a:chOff x="1076" y="1998"/>
            <a:chExt cx="2699" cy="788"/>
          </a:xfrm>
        </p:grpSpPr>
        <p:sp>
          <p:nvSpPr>
            <p:cNvPr id="2" name="流程图: 文档 1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7191" name="Text Box 23"/>
          <p:cNvSpPr txBox="1"/>
          <p:nvPr/>
        </p:nvSpPr>
        <p:spPr>
          <a:xfrm>
            <a:off x="684213" y="3435350"/>
            <a:ext cx="7704137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用导线把</a:t>
            </a:r>
            <a:r>
              <a:rPr lang="zh-CN" altLang="en-US" sz="24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电源，用电器、开关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连接起来组成的电流通路就称为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电路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7" name="Picture 2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213" y="987425"/>
            <a:ext cx="2670175" cy="230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9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23" name="Picture 3" descr="t2-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830" y="627380"/>
            <a:ext cx="907415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4" descr="b_58882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175" y="339725"/>
            <a:ext cx="1350010" cy="1350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5" descr="u=3396847029,2180782071&amp;fm=0&amp;gp=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325" y="484505"/>
            <a:ext cx="1023620" cy="10782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9" name="Picture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930" y="1995805"/>
            <a:ext cx="1116965" cy="1427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0" name="Picture 20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8400" y="2066925"/>
            <a:ext cx="1877060" cy="1318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1" name="Picture 2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730" y="3867150"/>
            <a:ext cx="1820545" cy="1248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2" name="Picture 2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905" y="4011930"/>
            <a:ext cx="1191260" cy="1040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3" name="Picture 2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580" y="4156075"/>
            <a:ext cx="963930" cy="9226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5" name="组合 3"/>
          <p:cNvGrpSpPr/>
          <p:nvPr/>
        </p:nvGrpSpPr>
        <p:grpSpPr>
          <a:xfrm>
            <a:off x="179705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1">
                  <a:ln>
                    <a:noFill/>
                  </a:ln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观察与思考</a:t>
              </a:r>
              <a:endParaRPr kumimoji="0" lang="zh-CN" altLang="en-US" sz="23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9228" name="Text Box 27"/>
          <p:cNvSpPr txBox="1"/>
          <p:nvPr/>
        </p:nvSpPr>
        <p:spPr>
          <a:xfrm>
            <a:off x="376238" y="987425"/>
            <a:ext cx="1706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常见的开关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Text Box 28"/>
          <p:cNvSpPr txBox="1"/>
          <p:nvPr/>
        </p:nvSpPr>
        <p:spPr>
          <a:xfrm>
            <a:off x="395288" y="2619375"/>
            <a:ext cx="1706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常见的电源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0" name="Text Box 29"/>
          <p:cNvSpPr txBox="1"/>
          <p:nvPr/>
        </p:nvSpPr>
        <p:spPr>
          <a:xfrm>
            <a:off x="395288" y="4346575"/>
            <a:ext cx="20113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常见的用电器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52" name="Picture 3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1105" y="1995805"/>
            <a:ext cx="1934210" cy="1432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0241" name="组合 3"/>
          <p:cNvGrpSpPr/>
          <p:nvPr/>
        </p:nvGrpSpPr>
        <p:grpSpPr>
          <a:xfrm>
            <a:off x="179705" y="1492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 dirty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33809" name="Rectangle 17"/>
          <p:cNvSpPr/>
          <p:nvPr/>
        </p:nvSpPr>
        <p:spPr>
          <a:xfrm>
            <a:off x="468313" y="1060450"/>
            <a:ext cx="8259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一个最基本的电路由电源、开关、用电器、导线组成。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10" name="Rectangle 18"/>
          <p:cNvSpPr/>
          <p:nvPr/>
        </p:nvSpPr>
        <p:spPr>
          <a:xfrm>
            <a:off x="466725" y="1636713"/>
            <a:ext cx="8137525" cy="1198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电源为电路提供电能；用电器消耗电能，将电能转化为其他形式的能；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11" name="Rectangle 19"/>
          <p:cNvSpPr/>
          <p:nvPr/>
        </p:nvSpPr>
        <p:spPr>
          <a:xfrm>
            <a:off x="1052513" y="2976563"/>
            <a:ext cx="3230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开关控制电路的通断；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12" name="Rectangle 20"/>
          <p:cNvSpPr/>
          <p:nvPr/>
        </p:nvSpPr>
        <p:spPr>
          <a:xfrm>
            <a:off x="1042988" y="3841750"/>
            <a:ext cx="4449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导线用于输送电能到用电器上。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9" grpId="0"/>
      <p:bldP spid="33810" grpId="0"/>
      <p:bldP spid="33811" grpId="0"/>
      <p:bldP spid="338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1265" name="组合 6147"/>
          <p:cNvGrpSpPr/>
          <p:nvPr/>
        </p:nvGrpSpPr>
        <p:grpSpPr>
          <a:xfrm>
            <a:off x="179388" y="-93662"/>
            <a:ext cx="3584575" cy="811212"/>
            <a:chOff x="0" y="0"/>
            <a:chExt cx="5647" cy="1274"/>
          </a:xfrm>
        </p:grpSpPr>
        <p:sp>
          <p:nvSpPr>
            <p:cNvPr id="11266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7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8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 anchorCtr="0"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69" name="文本框 6151"/>
            <p:cNvSpPr txBox="1"/>
            <p:nvPr/>
          </p:nvSpPr>
          <p:spPr>
            <a:xfrm>
              <a:off x="878" y="432"/>
              <a:ext cx="4769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通路、开路和短路</a:t>
              </a:r>
              <a:endParaRPr lang="zh-CN" altLang="en-US" sz="28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270" name="文本框 6152"/>
            <p:cNvSpPr txBox="1"/>
            <p:nvPr/>
          </p:nvSpPr>
          <p:spPr>
            <a:xfrm>
              <a:off x="0" y="453"/>
              <a:ext cx="872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5" name="ShockwaveFlash1"/>
          <p:cNvPicPr/>
          <p:nvPr/>
        </p:nvPicPr>
        <p:blipFill>
          <a:blip r:embed="rId1"/>
          <a:stretch>
            <a:fillRect/>
          </a:stretch>
        </p:blipFill>
        <p:spPr>
          <a:xfrm>
            <a:off x="1692275" y="987425"/>
            <a:ext cx="6196013" cy="354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Text Box 4"/>
          <p:cNvSpPr txBox="1"/>
          <p:nvPr/>
        </p:nvSpPr>
        <p:spPr>
          <a:xfrm>
            <a:off x="323850" y="700088"/>
            <a:ext cx="8496300" cy="178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通路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电路接好后，闭合开关，处处相通的电路；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开路（也叫断路）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开关未闭合，或导线断裂、接头松脱，致使电路在某处断开的电路；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短路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不经过用电器而直接跟电源两极连接的电路。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1" name="Text Box 5"/>
          <p:cNvSpPr txBox="1"/>
          <p:nvPr/>
        </p:nvSpPr>
        <p:spPr>
          <a:xfrm>
            <a:off x="323850" y="3867468"/>
            <a:ext cx="8496300" cy="1050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注意：短路时，电流很大，会烧坏电源和导线，在生产和生活中发生短路，轻则用电器不工作，重则会引发火灾。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291" name="组合 3"/>
          <p:cNvGrpSpPr/>
          <p:nvPr/>
        </p:nvGrpSpPr>
        <p:grpSpPr>
          <a:xfrm>
            <a:off x="252413" y="123825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3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宋体" panose="02010600030101010101" pitchFamily="2" charset="-122"/>
                </a:rPr>
                <a:t>归纳与小结</a:t>
              </a:r>
              <a:endParaRPr kumimoji="0" lang="zh-CN" altLang="en-US" sz="23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宋体" panose="02010600030101010101" pitchFamily="2" charset="-122"/>
              </a:endParaRPr>
            </a:p>
          </p:txBody>
        </p:sp>
      </p:grpSp>
      <p:pic>
        <p:nvPicPr>
          <p:cNvPr id="12294" name="ShockwaveFlash2"/>
          <p:cNvPicPr/>
          <p:nvPr/>
        </p:nvPicPr>
        <p:blipFill>
          <a:blip r:embed="rId1"/>
          <a:srcRect t="23709" b="25110"/>
          <a:stretch>
            <a:fillRect/>
          </a:stretch>
        </p:blipFill>
        <p:spPr>
          <a:xfrm>
            <a:off x="3476625" y="2579688"/>
            <a:ext cx="2049463" cy="125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ShockwaveFlash3"/>
          <p:cNvPicPr/>
          <p:nvPr/>
        </p:nvPicPr>
        <p:blipFill>
          <a:blip r:embed="rId2"/>
          <a:srcRect t="24046" b="24046"/>
          <a:stretch>
            <a:fillRect/>
          </a:stretch>
        </p:blipFill>
        <p:spPr>
          <a:xfrm>
            <a:off x="5868988" y="2571750"/>
            <a:ext cx="2087562" cy="127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ShockwaveFlash1"/>
          <p:cNvPicPr/>
          <p:nvPr/>
        </p:nvPicPr>
        <p:blipFill>
          <a:blip r:embed="rId3"/>
          <a:srcRect t="23709" b="24409"/>
          <a:stretch>
            <a:fillRect/>
          </a:stretch>
        </p:blipFill>
        <p:spPr>
          <a:xfrm>
            <a:off x="922338" y="2563813"/>
            <a:ext cx="2209800" cy="127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375,&quot;width&quot;:2970}"/>
</p:tagLst>
</file>

<file path=ppt/tags/tag2.xml><?xml version="1.0" encoding="utf-8"?>
<p:tagLst xmlns:p="http://schemas.openxmlformats.org/presentationml/2006/main">
  <p:tag name="KSO_WM_UNIT_PLACING_PICTURE_USER_VIEWPORT" val="{&quot;height&quot;:2575,&quot;width&quot;:3805}"/>
</p:tagLst>
</file>

<file path=ppt/tags/tag3.xml><?xml version="1.0" encoding="utf-8"?>
<p:tagLst xmlns:p="http://schemas.openxmlformats.org/presentationml/2006/main">
  <p:tag name="KSO_WM_UNIT_PLACING_PICTURE_USER_VIEWPORT" val="{&quot;height&quot;:2363,&quot;width&quot;:3297}"/>
</p:tagLst>
</file>

<file path=ppt/tags/tag4.xml><?xml version="1.0" encoding="utf-8"?>
<p:tagLst xmlns:p="http://schemas.openxmlformats.org/presentationml/2006/main">
  <p:tag name="COMMONDATA" val="eyJoZGlkIjoiZjY0YjExMzhjYjE5ZTFkYzEwYzgxOGFiNzQxOGQ0Zm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929</Words>
  <Application>WPS 演示</Application>
  <PresentationFormat>全屏显示(4:3)</PresentationFormat>
  <Paragraphs>99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Times New Roman</vt:lpstr>
      <vt:lpstr>隶书</vt:lpstr>
      <vt:lpstr>黑体</vt:lpstr>
      <vt:lpstr>幼圆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59</cp:revision>
  <dcterms:created xsi:type="dcterms:W3CDTF">2015-07-09T08:14:00Z</dcterms:created>
  <dcterms:modified xsi:type="dcterms:W3CDTF">2023-02-24T02:25:36Z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ED7FF8928DE540CA94AD9C1D3AE56259</vt:lpwstr>
  </property>
</Properties>
</file>