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69" r:id="rId3"/>
    <p:sldId id="458" r:id="rId4"/>
    <p:sldId id="459" r:id="rId5"/>
    <p:sldId id="443" r:id="rId6"/>
    <p:sldId id="431" r:id="rId7"/>
    <p:sldId id="460" r:id="rId8"/>
    <p:sldId id="461" r:id="rId9"/>
    <p:sldId id="445" r:id="rId10"/>
    <p:sldId id="446" r:id="rId11"/>
    <p:sldId id="448" r:id="rId12"/>
    <p:sldId id="449" r:id="rId13"/>
    <p:sldId id="450" r:id="rId14"/>
    <p:sldId id="452" r:id="rId15"/>
    <p:sldId id="433" r:id="rId16"/>
    <p:sldId id="437" r:id="rId17"/>
    <p:sldId id="442" r:id="rId18"/>
    <p:sldId id="439" r:id="rId19"/>
    <p:sldId id="441" r:id="rId20"/>
  </p:sldIdLst>
  <p:sldSz cx="9144000" cy="5143500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50000"/>
      </a:lnSpc>
      <a:spcBef>
        <a:spcPct val="0"/>
      </a:spcBef>
      <a:spcAft>
        <a:spcPct val="0"/>
      </a:spcAft>
      <a:buFontTx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DB93"/>
    <a:srgbClr val="FF99CC"/>
    <a:srgbClr val="FF7C80"/>
    <a:srgbClr val="99CCFF"/>
    <a:srgbClr val="FF0000"/>
    <a:srgbClr val="ED8C23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1" d="100"/>
          <a:sy n="61" d="100"/>
        </p:scale>
        <p:origin x="-1626" y="-84"/>
      </p:cViewPr>
      <p:guideLst>
        <p:guide orient="horz" pos="1557"/>
        <p:guide pos="27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11.wmf"/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>
              <a:lnSpc>
                <a:spcPct val="100000"/>
              </a:lnSpc>
              <a:buChar char="•"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sldImg"/>
          </p:nvPr>
        </p:nvSpPr>
        <p:spPr>
          <a:xfrm>
            <a:off x="409575" y="754063"/>
            <a:ext cx="58547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5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>
              <a:lnSpc>
                <a:spcPct val="100000"/>
              </a:lnSpc>
              <a:buChar char="•"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lnSpc>
                <a:spcPct val="100000"/>
              </a:lnSpc>
              <a:buChar char="•"/>
            </a:pPr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05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05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>
              <a:lnSpc>
                <a:spcPct val="100000"/>
              </a:lnSpc>
              <a:buChar char="•"/>
            </a:pPr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5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557530" lvl="1" indent="-214630" algn="l" rtl="0" eaLnBrk="0" fontAlgn="base" hangingPunct="0">
        <a:spcBef>
          <a:spcPct val="15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857250" lvl="2" indent="-171450" algn="l" rtl="0" eaLnBrk="0" fontAlgn="base" hangingPunct="0">
        <a:spcBef>
          <a:spcPct val="15000"/>
        </a:spcBef>
        <a:spcAft>
          <a:spcPct val="0"/>
        </a:spcAft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200150" lvl="3" indent="-171450" algn="l" rtl="0" eaLnBrk="0" fontAlgn="base" hangingPunct="0">
        <a:spcBef>
          <a:spcPct val="15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1543050" lvl="4" indent="-171450" algn="l" rtl="0" eaLnBrk="0" fontAlgn="base" hangingPunct="0">
        <a:spcBef>
          <a:spcPct val="15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1886585" lvl="5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935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835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14.wmf"/><Relationship Id="rId1" Type="http://schemas.openxmlformats.org/officeDocument/2006/relationships/oleObject" Target="../embeddings/oleObject6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wmf"/><Relationship Id="rId1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1.wmf"/><Relationship Id="rId7" Type="http://schemas.openxmlformats.org/officeDocument/2006/relationships/oleObject" Target="../embeddings/oleObject5.bin"/><Relationship Id="rId6" Type="http://schemas.openxmlformats.org/officeDocument/2006/relationships/image" Target="../media/image10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9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8.wmf"/><Relationship Id="rId10" Type="http://schemas.openxmlformats.org/officeDocument/2006/relationships/vmlDrawing" Target="../drawings/vmlDrawing2.vml"/><Relationship Id="rId1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Rectangle 5"/>
          <p:cNvSpPr/>
          <p:nvPr/>
        </p:nvSpPr>
        <p:spPr>
          <a:xfrm>
            <a:off x="2735898" y="1913573"/>
            <a:ext cx="373888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>
              <a:lnSpc>
                <a:spcPct val="18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15.2 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认识电功率</a:t>
            </a:r>
            <a:endParaRPr lang="en-US" altLang="zh-CN" sz="40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Text Box 4"/>
          <p:cNvSpPr txBox="1"/>
          <p:nvPr/>
        </p:nvSpPr>
        <p:spPr>
          <a:xfrm>
            <a:off x="46038" y="804863"/>
            <a:ext cx="9036050" cy="830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80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第十五章 电能与电功率</a:t>
            </a:r>
            <a:endParaRPr lang="zh-CN" altLang="en-US" sz="480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3" name="矩形 2"/>
          <p:cNvSpPr/>
          <p:nvPr/>
        </p:nvSpPr>
        <p:spPr>
          <a:xfrm>
            <a:off x="323850" y="3076575"/>
            <a:ext cx="7883525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实验器材：电源、开关、两个用电器、两个电压表、两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hangingPunct="0"/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个电流表。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314" name="矩形 3"/>
          <p:cNvSpPr/>
          <p:nvPr/>
        </p:nvSpPr>
        <p:spPr>
          <a:xfrm>
            <a:off x="323850" y="700088"/>
            <a:ext cx="7777163" cy="1753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设计实验与制订计划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研究电功率跟电流的关系时，应设法控制电压不变。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研究电功率跟电压的关系时，应设法控制电流不变。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7" name="矩形 4"/>
          <p:cNvSpPr/>
          <p:nvPr/>
        </p:nvSpPr>
        <p:spPr>
          <a:xfrm>
            <a:off x="323850" y="123508"/>
            <a:ext cx="8280400" cy="11985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进行实验与收集数据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实验一：将两个灯泡串联，使通过它们的电流相同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5" name="ShockwaveFlash1"/>
          <p:cNvPicPr/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91323" y="1275715"/>
            <a:ext cx="6188075" cy="3738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1" name="Rectangle 1"/>
          <p:cNvSpPr/>
          <p:nvPr/>
        </p:nvSpPr>
        <p:spPr>
          <a:xfrm>
            <a:off x="251778" y="339725"/>
            <a:ext cx="7989887" cy="6445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实验二：将两个灯泡并联，使他们两端电压相同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49" name="ShockwaveFlash1"/>
          <p:cNvPicPr/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91640" y="1131570"/>
            <a:ext cx="5966460" cy="36112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5" name="Rectangle 3"/>
          <p:cNvSpPr/>
          <p:nvPr/>
        </p:nvSpPr>
        <p:spPr>
          <a:xfrm>
            <a:off x="323215" y="555625"/>
            <a:ext cx="1801813" cy="649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eaLnBrk="0" hangingPunct="0"/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结论：</a:t>
            </a:r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467043" y="555625"/>
            <a:ext cx="8364538" cy="1754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电功率大小跟通过用电器的电压、电流有关，电压相等时，电流越大电功率就越大；电流相等时，电压越高，电功率就越大。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2"/>
          <p:cNvGrpSpPr/>
          <p:nvPr/>
        </p:nvGrpSpPr>
        <p:grpSpPr>
          <a:xfrm>
            <a:off x="1042988" y="3361690"/>
            <a:ext cx="5719762" cy="1367790"/>
            <a:chOff x="719564" y="4653921"/>
            <a:chExt cx="5720199" cy="1367068"/>
          </a:xfrm>
        </p:grpSpPr>
        <p:sp>
          <p:nvSpPr>
            <p:cNvPr id="16388" name="Rectangle 7"/>
            <p:cNvSpPr/>
            <p:nvPr/>
          </p:nvSpPr>
          <p:spPr>
            <a:xfrm>
              <a:off x="2736478" y="5376170"/>
              <a:ext cx="1563489" cy="644819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square" anchor="t" anchorCtr="0">
              <a:spAutoFit/>
            </a:bodyPr>
            <a:p>
              <a:pPr eaLnBrk="0" hangingPunct="0"/>
              <a:r>
                <a:rPr lang="en-US" altLang="zh-CN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1W =1V·A</a:t>
              </a:r>
              <a:endPara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6389" name="Rectangle 8"/>
            <p:cNvSpPr/>
            <p:nvPr/>
          </p:nvSpPr>
          <p:spPr>
            <a:xfrm>
              <a:off x="719564" y="4653921"/>
              <a:ext cx="5720199" cy="6447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pPr eaLnBrk="0" hangingPunct="0"/>
              <a:r>
                <a:rPr lang="en-US" altLang="zh-CN" i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U</a:t>
              </a:r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的单位为</a:t>
              </a:r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V</a:t>
              </a:r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，</a:t>
              </a:r>
              <a:r>
                <a:rPr lang="en-US" altLang="zh-CN" i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I</a:t>
              </a:r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的单位为</a:t>
              </a:r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A</a:t>
              </a:r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， </a:t>
              </a:r>
              <a:r>
                <a:rPr lang="en-US" altLang="zh-CN" i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</a:t>
              </a:r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的单位为</a:t>
              </a:r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W</a:t>
              </a:r>
              <a:endPara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11"/>
          <p:cNvGrpSpPr/>
          <p:nvPr/>
        </p:nvGrpSpPr>
        <p:grpSpPr>
          <a:xfrm>
            <a:off x="538798" y="2139950"/>
            <a:ext cx="7759700" cy="661988"/>
            <a:chOff x="539552" y="2708920"/>
            <a:chExt cx="7758608" cy="661673"/>
          </a:xfrm>
        </p:grpSpPr>
        <p:sp>
          <p:nvSpPr>
            <p:cNvPr id="16391" name="Text Box 6"/>
            <p:cNvSpPr txBox="1"/>
            <p:nvPr/>
          </p:nvSpPr>
          <p:spPr>
            <a:xfrm>
              <a:off x="539552" y="2725215"/>
              <a:ext cx="3203575" cy="6453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/>
              <a:r>
                <a:rPr lang="zh-CN" altLang="en-US" dirty="0">
                  <a:latin typeface="宋体" panose="02010600030101010101" pitchFamily="2" charset="-122"/>
                  <a:ea typeface="宋体" panose="02010600030101010101" pitchFamily="2" charset="-122"/>
                </a:rPr>
                <a:t>精确的实验表明</a:t>
              </a:r>
              <a:r>
                <a:rPr lang="en-US" altLang="zh-CN" dirty="0">
                  <a:latin typeface="宋体" panose="02010600030101010101" pitchFamily="2" charset="-122"/>
                  <a:ea typeface="宋体" panose="02010600030101010101" pitchFamily="2" charset="-122"/>
                </a:rPr>
                <a:t>:</a:t>
              </a:r>
              <a:endParaRPr lang="en-US" altLang="zh-CN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392" name="矩形 8"/>
            <p:cNvSpPr/>
            <p:nvPr/>
          </p:nvSpPr>
          <p:spPr>
            <a:xfrm>
              <a:off x="2915816" y="2708920"/>
              <a:ext cx="5382344" cy="6453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/>
              <a:r>
                <a:rPr lang="zh-CN" altLang="en-US" dirty="0">
                  <a:latin typeface="宋体" panose="02010600030101010101" pitchFamily="2" charset="-122"/>
                  <a:ea typeface="宋体" panose="02010600030101010101" pitchFamily="2" charset="-122"/>
                </a:rPr>
                <a:t>电功率</a:t>
              </a:r>
              <a:r>
                <a:rPr lang="en-US" altLang="zh-CN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zh-CN" altLang="en-US" dirty="0">
                  <a:latin typeface="宋体" panose="02010600030101010101" pitchFamily="2" charset="-122"/>
                  <a:ea typeface="宋体" panose="02010600030101010101" pitchFamily="2" charset="-122"/>
                </a:rPr>
                <a:t>等于电压</a:t>
              </a:r>
              <a:r>
                <a:rPr lang="en-US" altLang="zh-CN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zh-CN" altLang="en-US" dirty="0">
                  <a:latin typeface="宋体" panose="02010600030101010101" pitchFamily="2" charset="-122"/>
                  <a:ea typeface="宋体" panose="02010600030101010101" pitchFamily="2" charset="-122"/>
                </a:rPr>
                <a:t>跟电流</a:t>
              </a:r>
              <a:r>
                <a:rPr lang="en-US" altLang="zh-CN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zh-CN" altLang="en-US" dirty="0">
                  <a:latin typeface="宋体" panose="02010600030101010101" pitchFamily="2" charset="-122"/>
                  <a:ea typeface="宋体" panose="02010600030101010101" pitchFamily="2" charset="-122"/>
                </a:rPr>
                <a:t>的乘积。</a:t>
              </a:r>
              <a:endParaRPr lang="en-US" altLang="zh-CN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2987675" y="2715578"/>
            <a:ext cx="1452563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即：</a:t>
            </a: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UI</a:t>
            </a:r>
            <a:endParaRPr lang="en-US" altLang="zh-CN" i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/>
      <p:bldP spid="10" grpId="0"/>
      <p:bldP spid="16385" grpId="0"/>
      <p:bldP spid="1638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7409" name="组合 3"/>
          <p:cNvGrpSpPr/>
          <p:nvPr/>
        </p:nvGrpSpPr>
        <p:grpSpPr>
          <a:xfrm>
            <a:off x="178753" y="267970"/>
            <a:ext cx="1714500" cy="509588"/>
            <a:chOff x="1076" y="1983"/>
            <a:chExt cx="2699" cy="803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83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讨论与交流</a:t>
              </a:r>
              <a:endParaRPr kumimoji="0" lang="zh-CN" altLang="en-US" sz="2300" b="1" i="0" u="none" strike="noStrike" kern="1200" cap="none" spc="0" normalizeH="0" baseline="0" noProof="0" dirty="0">
                <a:ln>
                  <a:noFill/>
                </a:ln>
                <a:solidFill>
                  <a:srgbClr val="D6F5F5"/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84999" name="Rectangle 7"/>
          <p:cNvSpPr/>
          <p:nvPr/>
        </p:nvSpPr>
        <p:spPr>
          <a:xfrm>
            <a:off x="323850" y="1058863"/>
            <a:ext cx="8712200" cy="28613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）不管串联电路还是并联电路，电流所做的总功都等于电流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在各部分用电器上所做功之和。即：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en-US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）在串联电路中，用电器电阻越大，电流所做的功越多，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；在并联电路中，用电器电阻越小，电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流所做的功越多，即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75740" y="2644140"/>
          <a:ext cx="1017905" cy="8242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533400" imgH="431800" progId="Equation.DSMT4">
                  <p:embed/>
                </p:oleObj>
              </mc:Choice>
              <mc:Fallback>
                <p:oleObj name="" r:id="rId1" imgW="533400" imgH="4318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75740" y="2644140"/>
                        <a:ext cx="1017905" cy="8242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923665" y="3220085"/>
          <a:ext cx="1017905" cy="8242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3" imgW="533400" imgH="431800" progId="Equation.DSMT4">
                  <p:embed/>
                </p:oleObj>
              </mc:Choice>
              <mc:Fallback>
                <p:oleObj name="" r:id="rId3" imgW="533400" imgH="4318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23665" y="3220085"/>
                        <a:ext cx="1017905" cy="8242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999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999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>
                                            <p:txEl>
                                              <p:charRg st="29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4999">
                                            <p:txEl>
                                              <p:charRg st="29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4999">
                                            <p:txEl>
                                              <p:charRg st="29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>
                                            <p:txEl>
                                              <p:charRg st="66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4999">
                                            <p:txEl>
                                              <p:charRg st="66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4999">
                                            <p:txEl>
                                              <p:charRg st="66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>
                                            <p:txEl>
                                              <p:charRg st="94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4999">
                                            <p:txEl>
                                              <p:charRg st="94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4999">
                                            <p:txEl>
                                              <p:charRg st="94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>
                                            <p:txEl>
                                              <p:charRg st="136" end="1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4999">
                                            <p:txEl>
                                              <p:charRg st="136" end="16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4999">
                                            <p:txEl>
                                              <p:charRg st="136" end="1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8433" name="Picture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2988" y="1058863"/>
            <a:ext cx="6905625" cy="33131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7" name="Text Box 2"/>
          <p:cNvSpPr txBox="1"/>
          <p:nvPr/>
        </p:nvSpPr>
        <p:spPr>
          <a:xfrm>
            <a:off x="611188" y="771525"/>
            <a:ext cx="7820025" cy="17541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下列用电器正常工作时，功率最接近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200W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的是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A.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空调                             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洗衣机</a:t>
            </a:r>
            <a:endParaRPr lang="zh-CN" altLang="en-US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C.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电视机                         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D.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电冰箱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5235" name="Rectangle 3"/>
          <p:cNvSpPr/>
          <p:nvPr/>
        </p:nvSpPr>
        <p:spPr>
          <a:xfrm>
            <a:off x="7407275" y="771525"/>
            <a:ext cx="386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08" name="文本框 4103"/>
          <p:cNvSpPr txBox="1"/>
          <p:nvPr/>
        </p:nvSpPr>
        <p:spPr>
          <a:xfrm>
            <a:off x="107633" y="267970"/>
            <a:ext cx="1295400" cy="401638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随堂训练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1" name="Text Box 2"/>
          <p:cNvSpPr txBox="1"/>
          <p:nvPr/>
        </p:nvSpPr>
        <p:spPr>
          <a:xfrm>
            <a:off x="684213" y="842963"/>
            <a:ext cx="7820025" cy="2862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关于电功率的说法正确的是                                       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A.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用电器消耗电能越大，电功率越大</a:t>
            </a:r>
            <a:endParaRPr lang="zh-CN" altLang="en-US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B.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用电器消耗电能时所用的时间越少，电功率越大</a:t>
            </a:r>
            <a:endParaRPr lang="zh-CN" altLang="en-US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C.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用电器消耗电能越快，电功率越大</a:t>
            </a:r>
            <a:endParaRPr lang="zh-CN" altLang="en-US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D.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以上说法都不正确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2164" name="Rectangle 4"/>
          <p:cNvSpPr/>
          <p:nvPr/>
        </p:nvSpPr>
        <p:spPr>
          <a:xfrm>
            <a:off x="7884795" y="843915"/>
            <a:ext cx="386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5" name="Text Box 2"/>
          <p:cNvSpPr txBox="1"/>
          <p:nvPr/>
        </p:nvSpPr>
        <p:spPr>
          <a:xfrm>
            <a:off x="568325" y="268288"/>
            <a:ext cx="8035925" cy="34147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如图所示，手电筒中的电流为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0.5A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，电源为三节干电池，   </a:t>
            </a: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则该手电筒小灯泡的功率最接近                              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pl-PL" altLang="zh-CN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pl-PL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A.0.25W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pl-PL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B.0.75W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pl-PL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C.2.25W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pl-PL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D.9.00W</a:t>
            </a:r>
            <a:endParaRPr lang="pl-PL" altLang="zh-CN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1506" name="Picture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1775" y="1563688"/>
            <a:ext cx="3000375" cy="1406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4213" name="Rectangle 5"/>
          <p:cNvSpPr/>
          <p:nvPr/>
        </p:nvSpPr>
        <p:spPr>
          <a:xfrm>
            <a:off x="7696200" y="852488"/>
            <a:ext cx="386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1" name="Rectangle 2"/>
          <p:cNvSpPr/>
          <p:nvPr/>
        </p:nvSpPr>
        <p:spPr>
          <a:xfrm>
            <a:off x="466725" y="771525"/>
            <a:ext cx="7993063" cy="3970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　 观察电能表，常常可以发现：电能表上的铝盘在使用一只节能灯时转得慢，在使用电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热水器时转得快。电能表铝盘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转动的快慢是否与用电器的种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类有关！这两种用电器究竟有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什么不同？下面我们来看它们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的铭牌。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122" name="Picture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00638" y="1419225"/>
            <a:ext cx="3287712" cy="28924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23" name="组合 3"/>
          <p:cNvGrpSpPr/>
          <p:nvPr/>
        </p:nvGrpSpPr>
        <p:grpSpPr>
          <a:xfrm>
            <a:off x="179388" y="149225"/>
            <a:ext cx="1744356" cy="622300"/>
            <a:chOff x="1076" y="1878"/>
            <a:chExt cx="2746" cy="981"/>
          </a:xfrm>
        </p:grpSpPr>
        <p:sp>
          <p:nvSpPr>
            <p:cNvPr id="8" name="流程图: 文档 7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文本框 4101"/>
            <p:cNvSpPr txBox="1"/>
            <p:nvPr/>
          </p:nvSpPr>
          <p:spPr>
            <a:xfrm>
              <a:off x="1076" y="1878"/>
              <a:ext cx="2746" cy="98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5" name="Rectangle 6"/>
          <p:cNvSpPr/>
          <p:nvPr/>
        </p:nvSpPr>
        <p:spPr>
          <a:xfrm>
            <a:off x="2384425" y="330200"/>
            <a:ext cx="4032250" cy="644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灯泡和热水器铭牌图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4146550" y="919163"/>
            <a:ext cx="3632200" cy="3252792"/>
            <a:chOff x="0" y="0"/>
            <a:chExt cx="4084637" cy="2833383"/>
          </a:xfrm>
        </p:grpSpPr>
        <p:sp>
          <p:nvSpPr>
            <p:cNvPr id="6147" name="Rectangle 10"/>
            <p:cNvSpPr/>
            <p:nvPr/>
          </p:nvSpPr>
          <p:spPr>
            <a:xfrm>
              <a:off x="1662775" y="2271409"/>
              <a:ext cx="1724377" cy="56197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dirty="0">
                  <a:latin typeface="宋体" panose="02010600030101010101" pitchFamily="2" charset="-122"/>
                  <a:ea typeface="宋体" panose="02010600030101010101" pitchFamily="2" charset="-122"/>
                </a:rPr>
                <a:t>热水器</a:t>
              </a:r>
              <a:endParaRPr lang="zh-CN" altLang="en-US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6148" name="Picture 2" descr="http://t3.baidu.com/it/u=2465841174,2392232100&amp;fm=23&amp;gp=0.jpg"/>
            <p:cNvPicPr>
              <a:picLocks noChangeAspect="1"/>
            </p:cNvPicPr>
            <p:nvPr/>
          </p:nvPicPr>
          <p:blipFill>
            <a:blip r:embed="rId1">
              <a:lum bright="-6000"/>
            </a:blip>
            <a:srcRect l="1607" r="1141" b="14104"/>
            <a:stretch>
              <a:fillRect/>
            </a:stretch>
          </p:blipFill>
          <p:spPr>
            <a:xfrm>
              <a:off x="0" y="0"/>
              <a:ext cx="4084637" cy="233997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150" name="Rectangle 2"/>
          <p:cNvSpPr/>
          <p:nvPr/>
        </p:nvSpPr>
        <p:spPr>
          <a:xfrm>
            <a:off x="511175" y="4079875"/>
            <a:ext cx="7777163" cy="9763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      节能灯上的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24W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和电热水器上的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2200W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的字样是什么意思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  <a:endParaRPr lang="en-US" altLang="zh-CN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3" name="Group 7"/>
          <p:cNvGrpSpPr/>
          <p:nvPr/>
        </p:nvGrpSpPr>
        <p:grpSpPr>
          <a:xfrm>
            <a:off x="1111250" y="1065213"/>
            <a:ext cx="2883218" cy="3159901"/>
            <a:chOff x="0" y="0"/>
            <a:chExt cx="2538687" cy="3088638"/>
          </a:xfrm>
        </p:grpSpPr>
        <p:sp>
          <p:nvSpPr>
            <p:cNvPr id="6151" name="Rectangle 9"/>
            <p:cNvSpPr/>
            <p:nvPr/>
          </p:nvSpPr>
          <p:spPr>
            <a:xfrm>
              <a:off x="689573" y="2458028"/>
              <a:ext cx="1849114" cy="6306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dirty="0">
                  <a:latin typeface="宋体" panose="02010600030101010101" pitchFamily="2" charset="-122"/>
                  <a:ea typeface="宋体" panose="02010600030101010101" pitchFamily="2" charset="-122"/>
                </a:rPr>
                <a:t>节能灯</a:t>
              </a:r>
              <a:endParaRPr lang="zh-CN" altLang="en-US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6152" name="Picture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124075" cy="239712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6153" name="组合 3"/>
          <p:cNvGrpSpPr/>
          <p:nvPr/>
        </p:nvGrpSpPr>
        <p:grpSpPr>
          <a:xfrm>
            <a:off x="179388" y="123825"/>
            <a:ext cx="1714500" cy="623888"/>
            <a:chOff x="1076" y="1878"/>
            <a:chExt cx="2699" cy="981"/>
          </a:xfrm>
        </p:grpSpPr>
        <p:sp>
          <p:nvSpPr>
            <p:cNvPr id="12" name="流程图: 文档 11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文本框 4101"/>
            <p:cNvSpPr txBox="1"/>
            <p:nvPr/>
          </p:nvSpPr>
          <p:spPr>
            <a:xfrm>
              <a:off x="1076" y="1878"/>
              <a:ext cx="2699" cy="98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69" name="文本框 3"/>
          <p:cNvSpPr txBox="1"/>
          <p:nvPr/>
        </p:nvSpPr>
        <p:spPr>
          <a:xfrm>
            <a:off x="3421063" y="750888"/>
            <a:ext cx="1612900" cy="7381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0" name="文本框 99"/>
          <p:cNvSpPr txBox="1"/>
          <p:nvPr/>
        </p:nvSpPr>
        <p:spPr>
          <a:xfrm>
            <a:off x="900113" y="1635125"/>
            <a:ext cx="7775575" cy="20840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80000"/>
              </a:lnSpc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结合实例理解电功率，知道电功率的单位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。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知道电功的与电流、电压的关系，能运用电功率的公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式进行简单计算。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7171" name="组合 3"/>
          <p:cNvGrpSpPr/>
          <p:nvPr/>
        </p:nvGrpSpPr>
        <p:grpSpPr>
          <a:xfrm>
            <a:off x="251460" y="25114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认知与了解</a:t>
              </a:r>
              <a:endParaRPr kumimoji="0" lang="zh-CN" altLang="en-US" sz="2300" b="1" i="0" u="none" strike="noStrike" kern="1200" cap="none" spc="0" normalizeH="0" baseline="0" noProof="0">
                <a:ln>
                  <a:noFill/>
                </a:ln>
                <a:solidFill>
                  <a:srgbClr val="D6F5F5"/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8193" name="Picture 12" descr="3e9a361517f5275e288573f8e078bf1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1419225"/>
            <a:ext cx="3816350" cy="2862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700" y="1203325"/>
            <a:ext cx="2413000" cy="293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Rectangle 14"/>
          <p:cNvSpPr/>
          <p:nvPr/>
        </p:nvSpPr>
        <p:spPr>
          <a:xfrm>
            <a:off x="1042988" y="4341019"/>
            <a:ext cx="37306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洗衣机半小时做功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180000J 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6" name="Rectangle 15"/>
          <p:cNvSpPr/>
          <p:nvPr/>
        </p:nvSpPr>
        <p:spPr>
          <a:xfrm>
            <a:off x="5148263" y="4073049"/>
            <a:ext cx="2592387" cy="105029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电流通过公共电车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2s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做功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120000J 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7" name="Rectangle 16"/>
          <p:cNvSpPr/>
          <p:nvPr/>
        </p:nvSpPr>
        <p:spPr>
          <a:xfrm>
            <a:off x="471488" y="774700"/>
            <a:ext cx="3529012" cy="644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哪个做功做得比较快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endParaRPr lang="en-US" altLang="zh-CN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8198" name="组合 3"/>
          <p:cNvGrpSpPr/>
          <p:nvPr/>
        </p:nvGrpSpPr>
        <p:grpSpPr>
          <a:xfrm>
            <a:off x="179388" y="123825"/>
            <a:ext cx="1714500" cy="622300"/>
            <a:chOff x="1076" y="1878"/>
            <a:chExt cx="2699" cy="981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878"/>
              <a:ext cx="2699" cy="98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9217" name="组合 6147"/>
          <p:cNvGrpSpPr/>
          <p:nvPr/>
        </p:nvGrpSpPr>
        <p:grpSpPr>
          <a:xfrm>
            <a:off x="207963" y="-117475"/>
            <a:ext cx="2232025" cy="809625"/>
            <a:chOff x="0" y="0"/>
            <a:chExt cx="3516" cy="1274"/>
          </a:xfrm>
        </p:grpSpPr>
        <p:sp>
          <p:nvSpPr>
            <p:cNvPr id="9218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19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20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>
                <a:lnSpc>
                  <a:spcPct val="100000"/>
                </a:lnSpc>
              </a:pPr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1" name="文本框 6151"/>
            <p:cNvSpPr txBox="1"/>
            <p:nvPr/>
          </p:nvSpPr>
          <p:spPr>
            <a:xfrm>
              <a:off x="878" y="432"/>
              <a:ext cx="196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>
                <a:lnSpc>
                  <a:spcPct val="100000"/>
                </a:lnSpc>
              </a:pPr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电功率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9222" name="文本框 6152"/>
            <p:cNvSpPr txBox="1"/>
            <p:nvPr/>
          </p:nvSpPr>
          <p:spPr>
            <a:xfrm>
              <a:off x="0" y="453"/>
              <a:ext cx="872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00000"/>
                </a:lnSpc>
              </a:pPr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214" name="Rectangle 46"/>
          <p:cNvSpPr/>
          <p:nvPr/>
        </p:nvSpPr>
        <p:spPr>
          <a:xfrm>
            <a:off x="468313" y="925513"/>
            <a:ext cx="7802562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物理学中，把电流所做的功与所用时间之比叫作</a:t>
            </a:r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电功率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。 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24" name="Text Box 47"/>
          <p:cNvSpPr txBox="1"/>
          <p:nvPr/>
        </p:nvSpPr>
        <p:spPr>
          <a:xfrm>
            <a:off x="323850" y="501650"/>
            <a:ext cx="3154363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dirty="0">
                <a:solidFill>
                  <a:srgbClr val="0066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zh-CN" altLang="en-US" dirty="0">
                <a:solidFill>
                  <a:srgbClr val="0066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电功率的意义、定义</a:t>
            </a:r>
            <a:endParaRPr lang="zh-CN" altLang="en-US" dirty="0">
              <a:solidFill>
                <a:srgbClr val="006666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216" name="Rectangle 48"/>
          <p:cNvSpPr/>
          <p:nvPr/>
        </p:nvSpPr>
        <p:spPr>
          <a:xfrm>
            <a:off x="468313" y="1482725"/>
            <a:ext cx="8424862" cy="21574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电功率是表示用电器消耗电能快慢的物理量，它的大小与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电流做功的多少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做功所用的时间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两个因素有关，因此，因此电功率大的用电器只能说明该用电器消耗电能快或电流做功快，并不表示电流做功的多少。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Text Box 6"/>
          <p:cNvSpPr txBox="1"/>
          <p:nvPr/>
        </p:nvSpPr>
        <p:spPr>
          <a:xfrm>
            <a:off x="398463" y="3797300"/>
            <a:ext cx="3886200" cy="650875"/>
          </a:xfrm>
          <a:prstGeom prst="rect">
            <a:avLst/>
          </a:prstGeom>
          <a:noFill/>
          <a:ln w="9525">
            <a:noFill/>
          </a:ln>
        </p:spPr>
        <p:txBody>
          <a:bodyPr lIns="97616" tIns="48808" rIns="97616" bIns="48808" anchor="t" anchorCtr="0">
            <a:spAutoFit/>
          </a:bodyPr>
          <a:p>
            <a:pPr defTabSz="976630"/>
            <a:r>
              <a:rPr lang="en-US" altLang="zh-CN" dirty="0">
                <a:solidFill>
                  <a:srgbClr val="0066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dirty="0">
                <a:solidFill>
                  <a:srgbClr val="0066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计算公式：</a:t>
            </a:r>
            <a:endParaRPr lang="zh-CN" altLang="en-US" dirty="0">
              <a:solidFill>
                <a:srgbClr val="006666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3" name="组合 13"/>
          <p:cNvGrpSpPr/>
          <p:nvPr/>
        </p:nvGrpSpPr>
        <p:grpSpPr>
          <a:xfrm>
            <a:off x="3851275" y="3365500"/>
            <a:ext cx="1646238" cy="1662113"/>
            <a:chOff x="5522913" y="1484313"/>
            <a:chExt cx="1645284" cy="1662747"/>
          </a:xfrm>
        </p:grpSpPr>
        <p:sp>
          <p:nvSpPr>
            <p:cNvPr id="9229" name="Text Box 6"/>
            <p:cNvSpPr txBox="1"/>
            <p:nvPr/>
          </p:nvSpPr>
          <p:spPr>
            <a:xfrm>
              <a:off x="5580063" y="1484313"/>
              <a:ext cx="1588134" cy="6451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：电功率</a:t>
              </a:r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30" name="Text Box 7"/>
            <p:cNvSpPr txBox="1"/>
            <p:nvPr/>
          </p:nvSpPr>
          <p:spPr>
            <a:xfrm>
              <a:off x="5522913" y="1997075"/>
              <a:ext cx="1351279" cy="6451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：电功</a:t>
              </a:r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31" name="Text Box 8"/>
            <p:cNvSpPr txBox="1"/>
            <p:nvPr/>
          </p:nvSpPr>
          <p:spPr>
            <a:xfrm>
              <a:off x="5594921" y="2501900"/>
              <a:ext cx="1181734" cy="6451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t</a:t>
              </a:r>
              <a:r>
                <a:rPr lang="zh-CN" altLang="en-US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：时间</a:t>
              </a:r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555875" y="3797300"/>
          <a:ext cx="101727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457200" imgH="393700" progId="Equation.DSMT4">
                  <p:embed/>
                </p:oleObj>
              </mc:Choice>
              <mc:Fallback>
                <p:oleObj name="" r:id="rId1" imgW="457200" imgH="3937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55875" y="3797300"/>
                        <a:ext cx="1017270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14" grpId="0"/>
      <p:bldP spid="7216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1" name="Text Box 4"/>
          <p:cNvSpPr txBox="1"/>
          <p:nvPr/>
        </p:nvSpPr>
        <p:spPr>
          <a:xfrm>
            <a:off x="214313" y="173038"/>
            <a:ext cx="2849562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dirty="0">
                <a:solidFill>
                  <a:srgbClr val="0066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3.</a:t>
            </a:r>
            <a:r>
              <a:rPr lang="zh-CN" altLang="en-US" dirty="0">
                <a:solidFill>
                  <a:srgbClr val="0066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电功率公式的转换</a:t>
            </a:r>
            <a:endParaRPr lang="en-US" altLang="zh-CN" dirty="0">
              <a:solidFill>
                <a:srgbClr val="006666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2484120" y="1571625"/>
            <a:ext cx="333375" cy="2270125"/>
          </a:xfrm>
          <a:prstGeom prst="leftBrace">
            <a:avLst>
              <a:gd name="adj1" fmla="val 60571"/>
              <a:gd name="adj2" fmla="val 50000"/>
            </a:avLst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2" name="对象 1"/>
          <p:cNvGraphicFramePr/>
          <p:nvPr/>
        </p:nvGraphicFramePr>
        <p:xfrm>
          <a:off x="1475740" y="2313940"/>
          <a:ext cx="883920" cy="785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" imgW="624840" imgH="785495" progId="Equation.KSEE3">
                  <p:embed/>
                </p:oleObj>
              </mc:Choice>
              <mc:Fallback>
                <p:oleObj name="" r:id="rId1" imgW="624840" imgH="785495" progId="Equation.KSEE3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75740" y="2313940"/>
                        <a:ext cx="883920" cy="7854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87675" y="1130935"/>
          <a:ext cx="2567940" cy="847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3" imgW="1193800" imgH="393700" progId="Equation.DSMT4">
                  <p:embed/>
                </p:oleObj>
              </mc:Choice>
              <mc:Fallback>
                <p:oleObj name="" r:id="rId3" imgW="1193800" imgH="393700" progId="Equation.DSMT4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87675" y="1130935"/>
                        <a:ext cx="2567940" cy="8470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87675" y="2388235"/>
          <a:ext cx="2671445" cy="436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5" imgW="1244600" imgH="203200" progId="Equation.DSMT4">
                  <p:embed/>
                </p:oleObj>
              </mc:Choice>
              <mc:Fallback>
                <p:oleObj name="" r:id="rId5" imgW="1244600" imgH="203200" progId="Equation.DSMT4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87675" y="2388235"/>
                        <a:ext cx="2671445" cy="4362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87675" y="3363595"/>
          <a:ext cx="2733675" cy="9023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" r:id="rId7" imgW="1270000" imgH="419100" progId="Equation.DSMT4">
                  <p:embed/>
                </p:oleObj>
              </mc:Choice>
              <mc:Fallback>
                <p:oleObj name="" r:id="rId7" imgW="1270000" imgH="419100" progId="Equation.DSMT4">
                  <p:embed/>
                  <p:pic>
                    <p:nvPicPr>
                      <p:cNvPr id="0" name="图片 102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87675" y="3363595"/>
                        <a:ext cx="2733675" cy="9023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539750" y="698500"/>
            <a:ext cx="1584325" cy="12922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单位名称：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1748" name="Rectangle 4"/>
          <p:cNvSpPr/>
          <p:nvPr/>
        </p:nvSpPr>
        <p:spPr>
          <a:xfrm>
            <a:off x="2411413" y="2282825"/>
            <a:ext cx="2011362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千瓦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=1000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瓦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7" name="Text Box 5"/>
          <p:cNvSpPr txBox="1"/>
          <p:nvPr/>
        </p:nvSpPr>
        <p:spPr>
          <a:xfrm>
            <a:off x="468313" y="3151188"/>
            <a:ext cx="7848600" cy="1292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defTabSz="976630">
              <a:buSzTx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某电动机工作时的电功率为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60kW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表示：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76630">
              <a:buSzTx/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____________________________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751" name="Text Box 7"/>
          <p:cNvSpPr txBox="1"/>
          <p:nvPr/>
        </p:nvSpPr>
        <p:spPr>
          <a:xfrm>
            <a:off x="611188" y="3722688"/>
            <a:ext cx="7543800" cy="646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电动机每秒钟消耗</a:t>
            </a:r>
            <a:r>
              <a:rPr lang="en-US" altLang="zh-CN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60000</a:t>
            </a:r>
            <a:r>
              <a:rPr lang="zh-CN" altLang="en-US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焦的电能</a:t>
            </a:r>
            <a:endParaRPr lang="zh-CN" altLang="en-US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11413" y="698500"/>
            <a:ext cx="2011362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瓦特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简称瓦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11413" y="1492250"/>
            <a:ext cx="469900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1" name="TextBox 9"/>
          <p:cNvSpPr txBox="1"/>
          <p:nvPr/>
        </p:nvSpPr>
        <p:spPr>
          <a:xfrm>
            <a:off x="539750" y="2284413"/>
            <a:ext cx="1693863" cy="646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单位换算：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2" name="Text Box 2"/>
          <p:cNvSpPr txBox="1"/>
          <p:nvPr/>
        </p:nvSpPr>
        <p:spPr>
          <a:xfrm>
            <a:off x="250825" y="50800"/>
            <a:ext cx="37642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defTabSz="976630"/>
            <a:r>
              <a:rPr lang="en-US" altLang="zh-CN" dirty="0">
                <a:solidFill>
                  <a:srgbClr val="0066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4.</a:t>
            </a:r>
            <a:r>
              <a:rPr lang="zh-CN" altLang="en-US" dirty="0">
                <a:solidFill>
                  <a:srgbClr val="0066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电功率的单位及物理意义</a:t>
            </a:r>
            <a:endParaRPr lang="zh-CN" altLang="en-US" dirty="0">
              <a:solidFill>
                <a:srgbClr val="006666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273" name="矩形 12"/>
          <p:cNvSpPr/>
          <p:nvPr/>
        </p:nvSpPr>
        <p:spPr>
          <a:xfrm>
            <a:off x="539750" y="1420813"/>
            <a:ext cx="1706563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单位符号：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31751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89" name="Rectangle 1"/>
          <p:cNvSpPr/>
          <p:nvPr/>
        </p:nvSpPr>
        <p:spPr>
          <a:xfrm>
            <a:off x="395605" y="1995964"/>
            <a:ext cx="8551863" cy="230695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猜想与假设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有人说：电功率可能跟电压有关，电压越高，电功率越大。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有人说：电功率可能跟电流有关，电流越大，电功率越大。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你同意他们的看法吗？你的猜想又是什么？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2290" name="组合 6147"/>
          <p:cNvGrpSpPr/>
          <p:nvPr/>
        </p:nvGrpSpPr>
        <p:grpSpPr>
          <a:xfrm>
            <a:off x="93663" y="55563"/>
            <a:ext cx="6429375" cy="809625"/>
            <a:chOff x="0" y="0"/>
            <a:chExt cx="10127" cy="1274"/>
          </a:xfrm>
        </p:grpSpPr>
        <p:sp>
          <p:nvSpPr>
            <p:cNvPr id="12291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92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93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>
                <a:lnSpc>
                  <a:spcPct val="100000"/>
                </a:lnSpc>
              </a:pPr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294" name="文本框 6151"/>
            <p:cNvSpPr txBox="1"/>
            <p:nvPr/>
          </p:nvSpPr>
          <p:spPr>
            <a:xfrm>
              <a:off x="878" y="432"/>
              <a:ext cx="924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>
                <a:lnSpc>
                  <a:spcPct val="100000"/>
                </a:lnSpc>
              </a:pPr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探究小灯泡的电功率跟哪些因素有关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2295" name="文本框 6152"/>
            <p:cNvSpPr txBox="1"/>
            <p:nvPr/>
          </p:nvSpPr>
          <p:spPr>
            <a:xfrm>
              <a:off x="0" y="453"/>
              <a:ext cx="872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00000"/>
                </a:lnSpc>
              </a:pPr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95605" y="1108075"/>
            <a:ext cx="68884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eaLnBrk="0" hangingPunct="0"/>
            <a:r>
              <a:rPr lang="zh-CN" altLang="en-US" dirty="0">
                <a:latin typeface="宋体" panose="02010600030101010101" pitchFamily="2" charset="-122"/>
                <a:sym typeface="+mn-ea"/>
              </a:rPr>
              <a:t>探究灯泡的电功率跟哪些因素有关（控制变量法）</a:t>
            </a:r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ZjY0YjExMzhjYjE5ZTFkYzEwYzgxOGFiNzQxOGQ0Zm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1531</Words>
  <Application>WPS 演示</Application>
  <PresentationFormat>全屏显示(4:3)</PresentationFormat>
  <Paragraphs>149</Paragraphs>
  <Slides>18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7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Times New Roman</vt:lpstr>
      <vt:lpstr>隶书</vt:lpstr>
      <vt:lpstr>幼圆</vt:lpstr>
      <vt:lpstr>黑体</vt:lpstr>
      <vt:lpstr>方正姚体</vt:lpstr>
      <vt:lpstr>Arial Unicode MS</vt:lpstr>
      <vt:lpstr>默认设计模板</vt:lpstr>
      <vt:lpstr>Equation.DSMT4</vt:lpstr>
      <vt:lpstr>Equation.KSEE3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71</cp:revision>
  <dcterms:created xsi:type="dcterms:W3CDTF">2015-07-09T08:14:00Z</dcterms:created>
  <dcterms:modified xsi:type="dcterms:W3CDTF">2023-02-24T02:32:13Z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27CDE73C8627454BBB1B2B45000B43DB</vt:lpwstr>
  </property>
</Properties>
</file>