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9"/>
  </p:handoutMasterIdLst>
  <p:sldIdLst>
    <p:sldId id="369" r:id="rId3"/>
    <p:sldId id="447" r:id="rId4"/>
    <p:sldId id="469" r:id="rId5"/>
    <p:sldId id="435" r:id="rId6"/>
    <p:sldId id="492" r:id="rId7"/>
    <p:sldId id="449" r:id="rId8"/>
    <p:sldId id="450" r:id="rId9"/>
    <p:sldId id="452" r:id="rId10"/>
    <p:sldId id="451" r:id="rId11"/>
    <p:sldId id="453" r:id="rId12"/>
    <p:sldId id="454" r:id="rId13"/>
    <p:sldId id="455" r:id="rId14"/>
    <p:sldId id="456" r:id="rId15"/>
    <p:sldId id="457" r:id="rId16"/>
    <p:sldId id="458" r:id="rId17"/>
    <p:sldId id="459" r:id="rId18"/>
    <p:sldId id="460" r:id="rId19"/>
    <p:sldId id="461" r:id="rId21"/>
    <p:sldId id="462" r:id="rId22"/>
    <p:sldId id="463" r:id="rId23"/>
    <p:sldId id="464" r:id="rId24"/>
    <p:sldId id="465" r:id="rId25"/>
    <p:sldId id="466" r:id="rId26"/>
    <p:sldId id="467" r:id="rId27"/>
    <p:sldId id="468" r:id="rId28"/>
  </p:sldIdLst>
  <p:sldSz cx="9144000" cy="51435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467"/>
  </p:normalViewPr>
  <p:slideViewPr>
    <p:cSldViewPr showGuides="1">
      <p:cViewPr varScale="1">
        <p:scale>
          <a:sx n="70" d="100"/>
          <a:sy n="70" d="100"/>
        </p:scale>
        <p:origin x="-822" y="-108"/>
      </p:cViewPr>
      <p:guideLst>
        <p:guide orient="horz" pos="1569"/>
        <p:guide pos="2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50" noProof="1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50" noProof="1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5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Rectangle 5"/>
          <p:cNvSpPr/>
          <p:nvPr/>
        </p:nvSpPr>
        <p:spPr>
          <a:xfrm>
            <a:off x="2065973" y="1706880"/>
            <a:ext cx="4853305" cy="20853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8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11.4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认识动能和势能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8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课时  认识动能和势能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602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第十一章 机械功与机械能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3" name="组合 6147"/>
          <p:cNvGrpSpPr/>
          <p:nvPr/>
        </p:nvGrpSpPr>
        <p:grpSpPr>
          <a:xfrm>
            <a:off x="252413" y="-93662"/>
            <a:ext cx="5006975" cy="809625"/>
            <a:chOff x="0" y="0"/>
            <a:chExt cx="7887" cy="1273"/>
          </a:xfrm>
        </p:grpSpPr>
        <p:sp>
          <p:nvSpPr>
            <p:cNvPr id="13314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200"/>
                </a:cxn>
                <a:cxn ang="0">
                  <a:pos x="2634" y="1200"/>
                </a:cxn>
                <a:cxn ang="0">
                  <a:pos x="0" y="120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5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5" y="0"/>
                </a:cxn>
                <a:cxn ang="0">
                  <a:pos x="545" y="258"/>
                </a:cxn>
                <a:cxn ang="0">
                  <a:pos x="826" y="258"/>
                </a:cxn>
                <a:cxn ang="0">
                  <a:pos x="826" y="760"/>
                </a:cxn>
                <a:cxn ang="0">
                  <a:pos x="0" y="76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6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7" name="文本框 6151"/>
            <p:cNvSpPr txBox="1"/>
            <p:nvPr/>
          </p:nvSpPr>
          <p:spPr>
            <a:xfrm>
              <a:off x="878" y="432"/>
              <a:ext cx="700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动能的大小跟哪些因素有关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3318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19" name="组合 3"/>
          <p:cNvGrpSpPr/>
          <p:nvPr/>
        </p:nvGrpSpPr>
        <p:grpSpPr>
          <a:xfrm>
            <a:off x="468313" y="9144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1152" name="Text Box 16"/>
          <p:cNvSpPr txBox="1"/>
          <p:nvPr/>
        </p:nvSpPr>
        <p:spPr>
          <a:xfrm>
            <a:off x="468313" y="1538288"/>
            <a:ext cx="4449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物体由于运动具有的能叫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动能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1153" name="Text Box 17"/>
          <p:cNvSpPr txBox="1"/>
          <p:nvPr/>
        </p:nvSpPr>
        <p:spPr>
          <a:xfrm>
            <a:off x="468313" y="2211388"/>
            <a:ext cx="4449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动能的大小跟哪些因素有关呢？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1154" name="Text Box 18"/>
          <p:cNvSpPr txBox="1"/>
          <p:nvPr/>
        </p:nvSpPr>
        <p:spPr>
          <a:xfrm>
            <a:off x="468313" y="3074988"/>
            <a:ext cx="7921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猜想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1155" name="Text Box 19"/>
          <p:cNvSpPr txBox="1"/>
          <p:nvPr/>
        </p:nvSpPr>
        <p:spPr>
          <a:xfrm>
            <a:off x="1384300" y="3089275"/>
            <a:ext cx="47545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动能的大小可能跟物体的速度有关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1156" name="Text Box 20"/>
          <p:cNvSpPr txBox="1"/>
          <p:nvPr/>
        </p:nvSpPr>
        <p:spPr>
          <a:xfrm>
            <a:off x="1377950" y="3698875"/>
            <a:ext cx="47545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动能的大小可能跟物体的质量有关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5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5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5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5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54" grpId="0"/>
      <p:bldP spid="91155" grpId="0"/>
      <p:bldP spid="911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337" name="组合 3"/>
          <p:cNvGrpSpPr/>
          <p:nvPr/>
        </p:nvGrpSpPr>
        <p:grpSpPr>
          <a:xfrm>
            <a:off x="252413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4340" name="Picture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5600" y="1492250"/>
            <a:ext cx="3524250" cy="314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Text Box 8"/>
          <p:cNvSpPr txBox="1"/>
          <p:nvPr/>
        </p:nvSpPr>
        <p:spPr>
          <a:xfrm>
            <a:off x="395288" y="771525"/>
            <a:ext cx="10969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实验一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2" name="Text Box 9"/>
          <p:cNvSpPr txBox="1"/>
          <p:nvPr/>
        </p:nvSpPr>
        <p:spPr>
          <a:xfrm>
            <a:off x="395288" y="1371600"/>
            <a:ext cx="5113337" cy="31921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）让小球分别从斜面上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处和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处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滚下（如图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），比较它们在平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面上运动速度的大小。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）让同一小球分别从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处和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处滚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下（如图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），看看哪种情况下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小球将纸盒推得更远。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5361" name="组合 3"/>
          <p:cNvGrpSpPr/>
          <p:nvPr/>
        </p:nvGrpSpPr>
        <p:grpSpPr>
          <a:xfrm>
            <a:off x="395288" y="4841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交流与讨论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5364" name="Text Box 6"/>
          <p:cNvSpPr txBox="1"/>
          <p:nvPr/>
        </p:nvSpPr>
        <p:spPr>
          <a:xfrm>
            <a:off x="468313" y="1347788"/>
            <a:ext cx="8207375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质量相同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时，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速度越大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的物体能做的功越多，表明它具有的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动能越大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385" name="组合 3"/>
          <p:cNvGrpSpPr/>
          <p:nvPr/>
        </p:nvGrpSpPr>
        <p:grpSpPr>
          <a:xfrm>
            <a:off x="323850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6388" name="Text Box 6"/>
          <p:cNvSpPr txBox="1"/>
          <p:nvPr/>
        </p:nvSpPr>
        <p:spPr>
          <a:xfrm>
            <a:off x="468313" y="771525"/>
            <a:ext cx="10969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实验二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89" name="Text Box 7"/>
          <p:cNvSpPr txBox="1"/>
          <p:nvPr/>
        </p:nvSpPr>
        <p:spPr>
          <a:xfrm>
            <a:off x="468313" y="1131888"/>
            <a:ext cx="5113337" cy="370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）让不同质量的小球先后从斜面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上同一高度处滚下（如图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），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比较它们在平面上运动速度的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大小。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）让这两个小球从斜面上同一高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度处滚下（如图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），看看哪种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情况下小球将纸盒推得更远。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6390" name="Picture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0000">
            <a:off x="5703888" y="774700"/>
            <a:ext cx="2913062" cy="2030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Picture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0000">
            <a:off x="5702300" y="2932113"/>
            <a:ext cx="2786063" cy="1970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Text Box 5"/>
          <p:cNvSpPr txBox="1"/>
          <p:nvPr/>
        </p:nvSpPr>
        <p:spPr>
          <a:xfrm>
            <a:off x="468313" y="1347788"/>
            <a:ext cx="8207375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速度相同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时，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质量越大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的物体能做的功越多，表明它具有的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动能越大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7410" name="组合 3"/>
          <p:cNvGrpSpPr/>
          <p:nvPr/>
        </p:nvGrpSpPr>
        <p:grpSpPr>
          <a:xfrm>
            <a:off x="323850" y="2667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交流与讨论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33" name="组合 3"/>
          <p:cNvGrpSpPr/>
          <p:nvPr/>
        </p:nvGrpSpPr>
        <p:grpSpPr>
          <a:xfrm>
            <a:off x="323850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归纳与小结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436" name="Text Box 5"/>
          <p:cNvSpPr txBox="1"/>
          <p:nvPr/>
        </p:nvSpPr>
        <p:spPr>
          <a:xfrm>
            <a:off x="468313" y="1347788"/>
            <a:ext cx="8207375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       物体的动能跟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质量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速度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有关，速度越大，质量越大，它具有的动能就越大。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9457" name="组合 3"/>
          <p:cNvGrpSpPr/>
          <p:nvPr/>
        </p:nvGrpSpPr>
        <p:grpSpPr>
          <a:xfrm>
            <a:off x="252413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9460" name="Text Box 7"/>
          <p:cNvSpPr txBox="1"/>
          <p:nvPr/>
        </p:nvSpPr>
        <p:spPr>
          <a:xfrm>
            <a:off x="323850" y="736600"/>
            <a:ext cx="8455025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以同样速度行驶的列车和小汽车，那个动能大？假如发生交通事故，哪个导致的后果更严重？为什么？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4438" y="2211388"/>
            <a:ext cx="3600450" cy="2192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0481" name="组合 6147"/>
          <p:cNvGrpSpPr/>
          <p:nvPr/>
        </p:nvGrpSpPr>
        <p:grpSpPr>
          <a:xfrm>
            <a:off x="179388" y="-165100"/>
            <a:ext cx="5006975" cy="809625"/>
            <a:chOff x="0" y="0"/>
            <a:chExt cx="7887" cy="1273"/>
          </a:xfrm>
        </p:grpSpPr>
        <p:sp>
          <p:nvSpPr>
            <p:cNvPr id="2048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200"/>
                </a:cxn>
                <a:cxn ang="0">
                  <a:pos x="2634" y="1200"/>
                </a:cxn>
                <a:cxn ang="0">
                  <a:pos x="0" y="120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83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5" y="0"/>
                </a:cxn>
                <a:cxn ang="0">
                  <a:pos x="545" y="258"/>
                </a:cxn>
                <a:cxn ang="0">
                  <a:pos x="826" y="258"/>
                </a:cxn>
                <a:cxn ang="0">
                  <a:pos x="826" y="760"/>
                </a:cxn>
                <a:cxn ang="0">
                  <a:pos x="0" y="76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84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5" name="文本框 6151"/>
            <p:cNvSpPr txBox="1"/>
            <p:nvPr/>
          </p:nvSpPr>
          <p:spPr>
            <a:xfrm>
              <a:off x="878" y="432"/>
              <a:ext cx="700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势能的大小跟哪些因素有关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486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487" name="组合 3"/>
          <p:cNvGrpSpPr/>
          <p:nvPr/>
        </p:nvGrpSpPr>
        <p:grpSpPr>
          <a:xfrm>
            <a:off x="395288" y="6985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490" name="Text Box 19"/>
          <p:cNvSpPr txBox="1"/>
          <p:nvPr/>
        </p:nvSpPr>
        <p:spPr>
          <a:xfrm>
            <a:off x="323850" y="1203325"/>
            <a:ext cx="44497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观察下列图片，你有什么发现？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9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185" y="1723073"/>
            <a:ext cx="3197225" cy="3097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1100" y="644525"/>
            <a:ext cx="3425825" cy="4287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9330" name="Text Box 2"/>
          <p:cNvSpPr txBox="1"/>
          <p:nvPr/>
        </p:nvSpPr>
        <p:spPr>
          <a:xfrm>
            <a:off x="468313" y="1130300"/>
            <a:ext cx="8207375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物理学中把被举高的物体具有的能叫作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重力势能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530" name="组合 3"/>
          <p:cNvGrpSpPr/>
          <p:nvPr/>
        </p:nvGrpSpPr>
        <p:grpSpPr>
          <a:xfrm>
            <a:off x="250825" y="2667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交流与讨论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9334" name="Text Box 6"/>
          <p:cNvSpPr txBox="1"/>
          <p:nvPr/>
        </p:nvSpPr>
        <p:spPr>
          <a:xfrm>
            <a:off x="468313" y="1787525"/>
            <a:ext cx="8207375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物体发生弹性形变而具有的能叫作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弹性势能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5" name="Text Box 7"/>
          <p:cNvSpPr txBox="1"/>
          <p:nvPr/>
        </p:nvSpPr>
        <p:spPr>
          <a:xfrm>
            <a:off x="395288" y="2498725"/>
            <a:ext cx="8207375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重力势能和弹性势能统称为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势能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6" name="Text Box 8"/>
          <p:cNvSpPr txBox="1"/>
          <p:nvPr/>
        </p:nvSpPr>
        <p:spPr>
          <a:xfrm>
            <a:off x="468313" y="3506788"/>
            <a:ext cx="56689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0066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思考：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重力势能的大小跟什么因素有关？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/>
      <p:bldP spid="99334" grpId="0"/>
      <p:bldP spid="99335" grpId="0"/>
      <p:bldP spid="993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3553" name="组合 3"/>
          <p:cNvGrpSpPr/>
          <p:nvPr/>
        </p:nvGrpSpPr>
        <p:grpSpPr>
          <a:xfrm>
            <a:off x="323850" y="2936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3556" name="Text Box 7"/>
          <p:cNvSpPr txBox="1"/>
          <p:nvPr/>
        </p:nvSpPr>
        <p:spPr>
          <a:xfrm>
            <a:off x="395288" y="1068388"/>
            <a:ext cx="5729287" cy="3192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）先让同一重物从不同的高度落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下，打击小木桩，观察和比较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小木桩被打入沙中的深度。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）用质量不同的物体分别从同一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高度落下，打击小木桩，观察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和比较小木桩被打入沙中的深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度。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3557" name="Picture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17999"/>
          </a:blip>
          <a:stretch>
            <a:fillRect/>
          </a:stretch>
        </p:blipFill>
        <p:spPr>
          <a:xfrm>
            <a:off x="6084888" y="1203325"/>
            <a:ext cx="2143125" cy="271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121" name="组合 3"/>
          <p:cNvGrpSpPr/>
          <p:nvPr/>
        </p:nvGrpSpPr>
        <p:grpSpPr>
          <a:xfrm>
            <a:off x="323850" y="4111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124" name="Rectangle 16"/>
          <p:cNvSpPr/>
          <p:nvPr/>
        </p:nvSpPr>
        <p:spPr>
          <a:xfrm>
            <a:off x="539750" y="1131888"/>
            <a:ext cx="8048625" cy="17541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indent="276225"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人类生活、生产离不开能量。因此，我们就很有必要学习并了解一些有关能量方面的知识。根据你的认识与了解，能说说能量有哪些形式吗？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7" name="Text Box 2"/>
          <p:cNvSpPr txBox="1"/>
          <p:nvPr/>
        </p:nvSpPr>
        <p:spPr>
          <a:xfrm>
            <a:off x="468313" y="1347788"/>
            <a:ext cx="8207375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物体被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举得越高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质量越大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，它具有的重力势能就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越大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24578" name="组合 3"/>
          <p:cNvGrpSpPr/>
          <p:nvPr/>
        </p:nvGrpSpPr>
        <p:grpSpPr>
          <a:xfrm>
            <a:off x="323850" y="3397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交流与讨论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5601" name="组合 3"/>
          <p:cNvGrpSpPr/>
          <p:nvPr/>
        </p:nvGrpSpPr>
        <p:grpSpPr>
          <a:xfrm>
            <a:off x="252413" y="2667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归纳与小结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604" name="Text Box 5"/>
          <p:cNvSpPr txBox="1"/>
          <p:nvPr/>
        </p:nvSpPr>
        <p:spPr>
          <a:xfrm>
            <a:off x="468313" y="1347788"/>
            <a:ext cx="8207375" cy="1754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 大量事实和实验表明：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物体的位置越高，质量越大，它具有的重力势能就越大；弹性物体的弹性越强，形变越大，它具有的弹性势能就越大。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5" name="Rectangle 4"/>
          <p:cNvSpPr/>
          <p:nvPr/>
        </p:nvSpPr>
        <p:spPr>
          <a:xfrm>
            <a:off x="611188" y="911225"/>
            <a:ext cx="8107362" cy="4078288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defTabSz="914400">
              <a:lnSpc>
                <a:spcPct val="120000"/>
              </a:lnSpc>
              <a:tabLst>
                <a:tab pos="304800" algn="l"/>
              </a:tabLs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一、动能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20000"/>
              </a:lnSpc>
              <a:tabLst>
                <a:tab pos="304800" algn="l"/>
              </a:tabLs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定义：物体由于运动而具有的能叫动能。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20000"/>
              </a:lnSpc>
              <a:tabLst>
                <a:tab pos="304800" algn="l"/>
              </a:tabLs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影响因素：质量、速度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20000"/>
              </a:lnSpc>
              <a:tabLst>
                <a:tab pos="304800" algn="l"/>
              </a:tabLs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二、重力势能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20000"/>
              </a:lnSpc>
              <a:tabLst>
                <a:tab pos="304800" algn="l"/>
              </a:tabLs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定义：物体由于被举高而具有的能叫重力势能。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20000"/>
              </a:lnSpc>
              <a:tabLst>
                <a:tab pos="304800" algn="l"/>
              </a:tabLs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影响因素：质量、举高的高度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20000"/>
              </a:lnSpc>
              <a:tabLst>
                <a:tab pos="304800" algn="l"/>
              </a:tabLs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三、弹性势能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20000"/>
              </a:lnSpc>
              <a:tabLst>
                <a:tab pos="304800" algn="l"/>
              </a:tabLs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定义：物体由于发生弹性形变而具有的能叫弹性势能。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20000"/>
              </a:lnSpc>
              <a:tabLst>
                <a:tab pos="304800" algn="l"/>
              </a:tabLst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影响因素：弹性形变程度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6626" name="组合 9"/>
          <p:cNvGrpSpPr/>
          <p:nvPr/>
        </p:nvGrpSpPr>
        <p:grpSpPr>
          <a:xfrm>
            <a:off x="-101600" y="404813"/>
            <a:ext cx="4295775" cy="523875"/>
            <a:chOff x="0" y="623478"/>
            <a:chExt cx="3786638" cy="459735"/>
          </a:xfrm>
        </p:grpSpPr>
        <p:grpSp>
          <p:nvGrpSpPr>
            <p:cNvPr id="26627" name="组合 10"/>
            <p:cNvGrpSpPr/>
            <p:nvPr/>
          </p:nvGrpSpPr>
          <p:grpSpPr>
            <a:xfrm>
              <a:off x="0" y="678733"/>
              <a:ext cx="771176" cy="347209"/>
              <a:chOff x="0" y="537328"/>
              <a:chExt cx="771176" cy="347209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86760" y="575413"/>
                <a:ext cx="684282" cy="30927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defRPr/>
                </a:pPr>
                <a:endParaRPr lang="zh-CN" altLang="en-US" strike="noStrike" noProof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0" y="537798"/>
                <a:ext cx="684282" cy="309276"/>
              </a:xfrm>
              <a:prstGeom prst="rect">
                <a:avLst/>
              </a:prstGeom>
              <a:solidFill>
                <a:srgbClr val="008080"/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defRPr/>
                </a:pPr>
                <a:endParaRPr lang="zh-CN" altLang="en-US" strike="noStrike" noProof="1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630" name="文本框 11"/>
            <p:cNvSpPr txBox="1"/>
            <p:nvPr/>
          </p:nvSpPr>
          <p:spPr>
            <a:xfrm>
              <a:off x="771662" y="623478"/>
              <a:ext cx="3014976" cy="4597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buFontTx/>
              </a:pPr>
              <a:r>
                <a:rPr lang="zh-CN" altLang="en-US" sz="2800" b="1" dirty="0">
                  <a:solidFill>
                    <a:srgbClr val="0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课堂小结</a:t>
              </a:r>
              <a:endParaRPr lang="zh-CN" altLang="en-US" sz="2800" b="1" dirty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49" name="Rectangle 3"/>
          <p:cNvSpPr>
            <a:spLocks noGrp="1"/>
          </p:cNvSpPr>
          <p:nvPr>
            <p:ph type="body"/>
          </p:nvPr>
        </p:nvSpPr>
        <p:spPr>
          <a:xfrm>
            <a:off x="250825" y="195263"/>
            <a:ext cx="8640763" cy="439261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1" hangingPunct="1">
              <a:lnSpc>
                <a:spcPct val="15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关于能的概念，下面说法正确的是（    ）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A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用线悬挂着的物体它没有做功，所以没有能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B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甲物体的速度比乙物体速度大，则甲物体的动能一定比乙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 物体的动能大　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C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甲物体的位置比乙物体的位置高，则甲物体的势能一定比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乙物体的势能大　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D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在空中飞行的子弹，因为它能做功所以具有能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452" name="Text Box 4"/>
          <p:cNvSpPr txBox="1"/>
          <p:nvPr/>
        </p:nvSpPr>
        <p:spPr>
          <a:xfrm>
            <a:off x="5580063" y="339090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3" name="Rectangle 3"/>
          <p:cNvSpPr>
            <a:spLocks noGrp="1"/>
          </p:cNvSpPr>
          <p:nvPr>
            <p:ph type="body"/>
          </p:nvPr>
        </p:nvSpPr>
        <p:spPr>
          <a:xfrm>
            <a:off x="395288" y="339725"/>
            <a:ext cx="8280400" cy="3095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1" hangingPunct="1">
              <a:lnSpc>
                <a:spcPct val="15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关于功和能的关系，下列几种说法，正确的是 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     )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   A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．具有能的物体一定正在做功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．物体具有的能越大，它做的功就越多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．物体做的功越多，它具有的能越大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．物体能够做的功越多，它具有的能就越大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476" name="Text Box 4"/>
          <p:cNvSpPr txBox="1"/>
          <p:nvPr/>
        </p:nvSpPr>
        <p:spPr>
          <a:xfrm>
            <a:off x="7380288" y="468313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7" name="Rectangle 4"/>
          <p:cNvSpPr/>
          <p:nvPr/>
        </p:nvSpPr>
        <p:spPr>
          <a:xfrm>
            <a:off x="466725" y="627063"/>
            <a:ext cx="8353425" cy="34150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据报道，一辆横穿铁路的拖拉机，因故障而停在铁道上，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此时从远处驶来一列火车，尽管司机及时采取紧急制动措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施，但是缓慢行驶的列车还是将拖拉机撞“飞”了。这是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因为火车的                                 （    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A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动能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很大                                    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速度很大   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势能很大                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功率很大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6501" name="Text Box 5"/>
          <p:cNvSpPr txBox="1"/>
          <p:nvPr/>
        </p:nvSpPr>
        <p:spPr>
          <a:xfrm>
            <a:off x="7812088" y="2384425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Rectangle 4"/>
          <p:cNvSpPr/>
          <p:nvPr/>
        </p:nvSpPr>
        <p:spPr>
          <a:xfrm>
            <a:off x="539750" y="1755775"/>
            <a:ext cx="8278813" cy="175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物体具有能量的含义 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知道动能、重力势能、弹性势能的概念。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知道动能、重力势能、弹性势能分别与哪些因素有关。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矩形 2"/>
          <p:cNvSpPr/>
          <p:nvPr/>
        </p:nvSpPr>
        <p:spPr>
          <a:xfrm>
            <a:off x="3276600" y="1131888"/>
            <a:ext cx="1612900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147" name="组合 3"/>
          <p:cNvGrpSpPr/>
          <p:nvPr/>
        </p:nvGrpSpPr>
        <p:grpSpPr>
          <a:xfrm>
            <a:off x="252413" y="266700"/>
            <a:ext cx="1714500" cy="500063"/>
            <a:chOff x="1076" y="1998"/>
            <a:chExt cx="2699" cy="788"/>
          </a:xfrm>
        </p:grpSpPr>
        <p:sp>
          <p:nvSpPr>
            <p:cNvPr id="6" name="流程图: 文档 5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169" name="组合 6147"/>
          <p:cNvGrpSpPr/>
          <p:nvPr/>
        </p:nvGrpSpPr>
        <p:grpSpPr>
          <a:xfrm>
            <a:off x="252413" y="-93662"/>
            <a:ext cx="2232025" cy="809625"/>
            <a:chOff x="0" y="0"/>
            <a:chExt cx="3516" cy="1273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200"/>
                </a:cxn>
                <a:cxn ang="0">
                  <a:pos x="2634" y="1200"/>
                </a:cxn>
                <a:cxn ang="0">
                  <a:pos x="0" y="120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5" y="0"/>
                </a:cxn>
                <a:cxn ang="0">
                  <a:pos x="545" y="258"/>
                </a:cxn>
                <a:cxn ang="0">
                  <a:pos x="826" y="258"/>
                </a:cxn>
                <a:cxn ang="0">
                  <a:pos x="826" y="760"/>
                </a:cxn>
                <a:cxn ang="0">
                  <a:pos x="0" y="76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78" y="432"/>
              <a:ext cx="252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什么是能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5" name="组合 3"/>
          <p:cNvGrpSpPr/>
          <p:nvPr/>
        </p:nvGrpSpPr>
        <p:grpSpPr>
          <a:xfrm>
            <a:off x="539750" y="7715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180" name="Text Box 29"/>
          <p:cNvSpPr txBox="1"/>
          <p:nvPr/>
        </p:nvSpPr>
        <p:spPr>
          <a:xfrm>
            <a:off x="468313" y="1419225"/>
            <a:ext cx="4449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观察下列现象，你有什么发现？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文本框 1"/>
          <p:cNvSpPr txBox="1"/>
          <p:nvPr/>
        </p:nvSpPr>
        <p:spPr>
          <a:xfrm>
            <a:off x="1187450" y="4443730"/>
            <a:ext cx="34798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>
                <a:latin typeface="Arial" panose="020B0604020202020204" pitchFamily="34" charset="0"/>
                <a:ea typeface="宋体" panose="02010600030101010101" pitchFamily="2" charset="-122"/>
              </a:rPr>
              <a:t>发生形变的跳板能使运动员弹起</a:t>
            </a: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2" name="文本框 2"/>
          <p:cNvSpPr txBox="1"/>
          <p:nvPr/>
        </p:nvSpPr>
        <p:spPr>
          <a:xfrm>
            <a:off x="5256530" y="4443730"/>
            <a:ext cx="25749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>
                <a:latin typeface="Arial" panose="020B0604020202020204" pitchFamily="34" charset="0"/>
                <a:ea typeface="宋体" panose="02010600030101010101" pitchFamily="2" charset="-122"/>
              </a:rPr>
              <a:t>被拉开的弓能使箭射出</a:t>
            </a: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2082165"/>
            <a:ext cx="3653155" cy="2353945"/>
          </a:xfrm>
          <a:prstGeom prst="rect">
            <a:avLst/>
          </a:prstGeom>
        </p:spPr>
      </p:pic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1331595" y="2067560"/>
            <a:ext cx="3115945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193" name="组合 6147"/>
          <p:cNvGrpSpPr/>
          <p:nvPr/>
        </p:nvGrpSpPr>
        <p:grpSpPr>
          <a:xfrm>
            <a:off x="198438" y="-223837"/>
            <a:ext cx="2232025" cy="809625"/>
            <a:chOff x="0" y="0"/>
            <a:chExt cx="3516" cy="1273"/>
          </a:xfrm>
        </p:grpSpPr>
        <p:sp>
          <p:nvSpPr>
            <p:cNvPr id="8194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200"/>
                </a:cxn>
                <a:cxn ang="0">
                  <a:pos x="2634" y="1200"/>
                </a:cxn>
                <a:cxn ang="0">
                  <a:pos x="0" y="120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5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5" y="0"/>
                </a:cxn>
                <a:cxn ang="0">
                  <a:pos x="545" y="258"/>
                </a:cxn>
                <a:cxn ang="0">
                  <a:pos x="826" y="258"/>
                </a:cxn>
                <a:cxn ang="0">
                  <a:pos x="826" y="760"/>
                </a:cxn>
                <a:cxn ang="0">
                  <a:pos x="0" y="76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6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7" name="文本框 6151"/>
            <p:cNvSpPr txBox="1"/>
            <p:nvPr/>
          </p:nvSpPr>
          <p:spPr>
            <a:xfrm>
              <a:off x="878" y="432"/>
              <a:ext cx="252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什么是能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8198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99" name="组合 3"/>
          <p:cNvGrpSpPr/>
          <p:nvPr/>
        </p:nvGrpSpPr>
        <p:grpSpPr>
          <a:xfrm>
            <a:off x="612775" y="6270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202" name="Text Box 29"/>
          <p:cNvSpPr txBox="1"/>
          <p:nvPr/>
        </p:nvSpPr>
        <p:spPr>
          <a:xfrm>
            <a:off x="539750" y="1276350"/>
            <a:ext cx="44497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观察下列现象，你有什么发现？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5" name="文本框 2"/>
          <p:cNvSpPr txBox="1"/>
          <p:nvPr/>
        </p:nvSpPr>
        <p:spPr>
          <a:xfrm>
            <a:off x="1116013" y="4445000"/>
            <a:ext cx="301783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升高的重锤能将桩打入土中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6" name="文本框 3"/>
          <p:cNvSpPr txBox="1"/>
          <p:nvPr/>
        </p:nvSpPr>
        <p:spPr>
          <a:xfrm>
            <a:off x="4932363" y="4445000"/>
            <a:ext cx="36036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流动的水能推动水轮发电机发电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265" y="1707515"/>
            <a:ext cx="3549015" cy="27165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0" y="1715770"/>
            <a:ext cx="4070985" cy="27082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3"/>
          <p:cNvGrpSpPr/>
          <p:nvPr/>
        </p:nvGrpSpPr>
        <p:grpSpPr>
          <a:xfrm>
            <a:off x="252413" y="2667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归纳与小结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20" name="Text Box 7"/>
          <p:cNvSpPr txBox="1"/>
          <p:nvPr/>
        </p:nvSpPr>
        <p:spPr>
          <a:xfrm>
            <a:off x="395288" y="987425"/>
            <a:ext cx="84121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物体能够对别的物体做功，我们就说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这个物体具有能量或能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Text Box 8"/>
          <p:cNvSpPr txBox="1"/>
          <p:nvPr/>
        </p:nvSpPr>
        <p:spPr>
          <a:xfrm>
            <a:off x="395288" y="1563688"/>
            <a:ext cx="8748712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能的单位就是功的单位，在国际单位制中，功的单位是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焦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，能的单位也是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焦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3"/>
          <p:cNvGrpSpPr/>
          <p:nvPr/>
        </p:nvGrpSpPr>
        <p:grpSpPr>
          <a:xfrm>
            <a:off x="252413" y="2667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244" name="Rectangle 10"/>
          <p:cNvSpPr/>
          <p:nvPr/>
        </p:nvSpPr>
        <p:spPr>
          <a:xfrm>
            <a:off x="179388" y="831850"/>
            <a:ext cx="6897687" cy="2306638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indent="466725"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下列哪种风具有的能量最大？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66725"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）四、五级风能够推动帆船“逆水行舟”；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66725"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）八、九级大风可以使大树“前仰后合”；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66725"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）飓风能把大树连根拔起。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5" name="Text Box 13"/>
          <p:cNvSpPr txBox="1"/>
          <p:nvPr/>
        </p:nvSpPr>
        <p:spPr>
          <a:xfrm>
            <a:off x="1958975" y="5097463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265" name="组合 3"/>
          <p:cNvGrpSpPr/>
          <p:nvPr/>
        </p:nvGrpSpPr>
        <p:grpSpPr>
          <a:xfrm>
            <a:off x="252413" y="3651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归纳与小结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268" name="Rectangle 7"/>
          <p:cNvSpPr/>
          <p:nvPr/>
        </p:nvSpPr>
        <p:spPr>
          <a:xfrm>
            <a:off x="395288" y="1420813"/>
            <a:ext cx="8064500" cy="175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在物理学中，能量和做功有密切的联系，能量反映了物体做功的本领。一个物体能做的功越多，这个物体具有的能量就越大。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2289" name="组合 3"/>
          <p:cNvGrpSpPr/>
          <p:nvPr/>
        </p:nvGrpSpPr>
        <p:grpSpPr>
          <a:xfrm>
            <a:off x="323850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294" name="文本框 1"/>
          <p:cNvSpPr txBox="1"/>
          <p:nvPr/>
        </p:nvSpPr>
        <p:spPr>
          <a:xfrm>
            <a:off x="1766570" y="4278313"/>
            <a:ext cx="2157413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利用风能发电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文本框 2"/>
          <p:cNvSpPr txBox="1"/>
          <p:nvPr/>
        </p:nvSpPr>
        <p:spPr>
          <a:xfrm>
            <a:off x="5364163" y="4300538"/>
            <a:ext cx="30765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利用海水的能做冲浪运动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140" y="1203960"/>
            <a:ext cx="3867785" cy="29483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145" y="1193165"/>
            <a:ext cx="4093210" cy="29591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2033</Words>
  <Application>WPS 演示</Application>
  <PresentationFormat>全屏显示(4:3)</PresentationFormat>
  <Paragraphs>193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黑体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80</cp:revision>
  <dcterms:created xsi:type="dcterms:W3CDTF">2015-07-09T08:14:00Z</dcterms:created>
  <dcterms:modified xsi:type="dcterms:W3CDTF">2023-02-24T02:37:56Z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3F5957D19D5B46968289391228147B67</vt:lpwstr>
  </property>
</Properties>
</file>