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24"/>
  </p:handoutMasterIdLst>
  <p:sldIdLst>
    <p:sldId id="369" r:id="rId3"/>
    <p:sldId id="483" r:id="rId4"/>
    <p:sldId id="447" r:id="rId5"/>
    <p:sldId id="468" r:id="rId6"/>
    <p:sldId id="470" r:id="rId7"/>
    <p:sldId id="471" r:id="rId8"/>
    <p:sldId id="472" r:id="rId10"/>
    <p:sldId id="473" r:id="rId11"/>
    <p:sldId id="474" r:id="rId12"/>
    <p:sldId id="475" r:id="rId13"/>
    <p:sldId id="476" r:id="rId14"/>
    <p:sldId id="477" r:id="rId15"/>
    <p:sldId id="478" r:id="rId16"/>
    <p:sldId id="479" r:id="rId17"/>
    <p:sldId id="480" r:id="rId18"/>
    <p:sldId id="464" r:id="rId19"/>
    <p:sldId id="463" r:id="rId20"/>
    <p:sldId id="481" r:id="rId21"/>
    <p:sldId id="482" r:id="rId22"/>
    <p:sldId id="455" r:id="rId23"/>
  </p:sldIdLst>
  <p:sldSz cx="9144000" cy="51435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DB93"/>
    <a:srgbClr val="0000FF"/>
    <a:srgbClr val="FF99CC"/>
    <a:srgbClr val="FF7C80"/>
    <a:srgbClr val="99CCFF"/>
    <a:srgbClr val="FF0000"/>
    <a:srgbClr val="ED8C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467"/>
  </p:normalViewPr>
  <p:slideViewPr>
    <p:cSldViewPr showGuides="1">
      <p:cViewPr varScale="1">
        <p:scale>
          <a:sx n="70" d="100"/>
          <a:sy n="70" d="100"/>
        </p:scale>
        <p:origin x="-822" y="-108"/>
      </p:cViewPr>
      <p:guideLst>
        <p:guide orient="horz" pos="1575"/>
        <p:guide pos="27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22530" name="Rectangle 2"/>
          <p:cNvSpPr>
            <a:spLocks noGrp="1" noTextEdit="1"/>
          </p:cNvSpPr>
          <p:nvPr>
            <p:ph type="sldImg"/>
          </p:nvPr>
        </p:nvSpPr>
        <p:spPr/>
      </p:sp>
      <p:sp>
        <p:nvSpPr>
          <p:cNvPr id="22531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zh-CN" dirty="0"/>
              <a:t>	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Rectangle 5"/>
          <p:cNvSpPr/>
          <p:nvPr/>
        </p:nvSpPr>
        <p:spPr>
          <a:xfrm>
            <a:off x="2497773" y="2303781"/>
            <a:ext cx="3865880" cy="8915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12.2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热量与热值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-36512" y="771525"/>
            <a:ext cx="903605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第十二章 内能与热机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Rectangle 2"/>
          <p:cNvSpPr/>
          <p:nvPr/>
        </p:nvSpPr>
        <p:spPr>
          <a:xfrm>
            <a:off x="431800" y="1177925"/>
            <a:ext cx="8054975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某种燃料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完全燃烧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放出的热量与其质量之比，叫作这种燃料的热值。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Rectangle 3"/>
          <p:cNvSpPr/>
          <p:nvPr/>
        </p:nvSpPr>
        <p:spPr>
          <a:xfrm>
            <a:off x="431800" y="3779838"/>
            <a:ext cx="8505825" cy="892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国际单位：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焦每千克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；符号：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J/kg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气体燃料的单位：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焦每立方米；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符号：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J/m</a:t>
            </a:r>
            <a:r>
              <a:rPr lang="en-US" altLang="zh-CN" sz="2400" baseline="30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3" name="Rectangle 4"/>
          <p:cNvSpPr/>
          <p:nvPr/>
        </p:nvSpPr>
        <p:spPr>
          <a:xfrm>
            <a:off x="179388" y="133350"/>
            <a:ext cx="18891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．热值</a:t>
            </a:r>
            <a:endParaRPr lang="zh-CN" altLang="en-US" sz="2400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49" name="Rectangle 5"/>
          <p:cNvSpPr/>
          <p:nvPr/>
        </p:nvSpPr>
        <p:spPr>
          <a:xfrm>
            <a:off x="431800" y="2562225"/>
            <a:ext cx="80105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热值在数值上等于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 kg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某种燃料完全燃烧放出的热量。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5" name="Rectangle 6"/>
          <p:cNvSpPr/>
          <p:nvPr/>
        </p:nvSpPr>
        <p:spPr>
          <a:xfrm>
            <a:off x="431800" y="592138"/>
            <a:ext cx="23860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Symbol" panose="05050102010706020507" pitchFamily="18" charset="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Symbol" panose="05050102010706020507" pitchFamily="18" charset="2"/>
                <a:ea typeface="宋体" panose="02010600030101010101" pitchFamily="2" charset="-122"/>
              </a:rPr>
              <a:t>）定义</a:t>
            </a:r>
            <a:endParaRPr lang="zh-CN" altLang="en-US" sz="2400" dirty="0">
              <a:latin typeface="Symbol" panose="05050102010706020507" pitchFamily="18" charset="2"/>
              <a:ea typeface="宋体" panose="02010600030101010101" pitchFamily="2" charset="-122"/>
            </a:endParaRPr>
          </a:p>
        </p:txBody>
      </p:sp>
      <p:sp>
        <p:nvSpPr>
          <p:cNvPr id="6151" name="Rectangle 7"/>
          <p:cNvSpPr/>
          <p:nvPr/>
        </p:nvSpPr>
        <p:spPr>
          <a:xfrm>
            <a:off x="431800" y="2087563"/>
            <a:ext cx="36449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）物理意义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2" name="Rectangle 8"/>
          <p:cNvSpPr/>
          <p:nvPr/>
        </p:nvSpPr>
        <p:spPr>
          <a:xfrm>
            <a:off x="431800" y="3263900"/>
            <a:ext cx="22939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）单位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  <p:bldP spid="6147" grpId="1"/>
      <p:bldP spid="6149" grpId="0"/>
      <p:bldP spid="6151" grpId="0"/>
      <p:bldP spid="61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5" name="Group 52"/>
          <p:cNvGrpSpPr/>
          <p:nvPr/>
        </p:nvGrpSpPr>
        <p:grpSpPr>
          <a:xfrm>
            <a:off x="715963" y="1276350"/>
            <a:ext cx="7072312" cy="3051175"/>
            <a:chOff x="634" y="1547"/>
            <a:chExt cx="4455" cy="1922"/>
          </a:xfrm>
        </p:grpSpPr>
        <p:sp>
          <p:nvSpPr>
            <p:cNvPr id="16386" name="Rectangle 19"/>
            <p:cNvSpPr/>
            <p:nvPr/>
          </p:nvSpPr>
          <p:spPr>
            <a:xfrm>
              <a:off x="3607" y="3161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endPara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87" name="Rectangle 20"/>
            <p:cNvSpPr/>
            <p:nvPr/>
          </p:nvSpPr>
          <p:spPr>
            <a:xfrm>
              <a:off x="2116" y="3105"/>
              <a:ext cx="184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煤油 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4.6×10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88" name="Rectangle 21"/>
            <p:cNvSpPr/>
            <p:nvPr/>
          </p:nvSpPr>
          <p:spPr>
            <a:xfrm>
              <a:off x="634" y="3105"/>
              <a:ext cx="1926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木炭  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3.4×10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89" name="Rectangle 22"/>
            <p:cNvSpPr/>
            <p:nvPr/>
          </p:nvSpPr>
          <p:spPr>
            <a:xfrm>
              <a:off x="3599" y="2797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endParaRPr lang="zh-CN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0" name="Rectangle 23"/>
            <p:cNvSpPr/>
            <p:nvPr/>
          </p:nvSpPr>
          <p:spPr>
            <a:xfrm>
              <a:off x="2116" y="2797"/>
              <a:ext cx="1669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汽油 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4.6×10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1" name="Rectangle 24"/>
            <p:cNvSpPr/>
            <p:nvPr/>
          </p:nvSpPr>
          <p:spPr>
            <a:xfrm>
              <a:off x="634" y="2815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无烟煤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3.4×10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2" name="Rectangle 25"/>
            <p:cNvSpPr/>
            <p:nvPr/>
          </p:nvSpPr>
          <p:spPr>
            <a:xfrm>
              <a:off x="3683" y="2489"/>
              <a:ext cx="1375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氢气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14.3×10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3" name="Rectangle 26"/>
            <p:cNvSpPr/>
            <p:nvPr/>
          </p:nvSpPr>
          <p:spPr>
            <a:xfrm>
              <a:off x="2116" y="2489"/>
              <a:ext cx="2218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石油 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4.4×10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4" name="Rectangle 27"/>
            <p:cNvSpPr/>
            <p:nvPr/>
          </p:nvSpPr>
          <p:spPr>
            <a:xfrm>
              <a:off x="634" y="2489"/>
              <a:ext cx="196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焦碳  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3.0×10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5" name="Rectangle 28"/>
            <p:cNvSpPr/>
            <p:nvPr/>
          </p:nvSpPr>
          <p:spPr>
            <a:xfrm>
              <a:off x="3607" y="2181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天然气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4.4×10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6" name="Rectangle 29"/>
            <p:cNvSpPr/>
            <p:nvPr/>
          </p:nvSpPr>
          <p:spPr>
            <a:xfrm>
              <a:off x="2116" y="2181"/>
              <a:ext cx="195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柴油 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3.3×10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7" name="Rectangle 30"/>
            <p:cNvSpPr/>
            <p:nvPr/>
          </p:nvSpPr>
          <p:spPr>
            <a:xfrm>
              <a:off x="634" y="2181"/>
              <a:ext cx="1835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烟煤  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2.9×10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8" name="Rectangle 31"/>
            <p:cNvSpPr/>
            <p:nvPr/>
          </p:nvSpPr>
          <p:spPr>
            <a:xfrm>
              <a:off x="3607" y="1873"/>
              <a:ext cx="1470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algn="ctr"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煤气  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4.2×10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399" name="Rectangle 32"/>
            <p:cNvSpPr/>
            <p:nvPr/>
          </p:nvSpPr>
          <p:spPr>
            <a:xfrm>
              <a:off x="2110" y="1874"/>
              <a:ext cx="1724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酒精 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3.0×10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00" name="Rectangle 33"/>
            <p:cNvSpPr/>
            <p:nvPr/>
          </p:nvSpPr>
          <p:spPr>
            <a:xfrm>
              <a:off x="634" y="1873"/>
              <a:ext cx="1716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干木柴    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1.2×10</a:t>
              </a:r>
              <a:r>
                <a:rPr lang="en-US" altLang="zh-CN" sz="2000" b="1" baseline="30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endPara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01" name="Rectangle 34"/>
            <p:cNvSpPr/>
            <p:nvPr/>
          </p:nvSpPr>
          <p:spPr>
            <a:xfrm>
              <a:off x="3599" y="1547"/>
              <a:ext cx="148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气体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02" name="Rectangle 35"/>
            <p:cNvSpPr/>
            <p:nvPr/>
          </p:nvSpPr>
          <p:spPr>
            <a:xfrm>
              <a:off x="2116" y="1547"/>
              <a:ext cx="1483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液体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03" name="Rectangle 36"/>
            <p:cNvSpPr/>
            <p:nvPr/>
          </p:nvSpPr>
          <p:spPr>
            <a:xfrm>
              <a:off x="634" y="1547"/>
              <a:ext cx="148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固体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04" name="Line 37"/>
            <p:cNvSpPr/>
            <p:nvPr/>
          </p:nvSpPr>
          <p:spPr>
            <a:xfrm>
              <a:off x="634" y="1547"/>
              <a:ext cx="4447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5" name="Line 38"/>
            <p:cNvSpPr/>
            <p:nvPr/>
          </p:nvSpPr>
          <p:spPr>
            <a:xfrm>
              <a:off x="634" y="1874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6" name="Line 39"/>
            <p:cNvSpPr/>
            <p:nvPr/>
          </p:nvSpPr>
          <p:spPr>
            <a:xfrm>
              <a:off x="634" y="2181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7" name="Line 40"/>
            <p:cNvSpPr/>
            <p:nvPr/>
          </p:nvSpPr>
          <p:spPr>
            <a:xfrm>
              <a:off x="634" y="2489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8" name="Line 41"/>
            <p:cNvSpPr/>
            <p:nvPr/>
          </p:nvSpPr>
          <p:spPr>
            <a:xfrm>
              <a:off x="634" y="2797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9" name="Line 42"/>
            <p:cNvSpPr/>
            <p:nvPr/>
          </p:nvSpPr>
          <p:spPr>
            <a:xfrm>
              <a:off x="634" y="3105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0" name="Line 43"/>
            <p:cNvSpPr/>
            <p:nvPr/>
          </p:nvSpPr>
          <p:spPr>
            <a:xfrm>
              <a:off x="634" y="3413"/>
              <a:ext cx="4447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1" name="Line 44"/>
            <p:cNvSpPr/>
            <p:nvPr/>
          </p:nvSpPr>
          <p:spPr>
            <a:xfrm>
              <a:off x="634" y="1547"/>
              <a:ext cx="0" cy="1866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2" name="Line 45"/>
            <p:cNvSpPr/>
            <p:nvPr/>
          </p:nvSpPr>
          <p:spPr>
            <a:xfrm>
              <a:off x="2116" y="1547"/>
              <a:ext cx="0" cy="186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3" name="Line 46"/>
            <p:cNvSpPr/>
            <p:nvPr/>
          </p:nvSpPr>
          <p:spPr>
            <a:xfrm>
              <a:off x="3599" y="1547"/>
              <a:ext cx="0" cy="186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4" name="Line 47"/>
            <p:cNvSpPr/>
            <p:nvPr/>
          </p:nvSpPr>
          <p:spPr>
            <a:xfrm>
              <a:off x="5081" y="1547"/>
              <a:ext cx="0" cy="1866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5" name="Line 48"/>
            <p:cNvSpPr/>
            <p:nvPr/>
          </p:nvSpPr>
          <p:spPr>
            <a:xfrm>
              <a:off x="1246" y="1874"/>
              <a:ext cx="0" cy="15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6" name="Line 49"/>
            <p:cNvSpPr/>
            <p:nvPr/>
          </p:nvSpPr>
          <p:spPr>
            <a:xfrm>
              <a:off x="2612" y="1874"/>
              <a:ext cx="0" cy="15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17" name="Line 50"/>
            <p:cNvSpPr/>
            <p:nvPr/>
          </p:nvSpPr>
          <p:spPr>
            <a:xfrm>
              <a:off x="4197" y="1874"/>
              <a:ext cx="0" cy="15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18" name="Text Box 51"/>
          <p:cNvSpPr txBox="1"/>
          <p:nvPr/>
        </p:nvSpPr>
        <p:spPr>
          <a:xfrm>
            <a:off x="2197100" y="771525"/>
            <a:ext cx="44624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常用燃料的热值（单位：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J/kg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419" name="Rectangle 4"/>
          <p:cNvSpPr/>
          <p:nvPr/>
        </p:nvSpPr>
        <p:spPr>
          <a:xfrm>
            <a:off x="169863" y="195263"/>
            <a:ext cx="40052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．了解燃料的热值表</a:t>
            </a:r>
            <a:endParaRPr lang="zh-CN" altLang="en-US" sz="2400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20" name="TextBox 38"/>
          <p:cNvSpPr txBox="1"/>
          <p:nvPr/>
        </p:nvSpPr>
        <p:spPr>
          <a:xfrm>
            <a:off x="735013" y="4357688"/>
            <a:ext cx="62420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烟煤的热值是多少，其物理意义是什么？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AutoShape 14"/>
          <p:cNvSpPr>
            <a:spLocks noChangeArrowheads="1"/>
          </p:cNvSpPr>
          <p:nvPr/>
        </p:nvSpPr>
        <p:spPr bwMode="gray">
          <a:xfrm>
            <a:off x="747713" y="457200"/>
            <a:ext cx="7656513" cy="37877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100000">
                <a:schemeClr val="bg1"/>
              </a:gs>
            </a:gsLst>
            <a:lin ang="5400000" scaled="1"/>
          </a:gradFill>
          <a:ln w="12700" algn="ctr">
            <a:solidFill>
              <a:srgbClr val="FF99FF"/>
            </a:solidFill>
            <a:round/>
          </a:ln>
          <a:effectLst>
            <a:outerShdw dist="56796" dir="3806097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68" name="Text Box 28"/>
          <p:cNvSpPr txBox="1"/>
          <p:nvPr/>
        </p:nvSpPr>
        <p:spPr>
          <a:xfrm>
            <a:off x="1089025" y="1374775"/>
            <a:ext cx="6985000" cy="1641475"/>
          </a:xfrm>
          <a:prstGeom prst="rect">
            <a:avLst/>
          </a:prstGeom>
          <a:noFill/>
          <a:ln w="2857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buFontTx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热值是燃料的一种特性，其大小只与燃料的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种类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有关，与燃料的质量（体积）、是否完全燃烧无关。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150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Rectangle 2"/>
          <p:cNvSpPr/>
          <p:nvPr/>
        </p:nvSpPr>
        <p:spPr>
          <a:xfrm>
            <a:off x="1332230" y="1132205"/>
            <a:ext cx="5756910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00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为什么发射火箭上天要用氢做燃料？</a:t>
            </a:r>
            <a:endParaRPr lang="en-US" altLang="zh-CN" sz="2400" dirty="0">
              <a:solidFill>
                <a:srgbClr val="00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4" name="Picture 3" descr="火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708150"/>
            <a:ext cx="4210050" cy="3190875"/>
          </a:xfrm>
          <a:prstGeom prst="rect">
            <a:avLst/>
          </a:prstGeom>
          <a:noFill/>
          <a:ln w="254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8435" name="Rectangle 4"/>
          <p:cNvSpPr/>
          <p:nvPr/>
        </p:nvSpPr>
        <p:spPr>
          <a:xfrm>
            <a:off x="431800" y="698500"/>
            <a:ext cx="3992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．有关燃料燃烧放热的计算</a:t>
            </a:r>
            <a:endParaRPr lang="zh-CN" altLang="en-US" sz="2400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436" name="组合 3"/>
          <p:cNvGrpSpPr/>
          <p:nvPr/>
        </p:nvGrpSpPr>
        <p:grpSpPr>
          <a:xfrm>
            <a:off x="250825" y="122238"/>
            <a:ext cx="1714500" cy="500062"/>
            <a:chOff x="1076" y="1998"/>
            <a:chExt cx="2699" cy="788"/>
          </a:xfrm>
        </p:grpSpPr>
        <p:sp>
          <p:nvSpPr>
            <p:cNvPr id="7" name="流程图: 文档 6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684213" y="700088"/>
            <a:ext cx="7656513" cy="30845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100000">
                <a:schemeClr val="bg1"/>
              </a:gs>
            </a:gsLst>
            <a:lin ang="5400000" scaled="1"/>
          </a:gradFill>
          <a:ln w="12700" algn="ctr">
            <a:solidFill>
              <a:srgbClr val="FF99FF"/>
            </a:solidFill>
            <a:round/>
          </a:ln>
          <a:effectLst>
            <a:outerShdw dist="56796" dir="3806097" algn="ctr" rotWithShape="0">
              <a:schemeClr val="bg2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）固体或液体燃料：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sz="2400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mq</a:t>
            </a:r>
            <a:endParaRPr kumimoji="0" lang="en-US" altLang="zh-CN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）气体燃料：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kumimoji="0" lang="zh-CN" altLang="en-US" sz="2400" b="0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kumimoji="0" lang="en-US" altLang="zh-CN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Vq</a:t>
            </a:r>
            <a:endParaRPr kumimoji="0" lang="zh-CN" altLang="en-US" sz="2400" b="0" i="1" u="none" strike="noStrike" kern="1200" cap="none" spc="0" normalizeH="0" baseline="0" noProof="0" dirty="0" err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58" name="TextBox 7"/>
          <p:cNvSpPr txBox="1"/>
          <p:nvPr/>
        </p:nvSpPr>
        <p:spPr>
          <a:xfrm>
            <a:off x="107950" y="196850"/>
            <a:ext cx="2481263" cy="4603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热值计算公式</a:t>
            </a:r>
            <a:endParaRPr lang="zh-CN" altLang="en-US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Rectangle 2"/>
          <p:cNvSpPr/>
          <p:nvPr/>
        </p:nvSpPr>
        <p:spPr>
          <a:xfrm>
            <a:off x="698500" y="454025"/>
            <a:ext cx="71329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457200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根据热值表，计算一下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氢气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完全燃烧放出多少焦耳的热量？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3"/>
          <p:cNvSpPr/>
          <p:nvPr/>
        </p:nvSpPr>
        <p:spPr>
          <a:xfrm>
            <a:off x="432435" y="2398078"/>
            <a:ext cx="793115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　再算算，若用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干木柴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完全燃烧来获得这些热量，需要多少吨干木柴？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Rectangle 4"/>
          <p:cNvSpPr/>
          <p:nvPr/>
        </p:nvSpPr>
        <p:spPr>
          <a:xfrm>
            <a:off x="2484438" y="762953"/>
            <a:ext cx="6427787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氢气的热值是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1.4</a:t>
            </a:r>
            <a:r>
              <a:rPr lang="en-US" altLang="zh-CN" sz="2400" dirty="0">
                <a:solidFill>
                  <a:srgbClr val="CC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×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400" baseline="30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J/kg</a:t>
            </a:r>
            <a:endParaRPr lang="en-US" altLang="zh-CN" sz="2400" baseline="30000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1" name="Rectangle 5"/>
          <p:cNvSpPr/>
          <p:nvPr/>
        </p:nvSpPr>
        <p:spPr>
          <a:xfrm>
            <a:off x="2483485" y="2758440"/>
            <a:ext cx="555307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干木柴的热值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</a:t>
            </a:r>
            <a:r>
              <a:rPr lang="en-US" altLang="zh-CN" sz="2400" dirty="0">
                <a:solidFill>
                  <a:srgbClr val="CC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×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400" baseline="30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J/kg</a:t>
            </a:r>
            <a:endParaRPr lang="en-US" altLang="zh-CN" sz="2400" baseline="30000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2" name="Rectangle 6"/>
          <p:cNvSpPr/>
          <p:nvPr/>
        </p:nvSpPr>
        <p:spPr>
          <a:xfrm>
            <a:off x="1116330" y="1245235"/>
            <a:ext cx="7554913" cy="1260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放出热量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热值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×</a:t>
            </a:r>
            <a:r>
              <a:rPr lang="zh-CN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质量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zh-CN" altLang="en-US" sz="24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=1.4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J/kg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×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kg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=1.4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7" name="Rectangle 8"/>
          <p:cNvSpPr/>
          <p:nvPr/>
        </p:nvSpPr>
        <p:spPr>
          <a:xfrm>
            <a:off x="755650" y="3488055"/>
            <a:ext cx="2303780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需要干木柴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6" name="Rectangle 10"/>
          <p:cNvSpPr/>
          <p:nvPr/>
        </p:nvSpPr>
        <p:spPr>
          <a:xfrm>
            <a:off x="237490" y="4156075"/>
            <a:ext cx="8054975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　　约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120</a:t>
            </a:r>
            <a:r>
              <a:rPr lang="zh-CN" altLang="en-US" sz="2400" dirty="0">
                <a:solidFill>
                  <a:srgbClr val="CC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吨</a:t>
            </a:r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干木柴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完全燃烧放出的热量等于</a:t>
            </a:r>
            <a:r>
              <a:rPr lang="en-US" altLang="zh-CN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4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吨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氢完全燃烧放出的热量。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4120" y="3480435"/>
            <a:ext cx="52127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=                       =1.2×10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68625" y="3291840"/>
            <a:ext cx="10128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1960" y="3710305"/>
            <a:ext cx="944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热值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023235" y="3724275"/>
            <a:ext cx="90360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283710" y="3709670"/>
            <a:ext cx="158178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211955" y="3291840"/>
            <a:ext cx="14903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1.4×10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84015" y="3710305"/>
            <a:ext cx="17805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1.2×10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J/kg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/>
      <p:bldP spid="9220" grpId="0"/>
      <p:bldP spid="9221" grpId="0"/>
      <p:bldP spid="9222" grpId="0"/>
      <p:bldP spid="9226" grpId="0"/>
      <p:bldP spid="20487" grpId="0"/>
      <p:bldP spid="3" grpId="0"/>
      <p:bldP spid="4" grpId="0"/>
      <p:bldP spid="5" grpId="0"/>
      <p:bldP spid="10" grpId="0"/>
      <p:bldP spid="11" grpId="0"/>
      <p:bldP spid="20487" grpId="1"/>
      <p:bldP spid="3" grpId="1"/>
      <p:bldP spid="4" grpId="1"/>
      <p:bldP spid="5" grpId="1"/>
      <p:bldP spid="10" grpId="1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323850" y="147638"/>
            <a:ext cx="17287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一、热   量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506" name="Text Box 3"/>
          <p:cNvSpPr txBox="1"/>
          <p:nvPr/>
        </p:nvSpPr>
        <p:spPr>
          <a:xfrm>
            <a:off x="466725" y="627063"/>
            <a:ext cx="8351838" cy="7924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 义：物体在热传递的过程中放出或吸收能量的多少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符  号：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endParaRPr lang="en-US" altLang="zh-CN" sz="24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7" name="Text Box 4"/>
          <p:cNvSpPr txBox="1"/>
          <p:nvPr/>
        </p:nvSpPr>
        <p:spPr>
          <a:xfrm>
            <a:off x="466725" y="1417638"/>
            <a:ext cx="3657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 位：焦耳  符号：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endParaRPr lang="en-US" altLang="zh-CN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8" name="Text Box 8"/>
          <p:cNvSpPr txBox="1"/>
          <p:nvPr/>
        </p:nvSpPr>
        <p:spPr>
          <a:xfrm>
            <a:off x="466725" y="1995488"/>
            <a:ext cx="8280400" cy="7921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物体放出或吸收热量的多少跟物体质量的大小、温度变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化多少成正比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40" name="矩形 9"/>
          <p:cNvSpPr>
            <a:spLocks noChangeArrowheads="1"/>
          </p:cNvSpPr>
          <p:nvPr/>
        </p:nvSpPr>
        <p:spPr bwMode="auto">
          <a:xfrm>
            <a:off x="250825" y="2714625"/>
            <a:ext cx="29257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二、燃 料 的 热 值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511" name="矩形 10"/>
          <p:cNvSpPr/>
          <p:nvPr/>
        </p:nvSpPr>
        <p:spPr>
          <a:xfrm>
            <a:off x="466725" y="3175000"/>
            <a:ext cx="8208963" cy="865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定义：</a:t>
            </a:r>
            <a:r>
              <a:rPr lang="en-US" altLang="zh-CN" sz="2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千克的某种燃料在 </a:t>
            </a:r>
            <a:r>
              <a:rPr lang="zh-CN" altLang="en-US" sz="2400" b="1" strike="noStrike" noProof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完全燃烧 </a:t>
            </a:r>
            <a:r>
              <a:rPr lang="zh-CN" altLang="en-US" sz="2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时所放出的热量叫 </a:t>
            </a:r>
            <a:endParaRPr lang="en-US" altLang="zh-CN" sz="2400" strike="noStrike" noProof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57200" indent="-457200" fontAlgn="base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作这种燃料的热值。符号：</a:t>
            </a:r>
            <a:r>
              <a:rPr lang="en-US" altLang="zh-CN" sz="2400" i="1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endParaRPr lang="en-US" altLang="zh-CN" sz="2400" i="1" strike="noStrike" noProof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1"/>
          <p:cNvSpPr/>
          <p:nvPr/>
        </p:nvSpPr>
        <p:spPr>
          <a:xfrm>
            <a:off x="466725" y="4011613"/>
            <a:ext cx="5365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 位：焦耳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 / kg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 </a:t>
            </a:r>
            <a:r>
              <a:rPr lang="en-US" altLang="zh-CN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725" y="4470400"/>
            <a:ext cx="31400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 算 公 式：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qm</a:t>
            </a:r>
            <a:endParaRPr kumimoji="0" lang="en-US" altLang="zh-CN" sz="2400" b="0" i="1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53" name="Rectangle 3"/>
          <p:cNvSpPr>
            <a:spLocks noGrp="1"/>
          </p:cNvSpPr>
          <p:nvPr>
            <p:ph idx="1"/>
          </p:nvPr>
        </p:nvSpPr>
        <p:spPr>
          <a:xfrm>
            <a:off x="0" y="-857250"/>
            <a:ext cx="9144000" cy="6858000"/>
          </a:xfrm>
          <a:prstGeom prst="rect">
            <a:avLst/>
          </a:prstGeom>
          <a:noFill/>
          <a:ln>
            <a:noFill/>
          </a:ln>
        </p:spPr>
        <p:txBody>
          <a:bodyPr anchor="t" anchorCtr="0"/>
          <a:p>
            <a:pPr eaLnBrk="1" hangingPunct="1">
              <a:buNone/>
            </a:pPr>
            <a:endParaRPr lang="zh-CN" altLang="en-US" sz="2800" kern="1200" dirty="0">
              <a:latin typeface="+mn-lt"/>
              <a:ea typeface="宋体" panose="02010600030101010101" pitchFamily="2" charset="-122"/>
              <a:cs typeface="+mn-cs"/>
            </a:endParaRPr>
          </a:p>
          <a:p>
            <a:pPr eaLnBrk="1" hangingPunct="1">
              <a:buNone/>
            </a:pPr>
            <a:endParaRPr lang="zh-CN" altLang="en-US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1800" y="450850"/>
            <a:ext cx="7885113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关于内能、温度和热量，下列说法正确的是（     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A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．温度高的物体内能一定大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．做功也可以改变物体的内能　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．物体温度升高，一定吸收了热量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D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．物体吸收热量，温度一定升高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7091998" y="555625"/>
            <a:ext cx="385762" cy="460375"/>
          </a:xfrm>
          <a:prstGeom prst="rect">
            <a:avLst/>
          </a:prstGeom>
          <a:noFill/>
          <a:ln w="2857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Rectangle 4"/>
          <p:cNvSpPr/>
          <p:nvPr/>
        </p:nvSpPr>
        <p:spPr>
          <a:xfrm>
            <a:off x="395288" y="411163"/>
            <a:ext cx="7964487" cy="6080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68313" y="804863"/>
            <a:ext cx="7632700" cy="3322638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关于燃料的热值正确的是       （   ）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燃料的热值与燃料的燃烧程度有关  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燃料的热值与燃料的种类有关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C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燃料的热值与燃料的多少有关     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D</a:t>
            </a:r>
            <a:r>
              <a:rPr kumimoji="1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1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燃料的热值与上面三个因素都有关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Rectangle 12"/>
          <p:cNvSpPr/>
          <p:nvPr/>
        </p:nvSpPr>
        <p:spPr>
          <a:xfrm>
            <a:off x="6515100" y="1039813"/>
            <a:ext cx="386080" cy="460375"/>
          </a:xfrm>
          <a:prstGeom prst="rect">
            <a:avLst/>
          </a:prstGeom>
          <a:noFill/>
          <a:ln w="2857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11"/>
          <p:cNvSpPr>
            <a:spLocks noChangeArrowheads="1"/>
          </p:cNvSpPr>
          <p:nvPr/>
        </p:nvSpPr>
        <p:spPr bwMode="auto">
          <a:xfrm>
            <a:off x="0" y="701675"/>
            <a:ext cx="8678863" cy="2860675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anchor="ctr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下面说法不正确的是                       （    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燃料燃烧时，将化学能转化为内能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人类使用的能量绝大部分是从燃料的燃烧中获得的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lkg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的某种燃料燃烧时放出的热量叫做这种燃料的热值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提高燃料的利用率是节约能源的重要措施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8365" name="Rectangle 13"/>
          <p:cNvSpPr/>
          <p:nvPr/>
        </p:nvSpPr>
        <p:spPr>
          <a:xfrm>
            <a:off x="7373938" y="842963"/>
            <a:ext cx="386080" cy="460375"/>
          </a:xfrm>
          <a:prstGeom prst="rect">
            <a:avLst/>
          </a:prstGeom>
          <a:noFill/>
          <a:ln w="2857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83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TextBox 2"/>
          <p:cNvSpPr txBox="1"/>
          <p:nvPr/>
        </p:nvSpPr>
        <p:spPr>
          <a:xfrm>
            <a:off x="431800" y="1058863"/>
            <a:ext cx="8461375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我们已经知道，热传递可以改变物体的内能。那么，怎样描述和度量热传递过程中物体内能改变的多少呢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250825" y="628650"/>
            <a:ext cx="8783638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一般家用轿车使用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93#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的汽油作燃料（热值为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4.6×10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J/kg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）端午节放假，小翔爸爸驾车携全家出游，仪表显示全程燃油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20kg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。此次出游，轿车耗能</a:t>
            </a:r>
            <a:r>
              <a:rPr kumimoji="0" lang="zh-CN" altLang="en-US" sz="24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3635375" y="1779588"/>
            <a:ext cx="12725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9.2×10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zh-CN" sz="2400" baseline="300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6"/>
          <p:cNvSpPr/>
          <p:nvPr/>
        </p:nvSpPr>
        <p:spPr>
          <a:xfrm>
            <a:off x="323850" y="915988"/>
            <a:ext cx="83788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．了解热量的概念，知道热量是表示在热传递过程中物体内能改变的多少。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．知道当质量一定时，水吸收的热量跟升高的温度成正比；升高的温度相同时，水吸收的热量跟它的质量成正比。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了解热值的概念，知道不同燃料的热值不同。会根据热值来计算燃料完全燃烧放出的热量。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6" name="文本框 3"/>
          <p:cNvSpPr txBox="1"/>
          <p:nvPr/>
        </p:nvSpPr>
        <p:spPr>
          <a:xfrm>
            <a:off x="3348038" y="411163"/>
            <a:ext cx="18002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6325" name="Text Box 5"/>
          <p:cNvSpPr txBox="1"/>
          <p:nvPr/>
        </p:nvSpPr>
        <p:spPr>
          <a:xfrm>
            <a:off x="1801813" y="1462088"/>
            <a:ext cx="70913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热传递过程中，物体内能改变的多少叫作热量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7" name="Text Box 7"/>
          <p:cNvSpPr txBox="1"/>
          <p:nvPr/>
        </p:nvSpPr>
        <p:spPr>
          <a:xfrm>
            <a:off x="323850" y="915988"/>
            <a:ext cx="7772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热量是物体内能改变的一种量度。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8" name="Text Box 8"/>
          <p:cNvSpPr txBox="1"/>
          <p:nvPr/>
        </p:nvSpPr>
        <p:spPr>
          <a:xfrm>
            <a:off x="1836738" y="2355850"/>
            <a:ext cx="50387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吸热时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吸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，放热时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altLang="en-US" sz="24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放</a:t>
            </a:r>
            <a:endParaRPr lang="zh-CN" altLang="en-US" sz="2400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29" name="Text Box 9"/>
          <p:cNvSpPr txBox="1"/>
          <p:nvPr/>
        </p:nvSpPr>
        <p:spPr>
          <a:xfrm>
            <a:off x="1835150" y="3292475"/>
            <a:ext cx="52562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热量和内能的单位都是焦（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30" name="Text Box 10"/>
          <p:cNvSpPr txBox="1"/>
          <p:nvPr/>
        </p:nvSpPr>
        <p:spPr>
          <a:xfrm>
            <a:off x="395288" y="1462088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定义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31" name="Text Box 11"/>
          <p:cNvSpPr txBox="1"/>
          <p:nvPr/>
        </p:nvSpPr>
        <p:spPr>
          <a:xfrm>
            <a:off x="395288" y="3219450"/>
            <a:ext cx="194468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单位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32" name="Text Box 12"/>
          <p:cNvSpPr txBox="1"/>
          <p:nvPr/>
        </p:nvSpPr>
        <p:spPr>
          <a:xfrm>
            <a:off x="431800" y="2355850"/>
            <a:ext cx="14763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符号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176" name="组合 6147"/>
          <p:cNvGrpSpPr/>
          <p:nvPr/>
        </p:nvGrpSpPr>
        <p:grpSpPr>
          <a:xfrm>
            <a:off x="269875" y="-150812"/>
            <a:ext cx="2232025" cy="809625"/>
            <a:chOff x="0" y="0"/>
            <a:chExt cx="3516" cy="1273"/>
          </a:xfrm>
        </p:grpSpPr>
        <p:sp>
          <p:nvSpPr>
            <p:cNvPr id="7177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8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9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文本框 6151"/>
            <p:cNvSpPr txBox="1"/>
            <p:nvPr/>
          </p:nvSpPr>
          <p:spPr>
            <a:xfrm>
              <a:off x="878" y="432"/>
              <a:ext cx="140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热量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81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8313" y="4227513"/>
            <a:ext cx="52562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Tx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发生热传递的条件是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有温差存在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bldLvl="0" animBg="1"/>
      <p:bldP spid="56327" grpId="0"/>
      <p:bldP spid="56328" grpId="0"/>
      <p:bldP spid="56329" grpId="0" bldLvl="0" animBg="1"/>
      <p:bldP spid="56330" grpId="0"/>
      <p:bldP spid="56331" grpId="0"/>
      <p:bldP spid="56332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4210" name="Text Box 2"/>
          <p:cNvSpPr txBox="1">
            <a:spLocks noGrp="1" noChangeArrowheads="1"/>
          </p:cNvSpPr>
          <p:nvPr>
            <p:ph idx="1"/>
          </p:nvPr>
        </p:nvSpPr>
        <p:spPr>
          <a:xfrm>
            <a:off x="503238" y="700088"/>
            <a:ext cx="5672138" cy="619125"/>
          </a:xfr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热量是过程量，温度、内能是状态量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214" name="Text Box 6"/>
          <p:cNvSpPr txBox="1"/>
          <p:nvPr/>
        </p:nvSpPr>
        <p:spPr>
          <a:xfrm>
            <a:off x="503238" y="1249363"/>
            <a:ext cx="5076825" cy="3857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单位区别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514350" y="4025900"/>
            <a:ext cx="8113713" cy="9017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342900" marR="0" indent="-342900" defTabSz="914400">
              <a:lnSpc>
                <a:spcPct val="110000"/>
              </a:lnSpc>
              <a:buClrTx/>
              <a:buSzTx/>
              <a:buFont typeface="Wingdings" panose="05000000000000000000" pitchFamily="2" charset="2"/>
              <a:defRPr/>
            </a:pPr>
            <a:r>
              <a:rPr kumimoji="0" lang="en-US" altLang="zh-CN" sz="2400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热传递可以改变物体的内能，使内能增加或减少，但吸收（或放出）热量时温度不一定改变</a:t>
            </a:r>
            <a:r>
              <a:rPr kumimoji="0" lang="zh-CN" altLang="en-US" sz="24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en-US" sz="2400" kern="1200" cap="none" spc="0" normalizeH="0" baseline="0" noProof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9443" name="Rectangle 3"/>
          <p:cNvSpPr>
            <a:spLocks noChangeArrowheads="1"/>
          </p:cNvSpPr>
          <p:nvPr/>
        </p:nvSpPr>
        <p:spPr bwMode="auto">
          <a:xfrm>
            <a:off x="250825" y="212725"/>
            <a:ext cx="3600450" cy="46037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温度、热量、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内能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的区别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218" name="Text Box 10"/>
          <p:cNvSpPr txBox="1"/>
          <p:nvPr/>
        </p:nvSpPr>
        <p:spPr>
          <a:xfrm>
            <a:off x="503238" y="1708150"/>
            <a:ext cx="3132137" cy="3857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表述区别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220" name="Text Box 12"/>
          <p:cNvSpPr txBox="1"/>
          <p:nvPr/>
        </p:nvSpPr>
        <p:spPr>
          <a:xfrm>
            <a:off x="827088" y="2211388"/>
            <a:ext cx="6678612" cy="385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温度后面只能接“是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、降低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、升高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221" name="Text Box 13"/>
          <p:cNvSpPr txBox="1"/>
          <p:nvPr/>
        </p:nvSpPr>
        <p:spPr>
          <a:xfrm>
            <a:off x="827088" y="2662238"/>
            <a:ext cx="6550025" cy="387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342900" indent="-342900"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热量只能说“吸收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热量、放出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热量”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4222" name="Text Box 14"/>
          <p:cNvSpPr txBox="1">
            <a:spLocks noChangeArrowheads="1"/>
          </p:cNvSpPr>
          <p:nvPr/>
        </p:nvSpPr>
        <p:spPr bwMode="auto">
          <a:xfrm>
            <a:off x="827088" y="3148013"/>
            <a:ext cx="7542213" cy="38576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342900" marR="0" indent="-342900" defTabSz="914400">
              <a:lnSpc>
                <a:spcPct val="80000"/>
              </a:lnSpc>
              <a:spcBef>
                <a:spcPct val="50000"/>
              </a:spcBef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400" kern="1200" cap="none" spc="0" normalizeH="0" baseline="0" noProof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内能只能“具有内能、改变内能、内能增加（减少）</a:t>
            </a:r>
            <a:r>
              <a:rPr kumimoji="0" lang="zh-CN" altLang="en-US" sz="240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endParaRPr kumimoji="0" lang="zh-CN" altLang="en-US" sz="2400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04825" y="3584575"/>
            <a:ext cx="434816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温度、热量、内能的联系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animBg="1" build="p"/>
      <p:bldP spid="94214" grpId="0"/>
      <p:bldP spid="94215" grpId="0" bldLvl="0" animBg="1"/>
      <p:bldP spid="94218" grpId="0"/>
      <p:bldP spid="94220" grpId="0" bldLvl="0" animBg="1"/>
      <p:bldP spid="94221" grpId="0" bldLvl="0" animBg="1"/>
      <p:bldP spid="94222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56100" y="1781175"/>
            <a:ext cx="4051300" cy="2081213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宋体" panose="02010600030101010101" pitchFamily="2" charset="-122"/>
              </a:rPr>
              <a:t>某种物质升温时吸收热量的多少可能与哪些因素有关，有怎样的关系呢？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9218" name="Picture 7" descr="Snap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924050"/>
            <a:ext cx="3381375" cy="2314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9" name="组合 6147"/>
          <p:cNvGrpSpPr/>
          <p:nvPr/>
        </p:nvGrpSpPr>
        <p:grpSpPr>
          <a:xfrm>
            <a:off x="252413" y="-93662"/>
            <a:ext cx="7056437" cy="1241425"/>
            <a:chOff x="0" y="0"/>
            <a:chExt cx="11116" cy="1951"/>
          </a:xfrm>
        </p:grpSpPr>
        <p:sp>
          <p:nvSpPr>
            <p:cNvPr id="922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22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3" name="文本框 6151"/>
            <p:cNvSpPr txBox="1"/>
            <p:nvPr/>
          </p:nvSpPr>
          <p:spPr>
            <a:xfrm>
              <a:off x="878" y="432"/>
              <a:ext cx="488" cy="6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marL="342900" indent="-342900">
                <a:lnSpc>
                  <a:spcPct val="80000"/>
                </a:lnSpc>
                <a:spcBef>
                  <a:spcPct val="50000"/>
                </a:spcBef>
              </a:pP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224" name="文本框 6152"/>
            <p:cNvSpPr txBox="1"/>
            <p:nvPr/>
          </p:nvSpPr>
          <p:spPr>
            <a:xfrm>
              <a:off x="0" y="452"/>
              <a:ext cx="11116" cy="14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r>
                <a:rPr lang="zh-CN" altLang="en-US" sz="2800" b="1" dirty="0">
                  <a:solidFill>
                    <a:schemeClr val="accent1"/>
                  </a:solidFill>
                  <a:latin typeface="宋体" panose="02010600030101010101" pitchFamily="2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探究水吸热与温度、质量的关系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  <a:p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25" name="组合 3"/>
          <p:cNvGrpSpPr/>
          <p:nvPr/>
        </p:nvGrpSpPr>
        <p:grpSpPr>
          <a:xfrm>
            <a:off x="338138" y="989013"/>
            <a:ext cx="1714500" cy="500062"/>
            <a:chOff x="1076" y="1998"/>
            <a:chExt cx="2699" cy="788"/>
          </a:xfrm>
        </p:grpSpPr>
        <p:sp>
          <p:nvSpPr>
            <p:cNvPr id="13" name="流程图: 文档 12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9989" name="Rectangle 1029"/>
          <p:cNvSpPr>
            <a:spLocks noChangeArrowheads="1"/>
          </p:cNvSpPr>
          <p:nvPr/>
        </p:nvSpPr>
        <p:spPr bwMode="auto">
          <a:xfrm>
            <a:off x="466725" y="339725"/>
            <a:ext cx="8424863" cy="2735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烧开满壶水与烧开半壶水需要的热量一样多吗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把一壶水烧开与烧成温水需要的热量一样多吗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742950" marR="0" lvl="0" indent="-7429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66725" y="2500313"/>
            <a:ext cx="8486775" cy="97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小结：对于同种物质（如水），水吸收的热量与水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742950" marR="0" lvl="0" indent="-7429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的</a:t>
            </a:r>
            <a:r>
              <a:rPr kumimoji="0" lang="zh-CN" altLang="en-US" sz="24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和</a:t>
            </a:r>
            <a:r>
              <a:rPr kumimoji="0" lang="zh-CN" altLang="en-US" sz="2400" b="0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932363" y="2974975"/>
            <a:ext cx="147383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质量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1" lang="en-US" altLang="zh-CN" sz="24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976438" y="2974975"/>
            <a:ext cx="24447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升高的温度</a:t>
            </a: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1" lang="en-US" altLang="zh-CN" sz="2400" b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Δ</a:t>
            </a:r>
            <a:r>
              <a:rPr kumimoji="1" lang="en-US" altLang="zh-CN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</a:t>
            </a:r>
            <a:r>
              <a:rPr kumimoji="1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)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03350" y="3581400"/>
            <a:ext cx="6164263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质量越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吸收的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_____________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；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1913" y="4210050"/>
            <a:ext cx="7253288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温度升高的度数越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吸收的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188" y="700088"/>
            <a:ext cx="44672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不一样多，满壶水所需热量多。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3400" y="1852613"/>
            <a:ext cx="451485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不一样多，烧成开水所需热量多。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82863" y="3611563"/>
            <a:ext cx="41751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大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51413" y="3622675"/>
            <a:ext cx="140176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热量越多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83050" y="4271963"/>
            <a:ext cx="41751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88125" y="4271963"/>
            <a:ext cx="140176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热量越多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1" grpId="0"/>
      <p:bldP spid="8" grpId="0"/>
      <p:bldP spid="9" grpId="0"/>
      <p:bldP spid="10" grpId="0"/>
      <p:bldP spid="11" grpId="0"/>
      <p:bldP spid="12" grpId="0"/>
      <p:bldP spid="13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109" name="Picture 13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3075" y="2806700"/>
            <a:ext cx="2897188" cy="2019300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4102" name="Picture 6" descr="煤球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2806700"/>
            <a:ext cx="3094038" cy="2019300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4105" name="Picture 9" descr="篝火正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575" y="860425"/>
            <a:ext cx="3092450" cy="1931988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4099" name="Rectangle 3"/>
          <p:cNvSpPr/>
          <p:nvPr/>
        </p:nvSpPr>
        <p:spPr>
          <a:xfrm>
            <a:off x="3448050" y="915988"/>
            <a:ext cx="7493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柴薪</a:t>
            </a:r>
            <a:endParaRPr lang="zh-CN" altLang="en-US" sz="2400" b="1" dirty="0">
              <a:solidFill>
                <a:schemeClr val="accent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100" name="Rectangle 4"/>
          <p:cNvSpPr/>
          <p:nvPr/>
        </p:nvSpPr>
        <p:spPr>
          <a:xfrm>
            <a:off x="3532188" y="2860675"/>
            <a:ext cx="661987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煤炭</a:t>
            </a:r>
            <a:endParaRPr lang="zh-CN" altLang="en-US" sz="2400" b="1" dirty="0">
              <a:solidFill>
                <a:schemeClr val="accent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4106" name="Picture 10" descr="石油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075" y="860425"/>
            <a:ext cx="2905125" cy="1931988"/>
          </a:xfrm>
          <a:prstGeom prst="rect">
            <a:avLst/>
          </a:prstGeom>
          <a:noFill/>
          <a:ln w="25400">
            <a:noFill/>
          </a:ln>
        </p:spPr>
      </p:pic>
      <p:sp>
        <p:nvSpPr>
          <p:cNvPr id="4108" name="Rectangle 12"/>
          <p:cNvSpPr/>
          <p:nvPr/>
        </p:nvSpPr>
        <p:spPr>
          <a:xfrm>
            <a:off x="6283325" y="2789238"/>
            <a:ext cx="8969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天然气</a:t>
            </a:r>
            <a:endParaRPr lang="zh-CN" altLang="en-US" sz="2400" b="1" dirty="0">
              <a:solidFill>
                <a:schemeClr val="accent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3320" name="矩形 14"/>
          <p:cNvSpPr/>
          <p:nvPr/>
        </p:nvSpPr>
        <p:spPr>
          <a:xfrm>
            <a:off x="250825" y="195263"/>
            <a:ext cx="25209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从哪里获得内能？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7"/>
          <p:cNvSpPr/>
          <p:nvPr/>
        </p:nvSpPr>
        <p:spPr>
          <a:xfrm>
            <a:off x="6397625" y="915988"/>
            <a:ext cx="6683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accent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石油</a:t>
            </a:r>
            <a:endParaRPr lang="zh-CN" altLang="en-US" sz="2400" b="1" dirty="0">
              <a:solidFill>
                <a:schemeClr val="accent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7" name="Rectangle 5"/>
          <p:cNvSpPr/>
          <p:nvPr/>
        </p:nvSpPr>
        <p:spPr>
          <a:xfrm>
            <a:off x="431800" y="1131888"/>
            <a:ext cx="8145463" cy="977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不同燃料的放热本领相同吗？怎么比较它们谁的放热本领强呢？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6" name="Rectangle 6"/>
          <p:cNvSpPr/>
          <p:nvPr/>
        </p:nvSpPr>
        <p:spPr>
          <a:xfrm>
            <a:off x="503238" y="2751138"/>
            <a:ext cx="8189912" cy="14938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经验告诉我们，等质量的煤和干木柴，充分燃烧，煤放出的热量要比柴多得多。我们用热值这个概念来表示燃料放出热量的本领。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339" name="组合 6147"/>
          <p:cNvGrpSpPr/>
          <p:nvPr/>
        </p:nvGrpSpPr>
        <p:grpSpPr>
          <a:xfrm>
            <a:off x="179388" y="0"/>
            <a:ext cx="2463800" cy="808038"/>
            <a:chOff x="0" y="0"/>
            <a:chExt cx="3882" cy="1273"/>
          </a:xfrm>
        </p:grpSpPr>
        <p:sp>
          <p:nvSpPr>
            <p:cNvPr id="1434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434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3" name="文本框 6151"/>
            <p:cNvSpPr txBox="1"/>
            <p:nvPr/>
          </p:nvSpPr>
          <p:spPr>
            <a:xfrm>
              <a:off x="794" y="422"/>
              <a:ext cx="308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燃料的热值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434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/>
    </p:bldLst>
  </p:timing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2332</Words>
  <Application>WPS 演示</Application>
  <PresentationFormat>全屏显示(4:3)</PresentationFormat>
  <Paragraphs>250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Times New Roman</vt:lpstr>
      <vt:lpstr>隶书</vt:lpstr>
      <vt:lpstr>黑体</vt:lpstr>
      <vt:lpstr>幼圆</vt:lpstr>
      <vt:lpstr>Comic Sans MS</vt:lpstr>
      <vt:lpstr>Symbol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某种物质升温时吸收热量的多少可能与哪些因素有关，有怎样的关系呢？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98</cp:revision>
  <dcterms:created xsi:type="dcterms:W3CDTF">2015-07-09T08:14:00Z</dcterms:created>
  <dcterms:modified xsi:type="dcterms:W3CDTF">2023-02-24T01:57:29Z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8A067000FF2E4010ADAFB67F596E1385</vt:lpwstr>
  </property>
</Properties>
</file>