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27"/>
  </p:handoutMasterIdLst>
  <p:sldIdLst>
    <p:sldId id="369" r:id="rId3"/>
    <p:sldId id="479" r:id="rId4"/>
    <p:sldId id="480" r:id="rId6"/>
    <p:sldId id="465" r:id="rId7"/>
    <p:sldId id="449" r:id="rId8"/>
    <p:sldId id="481" r:id="rId9"/>
    <p:sldId id="482" r:id="rId10"/>
    <p:sldId id="483" r:id="rId11"/>
    <p:sldId id="468" r:id="rId12"/>
    <p:sldId id="484" r:id="rId13"/>
    <p:sldId id="485" r:id="rId14"/>
    <p:sldId id="486" r:id="rId15"/>
    <p:sldId id="456" r:id="rId16"/>
    <p:sldId id="458" r:id="rId17"/>
    <p:sldId id="459" r:id="rId18"/>
    <p:sldId id="487" r:id="rId19"/>
    <p:sldId id="488" r:id="rId20"/>
    <p:sldId id="489" r:id="rId21"/>
    <p:sldId id="461" r:id="rId22"/>
    <p:sldId id="462" r:id="rId23"/>
    <p:sldId id="463" r:id="rId24"/>
    <p:sldId id="464" r:id="rId25"/>
    <p:sldId id="501" r:id="rId26"/>
  </p:sldIdLst>
  <p:sldSz cx="9144000" cy="5143500"/>
  <p:notesSz cx="6858000" cy="9144000"/>
  <p:custDataLst>
    <p:tags r:id="rId3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B93"/>
    <a:srgbClr val="0000FF"/>
    <a:srgbClr val="FF99CC"/>
    <a:srgbClr val="FF7C80"/>
    <a:srgbClr val="99CCFF"/>
    <a:srgbClr val="FF0000"/>
    <a:srgbClr val="ED8C23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41"/>
    <p:restoredTop sz="94660"/>
  </p:normalViewPr>
  <p:slideViewPr>
    <p:cSldViewPr showGuides="1">
      <p:cViewPr varScale="1">
        <p:scale>
          <a:sx n="66" d="100"/>
          <a:sy n="66" d="100"/>
        </p:scale>
        <p:origin x="-1512" y="-114"/>
      </p:cViewPr>
      <p:guideLst>
        <p:guide orient="horz" pos="1538"/>
        <p:guide pos="279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1" Type="http://schemas.openxmlformats.org/officeDocument/2006/relationships/tags" Target="tags/tag5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/>
          </p:cNvSpPr>
          <p:nvPr>
            <p:ph type="sldImg"/>
          </p:nvPr>
        </p:nvSpPr>
        <p:spPr>
          <a:xfrm>
            <a:off x="409575" y="754063"/>
            <a:ext cx="58547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5123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742950" lvl="1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3000" lvl="2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600200" lvl="3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057400" lvl="4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8194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/>
          </a:p>
        </p:txBody>
      </p:sp>
      <p:sp>
        <p:nvSpPr>
          <p:cNvPr id="819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/>
            <a:fld id="{9A0DB2DC-4C9A-4742-B13C-FB6460FD3503}" type="slidenum">
              <a:rPr lang="zh-CN" altLang="en-US" sz="1200" b="1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</a:fld>
            <a:endParaRPr lang="zh-CN" altLang="en-US" sz="1200" b="1">
              <a:solidFill>
                <a:srgbClr val="FF00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2770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/>
          </a:p>
        </p:txBody>
      </p:sp>
      <p:sp>
        <p:nvSpPr>
          <p:cNvPr id="3277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/>
            <a:fld id="{9A0DB2DC-4C9A-4742-B13C-FB6460FD3503}" type="slidenum">
              <a:rPr lang="zh-CN" altLang="en-US" sz="1200" b="1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</a:fld>
            <a:endParaRPr lang="zh-CN" altLang="en-US" sz="1200" b="1">
              <a:solidFill>
                <a:srgbClr val="FF00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4818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/>
          </a:p>
        </p:txBody>
      </p:sp>
      <p:sp>
        <p:nvSpPr>
          <p:cNvPr id="3481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/>
            <a:fld id="{9A0DB2DC-4C9A-4742-B13C-FB6460FD3503}" type="slidenum">
              <a:rPr lang="zh-CN" altLang="en-US" sz="1200" b="1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</a:fld>
            <a:endParaRPr lang="zh-CN" altLang="en-US" sz="1200" b="1">
              <a:solidFill>
                <a:srgbClr val="FF00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0242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/>
          </a:p>
        </p:txBody>
      </p:sp>
      <p:sp>
        <p:nvSpPr>
          <p:cNvPr id="1024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/>
            <a:fld id="{9A0DB2DC-4C9A-4742-B13C-FB6460FD3503}" type="slidenum">
              <a:rPr lang="zh-CN" altLang="en-US" sz="1200" b="1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</a:fld>
            <a:endParaRPr lang="zh-CN" altLang="en-US" sz="1200" b="1">
              <a:solidFill>
                <a:srgbClr val="FF00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4338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/>
          </a:p>
        </p:txBody>
      </p:sp>
      <p:sp>
        <p:nvSpPr>
          <p:cNvPr id="1433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/>
            <a:fld id="{9A0DB2DC-4C9A-4742-B13C-FB6460FD3503}" type="slidenum">
              <a:rPr lang="zh-CN" altLang="en-US" sz="1200" b="1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</a:fld>
            <a:endParaRPr lang="zh-CN" altLang="en-US" sz="1200" b="1">
              <a:solidFill>
                <a:srgbClr val="FF00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6386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/>
          </a:p>
        </p:txBody>
      </p:sp>
      <p:sp>
        <p:nvSpPr>
          <p:cNvPr id="1638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/>
            <a:fld id="{9A0DB2DC-4C9A-4742-B13C-FB6460FD3503}" type="slidenum">
              <a:rPr lang="zh-CN" altLang="en-US" sz="1200" b="1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</a:fld>
            <a:endParaRPr lang="zh-CN" altLang="en-US" sz="1200" b="1">
              <a:solidFill>
                <a:srgbClr val="FF00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8434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/>
          </a:p>
        </p:txBody>
      </p:sp>
      <p:sp>
        <p:nvSpPr>
          <p:cNvPr id="1843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/>
            <a:fld id="{9A0DB2DC-4C9A-4742-B13C-FB6460FD3503}" type="slidenum">
              <a:rPr lang="zh-CN" altLang="en-US" sz="1200" b="1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</a:fld>
            <a:endParaRPr lang="zh-CN" altLang="en-US" sz="1200" b="1">
              <a:solidFill>
                <a:srgbClr val="FF00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1506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150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/>
            <a:fld id="{9A0DB2DC-4C9A-4742-B13C-FB6460FD3503}" type="slidenum">
              <a:rPr lang="en-US" altLang="zh-CN" sz="1200" b="1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</a:fld>
            <a:endParaRPr lang="en-US" altLang="zh-CN" sz="1200" b="1">
              <a:solidFill>
                <a:srgbClr val="FF00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3554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/>
          </a:p>
        </p:txBody>
      </p:sp>
      <p:sp>
        <p:nvSpPr>
          <p:cNvPr id="2355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/>
            <a:fld id="{9A0DB2DC-4C9A-4742-B13C-FB6460FD3503}" type="slidenum">
              <a:rPr lang="zh-CN" altLang="en-US" sz="1200" b="1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</a:fld>
            <a:endParaRPr lang="zh-CN" altLang="en-US" sz="1200" b="1">
              <a:solidFill>
                <a:srgbClr val="FF00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5602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/>
          </a:p>
        </p:txBody>
      </p:sp>
      <p:sp>
        <p:nvSpPr>
          <p:cNvPr id="2560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/>
            <a:fld id="{9A0DB2DC-4C9A-4742-B13C-FB6460FD3503}" type="slidenum">
              <a:rPr lang="zh-CN" altLang="en-US" sz="1200" b="1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</a:fld>
            <a:endParaRPr lang="zh-CN" altLang="en-US" sz="1200" b="1">
              <a:solidFill>
                <a:srgbClr val="FF00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0722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/>
          </a:p>
        </p:txBody>
      </p:sp>
      <p:sp>
        <p:nvSpPr>
          <p:cNvPr id="3072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/>
            <a:fld id="{9A0DB2DC-4C9A-4742-B13C-FB6460FD3503}" type="slidenum">
              <a:rPr lang="zh-CN" altLang="en-US" sz="1200" b="1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</a:fld>
            <a:endParaRPr lang="zh-CN" altLang="en-US" sz="1200" b="1">
              <a:solidFill>
                <a:srgbClr val="FF00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3375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350">
                <a:ea typeface="宋体" panose="02010600030101010101" pitchFamily="2" charset="-122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8035" indent="0" algn="ctr">
              <a:buNone/>
              <a:defRPr sz="900"/>
            </a:lvl9pPr>
          </a:lstStyle>
          <a:p>
            <a:pPr fontAlgn="base"/>
            <a:r>
              <a:rPr lang="zh-CN" altLang="en-US" sz="135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015"/>
            <a:ext cx="2057400" cy="4389411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15"/>
            <a:ext cx="6052930" cy="4389411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showMasterSp="0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457280"/>
            <a:ext cx="8540750" cy="8574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429000"/>
            <a:ext cx="4194175" cy="3146182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429000"/>
            <a:ext cx="4194175" cy="1515931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059251"/>
            <a:ext cx="4194175" cy="151593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>
          <a:xfrm>
            <a:off x="301625" y="4684713"/>
            <a:ext cx="2289175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b="0" i="0" strike="noStrike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289175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78"/>
            <a:ext cx="7886700" cy="99429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fontAlgn="base"/>
            <a:fld id="{82F288E0-7875-42C4-84C8-98DBBD3BF4D2}" type="datetimeFigureOut">
              <a:rPr lang="zh-CN" altLang="en-US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fontAlgn="base"/>
            <a:fld id="{1A3DF468-F125-4E64-A994-F7509CCF62CC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360"/>
            <a:ext cx="8229600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3375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803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360"/>
            <a:ext cx="4032504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360"/>
            <a:ext cx="4032504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350" b="1">
                <a:ea typeface="宋体" panose="02010600030101010101" pitchFamily="2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8035" indent="0">
              <a:buNone/>
              <a:defRPr sz="900" b="1"/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350" b="1">
                <a:ea typeface="宋体" panose="02010600030101010101" pitchFamily="2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8035" indent="0">
              <a:buNone/>
              <a:defRPr sz="900" b="1"/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1800">
                <a:ea typeface="宋体" panose="02010600030101010101" pitchFamily="2" charset="-122"/>
              </a:defRPr>
            </a:lvl1pPr>
            <a:lvl2pPr>
              <a:defRPr sz="1575">
                <a:ea typeface="宋体" panose="02010600030101010101" pitchFamily="2" charset="-122"/>
              </a:defRPr>
            </a:lvl2pPr>
            <a:lvl3pPr>
              <a:defRPr sz="1350">
                <a:ea typeface="宋体" panose="02010600030101010101" pitchFamily="2" charset="-122"/>
              </a:defRPr>
            </a:lvl3pPr>
            <a:lvl4pPr>
              <a:defRPr sz="1125">
                <a:ea typeface="宋体" panose="02010600030101010101" pitchFamily="2" charset="-122"/>
              </a:defRPr>
            </a:lvl4pPr>
            <a:lvl5pPr>
              <a:defRPr sz="1125">
                <a:ea typeface="宋体" panose="02010600030101010101" pitchFamily="2" charset="-122"/>
              </a:defRPr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57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12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12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>
                <a:ea typeface="宋体" panose="02010600030101010101" pitchFamily="2" charset="-122"/>
              </a:defRPr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8035" indent="0">
              <a:buNone/>
              <a:defRPr sz="1125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>
                <a:ea typeface="宋体" panose="02010600030101010101" pitchFamily="2" charset="-122"/>
              </a:defRPr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360"/>
            <a:ext cx="8229600" cy="3395066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8" name="Rectangle 4"/>
          <p:cNvSpPr>
            <a:spLocks noGrp="1"/>
          </p:cNvSpPr>
          <p:nvPr>
            <p:ph type="dt" sz="half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05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buFont typeface="Arial" panose="020B0604020202020204" pitchFamily="34" charset="0"/>
              <a:buNone/>
              <a:defRPr sz="105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2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5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557530" lvl="1" indent="-214630" algn="l" rtl="0" eaLnBrk="0" fontAlgn="base" hangingPunct="0">
        <a:spcBef>
          <a:spcPct val="15000"/>
        </a:spcBef>
        <a:spcAft>
          <a:spcPct val="0"/>
        </a:spcAft>
        <a:buChar char="–"/>
        <a:defRPr sz="21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857250" lvl="2" indent="-171450" algn="l" rtl="0" eaLnBrk="0" fontAlgn="base" hangingPunct="0">
        <a:spcBef>
          <a:spcPct val="15000"/>
        </a:spcBef>
        <a:spcAft>
          <a:spcPct val="0"/>
        </a:spcAft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200150" lvl="3" indent="-171450" algn="l" rtl="0" eaLnBrk="0" fontAlgn="base" hangingPunct="0">
        <a:spcBef>
          <a:spcPct val="15000"/>
        </a:spcBef>
        <a:spcAft>
          <a:spcPct val="0"/>
        </a:spcAft>
        <a:buChar char="–"/>
        <a:defRPr sz="15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1543050" lvl="4" indent="-171450" algn="l" rtl="0" eaLnBrk="0" fontAlgn="base" hangingPunct="0">
        <a:spcBef>
          <a:spcPct val="15000"/>
        </a:spcBef>
        <a:spcAft>
          <a:spcPct val="0"/>
        </a:spcAft>
        <a:buChar char="»"/>
        <a:defRPr sz="15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1886585" lvl="5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9485" lvl="6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2385" lvl="7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285" lvl="8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8700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4500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0935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3835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4.xml"/><Relationship Id="rId1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7.png"/><Relationship Id="rId3" Type="http://schemas.openxmlformats.org/officeDocument/2006/relationships/tags" Target="../tags/tag2.xml"/><Relationship Id="rId2" Type="http://schemas.openxmlformats.org/officeDocument/2006/relationships/image" Target="../media/image6.png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097" name="Rectangle 5"/>
          <p:cNvSpPr/>
          <p:nvPr/>
        </p:nvSpPr>
        <p:spPr>
          <a:xfrm>
            <a:off x="1799273" y="1706881"/>
            <a:ext cx="5262880" cy="208534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>
              <a:lnSpc>
                <a:spcPct val="180000"/>
              </a:lnSpc>
            </a:pPr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12.3 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研究物质的比热容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80000"/>
              </a:lnSpc>
            </a:pPr>
            <a:r>
              <a:rPr lang="zh-CN" altLang="en-US" sz="3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altLang="zh-CN" sz="3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3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课时  比热容的探究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098" name="Text Box 4"/>
          <p:cNvSpPr txBox="1"/>
          <p:nvPr/>
        </p:nvSpPr>
        <p:spPr>
          <a:xfrm>
            <a:off x="-36512" y="771525"/>
            <a:ext cx="9036050" cy="8302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800" dirty="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第十二章 内能与热机</a:t>
            </a:r>
            <a:endParaRPr lang="zh-CN" altLang="en-US" sz="4800" dirty="0">
              <a:solidFill>
                <a:srgbClr val="070707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6083" name="Text Box 3"/>
          <p:cNvSpPr txBox="1"/>
          <p:nvPr/>
        </p:nvSpPr>
        <p:spPr>
          <a:xfrm>
            <a:off x="1731963" y="3519488"/>
            <a:ext cx="5829300" cy="105029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 保持水和砂石的质量相同，升高相同的温度，比较所用的时间。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6084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3100" y="628650"/>
            <a:ext cx="5086350" cy="2914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5" name="Text Box 5"/>
          <p:cNvSpPr txBox="1"/>
          <p:nvPr/>
        </p:nvSpPr>
        <p:spPr>
          <a:xfrm>
            <a:off x="2915603" y="4515803"/>
            <a:ext cx="3314700" cy="5064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7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比较吸收的热量</a:t>
            </a:r>
            <a:endParaRPr lang="zh-CN" altLang="en-US" sz="27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4" name="文本框 5"/>
          <p:cNvSpPr txBox="1"/>
          <p:nvPr/>
        </p:nvSpPr>
        <p:spPr>
          <a:xfrm>
            <a:off x="307975" y="736600"/>
            <a:ext cx="102171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2400" b="1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进行实验</a:t>
            </a:r>
            <a:endParaRPr lang="zh-CN" altLang="en-US" sz="2400" b="1">
              <a:solidFill>
                <a:srgbClr val="0D0D0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/>
      <p:bldP spid="4608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71734" name="Group 5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115695" y="699770"/>
          <a:ext cx="7200900" cy="2953385"/>
        </p:xfrm>
        <a:graphic>
          <a:graphicData uri="http://schemas.openxmlformats.org/drawingml/2006/table">
            <a:tbl>
              <a:tblPr/>
              <a:tblGrid>
                <a:gridCol w="875665"/>
                <a:gridCol w="873760"/>
                <a:gridCol w="933450"/>
                <a:gridCol w="756285"/>
                <a:gridCol w="876300"/>
                <a:gridCol w="873760"/>
                <a:gridCol w="887730"/>
                <a:gridCol w="1123950"/>
              </a:tblGrid>
              <a:tr h="135064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4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a typeface="微软雅黑" panose="020B0503020204020204" pitchFamily="34" charset="-122"/>
                          <a:cs typeface="+mn-cs"/>
                        </a:rPr>
                        <a:t>物质</a:t>
                      </a:r>
                      <a:endParaRPr kumimoji="1" lang="zh-CN" altLang="en-US" sz="2400" b="1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7500" marR="67500" marT="35103" marB="35103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di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kumimoji="1" lang="en-US" altLang="zh-CN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di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min</a:t>
                      </a:r>
                      <a:endParaRPr kumimoji="1" lang="en-US" altLang="zh-CN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7500" marR="67500" marT="35103" marB="3510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di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</a:t>
                      </a:r>
                      <a:endParaRPr kumimoji="1" lang="en-US" altLang="zh-CN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di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min</a:t>
                      </a:r>
                      <a:endParaRPr kumimoji="1" lang="en-US" altLang="zh-CN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7500" marR="67500" marT="35103" marB="3510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di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</a:t>
                      </a:r>
                      <a:endParaRPr kumimoji="1" lang="en-US" altLang="zh-CN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di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min</a:t>
                      </a:r>
                      <a:endParaRPr kumimoji="1" lang="en-US" altLang="zh-CN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7500" marR="67500" marT="35103" marB="3510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di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1" lang="en-US" altLang="zh-CN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di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min</a:t>
                      </a:r>
                      <a:endParaRPr kumimoji="1" lang="en-US" altLang="zh-CN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7500" marR="67500" marT="35103" marB="3510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di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1" lang="en-US" altLang="zh-CN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di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min</a:t>
                      </a:r>
                      <a:endParaRPr kumimoji="1" lang="en-US" altLang="zh-CN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7500" marR="67500" marT="35103" marB="3510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di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</a:t>
                      </a:r>
                      <a:endParaRPr kumimoji="1" lang="en-US" altLang="zh-CN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di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min</a:t>
                      </a:r>
                      <a:endParaRPr kumimoji="1" lang="en-US" altLang="zh-CN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7500" marR="67500" marT="35103" marB="3510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a typeface="微软雅黑" panose="020B0503020204020204" pitchFamily="34" charset="-122"/>
                          <a:cs typeface="+mn-cs"/>
                        </a:rPr>
                        <a:t>平均每分钟升高的温度</a:t>
                      </a:r>
                      <a:endParaRPr kumimoji="1" lang="zh-CN" altLang="en-US" sz="1800" b="1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7500" marR="67500" marT="35103" marB="3510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756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400" b="1" kern="1200" dirty="0">
                          <a:solidFill>
                            <a:srgbClr val="FF0000"/>
                          </a:solidFill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水</a:t>
                      </a:r>
                      <a:r>
                        <a:rPr kumimoji="1" lang="en-US" altLang="zh-CN" sz="2400" b="1" kern="1200" dirty="0">
                          <a:solidFill>
                            <a:srgbClr val="FF0000"/>
                          </a:solidFill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(100g)</a:t>
                      </a:r>
                      <a:endParaRPr kumimoji="1" lang="en-US" altLang="zh-CN" sz="2400" b="1" kern="1200" dirty="0">
                        <a:solidFill>
                          <a:srgbClr val="FF0000"/>
                        </a:solidFill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7500" marR="67500" marT="35103" marB="35103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17℃</a:t>
                      </a:r>
                      <a:endParaRPr kumimoji="1" lang="en-US" altLang="zh-CN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7500" marR="67500" marT="35103" marB="3510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22℃</a:t>
                      </a:r>
                      <a:endParaRPr kumimoji="1" lang="en-US" altLang="zh-CN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7500" marR="67500" marT="35103" marB="3510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27℃</a:t>
                      </a:r>
                      <a:endParaRPr kumimoji="1" lang="en-US" altLang="zh-CN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7500" marR="67500" marT="35103" marB="3510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0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33℃</a:t>
                      </a:r>
                      <a:endParaRPr kumimoji="1" lang="en-US" altLang="zh-CN" sz="20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7500" marR="67500" marT="35103" marB="3510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0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38.5℃</a:t>
                      </a:r>
                      <a:endParaRPr kumimoji="1" lang="en-US" altLang="zh-CN" sz="20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7500" marR="67500" marT="35103" marB="3510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44.5℃</a:t>
                      </a:r>
                      <a:endParaRPr kumimoji="1" lang="en-US" altLang="zh-CN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7500" marR="67500" marT="35103" marB="3510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5.5℃</a:t>
                      </a:r>
                      <a:endParaRPr kumimoji="1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7500" marR="67500" marT="35103" marB="3510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137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400" b="1" kern="1200" dirty="0">
                          <a:solidFill>
                            <a:srgbClr val="FF0000"/>
                          </a:solidFill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砂石</a:t>
                      </a:r>
                      <a:r>
                        <a:rPr kumimoji="1" lang="en-US" altLang="zh-CN" sz="2400" b="1" kern="1200" dirty="0">
                          <a:solidFill>
                            <a:srgbClr val="FF0000"/>
                          </a:solidFill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(100g)</a:t>
                      </a:r>
                      <a:endParaRPr kumimoji="1" lang="en-US" altLang="zh-CN" sz="2400" b="1" kern="1200" dirty="0">
                        <a:solidFill>
                          <a:srgbClr val="FF0000"/>
                        </a:solidFill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7500" marR="67500" marT="35103" marB="35103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16℃</a:t>
                      </a:r>
                      <a:endParaRPr kumimoji="1" lang="en-US" altLang="zh-CN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7500" marR="67500" marT="35103" marB="3510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0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23℃</a:t>
                      </a:r>
                      <a:endParaRPr kumimoji="1" lang="en-US" altLang="zh-CN" sz="20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7500" marR="67500" marT="35103" marB="3510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32℃</a:t>
                      </a:r>
                      <a:endParaRPr kumimoji="1" lang="en-US" altLang="zh-CN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7500" marR="67500" marT="35103" marB="3510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42℃</a:t>
                      </a:r>
                      <a:endParaRPr kumimoji="1" lang="en-US" altLang="zh-CN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7500" marR="67500" marT="35103" marB="3510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54℃</a:t>
                      </a:r>
                      <a:endParaRPr kumimoji="1" lang="en-US" altLang="zh-CN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7500" marR="67500" marT="35103" marB="3510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67℃</a:t>
                      </a:r>
                      <a:endParaRPr kumimoji="1" lang="en-US" altLang="zh-CN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7500" marR="67500" marT="35103" marB="3510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10.2℃</a:t>
                      </a:r>
                      <a:endParaRPr kumimoji="1" lang="en-US" altLang="zh-CN" sz="24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7500" marR="67500" marT="35103" marB="3510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 useBgFill="1">
        <p:nvSpPr>
          <p:cNvPr id="22567" name="Text Box 55"/>
          <p:cNvSpPr txBox="1"/>
          <p:nvPr/>
        </p:nvSpPr>
        <p:spPr>
          <a:xfrm>
            <a:off x="1043940" y="3653155"/>
            <a:ext cx="7114540" cy="1198880"/>
          </a:xfrm>
          <a:prstGeom prst="rect">
            <a:avLst/>
          </a:prstGeom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吸收相同热量时，谁升温更快？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如果要水和砂石升高相同的温度谁需要的时间更长？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36" name="Text Box 56"/>
          <p:cNvSpPr txBox="1">
            <a:spLocks noChangeArrowheads="1"/>
          </p:cNvSpPr>
          <p:nvPr/>
        </p:nvSpPr>
        <p:spPr bwMode="auto">
          <a:xfrm>
            <a:off x="8100060" y="4155758"/>
            <a:ext cx="701675" cy="7067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  <a:defRPr/>
            </a:pPr>
            <a:r>
              <a:rPr kumimoji="1" lang="zh-CN" altLang="en-US" sz="4000" noProof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水</a:t>
            </a:r>
            <a:endParaRPr kumimoji="1" lang="zh-CN" altLang="en-US" sz="4000" noProof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22569" name="文本框 5"/>
          <p:cNvSpPr txBox="1"/>
          <p:nvPr/>
        </p:nvSpPr>
        <p:spPr>
          <a:xfrm>
            <a:off x="280670" y="591820"/>
            <a:ext cx="915988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400" b="1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分析论证</a:t>
            </a:r>
            <a:endParaRPr lang="zh-CN" altLang="en-US" sz="2400" b="1">
              <a:solidFill>
                <a:srgbClr val="0D0D0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 Box 56"/>
          <p:cNvSpPr txBox="1">
            <a:spLocks noChangeArrowheads="1"/>
          </p:cNvSpPr>
          <p:nvPr/>
        </p:nvSpPr>
        <p:spPr bwMode="auto">
          <a:xfrm>
            <a:off x="5580380" y="3653155"/>
            <a:ext cx="1570355" cy="7067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>
              <a:spcBef>
                <a:spcPct val="50000"/>
              </a:spcBef>
              <a:buFontTx/>
              <a:buNone/>
              <a:defRPr/>
            </a:pPr>
            <a:r>
              <a:rPr kumimoji="1" lang="zh-CN" altLang="en-US" sz="4000" noProof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砂石</a:t>
            </a:r>
            <a:endParaRPr kumimoji="1" lang="zh-CN" altLang="en-US" sz="4000" noProof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7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7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6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0418" name="Text Box 2"/>
          <p:cNvSpPr txBox="1"/>
          <p:nvPr/>
        </p:nvSpPr>
        <p:spPr>
          <a:xfrm>
            <a:off x="1062038" y="1419225"/>
            <a:ext cx="7451725" cy="30464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质量相等的沙和水升高相同温度时，水比沙需要的时间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（长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短），升高相同温度时水比沙吸收的热量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少），这说明：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质量相等的不同物质，在升高相同温度时，吸收的热量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（相同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不同）。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419" name="Text Box 3"/>
          <p:cNvSpPr txBox="1"/>
          <p:nvPr/>
        </p:nvSpPr>
        <p:spPr>
          <a:xfrm>
            <a:off x="2198688" y="2065338"/>
            <a:ext cx="6858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420" name="Text Box 4"/>
          <p:cNvSpPr txBox="1"/>
          <p:nvPr/>
        </p:nvSpPr>
        <p:spPr>
          <a:xfrm>
            <a:off x="1855788" y="2625725"/>
            <a:ext cx="6858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421" name="Text Box 5"/>
          <p:cNvSpPr txBox="1"/>
          <p:nvPr/>
        </p:nvSpPr>
        <p:spPr>
          <a:xfrm>
            <a:off x="2220913" y="3832225"/>
            <a:ext cx="10858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不同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1" name="Text Box 6"/>
          <p:cNvSpPr txBox="1"/>
          <p:nvPr/>
        </p:nvSpPr>
        <p:spPr>
          <a:xfrm>
            <a:off x="2141538" y="0"/>
            <a:ext cx="309562" cy="5540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zh-CN" sz="3000">
              <a:solidFill>
                <a:srgbClr val="FFFF00"/>
              </a:solidFill>
              <a:latin typeface="Calibri" panose="020F0502020204030204" pitchFamily="34" charset="0"/>
              <a:ea typeface="华文新魏" panose="02010800040101010101" pitchFamily="2" charset="-122"/>
            </a:endParaRPr>
          </a:p>
        </p:txBody>
      </p:sp>
      <p:sp>
        <p:nvSpPr>
          <p:cNvPr id="24582" name="文本框 8"/>
          <p:cNvSpPr txBox="1"/>
          <p:nvPr/>
        </p:nvSpPr>
        <p:spPr>
          <a:xfrm>
            <a:off x="307975" y="736600"/>
            <a:ext cx="915988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400" b="1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分析论证</a:t>
            </a:r>
            <a:endParaRPr lang="zh-CN" altLang="en-US" sz="2400" b="1">
              <a:solidFill>
                <a:srgbClr val="0D0D0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charRg st="72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/>
      <p:bldP spid="60420" grpId="0"/>
      <p:bldP spid="604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5778" name="Rectangle 2"/>
          <p:cNvSpPr/>
          <p:nvPr/>
        </p:nvSpPr>
        <p:spPr>
          <a:xfrm>
            <a:off x="1547813" y="801688"/>
            <a:ext cx="8137525" cy="6445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50000"/>
              </a:lnSpc>
            </a:pP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6626" name="组合 6147"/>
          <p:cNvGrpSpPr/>
          <p:nvPr/>
        </p:nvGrpSpPr>
        <p:grpSpPr>
          <a:xfrm>
            <a:off x="179388" y="33338"/>
            <a:ext cx="2232025" cy="809625"/>
            <a:chOff x="0" y="0"/>
            <a:chExt cx="3516" cy="1273"/>
          </a:xfrm>
        </p:grpSpPr>
        <p:sp>
          <p:nvSpPr>
            <p:cNvPr id="26627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6628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6629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30" name="文本框 6151"/>
            <p:cNvSpPr txBox="1"/>
            <p:nvPr/>
          </p:nvSpPr>
          <p:spPr>
            <a:xfrm>
              <a:off x="878" y="432"/>
              <a:ext cx="1969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比热容</a:t>
              </a:r>
              <a:endParaRPr lang="zh-CN" altLang="en-US" sz="28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6631" name="文本框 6152"/>
            <p:cNvSpPr txBox="1"/>
            <p:nvPr/>
          </p:nvSpPr>
          <p:spPr>
            <a:xfrm>
              <a:off x="0" y="452"/>
              <a:ext cx="873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632" name="Rectangle 10"/>
          <p:cNvSpPr/>
          <p:nvPr/>
        </p:nvSpPr>
        <p:spPr>
          <a:xfrm>
            <a:off x="684213" y="842963"/>
            <a:ext cx="1079500" cy="5715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定义：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33" name="Rectangle 21"/>
          <p:cNvSpPr/>
          <p:nvPr/>
        </p:nvSpPr>
        <p:spPr>
          <a:xfrm>
            <a:off x="684213" y="2149475"/>
            <a:ext cx="1079500" cy="5715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符号：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34" name="Rectangle 22"/>
          <p:cNvSpPr/>
          <p:nvPr/>
        </p:nvSpPr>
        <p:spPr>
          <a:xfrm>
            <a:off x="684213" y="2868613"/>
            <a:ext cx="1079500" cy="5715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单位：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5799" name="Rectangle 23"/>
          <p:cNvSpPr/>
          <p:nvPr/>
        </p:nvSpPr>
        <p:spPr>
          <a:xfrm>
            <a:off x="1692275" y="2211388"/>
            <a:ext cx="863600" cy="4603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zh-CN" sz="2400" i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5800" name="Rectangle 24"/>
          <p:cNvSpPr/>
          <p:nvPr/>
        </p:nvSpPr>
        <p:spPr>
          <a:xfrm>
            <a:off x="1692275" y="2979738"/>
            <a:ext cx="5543550" cy="4603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焦耳每千克摄氏度，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J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/(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kg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·℃)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5801" name="Text Box 25"/>
          <p:cNvSpPr txBox="1"/>
          <p:nvPr/>
        </p:nvSpPr>
        <p:spPr>
          <a:xfrm>
            <a:off x="625475" y="3476625"/>
            <a:ext cx="8051800" cy="11239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比热容是反映物质自身性质的物理量，数值上等于单位质量的某种物质温度升高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1℃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所吸收的热量。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47813" y="939800"/>
            <a:ext cx="7056437" cy="11985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一定质量的某种物质，在温度升高时吸收的热量与它的质量和升高的温度乘积之比，叫作这种物质的比热容。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5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5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5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5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5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8" grpId="0"/>
      <p:bldP spid="75799" grpId="0"/>
      <p:bldP spid="75800" grpId="0"/>
      <p:bldP spid="75801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7649" name="组合 3"/>
          <p:cNvGrpSpPr/>
          <p:nvPr/>
        </p:nvGrpSpPr>
        <p:grpSpPr>
          <a:xfrm>
            <a:off x="250825" y="268288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pic>
        <p:nvPicPr>
          <p:cNvPr id="27652" name="Picture 29" descr="W9(CN]}3JA_1FIH72Y`SJ~Q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1133475"/>
            <a:ext cx="7704138" cy="3552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8673" name="组合 3"/>
          <p:cNvGrpSpPr/>
          <p:nvPr/>
        </p:nvGrpSpPr>
        <p:grpSpPr>
          <a:xfrm>
            <a:off x="323850" y="195263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28676" name="Text Box 5"/>
          <p:cNvSpPr txBox="1"/>
          <p:nvPr/>
        </p:nvSpPr>
        <p:spPr>
          <a:xfrm>
            <a:off x="722313" y="1181100"/>
            <a:ext cx="2316162" cy="3857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水的比热容是：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8854" name="Text Box 6"/>
          <p:cNvSpPr txBox="1"/>
          <p:nvPr/>
        </p:nvSpPr>
        <p:spPr>
          <a:xfrm>
            <a:off x="2843213" y="1106488"/>
            <a:ext cx="31686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4.2× 10</a:t>
            </a:r>
            <a:r>
              <a:rPr lang="en-US" altLang="zh-CN" sz="2400" baseline="30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J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／（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kg·℃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 </a:t>
            </a:r>
            <a:endParaRPr lang="zh-CN" altLang="en-US" sz="24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8855" name="Text Box 7"/>
          <p:cNvSpPr txBox="1"/>
          <p:nvPr/>
        </p:nvSpPr>
        <p:spPr>
          <a:xfrm>
            <a:off x="1585913" y="1757363"/>
            <a:ext cx="430847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4.2×10</a:t>
            </a:r>
            <a:r>
              <a:rPr lang="en-US" altLang="zh-CN" sz="2400" baseline="30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焦耳每千克摄氏度</a:t>
            </a:r>
            <a:endParaRPr lang="zh-CN" altLang="en-US" sz="24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8856" name="Text Box 8"/>
          <p:cNvSpPr txBox="1"/>
          <p:nvPr/>
        </p:nvSpPr>
        <p:spPr>
          <a:xfrm>
            <a:off x="722313" y="2838450"/>
            <a:ext cx="79216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1kg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水每升高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或降低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)1℃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所吸收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或放出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的热量为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4.2×10</a:t>
            </a:r>
            <a:r>
              <a:rPr lang="en-US" altLang="zh-CN" sz="2400" baseline="30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J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4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80" name="Text Box 9"/>
          <p:cNvSpPr txBox="1"/>
          <p:nvPr/>
        </p:nvSpPr>
        <p:spPr>
          <a:xfrm>
            <a:off x="722313" y="1757363"/>
            <a:ext cx="133826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读作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81" name="Text Box 10"/>
          <p:cNvSpPr txBox="1"/>
          <p:nvPr/>
        </p:nvSpPr>
        <p:spPr>
          <a:xfrm>
            <a:off x="722313" y="2333625"/>
            <a:ext cx="1817687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物理意义：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4" grpId="0"/>
      <p:bldP spid="78855" grpId="0"/>
      <p:bldP spid="7885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9876" name="Text Box 4"/>
          <p:cNvSpPr txBox="1"/>
          <p:nvPr/>
        </p:nvSpPr>
        <p:spPr>
          <a:xfrm>
            <a:off x="1475423" y="987108"/>
            <a:ext cx="6103937" cy="11988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①  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物质的比热容与物质的种类有关，不同的物质的比热容是不同的；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9877" name="Text Box 5"/>
          <p:cNvSpPr txBox="1"/>
          <p:nvPr/>
        </p:nvSpPr>
        <p:spPr>
          <a:xfrm>
            <a:off x="1477010" y="3792220"/>
            <a:ext cx="5668963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③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水的比热容最大；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9878" name="Text Box 6"/>
          <p:cNvSpPr txBox="1"/>
          <p:nvPr/>
        </p:nvSpPr>
        <p:spPr>
          <a:xfrm>
            <a:off x="1477010" y="2392045"/>
            <a:ext cx="6102350" cy="11988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② 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物质的比热容还与物质的状态有关，如水的比热容与冰的比热容就不相等；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9700" name="文本框 10"/>
          <p:cNvSpPr txBox="1"/>
          <p:nvPr/>
        </p:nvSpPr>
        <p:spPr>
          <a:xfrm>
            <a:off x="296863" y="741363"/>
            <a:ext cx="865187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课文讲解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9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9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9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6" grpId="0"/>
      <p:bldP spid="79877" grpId="0"/>
      <p:bldP spid="7987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1748" name="Text Box 4"/>
          <p:cNvSpPr txBox="1"/>
          <p:nvPr/>
        </p:nvSpPr>
        <p:spPr>
          <a:xfrm>
            <a:off x="1331278" y="483870"/>
            <a:ext cx="6286500" cy="43383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dirty="0">
                <a:latin typeface="Calibri" panose="020F0502020204030204" pitchFamily="34" charset="0"/>
                <a:ea typeface="方正姚体" panose="02010601030101010101" pitchFamily="2" charset="-122"/>
              </a:rPr>
              <a:t>    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物质的比热容跟密度相似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也是物质的特性之一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对某种确定的物质来讲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比热容是一个确定的数值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跟物体质量的大小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温度改变的多少，物体的形状、体积、位置等无关，它仅与物质的种类和状态有关。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因此，可以用比热容来鉴别物质的种类。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46" name="文本框 3"/>
          <p:cNvSpPr txBox="1"/>
          <p:nvPr/>
        </p:nvSpPr>
        <p:spPr>
          <a:xfrm>
            <a:off x="307975" y="736600"/>
            <a:ext cx="865188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400" b="1" dirty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  <a:endParaRPr lang="zh-CN" altLang="en-US" sz="2400" b="1" dirty="0">
              <a:solidFill>
                <a:srgbClr val="0D0D0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1748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charRg st="31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500"/>
                                        <p:tgtEl>
                                          <p:spTgt spid="31748">
                                            <p:txEl>
                                              <p:charRg st="31" end="10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charRg st="107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31748">
                                            <p:txEl>
                                              <p:charRg st="107" end="1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2469" name="Text Box 5"/>
          <p:cNvSpPr txBox="1"/>
          <p:nvPr/>
        </p:nvSpPr>
        <p:spPr>
          <a:xfrm>
            <a:off x="1133475" y="844550"/>
            <a:ext cx="7426325" cy="19605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buFontTx/>
            </a:pPr>
            <a:r>
              <a:rPr lang="zh-CN" altLang="en-US" sz="27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   </a:t>
            </a:r>
            <a:r>
              <a:rPr lang="zh-CN" altLang="en-US" sz="27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同种物质</a:t>
            </a:r>
            <a:r>
              <a:rPr lang="zh-CN" altLang="en-US" sz="27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（相同状态）</a:t>
            </a:r>
            <a:r>
              <a:rPr lang="zh-CN" altLang="en-US" sz="27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比热容是一般</a:t>
            </a:r>
            <a:r>
              <a:rPr lang="zh-CN" altLang="en-US" sz="27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相同</a:t>
            </a:r>
            <a:r>
              <a:rPr lang="zh-CN" altLang="en-US" sz="27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的</a:t>
            </a:r>
            <a:endParaRPr lang="zh-CN" altLang="en-US" sz="270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buFontTx/>
            </a:pPr>
            <a:r>
              <a:rPr lang="zh-CN" altLang="en-US" sz="27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不同种物质比热容一般</a:t>
            </a:r>
            <a:r>
              <a:rPr lang="zh-CN" altLang="en-US" sz="27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不同</a:t>
            </a:r>
            <a:r>
              <a:rPr lang="zh-CN" altLang="en-US" sz="27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的。</a:t>
            </a:r>
            <a:endParaRPr lang="zh-CN" altLang="en-US" sz="270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buFontTx/>
            </a:pPr>
            <a:r>
              <a:rPr lang="zh-CN" altLang="en-US" sz="27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   比热容是物质的一种属性。</a:t>
            </a:r>
            <a:endParaRPr lang="zh-CN" altLang="en-US" sz="27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46083" name="WordArt 9"/>
          <p:cNvSpPr>
            <a:spLocks noTextEdit="1"/>
          </p:cNvSpPr>
          <p:nvPr/>
        </p:nvSpPr>
        <p:spPr>
          <a:xfrm>
            <a:off x="1173163" y="3232150"/>
            <a:ext cx="1563687" cy="7874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400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思考：</a:t>
            </a:r>
            <a:endParaRPr lang="zh-CN" altLang="en-US" sz="400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2474" name="Text Box 10"/>
          <p:cNvSpPr txBox="1">
            <a:spLocks noChangeArrowheads="1"/>
          </p:cNvSpPr>
          <p:nvPr/>
        </p:nvSpPr>
        <p:spPr bwMode="auto">
          <a:xfrm>
            <a:off x="2897188" y="3235325"/>
            <a:ext cx="4779963" cy="1130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  <a:defRPr/>
            </a:pPr>
            <a:r>
              <a:rPr kumimoji="1" lang="zh-CN" altLang="en-US" sz="2700" noProof="1" dirty="0"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还有哪些物理量的大小取决</a:t>
            </a:r>
            <a:endParaRPr kumimoji="1" lang="zh-CN" altLang="en-US" sz="2700" noProof="1" dirty="0">
              <a:effectLst>
                <a:outerShdw blurRad="38100" dist="38100" dir="2700000" algn="tl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spcBef>
                <a:spcPct val="50000"/>
              </a:spcBef>
              <a:buFontTx/>
              <a:buNone/>
              <a:defRPr/>
            </a:pPr>
            <a:r>
              <a:rPr kumimoji="1" lang="zh-CN" altLang="en-US" sz="2700" noProof="1" dirty="0"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       物质的种类</a:t>
            </a:r>
            <a:endParaRPr kumimoji="1" lang="zh-CN" altLang="en-US" sz="2700" noProof="1" dirty="0">
              <a:effectLst>
                <a:outerShdw blurRad="38100" dist="38100" dir="2700000" algn="tl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2475" name="AutoShape 11"/>
          <p:cNvSpPr>
            <a:spLocks noChangeArrowheads="1"/>
          </p:cNvSpPr>
          <p:nvPr/>
        </p:nvSpPr>
        <p:spPr bwMode="auto">
          <a:xfrm>
            <a:off x="1431925" y="396875"/>
            <a:ext cx="5913438" cy="3159125"/>
          </a:xfrm>
          <a:prstGeom prst="horizontalScroll">
            <a:avLst>
              <a:gd name="adj" fmla="val 12500"/>
            </a:avLst>
          </a:prstGeom>
          <a:solidFill>
            <a:srgbClr val="00FFFF"/>
          </a:solidFill>
          <a:ln w="9525">
            <a:noFill/>
            <a:round/>
          </a:ln>
          <a:effectLst/>
        </p:spPr>
        <p:txBody>
          <a:bodyPr wrap="none" anchor="ctr">
            <a:spAutoFit/>
          </a:bodyPr>
          <a:lstStyle/>
          <a:p>
            <a:pPr algn="ctr" fontAlgn="base">
              <a:spcBef>
                <a:spcPct val="50000"/>
              </a:spcBef>
              <a:buFontTx/>
              <a:buNone/>
              <a:defRPr/>
            </a:pPr>
            <a:r>
              <a:rPr kumimoji="1" lang="zh-CN" altLang="en-US" sz="2700" strike="noStrike" noProof="1" dirty="0"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密度、比热容的大小</a:t>
            </a:r>
            <a:endParaRPr kumimoji="1" lang="zh-CN" altLang="en-US" sz="2700" strike="noStrike" noProof="1" dirty="0">
              <a:effectLst>
                <a:outerShdw blurRad="38100" dist="38100" dir="2700000" algn="tl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 fontAlgn="base">
              <a:spcBef>
                <a:spcPct val="50000"/>
              </a:spcBef>
              <a:buFontTx/>
              <a:buNone/>
              <a:defRPr/>
            </a:pPr>
            <a:r>
              <a:rPr kumimoji="1" lang="zh-CN" altLang="en-US" sz="2700" strike="noStrike" noProof="1" dirty="0"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取决于物质的种类</a:t>
            </a:r>
            <a:endParaRPr kumimoji="1" lang="zh-CN" altLang="en-US" sz="2700" strike="noStrike" noProof="1" dirty="0">
              <a:effectLst>
                <a:outerShdw blurRad="38100" dist="38100" dir="2700000" algn="tl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 fontAlgn="base">
              <a:spcBef>
                <a:spcPct val="50000"/>
              </a:spcBef>
              <a:buFontTx/>
              <a:buNone/>
              <a:defRPr/>
            </a:pPr>
            <a:r>
              <a:rPr kumimoji="1" lang="zh-CN" altLang="en-US" sz="2700" b="0" strike="noStrike" noProof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如果该物质是燃料，</a:t>
            </a:r>
            <a:endParaRPr kumimoji="1" lang="zh-CN" altLang="en-US" sz="2700" b="0" strike="noStrike" noProof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 fontAlgn="base">
              <a:spcBef>
                <a:spcPct val="50000"/>
              </a:spcBef>
              <a:buFontTx/>
              <a:buNone/>
              <a:defRPr/>
            </a:pPr>
            <a:r>
              <a:rPr kumimoji="1" lang="zh-CN" altLang="en-US" sz="2700" b="0" strike="noStrike" noProof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还有热值的大小取决于物质的种类</a:t>
            </a:r>
            <a:endParaRPr kumimoji="1" lang="zh-CN" altLang="en-US" sz="2700" b="0" strike="noStrike" noProof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33797" name="组合 3"/>
          <p:cNvGrpSpPr/>
          <p:nvPr/>
        </p:nvGrpSpPr>
        <p:grpSpPr>
          <a:xfrm>
            <a:off x="179388" y="268288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归纳与小结</a:t>
              </a:r>
              <a:endParaRPr kumimoji="0" lang="zh-CN" altLang="en-US" sz="2300" b="1" i="0" u="none" strike="noStrike" kern="1200" cap="none" spc="0" normalizeH="0" baseline="0" noProof="0">
                <a:ln>
                  <a:noFill/>
                </a:ln>
                <a:solidFill>
                  <a:srgbClr val="D6F5F5"/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62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1000"/>
                                        <p:tgtEl>
                                          <p:spTgt spid="62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9" grpId="0"/>
      <p:bldP spid="46083" grpId="0" animBg="1"/>
      <p:bldP spid="62474" grpId="0" bldLvl="0" animBg="1"/>
      <p:bldP spid="6247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5841" name="文本框 4103"/>
          <p:cNvSpPr txBox="1"/>
          <p:nvPr/>
        </p:nvSpPr>
        <p:spPr>
          <a:xfrm>
            <a:off x="106998" y="82550"/>
            <a:ext cx="1295400" cy="401638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 anchorCtr="0">
            <a:spAutoFit/>
          </a:bodyPr>
          <a:p>
            <a:r>
              <a:rPr lang="zh-CN" altLang="en-US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课堂小结</a:t>
            </a:r>
            <a:endParaRPr lang="zh-CN" altLang="zh-CN" sz="2000" b="1" dirty="0">
              <a:solidFill>
                <a:srgbClr val="006666"/>
              </a:solidFill>
              <a:latin typeface="Arial" panose="020B0604020202020204" pitchFamily="34" charset="0"/>
              <a:ea typeface="方正姚体" panose="02010601030101010101" pitchFamily="2" charset="-122"/>
            </a:endParaRPr>
          </a:p>
        </p:txBody>
      </p:sp>
      <p:sp>
        <p:nvSpPr>
          <p:cNvPr id="35842" name="Text Box 5"/>
          <p:cNvSpPr txBox="1"/>
          <p:nvPr/>
        </p:nvSpPr>
        <p:spPr>
          <a:xfrm>
            <a:off x="539750" y="484188"/>
            <a:ext cx="7632700" cy="39693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一、探究物质的吸、放热性能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质量相等的不同物质，在升高相同的温度时，吸收的热量是不相等的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二、比热容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定义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单位：焦每千克摄氏度，符号是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J/(kg·℃)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比热容是物质的一种属性，用字母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7169" name="Picture 7" descr="沙漠1"/>
          <p:cNvPicPr preferRelativeResize="0"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27650" y="827088"/>
            <a:ext cx="2511425" cy="2809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Text Box 9"/>
          <p:cNvSpPr txBox="1">
            <a:spLocks noChangeArrowheads="1"/>
          </p:cNvSpPr>
          <p:nvPr/>
        </p:nvSpPr>
        <p:spPr bwMode="auto">
          <a:xfrm>
            <a:off x="5327650" y="3724275"/>
            <a:ext cx="32940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buFontTx/>
              <a:buNone/>
              <a:defRPr/>
            </a:pPr>
            <a:r>
              <a:rPr kumimoji="0" lang="zh-CN" altLang="en-US" sz="2400" strike="noStrike" noProof="1" dirty="0">
                <a:solidFill>
                  <a:srgbClr val="FF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沙漠从</a:t>
            </a:r>
            <a:r>
              <a:rPr kumimoji="0" lang="en-US" altLang="zh-CN" sz="2400" strike="noStrike" noProof="1" dirty="0">
                <a:solidFill>
                  <a:srgbClr val="FF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5</a:t>
            </a:r>
            <a:r>
              <a:rPr kumimoji="0" lang="zh-CN" altLang="en-US" sz="2400" strike="noStrike" noProof="1" dirty="0">
                <a:solidFill>
                  <a:srgbClr val="FF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℃－</a:t>
            </a:r>
            <a:r>
              <a:rPr kumimoji="0" lang="en-US" altLang="zh-CN" sz="2400" strike="noStrike" noProof="1" dirty="0">
                <a:solidFill>
                  <a:srgbClr val="FF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38</a:t>
            </a:r>
            <a:r>
              <a:rPr kumimoji="0" lang="zh-CN" altLang="en-US" sz="2400" strike="noStrike" noProof="1" dirty="0">
                <a:solidFill>
                  <a:srgbClr val="FF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℃</a:t>
            </a:r>
            <a:endParaRPr kumimoji="0" lang="zh-CN" altLang="en-US" sz="2400" strike="noStrike" noProof="1" dirty="0">
              <a:solidFill>
                <a:srgbClr val="FF0000"/>
              </a:solidFill>
              <a:effectLst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3802" name="Rectangle 10"/>
          <p:cNvSpPr/>
          <p:nvPr/>
        </p:nvSpPr>
        <p:spPr>
          <a:xfrm>
            <a:off x="539750" y="4229100"/>
            <a:ext cx="8313738" cy="598488"/>
          </a:xfrm>
          <a:prstGeom prst="rect">
            <a:avLst/>
          </a:prstGeom>
          <a:noFill/>
          <a:ln w="9525">
            <a:noFill/>
          </a:ln>
        </p:spPr>
        <p:txBody>
          <a:bodyPr wrap="square" tIns="0"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  <a:buClr>
                <a:schemeClr val="tx1"/>
              </a:buClr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为什么同一纬度的海滨城市和沙漠地区的气温变化会如此大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72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0338" y="827088"/>
            <a:ext cx="2722562" cy="2809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1" name="Text Box 8"/>
          <p:cNvSpPr txBox="1">
            <a:spLocks noChangeArrowheads="1"/>
          </p:cNvSpPr>
          <p:nvPr/>
        </p:nvSpPr>
        <p:spPr bwMode="auto">
          <a:xfrm>
            <a:off x="1430338" y="3724275"/>
            <a:ext cx="32258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buFontTx/>
              <a:buNone/>
              <a:defRPr/>
            </a:pPr>
            <a:r>
              <a:rPr kumimoji="0" lang="zh-CN" altLang="en-US" sz="2400" strike="noStrike" noProof="1" dirty="0">
                <a:solidFill>
                  <a:srgbClr val="FF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海滨从</a:t>
            </a:r>
            <a:r>
              <a:rPr kumimoji="0" lang="en-US" altLang="zh-CN" sz="2400" strike="noStrike" noProof="1" dirty="0">
                <a:solidFill>
                  <a:srgbClr val="FF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24</a:t>
            </a:r>
            <a:r>
              <a:rPr kumimoji="0" lang="zh-CN" altLang="en-US" sz="2400" strike="noStrike" noProof="1" dirty="0">
                <a:solidFill>
                  <a:srgbClr val="FF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℃－</a:t>
            </a:r>
            <a:r>
              <a:rPr kumimoji="0" lang="en-US" altLang="zh-CN" sz="2400" strike="noStrike" noProof="1" dirty="0">
                <a:solidFill>
                  <a:srgbClr val="FF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28</a:t>
            </a:r>
            <a:r>
              <a:rPr kumimoji="0" lang="zh-CN" altLang="en-US" sz="2400" strike="noStrike" noProof="1" dirty="0">
                <a:solidFill>
                  <a:srgbClr val="FF0000"/>
                </a:solidFill>
                <a:effectLst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℃</a:t>
            </a:r>
            <a:endParaRPr kumimoji="0" lang="zh-CN" altLang="en-US" sz="2400" strike="noStrike" noProof="1" dirty="0">
              <a:solidFill>
                <a:srgbClr val="FF0000"/>
              </a:solidFill>
              <a:effectLst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7174" name="组合 3"/>
          <p:cNvGrpSpPr/>
          <p:nvPr/>
        </p:nvGrpSpPr>
        <p:grpSpPr>
          <a:xfrm>
            <a:off x="319088" y="196850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6865" name="Rectangle 2"/>
          <p:cNvSpPr/>
          <p:nvPr/>
        </p:nvSpPr>
        <p:spPr>
          <a:xfrm>
            <a:off x="750888" y="798513"/>
            <a:ext cx="7566025" cy="23069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just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烧杯中装有酒精，现用去一半，则剩余酒精的下列物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理量中，发生改变的是                                     （       ）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质量                                 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密度    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比热容                             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沸点 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1923" name="Text Box 3"/>
          <p:cNvSpPr txBox="1"/>
          <p:nvPr/>
        </p:nvSpPr>
        <p:spPr>
          <a:xfrm>
            <a:off x="7379970" y="1491298"/>
            <a:ext cx="3810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A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36867" name="文本框 4103"/>
          <p:cNvSpPr txBox="1"/>
          <p:nvPr/>
        </p:nvSpPr>
        <p:spPr>
          <a:xfrm>
            <a:off x="106998" y="123190"/>
            <a:ext cx="1295400" cy="401638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 anchorCtr="0">
            <a:spAutoFit/>
          </a:bodyPr>
          <a:p>
            <a:r>
              <a:rPr lang="zh-CN" altLang="en-US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随堂训练</a:t>
            </a:r>
            <a:endParaRPr lang="zh-CN" altLang="zh-CN" sz="2000" b="1" dirty="0">
              <a:solidFill>
                <a:srgbClr val="006666"/>
              </a:solidFill>
              <a:latin typeface="Arial" panose="020B0604020202020204" pitchFamily="34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7889" name="Rectangle 2"/>
          <p:cNvSpPr/>
          <p:nvPr/>
        </p:nvSpPr>
        <p:spPr>
          <a:xfrm>
            <a:off x="467043" y="915353"/>
            <a:ext cx="8280400" cy="23066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just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小黄同学为了研究物质的比热容，取质量相等的甲、乙两 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  种液体，用同样的电热器同时加热（不计热损失）。过一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段时间后，发现甲液体升高的温度比乙液体大，由此判断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甲、乙两物质的比热容的大小关系是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en-US" sz="2400" baseline="-25000" dirty="0">
                <a:latin typeface="宋体" panose="02010600030101010101" pitchFamily="2" charset="-122"/>
                <a:ea typeface="宋体" panose="02010600030101010101" pitchFamily="2" charset="-122"/>
              </a:rPr>
              <a:t>甲</a:t>
            </a:r>
            <a:r>
              <a:rPr lang="zh-CN" altLang="en-US" sz="2400" u="sng" dirty="0"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en-US" sz="2400" baseline="-25000" dirty="0">
                <a:latin typeface="宋体" panose="02010600030101010101" pitchFamily="2" charset="-122"/>
                <a:ea typeface="宋体" panose="02010600030101010101" pitchFamily="2" charset="-122"/>
              </a:rPr>
              <a:t>乙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2948" name="Text Box 4"/>
          <p:cNvSpPr txBox="1"/>
          <p:nvPr/>
        </p:nvSpPr>
        <p:spPr>
          <a:xfrm>
            <a:off x="6227763" y="2643188"/>
            <a:ext cx="7921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小于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1" name="文本框 4103"/>
          <p:cNvSpPr txBox="1"/>
          <p:nvPr/>
        </p:nvSpPr>
        <p:spPr>
          <a:xfrm>
            <a:off x="106998" y="195580"/>
            <a:ext cx="1295400" cy="401638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 anchorCtr="0">
            <a:spAutoFit/>
          </a:bodyPr>
          <a:p>
            <a:r>
              <a:rPr lang="zh-CN" altLang="en-US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随堂训练</a:t>
            </a:r>
            <a:endParaRPr lang="zh-CN" altLang="zh-CN" sz="2000" b="1" dirty="0">
              <a:solidFill>
                <a:srgbClr val="006666"/>
              </a:solidFill>
              <a:latin typeface="Arial" panose="020B0604020202020204" pitchFamily="34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2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8915" name="Picture 7" descr="菁优网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21990" y="3380105"/>
            <a:ext cx="2168525" cy="158432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73430" y="1581785"/>
          <a:ext cx="7489190" cy="1798320"/>
        </p:xfrm>
        <a:graphic>
          <a:graphicData uri="http://schemas.openxmlformats.org/drawingml/2006/table">
            <a:tbl>
              <a:tblPr/>
              <a:tblGrid>
                <a:gridCol w="1082040"/>
                <a:gridCol w="1002665"/>
                <a:gridCol w="1763395"/>
                <a:gridCol w="1902460"/>
                <a:gridCol w="1738630"/>
              </a:tblGrid>
              <a:tr h="727075">
                <a:tc>
                  <a:txBody>
                    <a:bodyPr/>
                    <a:lstStyle/>
                    <a:p>
                      <a:pPr algn="ctr" fontAlgn="ctr" latinLnBrk="1"/>
                      <a:r>
                        <a:rPr lang="zh-CN" altLang="en-US" sz="2400" dirty="0">
                          <a:latin typeface="Times New Roman" panose="02020603050405020304" pitchFamily="18" charset="0"/>
                        </a:rPr>
                        <a:t>物质</a:t>
                      </a:r>
                      <a:endParaRPr lang="zh-CN" altLang="en-US" sz="2400" dirty="0">
                        <a:latin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 latinLnBrk="1"/>
                      <a:r>
                        <a:rPr lang="zh-CN" alt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质量</a:t>
                      </a:r>
                      <a:r>
                        <a:rPr lang="en-US" altLang="zh-CN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 latinLnBrk="1"/>
                      <a:r>
                        <a:rPr lang="zh-CN" alt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初始温度</a:t>
                      </a:r>
                      <a:r>
                        <a:rPr lang="en-US" altLang="zh-CN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/℃</a:t>
                      </a:r>
                      <a:endPara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 latinLnBrk="1"/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加热时间</a:t>
                      </a:r>
                      <a:r>
                        <a:rPr lang="en-US" altLang="zh-CN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min</a:t>
                      </a:r>
                      <a:endParaRPr 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 latinLnBrk="1"/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最后温度</a:t>
                      </a:r>
                      <a:r>
                        <a:rPr lang="en-US" altLang="zh-CN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/℃</a:t>
                      </a:r>
                      <a:endParaRPr lang="en-US" altLang="zh-CN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3560">
                <a:tc>
                  <a:txBody>
                    <a:bodyPr/>
                    <a:lstStyle/>
                    <a:p>
                      <a:pPr algn="ctr" fontAlgn="ctr" latinLnBrk="1"/>
                      <a:r>
                        <a:rPr lang="zh-CN" altLang="en-US" sz="2400">
                          <a:latin typeface="Times New Roman" panose="02020603050405020304" pitchFamily="18" charset="0"/>
                        </a:rPr>
                        <a:t>水</a:t>
                      </a:r>
                      <a:endParaRPr lang="zh-CN" altLang="en-US" sz="2400">
                        <a:latin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 latinLnBrk="1"/>
                      <a:r>
                        <a:rPr lang="en-US" altLang="zh-CN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en-US" altLang="zh-CN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 latinLnBrk="1"/>
                      <a:r>
                        <a:rPr lang="en-US" altLang="zh-CN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 latinLnBrk="1"/>
                      <a:r>
                        <a:rPr lang="en-US" altLang="zh-CN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zh-CN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 latinLnBrk="1"/>
                      <a:r>
                        <a:rPr lang="en-US" altLang="zh-CN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en-US" altLang="zh-CN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7685">
                <a:tc>
                  <a:txBody>
                    <a:bodyPr/>
                    <a:lstStyle/>
                    <a:p>
                      <a:pPr algn="ctr" fontAlgn="ctr" latinLnBrk="1"/>
                      <a:r>
                        <a:rPr lang="zh-CN" altLang="en-US" sz="2400">
                          <a:latin typeface="Times New Roman" panose="02020603050405020304" pitchFamily="18" charset="0"/>
                        </a:rPr>
                        <a:t>食用油</a:t>
                      </a:r>
                      <a:endParaRPr lang="zh-CN" altLang="en-US" sz="2400">
                        <a:latin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 latinLnBrk="1"/>
                      <a:r>
                        <a:rPr lang="en-US" altLang="zh-CN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en-US" altLang="zh-CN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 latinLnBrk="1"/>
                      <a:r>
                        <a:rPr lang="en-US" altLang="zh-CN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 latinLnBrk="1"/>
                      <a:r>
                        <a:rPr lang="en-US" altLang="zh-CN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 latinLnBrk="1"/>
                      <a:r>
                        <a:rPr lang="en-US" altLang="zh-CN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683260" y="411480"/>
            <a:ext cx="724598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rtlCol="0" anchor="t" anchorCtr="0">
            <a:spAutoFit/>
          </a:bodyPr>
          <a:p>
            <a:pPr lvl="0" algn="just">
              <a:lnSpc>
                <a:spcPct val="150000"/>
              </a:lnSpc>
              <a:buClrTx/>
              <a:buSzTx/>
            </a:pP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3.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为了比较水和食用油的吸热能力，小明用两个相同的装置做了如图所示的实验。实验数据记录如图表。</a:t>
            </a:r>
            <a:endParaRPr lang="en-US" altLang="zh-CN" sz="2400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37891" name="文本框 4103"/>
          <p:cNvSpPr txBox="1"/>
          <p:nvPr/>
        </p:nvSpPr>
        <p:spPr>
          <a:xfrm>
            <a:off x="106998" y="195580"/>
            <a:ext cx="1295400" cy="401638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 anchorCtr="0">
            <a:spAutoFit/>
          </a:bodyPr>
          <a:p>
            <a:r>
              <a:rPr lang="zh-CN" altLang="en-US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随堂训练</a:t>
            </a:r>
            <a:endParaRPr lang="zh-CN" altLang="zh-CN" sz="2000" b="1" dirty="0">
              <a:solidFill>
                <a:srgbClr val="006666"/>
              </a:solidFill>
              <a:latin typeface="Arial" panose="020B0604020202020204" pitchFamily="34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8913" name="文本框 4103"/>
          <p:cNvSpPr txBox="1"/>
          <p:nvPr/>
        </p:nvSpPr>
        <p:spPr>
          <a:xfrm>
            <a:off x="106998" y="195580"/>
            <a:ext cx="1295400" cy="401638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 anchorCtr="0">
            <a:spAutoFit/>
          </a:bodyPr>
          <a:p>
            <a:r>
              <a:rPr lang="zh-CN" altLang="en-US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随堂训练</a:t>
            </a:r>
            <a:endParaRPr lang="zh-CN" altLang="zh-CN" sz="2000" b="1" dirty="0">
              <a:solidFill>
                <a:srgbClr val="006666"/>
              </a:solidFill>
              <a:latin typeface="Arial" panose="020B0604020202020204" pitchFamily="34" charset="0"/>
              <a:ea typeface="方正姚体" panose="0201060103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87808" y="843280"/>
            <a:ext cx="1081087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相同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31953" y="1923415"/>
            <a:ext cx="503237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高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03575" y="3003550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水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27405" y="699135"/>
            <a:ext cx="782891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rtlCol="0" anchor="t" anchorCtr="0">
            <a:spAutoFit/>
          </a:bodyPr>
          <a:p>
            <a:pPr lvl="0" algn="l">
              <a:lnSpc>
                <a:spcPct val="150000"/>
              </a:lnSpc>
              <a:buClrTx/>
              <a:buSzTx/>
            </a:pP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1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）从表中数据可知，水和食用油的质量</a:t>
            </a:r>
            <a:r>
              <a:rPr lang="en-US" altLang="zh-CN" sz="2400" u="sng" dirty="0">
                <a:latin typeface="Times New Roman" panose="02020603050405020304" pitchFamily="18" charset="0"/>
                <a:sym typeface="+mn-ea"/>
              </a:rPr>
              <a:t> </a:t>
            </a:r>
            <a:r>
              <a:rPr lang="en-US" altLang="zh-CN" sz="2400" u="sng" dirty="0">
                <a:latin typeface="Times New Roman" panose="02020603050405020304" pitchFamily="18" charset="0"/>
                <a:sym typeface="+mn-ea"/>
              </a:rPr>
              <a:t>         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。</a:t>
            </a:r>
            <a:endParaRPr lang="en-US" altLang="zh-CN" sz="2400" dirty="0">
              <a:latin typeface="Times New Roman" panose="02020603050405020304" pitchFamily="18" charset="0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</a:pP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    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（选填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“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相同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”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或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“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不相同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”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）</a:t>
            </a:r>
            <a:endParaRPr lang="en-US" altLang="zh-CN" sz="2400" dirty="0">
              <a:latin typeface="Times New Roman" panose="02020603050405020304" pitchFamily="18" charset="0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</a:pP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2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）加热结束时，食用油的温度比水温度</a:t>
            </a:r>
            <a:r>
              <a:rPr lang="en-US" altLang="zh-CN" sz="2400" u="sng" dirty="0">
                <a:latin typeface="Times New Roman" panose="02020603050405020304" pitchFamily="18" charset="0"/>
                <a:sym typeface="+mn-ea"/>
              </a:rPr>
              <a:t> </a:t>
            </a:r>
            <a:r>
              <a:rPr lang="en-US" altLang="zh-CN" sz="2400" u="sng" dirty="0">
                <a:latin typeface="Times New Roman" panose="02020603050405020304" pitchFamily="18" charset="0"/>
                <a:sym typeface="+mn-ea"/>
              </a:rPr>
              <a:t>           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。</a:t>
            </a:r>
            <a:endParaRPr lang="en-US" altLang="zh-CN" sz="2400" dirty="0">
              <a:latin typeface="Times New Roman" panose="02020603050405020304" pitchFamily="18" charset="0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</a:pP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     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（选填 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“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高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”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或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“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低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”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）。</a:t>
            </a:r>
            <a:br>
              <a:rPr lang="en-US" altLang="zh-CN" sz="2400" dirty="0">
                <a:latin typeface="Times New Roman" panose="02020603050405020304" pitchFamily="18" charset="0"/>
                <a:sym typeface="+mn-ea"/>
              </a:rPr>
            </a:b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3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）实验表明</a:t>
            </a: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2400" u="sng" dirty="0">
                <a:latin typeface="Times New Roman" panose="02020603050405020304" pitchFamily="18" charset="0"/>
                <a:sym typeface="+mn-ea"/>
              </a:rPr>
              <a:t>     </a:t>
            </a:r>
            <a:r>
              <a:rPr lang="en-US" altLang="zh-CN" sz="2400" u="sng" dirty="0">
                <a:latin typeface="Times New Roman" panose="02020603050405020304" pitchFamily="18" charset="0"/>
                <a:sym typeface="+mn-ea"/>
              </a:rPr>
              <a:t>    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（选填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“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水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”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或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“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食用油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”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）吸热的能力更强。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400" dirty="0"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7" name="Text Box 2"/>
          <p:cNvSpPr txBox="1"/>
          <p:nvPr/>
        </p:nvSpPr>
        <p:spPr>
          <a:xfrm>
            <a:off x="1763713" y="844550"/>
            <a:ext cx="5616575" cy="5540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sz="3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9218" name="Picture 3" descr="6-4-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19700" y="773113"/>
            <a:ext cx="2457450" cy="2727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1897063" y="415925"/>
            <a:ext cx="1944688" cy="1063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  <a:defRPr/>
            </a:pPr>
            <a:r>
              <a:rPr lang="zh-CN" altLang="en-US" sz="100" noProof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中   午</a:t>
            </a:r>
            <a:endParaRPr lang="zh-CN" altLang="en-US" sz="100" noProof="1" dirty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220" name="Text Box 6"/>
          <p:cNvSpPr txBox="1"/>
          <p:nvPr/>
        </p:nvSpPr>
        <p:spPr>
          <a:xfrm>
            <a:off x="4732655" y="3517900"/>
            <a:ext cx="38931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沙子变凉了而海水却很温暖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920" name="Text Box 8"/>
          <p:cNvSpPr txBox="1">
            <a:spLocks noChangeArrowheads="1"/>
          </p:cNvSpPr>
          <p:nvPr/>
        </p:nvSpPr>
        <p:spPr bwMode="auto">
          <a:xfrm>
            <a:off x="5922963" y="415925"/>
            <a:ext cx="1511300" cy="1063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  <a:defRPr/>
            </a:pPr>
            <a:r>
              <a:rPr lang="zh-CN" altLang="en-US" sz="100" noProof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傍   晚</a:t>
            </a:r>
            <a:endParaRPr lang="zh-CN" altLang="en-US" sz="100" noProof="1" dirty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9222" name="Picture 9" descr="0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8888" y="771525"/>
            <a:ext cx="2536825" cy="2727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3" name="Text Box 10"/>
          <p:cNvSpPr txBox="1"/>
          <p:nvPr/>
        </p:nvSpPr>
        <p:spPr>
          <a:xfrm>
            <a:off x="1115695" y="3517900"/>
            <a:ext cx="30441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沙子很烫而海水很凉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924" name="Text Box 12"/>
          <p:cNvSpPr txBox="1"/>
          <p:nvPr/>
        </p:nvSpPr>
        <p:spPr>
          <a:xfrm>
            <a:off x="1115378" y="4227830"/>
            <a:ext cx="6929437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为什么海水和沙子在同一时刻的温度不一样？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50"/>
                                        <p:tgtEl>
                                          <p:spTgt spid="38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65" name="文本框 3"/>
          <p:cNvSpPr txBox="1"/>
          <p:nvPr/>
        </p:nvSpPr>
        <p:spPr>
          <a:xfrm>
            <a:off x="3421063" y="917575"/>
            <a:ext cx="1612900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6" name="文本框 99"/>
          <p:cNvSpPr txBox="1"/>
          <p:nvPr/>
        </p:nvSpPr>
        <p:spPr>
          <a:xfrm>
            <a:off x="682943" y="1779905"/>
            <a:ext cx="7848600" cy="1568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20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能通过实验探究得出不同物质的吸热能力不同。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了解比热容的概念；知道比热容是物质的一种特性。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1267" name="组合 3"/>
          <p:cNvGrpSpPr/>
          <p:nvPr/>
        </p:nvGrpSpPr>
        <p:grpSpPr>
          <a:xfrm>
            <a:off x="250825" y="268288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 dirty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认知与了解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2289" name="组合 6147"/>
          <p:cNvGrpSpPr/>
          <p:nvPr/>
        </p:nvGrpSpPr>
        <p:grpSpPr>
          <a:xfrm>
            <a:off x="323850" y="-20637"/>
            <a:ext cx="4651375" cy="809625"/>
            <a:chOff x="0" y="0"/>
            <a:chExt cx="7328" cy="1274"/>
          </a:xfrm>
        </p:grpSpPr>
        <p:sp>
          <p:nvSpPr>
            <p:cNvPr id="12290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91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92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293" name="文本框 6151"/>
            <p:cNvSpPr txBox="1"/>
            <p:nvPr/>
          </p:nvSpPr>
          <p:spPr>
            <a:xfrm>
              <a:off x="878" y="432"/>
              <a:ext cx="6450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探究物质的吸、放热性能</a:t>
              </a:r>
              <a:endParaRPr lang="zh-CN" altLang="en-US" sz="28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2294" name="文本框 6152"/>
            <p:cNvSpPr txBox="1"/>
            <p:nvPr/>
          </p:nvSpPr>
          <p:spPr>
            <a:xfrm>
              <a:off x="0" y="453"/>
              <a:ext cx="872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endPara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295" name="组合 3"/>
          <p:cNvGrpSpPr/>
          <p:nvPr/>
        </p:nvGrpSpPr>
        <p:grpSpPr>
          <a:xfrm>
            <a:off x="539750" y="914400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回顾与思考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12298" name="Rectangle 2"/>
          <p:cNvSpPr>
            <a:spLocks noRot="1"/>
          </p:cNvSpPr>
          <p:nvPr/>
        </p:nvSpPr>
        <p:spPr>
          <a:xfrm>
            <a:off x="457200" y="-79375"/>
            <a:ext cx="2746375" cy="3460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algn="ctr" eaLnBrk="0" hangingPunct="0">
              <a:buFontTx/>
            </a:pPr>
            <a:br>
              <a:rPr lang="zh-CN" altLang="en-US" sz="4000" b="1" dirty="0">
                <a:solidFill>
                  <a:srgbClr val="3333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</a:br>
            <a:endParaRPr lang="zh-CN" altLang="en-US" sz="4000" b="1" dirty="0">
              <a:solidFill>
                <a:srgbClr val="3333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299" name="文本框 1"/>
          <p:cNvSpPr txBox="1"/>
          <p:nvPr/>
        </p:nvSpPr>
        <p:spPr>
          <a:xfrm>
            <a:off x="827088" y="1624013"/>
            <a:ext cx="7710487" cy="27482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80000"/>
              </a:lnSpc>
            </a:pP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我们已经知道，同一种物质 ( 如水 ) 在质量相等、温度变化相同时，吸收或放出的热量相等。那么，不同物质 ( 如水和砂石 ) ，在质量相等、温度变化相同时，它们吸收或放出的热量也相等吗？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314" name="WordArt 2"/>
          <p:cNvSpPr>
            <a:spLocks noTextEdit="1"/>
          </p:cNvSpPr>
          <p:nvPr/>
        </p:nvSpPr>
        <p:spPr>
          <a:xfrm>
            <a:off x="1007428" y="1287780"/>
            <a:ext cx="1027112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l"/>
            <a:r>
              <a:rPr lang="zh-CN" altLang="en-US" sz="2700">
                <a:ln w="19050" cap="flat" cmpd="sng">
                  <a:solidFill>
                    <a:srgbClr val="99CCFF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60606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我猜想</a:t>
            </a:r>
            <a:endParaRPr lang="zh-CN" altLang="en-US" sz="2700">
              <a:ln w="19050" cap="flat" cmpd="sng">
                <a:solidFill>
                  <a:srgbClr val="99CCFF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60606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844" name="Rectangle 4"/>
          <p:cNvSpPr/>
          <p:nvPr/>
        </p:nvSpPr>
        <p:spPr>
          <a:xfrm>
            <a:off x="2248853" y="1154430"/>
            <a:ext cx="6372225" cy="8302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物体在温度升高时吸收的热量，跟物体的质量有关，和升高的温度有关 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845" name="Rectangle 5"/>
          <p:cNvSpPr/>
          <p:nvPr/>
        </p:nvSpPr>
        <p:spPr>
          <a:xfrm>
            <a:off x="2344103" y="2313305"/>
            <a:ext cx="4078287" cy="6000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300">
                <a:latin typeface="微软雅黑" panose="020B0503020204020204" pitchFamily="34" charset="-122"/>
                <a:ea typeface="微软雅黑" panose="020B0503020204020204" pitchFamily="34" charset="-122"/>
              </a:rPr>
              <a:t>还可能与什么有关？ </a:t>
            </a:r>
            <a:endParaRPr lang="zh-CN" altLang="en-US" sz="33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7" name="WordArt 6"/>
          <p:cNvSpPr>
            <a:spLocks noTextEdit="1"/>
          </p:cNvSpPr>
          <p:nvPr/>
        </p:nvSpPr>
        <p:spPr>
          <a:xfrm>
            <a:off x="1007428" y="3437255"/>
            <a:ext cx="1027112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2700">
                <a:ln w="19050" cap="flat" cmpd="sng">
                  <a:solidFill>
                    <a:srgbClr val="99CCFF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60606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我猜到</a:t>
            </a:r>
            <a:endParaRPr lang="zh-CN" altLang="en-US" sz="2700">
              <a:ln w="19050" cap="flat" cmpd="sng">
                <a:solidFill>
                  <a:srgbClr val="99CCFF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60606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21" name="Text Box 9"/>
          <p:cNvSpPr txBox="1"/>
          <p:nvPr/>
        </p:nvSpPr>
        <p:spPr>
          <a:xfrm>
            <a:off x="2248853" y="3364230"/>
            <a:ext cx="4645025" cy="5984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33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可能与物质的种类有关。</a:t>
            </a:r>
            <a:endParaRPr lang="zh-CN" altLang="en-US" sz="33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5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5845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3321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nimBg="1"/>
      <p:bldP spid="35844" grpId="0"/>
      <p:bldP spid="133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1439863" y="1276350"/>
            <a:ext cx="7464425" cy="10147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None/>
              <a:defRPr/>
            </a:pPr>
            <a:r>
              <a:rPr lang="en-US" altLang="zh-CN" sz="2400" noProof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1.</a:t>
            </a:r>
            <a:r>
              <a:rPr lang="zh-CN" altLang="en-US" sz="2400" noProof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如何使水和沙子温度升高？</a:t>
            </a:r>
            <a:endParaRPr lang="en-US" altLang="zh-CN" sz="2400" noProof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>
              <a:spcBef>
                <a:spcPct val="50000"/>
              </a:spcBef>
              <a:buFontTx/>
              <a:buNone/>
              <a:defRPr/>
            </a:pPr>
            <a:r>
              <a:rPr kumimoji="1" lang="en-US" altLang="zh-CN" sz="240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2.</a:t>
            </a:r>
            <a:r>
              <a:rPr lang="zh-CN" altLang="en-US" sz="2400" noProof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研究不同物质吸收热量的能力，所要控制的因素：</a:t>
            </a:r>
            <a:endParaRPr lang="zh-CN" altLang="en-US" sz="2400" noProof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6569" name="Rectangle 9"/>
          <p:cNvSpPr/>
          <p:nvPr/>
        </p:nvSpPr>
        <p:spPr>
          <a:xfrm>
            <a:off x="1547813" y="2500313"/>
            <a:ext cx="3562350" cy="19431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质量相同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升高的温度相同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加热的热源要相同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3" name="文本框 7"/>
          <p:cNvSpPr txBox="1"/>
          <p:nvPr/>
        </p:nvSpPr>
        <p:spPr>
          <a:xfrm>
            <a:off x="539750" y="484188"/>
            <a:ext cx="18986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2400" b="1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设计实验</a:t>
            </a:r>
            <a:endParaRPr lang="zh-CN" altLang="en-US" sz="2400" b="1">
              <a:solidFill>
                <a:srgbClr val="0D0D0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656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charRg st="15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6563">
                                            <p:txEl>
                                              <p:charRg st="15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656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>
                                            <p:txEl>
                                              <p:charRg st="5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6569">
                                            <p:txEl>
                                              <p:charRg st="5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>
                                            <p:txEl>
                                              <p:charRg st="13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6569">
                                            <p:txEl>
                                              <p:charRg st="13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4515" name="Text Box 3"/>
          <p:cNvSpPr txBox="1"/>
          <p:nvPr/>
        </p:nvSpPr>
        <p:spPr>
          <a:xfrm>
            <a:off x="592138" y="1708150"/>
            <a:ext cx="6381750" cy="10509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方案一：取等质量的水和沙石，加热相同的时间（吸收相等的热量）后，比较温度的变化。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516" name="Text Box 4"/>
          <p:cNvSpPr txBox="1"/>
          <p:nvPr/>
        </p:nvSpPr>
        <p:spPr>
          <a:xfrm>
            <a:off x="592138" y="3086100"/>
            <a:ext cx="6330950" cy="11239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方案二：取等质量的水和沙石，使其升高相同的温度，比较加热的时间（吸收热量的多少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521" name="AutoShape 9"/>
          <p:cNvSpPr/>
          <p:nvPr/>
        </p:nvSpPr>
        <p:spPr>
          <a:xfrm>
            <a:off x="7092950" y="1636713"/>
            <a:ext cx="1816100" cy="1241425"/>
          </a:xfrm>
          <a:prstGeom prst="cloudCallout">
            <a:avLst>
              <a:gd name="adj1" fmla="val -146593"/>
              <a:gd name="adj2" fmla="val 21046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我们就选你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523" name="Text Box 11"/>
          <p:cNvSpPr txBox="1">
            <a:spLocks noChangeArrowheads="1"/>
          </p:cNvSpPr>
          <p:nvPr/>
        </p:nvSpPr>
        <p:spPr bwMode="auto">
          <a:xfrm>
            <a:off x="682625" y="915988"/>
            <a:ext cx="5724525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  <a:defRPr/>
            </a:pPr>
            <a:r>
              <a:rPr lang="en-US" altLang="zh-CN" sz="2400" noProof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3.</a:t>
            </a:r>
            <a:r>
              <a:rPr lang="zh-CN" altLang="en-US" sz="2400" noProof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你打算用哪种方法验证猜想？</a:t>
            </a:r>
            <a:endParaRPr lang="zh-CN" altLang="en-US" sz="2400" noProof="1" dirty="0"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7413" name="文本框 8"/>
          <p:cNvSpPr txBox="1"/>
          <p:nvPr/>
        </p:nvSpPr>
        <p:spPr>
          <a:xfrm>
            <a:off x="395288" y="412750"/>
            <a:ext cx="15398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2400" b="1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设计实验</a:t>
            </a:r>
            <a:endParaRPr lang="zh-CN" altLang="en-US" sz="2400" b="1">
              <a:solidFill>
                <a:srgbClr val="0D0D0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45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45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/>
      <p:bldP spid="64516" grpId="0"/>
      <p:bldP spid="6452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250825" y="700088"/>
            <a:ext cx="4451350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1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研究对象：砂石、水</a:t>
            </a:r>
            <a:endParaRPr kumimoji="1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CC009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486" name="Rectangle 6"/>
          <p:cNvSpPr/>
          <p:nvPr/>
        </p:nvSpPr>
        <p:spPr>
          <a:xfrm>
            <a:off x="179388" y="195263"/>
            <a:ext cx="4262437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设计实验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86018" name="Picture 2" descr="C:\Users\Administrator\Desktop\QQ截图20160312093803.png"/>
          <p:cNvPicPr>
            <a:picLocks noGrp="1" noChangeAspect="1"/>
          </p:cNvPicPr>
          <p:nvPr>
            <p:ph sz="half" idx="1"/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18019"/>
          <a:stretch>
            <a:fillRect/>
          </a:stretch>
        </p:blipFill>
        <p:spPr>
          <a:xfrm>
            <a:off x="7092315" y="915353"/>
            <a:ext cx="1968500" cy="1960562"/>
          </a:xfrm>
          <a:noFill/>
          <a:ln>
            <a:noFill/>
          </a:ln>
        </p:spPr>
      </p:pic>
      <p:sp>
        <p:nvSpPr>
          <p:cNvPr id="15" name="TextBox 14"/>
          <p:cNvSpPr txBox="1"/>
          <p:nvPr/>
        </p:nvSpPr>
        <p:spPr>
          <a:xfrm>
            <a:off x="251460" y="1059180"/>
            <a:ext cx="6912610" cy="14204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实验方案：用两盏相同的酒精灯分别给盛在两个</a:t>
            </a:r>
            <a:endParaRPr lang="en-US" altLang="zh-CN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规格相同的烧杯里的质量相等的水和砂石加热，</a:t>
            </a:r>
            <a:endParaRPr lang="en-US" altLang="zh-CN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用温度计测量水和砂石的温度变化。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Rectangle 24"/>
          <p:cNvSpPr/>
          <p:nvPr/>
        </p:nvSpPr>
        <p:spPr>
          <a:xfrm>
            <a:off x="250825" y="2339975"/>
            <a:ext cx="201930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记录数据表格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946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95288" y="2932113"/>
            <a:ext cx="8516937" cy="1900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bldLvl="0" animBg="1"/>
      <p:bldP spid="20486" grpId="0"/>
      <p:bldP spid="15" grpId="0"/>
      <p:bldP spid="16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3087.499212598425,&quot;width&quot;:3782.499212598425}"/>
</p:tagLst>
</file>

<file path=ppt/tags/tag2.xml><?xml version="1.0" encoding="utf-8"?>
<p:tagLst xmlns:p="http://schemas.openxmlformats.org/presentationml/2006/main">
  <p:tag name="KSO_WM_UNIT_PLACING_PICTURE_USER_VIEWPORT" val="{&quot;height&quot;:3480,&quot;width&quot;:15600}"/>
</p:tagLst>
</file>

<file path=ppt/tags/tag3.xml><?xml version="1.0" encoding="utf-8"?>
<p:tagLst xmlns:p="http://schemas.openxmlformats.org/presentationml/2006/main">
  <p:tag name="KSO_WM_UNIT_TABLE_BEAUTIFY" val="smartTable{4ad01e43-d686-426e-9219-68ca015fa631}"/>
  <p:tag name="TABLE_ENDDRAG_ORIGIN_RECT" val="567*290"/>
  <p:tag name="TABLE_ENDDRAG_RECT" val="88*43*567*290"/>
</p:tagLst>
</file>

<file path=ppt/tags/tag4.xml><?xml version="1.0" encoding="utf-8"?>
<p:tagLst xmlns:p="http://schemas.openxmlformats.org/presentationml/2006/main">
  <p:tag name="KSO_WM_UNIT_TABLE_BEAUTIFY" val="smartTable{3d8d86b1-cfa7-4c9f-b54a-f5605d1c8485}"/>
  <p:tag name="TABLE_ENDDRAG_ORIGIN_RECT" val="589*173"/>
  <p:tag name="TABLE_ENDDRAG_RECT" val="53*162*589*173"/>
</p:tagLst>
</file>

<file path=ppt/tags/tag5.xml><?xml version="1.0" encoding="utf-8"?>
<p:tagLst xmlns:p="http://schemas.openxmlformats.org/presentationml/2006/main">
  <p:tag name="COMMONDATA" val="eyJoZGlkIjoiZjY0YjExMzhjYjE5ZTFkYzEwYzgxOGFiNzQxOGQ0Zm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7B7"/>
      </a:accent6>
      <a:hlink>
        <a:srgbClr val="FF5050"/>
      </a:hlink>
      <a:folHlink>
        <a:srgbClr val="FF99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2144</Words>
  <Application>WPS 演示</Application>
  <PresentationFormat>全屏显示(4:3)</PresentationFormat>
  <Paragraphs>297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Times New Roman</vt:lpstr>
      <vt:lpstr>隶书</vt:lpstr>
      <vt:lpstr>幼圆</vt:lpstr>
      <vt:lpstr>方正姚体</vt:lpstr>
      <vt:lpstr>黑体</vt:lpstr>
      <vt:lpstr>Arial Unicode MS</vt:lpstr>
      <vt:lpstr>Calibri</vt:lpstr>
      <vt:lpstr>华文新魏</vt:lpstr>
      <vt:lpstr>楷体_GB2312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79</cp:revision>
  <dcterms:created xsi:type="dcterms:W3CDTF">2015-07-09T08:14:00Z</dcterms:created>
  <dcterms:modified xsi:type="dcterms:W3CDTF">2023-02-24T01:58:05Z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CC000E6FD1C64555920370CCEB8288ED</vt:lpwstr>
  </property>
</Properties>
</file>