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20"/>
  </p:handoutMasterIdLst>
  <p:sldIdLst>
    <p:sldId id="369" r:id="rId3"/>
    <p:sldId id="447" r:id="rId4"/>
    <p:sldId id="460" r:id="rId5"/>
    <p:sldId id="435" r:id="rId6"/>
    <p:sldId id="448" r:id="rId7"/>
    <p:sldId id="449" r:id="rId8"/>
    <p:sldId id="450" r:id="rId9"/>
    <p:sldId id="474" r:id="rId10"/>
    <p:sldId id="452" r:id="rId11"/>
    <p:sldId id="453" r:id="rId12"/>
    <p:sldId id="483" r:id="rId14"/>
    <p:sldId id="458" r:id="rId15"/>
    <p:sldId id="459" r:id="rId16"/>
    <p:sldId id="456" r:id="rId17"/>
    <p:sldId id="455" r:id="rId18"/>
    <p:sldId id="457" r:id="rId19"/>
  </p:sldIdLst>
  <p:sldSz cx="9144000" cy="51435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d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B93"/>
    <a:srgbClr val="0000FF"/>
    <a:srgbClr val="FF99CC"/>
    <a:srgbClr val="FF7C80"/>
    <a:srgbClr val="99CCFF"/>
    <a:srgbClr val="FF0000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467"/>
  </p:normalViewPr>
  <p:slideViewPr>
    <p:cSldViewPr showGuides="1">
      <p:cViewPr varScale="1">
        <p:scale>
          <a:sx n="70" d="100"/>
          <a:sy n="70" d="100"/>
        </p:scale>
        <p:origin x="-822" y="-108"/>
      </p:cViewPr>
      <p:guideLst>
        <p:guide orient="horz" pos="1569"/>
        <p:guide pos="27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099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1536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105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50" noProof="1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50" noProof="1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1.wav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4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5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1" name="Rectangle 5"/>
          <p:cNvSpPr/>
          <p:nvPr/>
        </p:nvSpPr>
        <p:spPr>
          <a:xfrm>
            <a:off x="1557973" y="1706880"/>
            <a:ext cx="5869305" cy="208534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lnSpc>
                <a:spcPct val="18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11.2 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怎样比较做功的快慢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8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课时  认识功率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602" name="Text Box 4"/>
          <p:cNvSpPr txBox="1"/>
          <p:nvPr/>
        </p:nvSpPr>
        <p:spPr>
          <a:xfrm>
            <a:off x="46038" y="804863"/>
            <a:ext cx="903605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第十一章 机械功与机械能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4337" name="组合 3"/>
          <p:cNvGrpSpPr/>
          <p:nvPr/>
        </p:nvGrpSpPr>
        <p:grpSpPr>
          <a:xfrm>
            <a:off x="179388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4340" name="Rectangle 7"/>
          <p:cNvSpPr/>
          <p:nvPr/>
        </p:nvSpPr>
        <p:spPr>
          <a:xfrm>
            <a:off x="539750" y="771525"/>
            <a:ext cx="12493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单位： 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1" name="Rectangle 8"/>
          <p:cNvSpPr/>
          <p:nvPr/>
        </p:nvSpPr>
        <p:spPr>
          <a:xfrm>
            <a:off x="900113" y="627063"/>
            <a:ext cx="7200900" cy="23082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indent="466725"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在国际单位制中，功的单位是焦（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），时间的单位是秒（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），功率的单位是焦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秒（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），它有一个专门名称叫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瓦特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，简称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瓦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，符号是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，这个单位是为了纪念英国物理学家瓦特而用他的名字命名的。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1145" name="Text Box 9"/>
          <p:cNvSpPr txBox="1"/>
          <p:nvPr/>
        </p:nvSpPr>
        <p:spPr>
          <a:xfrm>
            <a:off x="3563938" y="3076575"/>
            <a:ext cx="1450975" cy="5207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1W=1J/s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1146" name="Rectangle 10"/>
          <p:cNvSpPr/>
          <p:nvPr/>
        </p:nvSpPr>
        <p:spPr>
          <a:xfrm>
            <a:off x="971550" y="3652838"/>
            <a:ext cx="580548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工程上还常用到千瓦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kW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作为功率的单位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1147" name="Text Box 11"/>
          <p:cNvSpPr txBox="1"/>
          <p:nvPr/>
        </p:nvSpPr>
        <p:spPr>
          <a:xfrm>
            <a:off x="3275013" y="4227513"/>
            <a:ext cx="212248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1kW=1000W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5" grpId="0"/>
      <p:bldP spid="91146" grpId="0"/>
      <p:bldP spid="911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1" name="文本框 11266"/>
          <p:cNvSpPr txBox="1"/>
          <p:nvPr/>
        </p:nvSpPr>
        <p:spPr>
          <a:xfrm>
            <a:off x="611188" y="699770"/>
            <a:ext cx="79009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 eaLnBrk="0" hangingPunc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若用起重机在</a:t>
            </a:r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20s</a:t>
            </a:r>
            <a:r>
              <a: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内把重为</a:t>
            </a:r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2000N</a:t>
            </a:r>
            <a:r>
              <a:rPr lang="zh-CN" altLang="zh-CN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建筑材料吊起</a:t>
            </a:r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10m</a:t>
            </a:r>
            <a:endParaRPr lang="en-US" altLang="zh-CN" sz="2400" i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362" name="文本框 11267"/>
          <p:cNvSpPr txBox="1"/>
          <p:nvPr/>
        </p:nvSpPr>
        <p:spPr>
          <a:xfrm>
            <a:off x="611188" y="1276033"/>
            <a:ext cx="7350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 eaLnBrk="0" hangingPunc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滑轮在</a:t>
            </a:r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10s</a:t>
            </a:r>
            <a:r>
              <a: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内把重为</a:t>
            </a:r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200N</a:t>
            </a:r>
            <a:r>
              <a: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建筑材料吊起</a:t>
            </a:r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10m</a:t>
            </a:r>
            <a:endParaRPr lang="en-US" altLang="zh-CN" sz="2400" i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827405" y="1816735"/>
            <a:ext cx="3881120" cy="1050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 eaLnBrk="0" hangingPunct="0">
              <a:lnSpc>
                <a:spcPct val="13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起重机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20s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内做了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20000J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的功，两者比值为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02288" y="3881120"/>
            <a:ext cx="2355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 eaLnBrk="0" hangingPunc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</a:rPr>
              <a:t>起重机做功快</a:t>
            </a:r>
            <a:endParaRPr lang="zh-CN" altLang="en-US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9218" name="图片 513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263" y="1779270"/>
            <a:ext cx="1820862" cy="159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513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388" y="1476058"/>
            <a:ext cx="1751012" cy="2089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27405" y="3292475"/>
            <a:ext cx="3880485" cy="1050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 eaLnBrk="0" hangingPunct="0">
              <a:lnSpc>
                <a:spcPct val="13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人在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10s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2000J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两者比值为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200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15362" grpId="0"/>
      <p:bldP spid="11270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7409" name="组合 6147"/>
          <p:cNvGrpSpPr/>
          <p:nvPr/>
        </p:nvGrpSpPr>
        <p:grpSpPr>
          <a:xfrm>
            <a:off x="323850" y="-20637"/>
            <a:ext cx="2517775" cy="808037"/>
            <a:chOff x="0" y="0"/>
            <a:chExt cx="3967" cy="1273"/>
          </a:xfrm>
        </p:grpSpPr>
        <p:sp>
          <p:nvSpPr>
            <p:cNvPr id="1741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200"/>
                </a:cxn>
                <a:cxn ang="0">
                  <a:pos x="2634" y="1200"/>
                </a:cxn>
                <a:cxn ang="0">
                  <a:pos x="0" y="120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5" y="0"/>
                </a:cxn>
                <a:cxn ang="0">
                  <a:pos x="545" y="258"/>
                </a:cxn>
                <a:cxn ang="0">
                  <a:pos x="826" y="258"/>
                </a:cxn>
                <a:cxn ang="0">
                  <a:pos x="826" y="760"/>
                </a:cxn>
                <a:cxn ang="0">
                  <a:pos x="0" y="76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2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3" name="文本框 6151"/>
            <p:cNvSpPr txBox="1"/>
            <p:nvPr/>
          </p:nvSpPr>
          <p:spPr>
            <a:xfrm>
              <a:off x="878" y="432"/>
              <a:ext cx="308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功率的计算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7414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415" name="组合 3"/>
          <p:cNvGrpSpPr/>
          <p:nvPr/>
        </p:nvGrpSpPr>
        <p:grpSpPr>
          <a:xfrm>
            <a:off x="323850" y="9874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7418" name="Rectangle 18"/>
          <p:cNvSpPr/>
          <p:nvPr/>
        </p:nvSpPr>
        <p:spPr>
          <a:xfrm>
            <a:off x="539750" y="1876425"/>
            <a:ext cx="499237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人在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3s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内做功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150J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，求人的功率？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03985" y="2499995"/>
          <a:ext cx="2952750" cy="840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1384300" imgH="393700" progId="Equation.DSMT4">
                  <p:embed/>
                </p:oleObj>
              </mc:Choice>
              <mc:Fallback>
                <p:oleObj name="" r:id="rId1" imgW="13843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03985" y="2499995"/>
                        <a:ext cx="2952750" cy="840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8433" name="组合 3"/>
          <p:cNvGrpSpPr/>
          <p:nvPr/>
        </p:nvGrpSpPr>
        <p:grpSpPr>
          <a:xfrm>
            <a:off x="179388" y="1492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436" name="Rectangle 10"/>
          <p:cNvSpPr/>
          <p:nvPr/>
        </p:nvSpPr>
        <p:spPr>
          <a:xfrm>
            <a:off x="179388" y="841375"/>
            <a:ext cx="773271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挖掘机在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1min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内做了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7.2×10</a:t>
            </a:r>
            <a:r>
              <a:rPr lang="en-US" altLang="zh-CN" sz="24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的功，求挖掘机的功率？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03985" y="1779905"/>
          <a:ext cx="4105910" cy="857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2005965" imgH="419100" progId="Equation.DSMT4">
                  <p:embed/>
                </p:oleObj>
              </mc:Choice>
              <mc:Fallback>
                <p:oleObj name="" r:id="rId1" imgW="2005965" imgH="419100" progId="Equation.DSMT4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03985" y="1779905"/>
                        <a:ext cx="4105910" cy="857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7" name="Rectangle 5"/>
          <p:cNvSpPr/>
          <p:nvPr/>
        </p:nvSpPr>
        <p:spPr>
          <a:xfrm>
            <a:off x="373063" y="267970"/>
            <a:ext cx="7879080" cy="396938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defTabSz="914400">
              <a:lnSpc>
                <a:spcPct val="150000"/>
              </a:lnSpc>
              <a:tabLst>
                <a:tab pos="1200150" algn="l"/>
              </a:tabLst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一、怎样比较做功的快慢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914400">
              <a:lnSpc>
                <a:spcPct val="150000"/>
              </a:lnSpc>
              <a:tabLst>
                <a:tab pos="1200150" algn="l"/>
              </a:tabLst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相同的时间比较做功的多少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914400">
              <a:lnSpc>
                <a:spcPct val="150000"/>
              </a:lnSpc>
              <a:tabLst>
                <a:tab pos="1200150" algn="l"/>
              </a:tabLst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做相同的功，比较所用时间的多少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914400">
              <a:lnSpc>
                <a:spcPct val="150000"/>
              </a:lnSpc>
              <a:tabLst>
                <a:tab pos="1200150" algn="l"/>
              </a:tabLst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二、功率　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914400">
              <a:lnSpc>
                <a:spcPct val="150000"/>
              </a:lnSpc>
              <a:tabLst>
                <a:tab pos="1200150" algn="l"/>
              </a:tabLst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概念：做功的多少与所用时间的比叫作功率。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914400">
              <a:lnSpc>
                <a:spcPct val="150000"/>
              </a:lnSpc>
              <a:tabLst>
                <a:tab pos="1200150" algn="l"/>
              </a:tabLst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公式：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en-US" altLang="zh-CN" sz="2400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914400">
              <a:lnSpc>
                <a:spcPct val="150000"/>
              </a:lnSpc>
              <a:tabLst>
                <a:tab pos="1200150" algn="l"/>
              </a:tabLst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单位：牛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N·m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），名称焦耳，简称焦，符号“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J”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1" name="Text Box 2"/>
          <p:cNvSpPr txBox="1"/>
          <p:nvPr/>
        </p:nvSpPr>
        <p:spPr>
          <a:xfrm>
            <a:off x="611188" y="771525"/>
            <a:ext cx="7848600" cy="21228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在“比一比谁的功率大” 的比赛中，某同学从一楼跑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到三楼用了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秒，则他上楼过程中的功率约为（     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A.3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瓦    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B.30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瓦    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C.300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瓦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D.3000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瓦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3187" name="Text Box 3"/>
          <p:cNvSpPr txBox="1"/>
          <p:nvPr/>
        </p:nvSpPr>
        <p:spPr>
          <a:xfrm>
            <a:off x="7236143" y="1635443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5" name="Text Box 2"/>
          <p:cNvSpPr txBox="1"/>
          <p:nvPr/>
        </p:nvSpPr>
        <p:spPr>
          <a:xfrm>
            <a:off x="323850" y="1203325"/>
            <a:ext cx="8339138" cy="14208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8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叫作功率，它的公式是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功率的单位是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5235" name="Text Box 3"/>
          <p:cNvSpPr txBox="1"/>
          <p:nvPr/>
        </p:nvSpPr>
        <p:spPr>
          <a:xfrm>
            <a:off x="792163" y="1419225"/>
            <a:ext cx="4572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单位时间里完成的功</a:t>
            </a:r>
            <a:endParaRPr lang="zh-CN" altLang="en-US" sz="2400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95236" name="Text Box 4"/>
          <p:cNvSpPr txBox="1"/>
          <p:nvPr/>
        </p:nvSpPr>
        <p:spPr>
          <a:xfrm>
            <a:off x="2773363" y="2114550"/>
            <a:ext cx="863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092315" y="987425"/>
          <a:ext cx="968375" cy="834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457200" imgH="393700" progId="Equation.DSMT4">
                  <p:embed/>
                </p:oleObj>
              </mc:Choice>
              <mc:Fallback>
                <p:oleObj name="" r:id="rId1" imgW="4572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092315" y="987425"/>
                        <a:ext cx="968375" cy="834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/>
      <p:bldP spid="952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6145" name="组合 3"/>
          <p:cNvGrpSpPr/>
          <p:nvPr/>
        </p:nvGrpSpPr>
        <p:grpSpPr>
          <a:xfrm>
            <a:off x="395288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6576" name="Rectangle 16"/>
          <p:cNvSpPr/>
          <p:nvPr/>
        </p:nvSpPr>
        <p:spPr>
          <a:xfrm>
            <a:off x="468313" y="692150"/>
            <a:ext cx="8207375" cy="1752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indent="333375"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讨论：在建筑工地上，需要把几百块砖全部送到楼顶，你能想出几种办法？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333375"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你认为应选择哪种办法？为什么这样选择？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49" name="Picture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6238" y="2571750"/>
            <a:ext cx="3221037" cy="2132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>
                                            <p:txEl>
                                              <p:charRg st="34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76">
                                            <p:txEl>
                                              <p:charRg st="34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69" name="Rectangle 4"/>
          <p:cNvSpPr/>
          <p:nvPr/>
        </p:nvSpPr>
        <p:spPr>
          <a:xfrm>
            <a:off x="539750" y="1258729"/>
            <a:ext cx="8278813" cy="230695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知道比较做功快慢的两种方法。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知道功率的概念、计算公式、单位及物理意义。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会进行有关功率的简单计算。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170" name="矩形 2"/>
          <p:cNvSpPr/>
          <p:nvPr/>
        </p:nvSpPr>
        <p:spPr>
          <a:xfrm>
            <a:off x="3492500" y="546100"/>
            <a:ext cx="161290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171" name="组合 3"/>
          <p:cNvGrpSpPr/>
          <p:nvPr/>
        </p:nvGrpSpPr>
        <p:grpSpPr>
          <a:xfrm>
            <a:off x="323850" y="266700"/>
            <a:ext cx="1714500" cy="500063"/>
            <a:chOff x="1076" y="1998"/>
            <a:chExt cx="2699" cy="788"/>
          </a:xfrm>
        </p:grpSpPr>
        <p:sp>
          <p:nvSpPr>
            <p:cNvPr id="6" name="流程图: 文档 5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认知与了解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193" name="组合 6147"/>
          <p:cNvGrpSpPr/>
          <p:nvPr/>
        </p:nvGrpSpPr>
        <p:grpSpPr>
          <a:xfrm>
            <a:off x="179388" y="-163512"/>
            <a:ext cx="3483122" cy="808037"/>
            <a:chOff x="0" y="0"/>
            <a:chExt cx="5487" cy="1273"/>
          </a:xfrm>
        </p:grpSpPr>
        <p:sp>
          <p:nvSpPr>
            <p:cNvPr id="8194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200"/>
                </a:cxn>
                <a:cxn ang="0">
                  <a:pos x="2634" y="1200"/>
                </a:cxn>
                <a:cxn ang="0">
                  <a:pos x="0" y="120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5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5" y="0"/>
                </a:cxn>
                <a:cxn ang="0">
                  <a:pos x="545" y="258"/>
                </a:cxn>
                <a:cxn ang="0">
                  <a:pos x="826" y="258"/>
                </a:cxn>
                <a:cxn ang="0">
                  <a:pos x="826" y="760"/>
                </a:cxn>
                <a:cxn ang="0">
                  <a:pos x="0" y="76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6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97" name="文本框 6151"/>
            <p:cNvSpPr txBox="1"/>
            <p:nvPr/>
          </p:nvSpPr>
          <p:spPr>
            <a:xfrm>
              <a:off x="878" y="432"/>
              <a:ext cx="460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如何比较做功的快慢</a:t>
              </a:r>
              <a:endParaRPr lang="zh-CN" altLang="en-US" sz="24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8198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99" name="组合 3"/>
          <p:cNvGrpSpPr/>
          <p:nvPr/>
        </p:nvGrpSpPr>
        <p:grpSpPr>
          <a:xfrm>
            <a:off x="323850" y="7715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8202" name="Picture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0688" y="1995488"/>
            <a:ext cx="2736850" cy="2341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025" y="1779588"/>
            <a:ext cx="1978025" cy="286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4" name="Text Box 29"/>
          <p:cNvSpPr txBox="1"/>
          <p:nvPr/>
        </p:nvSpPr>
        <p:spPr>
          <a:xfrm>
            <a:off x="395288" y="1419225"/>
            <a:ext cx="41449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观察下面两种不同的做功方式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3"/>
          <p:cNvGrpSpPr/>
          <p:nvPr/>
        </p:nvGrpSpPr>
        <p:grpSpPr>
          <a:xfrm>
            <a:off x="179388" y="3397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6026" name="Text Box 10"/>
          <p:cNvSpPr txBox="1"/>
          <p:nvPr/>
        </p:nvSpPr>
        <p:spPr>
          <a:xfrm>
            <a:off x="559435" y="3219768"/>
            <a:ext cx="8024813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他们两人中，同学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依据做功的多少来判断，同学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依据时间的长短来判断。你的看法是怎样的？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895" y="1131570"/>
            <a:ext cx="68319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同学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A: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起重机做功快，因为用起重机吊起大件建筑材料时，做的功多。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895" y="2211705"/>
            <a:ext cx="68319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同学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B: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滑轮做功快，因为用滑轮吊起建筑材料时，用的时间段。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41" name="组合 3"/>
          <p:cNvGrpSpPr/>
          <p:nvPr/>
        </p:nvGrpSpPr>
        <p:grpSpPr>
          <a:xfrm>
            <a:off x="252413" y="3397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交流与讨论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7046" name="Text Box 6"/>
          <p:cNvSpPr txBox="1"/>
          <p:nvPr/>
        </p:nvSpPr>
        <p:spPr>
          <a:xfrm>
            <a:off x="468313" y="1058863"/>
            <a:ext cx="8207375" cy="2862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两位同学的说法都是片面的，不能只比较做功多少或只比较做功时间的长短。要比较物体做功的快慢，必须同时考虑两个因素：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一是物体做了多少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功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二是物体做功所用的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6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6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charRg st="61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46">
                                            <p:txEl>
                                              <p:charRg st="61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046">
                                            <p:txEl>
                                              <p:charRg st="61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charRg st="76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046">
                                            <p:txEl>
                                              <p:charRg st="76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7046">
                                            <p:txEl>
                                              <p:charRg st="76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1265" name="组合 3"/>
          <p:cNvGrpSpPr/>
          <p:nvPr/>
        </p:nvGrpSpPr>
        <p:grpSpPr>
          <a:xfrm>
            <a:off x="252413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实验与探究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8073" name="Rectangle 9"/>
          <p:cNvSpPr/>
          <p:nvPr/>
        </p:nvSpPr>
        <p:spPr>
          <a:xfrm>
            <a:off x="0" y="690404"/>
            <a:ext cx="8675688" cy="341503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indent="333375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：一位同学一次将四块砖搬到讲台上，另一位同学分四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33375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次将四块砖搬到讲台上，两次做功所用的时间不同。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33375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：两位同学用相同的时间，一个同学搬两块砖，另一个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33375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同学搬四块砖，同时从地面搬到讲台上。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33375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：一位同学用较短的时间将两块砖从地面搬到讲台上。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33375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另一位同学用较长的时间将三块砖从地面搬到讲台上。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8075" name="Rectangle 11"/>
          <p:cNvSpPr/>
          <p:nvPr/>
        </p:nvSpPr>
        <p:spPr>
          <a:xfrm>
            <a:off x="323850" y="4156075"/>
            <a:ext cx="71929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0066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思考</a:t>
            </a:r>
            <a:r>
              <a:rPr lang="zh-CN" altLang="en-US" sz="2400" dirty="0">
                <a:solidFill>
                  <a:srgbClr val="0066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谁做功快，谁做功慢，要求说明判断的理由。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>
                                            <p:txEl>
                                              <p:charRg st="59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>
                                            <p:txEl>
                                              <p:charRg st="87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>
                                            <p:txEl>
                                              <p:charRg st="113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>
                                            <p:txEl>
                                              <p:charRg st="141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2289" name="组合 3"/>
          <p:cNvGrpSpPr/>
          <p:nvPr/>
        </p:nvGrpSpPr>
        <p:grpSpPr>
          <a:xfrm>
            <a:off x="252413" y="3397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交流与讨论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292" name="Rectangle 6"/>
          <p:cNvSpPr/>
          <p:nvPr/>
        </p:nvSpPr>
        <p:spPr>
          <a:xfrm>
            <a:off x="538163" y="1060609"/>
            <a:ext cx="7993062" cy="304609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indent="200025">
              <a:lnSpc>
                <a:spcPct val="20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：做相同的功，用时少的做功快。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00025">
              <a:lnSpc>
                <a:spcPct val="20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：做功时间相同，做功多的做功快。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00025">
              <a:lnSpc>
                <a:spcPct val="20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：一位同学做功少，但用的时间短。另一位同学做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00025"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功虽多，但用的时间长。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313" name="组合 6147"/>
          <p:cNvGrpSpPr/>
          <p:nvPr/>
        </p:nvGrpSpPr>
        <p:grpSpPr>
          <a:xfrm>
            <a:off x="179388" y="-93662"/>
            <a:ext cx="2232025" cy="808037"/>
            <a:chOff x="0" y="0"/>
            <a:chExt cx="3516" cy="1273"/>
          </a:xfrm>
        </p:grpSpPr>
        <p:sp>
          <p:nvSpPr>
            <p:cNvPr id="13314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200"/>
                </a:cxn>
                <a:cxn ang="0">
                  <a:pos x="2634" y="1200"/>
                </a:cxn>
                <a:cxn ang="0">
                  <a:pos x="0" y="120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5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5" y="0"/>
                </a:cxn>
                <a:cxn ang="0">
                  <a:pos x="545" y="258"/>
                </a:cxn>
                <a:cxn ang="0">
                  <a:pos x="826" y="258"/>
                </a:cxn>
                <a:cxn ang="0">
                  <a:pos x="826" y="760"/>
                </a:cxn>
                <a:cxn ang="0">
                  <a:pos x="0" y="76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6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17" name="文本框 6151"/>
            <p:cNvSpPr txBox="1"/>
            <p:nvPr/>
          </p:nvSpPr>
          <p:spPr>
            <a:xfrm>
              <a:off x="878" y="432"/>
              <a:ext cx="252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认识功率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3318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19" name="组合 3"/>
          <p:cNvGrpSpPr/>
          <p:nvPr/>
        </p:nvGrpSpPr>
        <p:grpSpPr>
          <a:xfrm>
            <a:off x="179388" y="8429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0129" name="Rectangle 17"/>
          <p:cNvSpPr/>
          <p:nvPr/>
        </p:nvSpPr>
        <p:spPr>
          <a:xfrm>
            <a:off x="179388" y="1492250"/>
            <a:ext cx="81073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概念：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物理学中，把做功的多少与所用时间的比叫做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功率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0130" name="Rectangle 18"/>
          <p:cNvSpPr/>
          <p:nvPr/>
        </p:nvSpPr>
        <p:spPr>
          <a:xfrm>
            <a:off x="180975" y="2041525"/>
            <a:ext cx="59737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物理意义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功率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是表示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做功快慢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的物理量。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0131" name="Rectangle 19"/>
          <p:cNvSpPr/>
          <p:nvPr/>
        </p:nvSpPr>
        <p:spPr>
          <a:xfrm>
            <a:off x="180975" y="2632075"/>
            <a:ext cx="17065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计算公式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90132" name="Object 20"/>
          <p:cNvGraphicFramePr/>
          <p:nvPr/>
        </p:nvGraphicFramePr>
        <p:xfrm>
          <a:off x="2051050" y="2500313"/>
          <a:ext cx="160655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812800" imgH="419100" progId="Equation.3">
                  <p:embed/>
                </p:oleObj>
              </mc:Choice>
              <mc:Fallback>
                <p:oleObj name="" r:id="rId1" imgW="812800" imgH="4191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51050" y="2500313"/>
                        <a:ext cx="1606550" cy="828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33" name="Object 21"/>
          <p:cNvGraphicFramePr/>
          <p:nvPr/>
        </p:nvGraphicFramePr>
        <p:xfrm>
          <a:off x="2484438" y="3652838"/>
          <a:ext cx="903287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457200" imgH="393700" progId="Equation.3">
                  <p:embed/>
                </p:oleObj>
              </mc:Choice>
              <mc:Fallback>
                <p:oleObj name="" r:id="rId3" imgW="457200" imgH="3937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84438" y="3652838"/>
                        <a:ext cx="903287" cy="779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134" name="Text Box 22"/>
          <p:cNvSpPr txBox="1"/>
          <p:nvPr/>
        </p:nvSpPr>
        <p:spPr>
          <a:xfrm>
            <a:off x="3852863" y="3221038"/>
            <a:ext cx="1587500" cy="16414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表示功率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表示功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表示时间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636963" y="3508375"/>
            <a:ext cx="255588" cy="1149350"/>
          </a:xfrm>
          <a:prstGeom prst="leftBrace">
            <a:avLst>
              <a:gd name="adj1" fmla="val 8333"/>
              <a:gd name="adj2" fmla="val 50027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0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0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0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0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0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0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0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0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9" grpId="0"/>
      <p:bldP spid="90130" grpId="0"/>
      <p:bldP spid="90131" grpId="0"/>
      <p:bldP spid="90134" grpId="0"/>
      <p:bldP spid="2" grpId="0" animBg="1"/>
      <p:bldP spid="2" grpId="1" animBg="1"/>
    </p:bldLst>
  </p:timing>
</p:sld>
</file>

<file path=ppt/tags/tag1.xml><?xml version="1.0" encoding="utf-8"?>
<p:tagLst xmlns:p="http://schemas.openxmlformats.org/presentationml/2006/main">
  <p:tag name="COMMONDATA" val="eyJoZGlkIjoiZjY0YjExMzhjYjE5ZTFkYzEwYzgxOGFiNzQxOGQ0Zm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1368</Words>
  <Application>WPS 演示</Application>
  <PresentationFormat>全屏显示(4:3)</PresentationFormat>
  <Paragraphs>129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Times New Roman</vt:lpstr>
      <vt:lpstr>隶书</vt:lpstr>
      <vt:lpstr>幼圆</vt:lpstr>
      <vt:lpstr>黑体</vt:lpstr>
      <vt:lpstr>Tahoma</vt:lpstr>
      <vt:lpstr>Arial Unicode MS</vt:lpstr>
      <vt:lpstr>默认设计模板</vt:lpstr>
      <vt:lpstr>Equation.3</vt:lpstr>
      <vt:lpstr>Equation.3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92</cp:revision>
  <dcterms:created xsi:type="dcterms:W3CDTF">2015-07-09T08:14:00Z</dcterms:created>
  <dcterms:modified xsi:type="dcterms:W3CDTF">2023-02-24T01:18:53Z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E991FA97884742298F4F6579FD3F5C68</vt:lpwstr>
  </property>
</Properties>
</file>