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69" r:id="rId3"/>
    <p:sldId id="448" r:id="rId4"/>
    <p:sldId id="464" r:id="rId5"/>
    <p:sldId id="449" r:id="rId6"/>
    <p:sldId id="435" r:id="rId7"/>
    <p:sldId id="450" r:id="rId8"/>
    <p:sldId id="452" r:id="rId9"/>
    <p:sldId id="453" r:id="rId10"/>
    <p:sldId id="454" r:id="rId11"/>
    <p:sldId id="455" r:id="rId12"/>
    <p:sldId id="462" r:id="rId13"/>
    <p:sldId id="456" r:id="rId14"/>
    <p:sldId id="457" r:id="rId15"/>
    <p:sldId id="458" r:id="rId16"/>
    <p:sldId id="463" r:id="rId17"/>
    <p:sldId id="459" r:id="rId18"/>
    <p:sldId id="460" r:id="rId19"/>
    <p:sldId id="461" r:id="rId20"/>
  </p:sldIdLst>
  <p:sldSz cx="9144000" cy="51435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942" y="-114"/>
      </p:cViewPr>
      <p:guideLst>
        <p:guide orient="horz" pos="1594"/>
        <p:guide pos="27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Rectangle 5"/>
          <p:cNvSpPr/>
          <p:nvPr/>
        </p:nvSpPr>
        <p:spPr>
          <a:xfrm>
            <a:off x="1256348" y="1995646"/>
            <a:ext cx="6278880" cy="233172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13.2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电路的组成和连接方式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 电路的连接方式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98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第十三章 探究简单电路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3"/>
          <p:cNvGrpSpPr/>
          <p:nvPr/>
        </p:nvGrpSpPr>
        <p:grpSpPr>
          <a:xfrm>
            <a:off x="323850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交流与讨论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13316" name="Group 7"/>
          <p:cNvGrpSpPr/>
          <p:nvPr/>
        </p:nvGrpSpPr>
        <p:grpSpPr>
          <a:xfrm>
            <a:off x="684213" y="484188"/>
            <a:ext cx="4098925" cy="3475037"/>
            <a:chOff x="0" y="0"/>
            <a:chExt cx="2582" cy="2189"/>
          </a:xfrm>
        </p:grpSpPr>
        <p:pic>
          <p:nvPicPr>
            <p:cNvPr id="13317" name="Picture 3" descr="H:\2\人教教参资源\九\图\铡刀开关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" y="91"/>
              <a:ext cx="962" cy="6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8" name="Picture 5" descr="H:\2\人教教参资源\九\图\小灯泡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9" y="726"/>
              <a:ext cx="1025" cy="7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9" name="Picture 10" descr="H:\2\人教教参资源\九\图\电池组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34" y="0"/>
              <a:ext cx="1329" cy="5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0" name="Picture 5" descr="H:\2\人教教参资源\九\图\小灯泡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9" y="1474"/>
              <a:ext cx="1025" cy="7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1" name="Picture 3" descr="H:\2\人教教参资源\九\图\铡刀开关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" y="816"/>
              <a:ext cx="962" cy="6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2" name="Picture 3" descr="H:\2\人教教参资源\九\图\铡刀开关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" y="1497"/>
              <a:ext cx="962" cy="61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3" name="未知"/>
            <p:cNvSpPr/>
            <p:nvPr/>
          </p:nvSpPr>
          <p:spPr>
            <a:xfrm>
              <a:off x="839" y="245"/>
              <a:ext cx="363" cy="231"/>
            </a:xfrm>
            <a:custGeom>
              <a:avLst/>
              <a:gdLst/>
              <a:ahLst/>
              <a:cxnLst>
                <a:cxn ang="0">
                  <a:pos x="363" y="72"/>
                </a:cxn>
                <a:cxn ang="0">
                  <a:pos x="137" y="27"/>
                </a:cxn>
                <a:cxn ang="0">
                  <a:pos x="0" y="231"/>
                </a:cxn>
              </a:cxnLst>
              <a:pathLst>
                <a:path w="363" h="231">
                  <a:moveTo>
                    <a:pt x="363" y="72"/>
                  </a:moveTo>
                  <a:cubicBezTo>
                    <a:pt x="280" y="36"/>
                    <a:pt x="198" y="0"/>
                    <a:pt x="137" y="27"/>
                  </a:cubicBezTo>
                  <a:cubicBezTo>
                    <a:pt x="76" y="54"/>
                    <a:pt x="38" y="142"/>
                    <a:pt x="0" y="231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4" name="未知"/>
            <p:cNvSpPr/>
            <p:nvPr/>
          </p:nvSpPr>
          <p:spPr>
            <a:xfrm>
              <a:off x="0" y="476"/>
              <a:ext cx="409" cy="790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3" y="227"/>
                </a:cxn>
                <a:cxn ang="0">
                  <a:pos x="159" y="703"/>
                </a:cxn>
                <a:cxn ang="0">
                  <a:pos x="409" y="749"/>
                </a:cxn>
              </a:cxnLst>
              <a:pathLst>
                <a:path w="409" h="790">
                  <a:moveTo>
                    <a:pt x="295" y="0"/>
                  </a:moveTo>
                  <a:cubicBezTo>
                    <a:pt x="170" y="55"/>
                    <a:pt x="46" y="110"/>
                    <a:pt x="23" y="227"/>
                  </a:cubicBezTo>
                  <a:cubicBezTo>
                    <a:pt x="0" y="344"/>
                    <a:pt x="95" y="616"/>
                    <a:pt x="159" y="703"/>
                  </a:cubicBezTo>
                  <a:cubicBezTo>
                    <a:pt x="223" y="790"/>
                    <a:pt x="367" y="741"/>
                    <a:pt x="409" y="749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5" name="未知"/>
            <p:cNvSpPr/>
            <p:nvPr/>
          </p:nvSpPr>
          <p:spPr>
            <a:xfrm>
              <a:off x="953" y="1202"/>
              <a:ext cx="658" cy="72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317" y="68"/>
                </a:cxn>
                <a:cxn ang="0">
                  <a:pos x="658" y="0"/>
                </a:cxn>
              </a:cxnLst>
              <a:pathLst>
                <a:path w="658" h="72">
                  <a:moveTo>
                    <a:pt x="0" y="23"/>
                  </a:moveTo>
                  <a:cubicBezTo>
                    <a:pt x="103" y="47"/>
                    <a:pt x="207" y="72"/>
                    <a:pt x="317" y="68"/>
                  </a:cubicBezTo>
                  <a:cubicBezTo>
                    <a:pt x="427" y="64"/>
                    <a:pt x="542" y="32"/>
                    <a:pt x="658" y="0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6" name="未知"/>
            <p:cNvSpPr/>
            <p:nvPr/>
          </p:nvSpPr>
          <p:spPr>
            <a:xfrm>
              <a:off x="2268" y="317"/>
              <a:ext cx="314" cy="885"/>
            </a:xfrm>
            <a:custGeom>
              <a:avLst/>
              <a:gdLst/>
              <a:ahLst/>
              <a:cxnLst>
                <a:cxn ang="0">
                  <a:pos x="0" y="885"/>
                </a:cxn>
                <a:cxn ang="0">
                  <a:pos x="272" y="703"/>
                </a:cxn>
                <a:cxn ang="0">
                  <a:pos x="250" y="159"/>
                </a:cxn>
                <a:cxn ang="0">
                  <a:pos x="91" y="0"/>
                </a:cxn>
              </a:cxnLst>
              <a:pathLst>
                <a:path w="314" h="885">
                  <a:moveTo>
                    <a:pt x="0" y="885"/>
                  </a:moveTo>
                  <a:cubicBezTo>
                    <a:pt x="115" y="854"/>
                    <a:pt x="230" y="824"/>
                    <a:pt x="272" y="703"/>
                  </a:cubicBezTo>
                  <a:cubicBezTo>
                    <a:pt x="314" y="582"/>
                    <a:pt x="280" y="276"/>
                    <a:pt x="250" y="159"/>
                  </a:cubicBezTo>
                  <a:cubicBezTo>
                    <a:pt x="220" y="42"/>
                    <a:pt x="155" y="21"/>
                    <a:pt x="91" y="0"/>
                  </a:cubicBezTo>
                </a:path>
              </a:pathLst>
            </a:custGeom>
            <a:noFill/>
            <a:ln w="381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7" name="未知"/>
            <p:cNvSpPr/>
            <p:nvPr/>
          </p:nvSpPr>
          <p:spPr>
            <a:xfrm>
              <a:off x="114" y="1225"/>
              <a:ext cx="272" cy="680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362"/>
                </a:cxn>
                <a:cxn ang="0">
                  <a:pos x="272" y="680"/>
                </a:cxn>
              </a:cxnLst>
              <a:pathLst>
                <a:path w="272" h="680">
                  <a:moveTo>
                    <a:pt x="272" y="0"/>
                  </a:moveTo>
                  <a:cubicBezTo>
                    <a:pt x="136" y="124"/>
                    <a:pt x="0" y="249"/>
                    <a:pt x="0" y="362"/>
                  </a:cubicBezTo>
                  <a:cubicBezTo>
                    <a:pt x="0" y="475"/>
                    <a:pt x="136" y="577"/>
                    <a:pt x="272" y="680"/>
                  </a:cubicBezTo>
                </a:path>
              </a:pathLst>
            </a:custGeom>
            <a:noFill/>
            <a:ln w="38100" cap="flat" cmpd="sng">
              <a:solidFill>
                <a:srgbClr val="33996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8" name="未知"/>
            <p:cNvSpPr/>
            <p:nvPr/>
          </p:nvSpPr>
          <p:spPr>
            <a:xfrm>
              <a:off x="953" y="1905"/>
              <a:ext cx="658" cy="1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0" y="159"/>
                </a:cxn>
                <a:cxn ang="0">
                  <a:pos x="658" y="45"/>
                </a:cxn>
              </a:cxnLst>
              <a:pathLst>
                <a:path w="658" h="166">
                  <a:moveTo>
                    <a:pt x="0" y="0"/>
                  </a:moveTo>
                  <a:cubicBezTo>
                    <a:pt x="115" y="76"/>
                    <a:pt x="230" y="152"/>
                    <a:pt x="340" y="159"/>
                  </a:cubicBezTo>
                  <a:cubicBezTo>
                    <a:pt x="450" y="166"/>
                    <a:pt x="554" y="105"/>
                    <a:pt x="658" y="45"/>
                  </a:cubicBezTo>
                </a:path>
              </a:pathLst>
            </a:custGeom>
            <a:noFill/>
            <a:ln w="38100" cap="flat" cmpd="sng">
              <a:solidFill>
                <a:srgbClr val="33996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9" name="未知"/>
            <p:cNvSpPr/>
            <p:nvPr/>
          </p:nvSpPr>
          <p:spPr>
            <a:xfrm>
              <a:off x="2268" y="1179"/>
              <a:ext cx="280" cy="794"/>
            </a:xfrm>
            <a:custGeom>
              <a:avLst/>
              <a:gdLst/>
              <a:ahLst/>
              <a:cxnLst>
                <a:cxn ang="0">
                  <a:pos x="0" y="794"/>
                </a:cxn>
                <a:cxn ang="0">
                  <a:pos x="250" y="613"/>
                </a:cxn>
                <a:cxn ang="0">
                  <a:pos x="182" y="136"/>
                </a:cxn>
                <a:cxn ang="0">
                  <a:pos x="0" y="0"/>
                </a:cxn>
              </a:cxnLst>
              <a:pathLst>
                <a:path w="280" h="794">
                  <a:moveTo>
                    <a:pt x="0" y="794"/>
                  </a:moveTo>
                  <a:cubicBezTo>
                    <a:pt x="110" y="758"/>
                    <a:pt x="220" y="723"/>
                    <a:pt x="250" y="613"/>
                  </a:cubicBezTo>
                  <a:cubicBezTo>
                    <a:pt x="280" y="503"/>
                    <a:pt x="224" y="238"/>
                    <a:pt x="182" y="136"/>
                  </a:cubicBezTo>
                  <a:cubicBezTo>
                    <a:pt x="140" y="34"/>
                    <a:pt x="70" y="17"/>
                    <a:pt x="0" y="0"/>
                  </a:cubicBezTo>
                </a:path>
              </a:pathLst>
            </a:custGeom>
            <a:noFill/>
            <a:ln w="38100" cap="flat" cmpd="sng">
              <a:solidFill>
                <a:srgbClr val="33996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330" name="Text Box 21"/>
          <p:cNvSpPr txBox="1"/>
          <p:nvPr/>
        </p:nvSpPr>
        <p:spPr>
          <a:xfrm>
            <a:off x="3205163" y="2608263"/>
            <a:ext cx="6937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400" b="1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1" name="Text Box 22"/>
          <p:cNvSpPr txBox="1"/>
          <p:nvPr/>
        </p:nvSpPr>
        <p:spPr>
          <a:xfrm>
            <a:off x="3214688" y="1436688"/>
            <a:ext cx="6937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400" b="1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2" name="Text Box 23"/>
          <p:cNvSpPr txBox="1"/>
          <p:nvPr/>
        </p:nvSpPr>
        <p:spPr>
          <a:xfrm>
            <a:off x="1603375" y="1687513"/>
            <a:ext cx="7858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400" b="1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3" name="Text Box 24"/>
          <p:cNvSpPr txBox="1"/>
          <p:nvPr/>
        </p:nvSpPr>
        <p:spPr>
          <a:xfrm>
            <a:off x="1549400" y="2752725"/>
            <a:ext cx="7143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400" b="1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34" name="Text Box 25"/>
          <p:cNvSpPr txBox="1"/>
          <p:nvPr/>
        </p:nvSpPr>
        <p:spPr>
          <a:xfrm>
            <a:off x="1620838" y="628650"/>
            <a:ext cx="7556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en-US" altLang="zh-CN" sz="2400" b="1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335" name="Group 26"/>
          <p:cNvGrpSpPr/>
          <p:nvPr/>
        </p:nvGrpSpPr>
        <p:grpSpPr>
          <a:xfrm>
            <a:off x="5652135" y="469583"/>
            <a:ext cx="2725738" cy="2895600"/>
            <a:chOff x="0" y="0"/>
            <a:chExt cx="1717" cy="1824"/>
          </a:xfrm>
        </p:grpSpPr>
        <p:cxnSp>
          <p:nvCxnSpPr>
            <p:cNvPr id="13336" name="直接连接符 20"/>
            <p:cNvCxnSpPr/>
            <p:nvPr/>
          </p:nvCxnSpPr>
          <p:spPr>
            <a:xfrm flipV="1">
              <a:off x="605" y="1062"/>
              <a:ext cx="1088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37" name="直接连接符 20"/>
            <p:cNvCxnSpPr/>
            <p:nvPr/>
          </p:nvCxnSpPr>
          <p:spPr>
            <a:xfrm flipV="1">
              <a:off x="601" y="1646"/>
              <a:ext cx="1088" cy="0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38" name="直接连接符 24"/>
            <p:cNvCxnSpPr/>
            <p:nvPr/>
          </p:nvCxnSpPr>
          <p:spPr>
            <a:xfrm rot="5400000" flipH="1" flipV="1">
              <a:off x="1363" y="1321"/>
              <a:ext cx="654" cy="6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39" name="直接连接符 24"/>
            <p:cNvCxnSpPr/>
            <p:nvPr/>
          </p:nvCxnSpPr>
          <p:spPr>
            <a:xfrm rot="5400000" flipH="1" flipV="1">
              <a:off x="-304" y="1330"/>
              <a:ext cx="654" cy="6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340" name="Line 41"/>
            <p:cNvSpPr/>
            <p:nvPr/>
          </p:nvSpPr>
          <p:spPr>
            <a:xfrm>
              <a:off x="33" y="332"/>
              <a:ext cx="226" cy="1"/>
            </a:xfrm>
            <a:prstGeom prst="line">
              <a:avLst/>
            </a:prstGeom>
            <a:ln w="254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3341" name="直接连接符 20"/>
            <p:cNvCxnSpPr/>
            <p:nvPr/>
          </p:nvCxnSpPr>
          <p:spPr>
            <a:xfrm flipV="1">
              <a:off x="26" y="1045"/>
              <a:ext cx="369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342" name="AutoShape 21"/>
            <p:cNvSpPr/>
            <p:nvPr/>
          </p:nvSpPr>
          <p:spPr>
            <a:xfrm>
              <a:off x="963" y="886"/>
              <a:ext cx="318" cy="316"/>
            </a:xfrm>
            <a:prstGeom prst="flowChartSummingJunction">
              <a:avLst/>
            </a:prstGeom>
            <a:solidFill>
              <a:srgbClr val="F2F2F2"/>
            </a:solidFill>
            <a:ln w="254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3" name="Line 32"/>
            <p:cNvSpPr/>
            <p:nvPr/>
          </p:nvSpPr>
          <p:spPr>
            <a:xfrm>
              <a:off x="871" y="117"/>
              <a:ext cx="0" cy="419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4" name="Line 33"/>
            <p:cNvSpPr/>
            <p:nvPr/>
          </p:nvSpPr>
          <p:spPr>
            <a:xfrm>
              <a:off x="955" y="201"/>
              <a:ext cx="0" cy="262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5" name="Line 34"/>
            <p:cNvSpPr/>
            <p:nvPr/>
          </p:nvSpPr>
          <p:spPr>
            <a:xfrm flipV="1">
              <a:off x="960" y="325"/>
              <a:ext cx="743" cy="2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3346" name="直接连接符 23"/>
            <p:cNvCxnSpPr/>
            <p:nvPr/>
          </p:nvCxnSpPr>
          <p:spPr>
            <a:xfrm rot="5400000" flipH="1" flipV="1">
              <a:off x="1341" y="676"/>
              <a:ext cx="716" cy="8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47" name="直接连接符 24"/>
            <p:cNvCxnSpPr/>
            <p:nvPr/>
          </p:nvCxnSpPr>
          <p:spPr>
            <a:xfrm rot="5400000" flipH="1" flipV="1">
              <a:off x="-328" y="668"/>
              <a:ext cx="716" cy="7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348" name="Line 41"/>
            <p:cNvSpPr/>
            <p:nvPr/>
          </p:nvSpPr>
          <p:spPr>
            <a:xfrm>
              <a:off x="450" y="336"/>
              <a:ext cx="420" cy="1"/>
            </a:xfrm>
            <a:prstGeom prst="line">
              <a:avLst/>
            </a:prstGeom>
            <a:ln w="254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9" name="Text Box 40"/>
            <p:cNvSpPr txBox="1"/>
            <p:nvPr/>
          </p:nvSpPr>
          <p:spPr>
            <a:xfrm>
              <a:off x="1158" y="1277"/>
              <a:ext cx="40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400" b="1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0" name="Text Box 41"/>
            <p:cNvSpPr txBox="1"/>
            <p:nvPr/>
          </p:nvSpPr>
          <p:spPr>
            <a:xfrm>
              <a:off x="1158" y="647"/>
              <a:ext cx="40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400" b="1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13351" name="直接连接符 20"/>
            <p:cNvCxnSpPr/>
            <p:nvPr/>
          </p:nvCxnSpPr>
          <p:spPr>
            <a:xfrm flipV="1">
              <a:off x="26" y="1660"/>
              <a:ext cx="347" cy="0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352" name="AutoShape 21"/>
            <p:cNvSpPr/>
            <p:nvPr/>
          </p:nvSpPr>
          <p:spPr>
            <a:xfrm>
              <a:off x="963" y="1509"/>
              <a:ext cx="318" cy="315"/>
            </a:xfrm>
            <a:prstGeom prst="flowChartSummingJunction">
              <a:avLst/>
            </a:prstGeom>
            <a:solidFill>
              <a:srgbClr val="F2F2F2"/>
            </a:solidFill>
            <a:ln w="25400" cap="flat" cmpd="sng">
              <a:solidFill>
                <a:srgbClr val="33996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3" name="Oval 44"/>
            <p:cNvSpPr/>
            <p:nvPr/>
          </p:nvSpPr>
          <p:spPr>
            <a:xfrm>
              <a:off x="0" y="1015"/>
              <a:ext cx="49" cy="50"/>
            </a:xfrm>
            <a:prstGeom prst="ellipse">
              <a:avLst/>
            </a:prstGeom>
            <a:solidFill>
              <a:srgbClr val="CC0000"/>
            </a:solidFill>
            <a:ln w="952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4" name="Oval 45"/>
            <p:cNvSpPr/>
            <p:nvPr/>
          </p:nvSpPr>
          <p:spPr>
            <a:xfrm>
              <a:off x="1668" y="1024"/>
              <a:ext cx="49" cy="50"/>
            </a:xfrm>
            <a:prstGeom prst="ellipse">
              <a:avLst/>
            </a:prstGeom>
            <a:solidFill>
              <a:srgbClr val="CC0000"/>
            </a:solidFill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5" name="Text Box 46"/>
            <p:cNvSpPr txBox="1"/>
            <p:nvPr/>
          </p:nvSpPr>
          <p:spPr>
            <a:xfrm>
              <a:off x="419" y="664"/>
              <a:ext cx="40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400" b="1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6" name="Line 44"/>
            <p:cNvSpPr/>
            <p:nvPr/>
          </p:nvSpPr>
          <p:spPr>
            <a:xfrm flipV="1">
              <a:off x="386" y="962"/>
              <a:ext cx="263" cy="9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57" name="Text Box 48"/>
            <p:cNvSpPr txBox="1"/>
            <p:nvPr/>
          </p:nvSpPr>
          <p:spPr>
            <a:xfrm>
              <a:off x="419" y="1272"/>
              <a:ext cx="40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400" b="1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3358" name="Group 49"/>
            <p:cNvGrpSpPr/>
            <p:nvPr/>
          </p:nvGrpSpPr>
          <p:grpSpPr>
            <a:xfrm>
              <a:off x="250" y="0"/>
              <a:ext cx="307" cy="369"/>
              <a:chOff x="0" y="0"/>
              <a:chExt cx="307" cy="369"/>
            </a:xfrm>
          </p:grpSpPr>
          <p:sp>
            <p:nvSpPr>
              <p:cNvPr id="13359" name="Text Box 50"/>
              <p:cNvSpPr txBox="1"/>
              <p:nvPr/>
            </p:nvSpPr>
            <p:spPr>
              <a:xfrm>
                <a:off x="55" y="0"/>
                <a:ext cx="222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</a:t>
                </a:r>
                <a:endParaRPr lang="en-US" altLang="zh-CN" sz="2400" b="1" baseline="-25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60" name="Line 44"/>
              <p:cNvSpPr/>
              <p:nvPr/>
            </p:nvSpPr>
            <p:spPr>
              <a:xfrm flipV="1">
                <a:off x="68" y="236"/>
                <a:ext cx="239" cy="91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61" name="Oval 42"/>
              <p:cNvSpPr/>
              <p:nvPr/>
            </p:nvSpPr>
            <p:spPr>
              <a:xfrm>
                <a:off x="0" y="304"/>
                <a:ext cx="67" cy="65"/>
              </a:xfrm>
              <a:prstGeom prst="ellipse">
                <a:avLst/>
              </a:prstGeom>
              <a:solidFill>
                <a:schemeClr val="bg1"/>
              </a:solidFill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62" name="Oval 42"/>
            <p:cNvSpPr/>
            <p:nvPr/>
          </p:nvSpPr>
          <p:spPr>
            <a:xfrm>
              <a:off x="373" y="1019"/>
              <a:ext cx="67" cy="65"/>
            </a:xfrm>
            <a:prstGeom prst="ellipse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63" name="Line 44"/>
            <p:cNvSpPr/>
            <p:nvPr/>
          </p:nvSpPr>
          <p:spPr>
            <a:xfrm flipV="1">
              <a:off x="386" y="1575"/>
              <a:ext cx="263" cy="9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64" name="Oval 42"/>
            <p:cNvSpPr/>
            <p:nvPr/>
          </p:nvSpPr>
          <p:spPr>
            <a:xfrm>
              <a:off x="373" y="1634"/>
              <a:ext cx="67" cy="65"/>
            </a:xfrm>
            <a:prstGeom prst="ellipse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4808" name="Rectangle 56"/>
          <p:cNvSpPr/>
          <p:nvPr/>
        </p:nvSpPr>
        <p:spPr>
          <a:xfrm>
            <a:off x="323850" y="3771900"/>
            <a:ext cx="7777163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在并联电路中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干路开关控制所有用电器。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支路开关只能控制所在支路的用电器。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04" name="TextBox 18"/>
          <p:cNvSpPr/>
          <p:nvPr/>
        </p:nvSpPr>
        <p:spPr>
          <a:xfrm>
            <a:off x="6228715" y="3422015"/>
            <a:ext cx="2482215" cy="1499161"/>
          </a:xfrm>
          <a:prstGeom prst="roundRect">
            <a:avLst>
              <a:gd name="adj" fmla="val 8958"/>
            </a:avLst>
          </a:prstGeom>
          <a:solidFill>
            <a:srgbClr val="CCFFFF"/>
          </a:solidFill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注意：并联电路中，注意开关所在的位置。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0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80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08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808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70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4" grpId="0" animBg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7" name="Group 4"/>
          <p:cNvGrpSpPr/>
          <p:nvPr/>
        </p:nvGrpSpPr>
        <p:grpSpPr>
          <a:xfrm>
            <a:off x="6011863" y="3836035"/>
            <a:ext cx="1282700" cy="971550"/>
            <a:chOff x="0" y="0"/>
            <a:chExt cx="2146" cy="1434"/>
          </a:xfrm>
        </p:grpSpPr>
        <p:grpSp>
          <p:nvGrpSpPr>
            <p:cNvPr id="14338" name="Group 8"/>
            <p:cNvGrpSpPr/>
            <p:nvPr/>
          </p:nvGrpSpPr>
          <p:grpSpPr>
            <a:xfrm>
              <a:off x="510" y="0"/>
              <a:ext cx="1636" cy="1434"/>
              <a:chOff x="0" y="0"/>
              <a:chExt cx="1636" cy="1434"/>
            </a:xfrm>
          </p:grpSpPr>
          <p:grpSp>
            <p:nvGrpSpPr>
              <p:cNvPr id="14339" name="Group 18"/>
              <p:cNvGrpSpPr/>
              <p:nvPr/>
            </p:nvGrpSpPr>
            <p:grpSpPr>
              <a:xfrm>
                <a:off x="23" y="0"/>
                <a:ext cx="1613" cy="1293"/>
                <a:chOff x="-37" y="0"/>
                <a:chExt cx="1613" cy="1293"/>
              </a:xfrm>
            </p:grpSpPr>
            <p:grpSp>
              <p:nvGrpSpPr>
                <p:cNvPr id="14340" name="Group 20"/>
                <p:cNvGrpSpPr/>
                <p:nvPr/>
              </p:nvGrpSpPr>
              <p:grpSpPr>
                <a:xfrm>
                  <a:off x="-37" y="0"/>
                  <a:ext cx="1613" cy="907"/>
                  <a:chOff x="-37" y="0"/>
                  <a:chExt cx="1613" cy="907"/>
                </a:xfrm>
              </p:grpSpPr>
              <p:grpSp>
                <p:nvGrpSpPr>
                  <p:cNvPr id="14341" name="Group 22"/>
                  <p:cNvGrpSpPr/>
                  <p:nvPr/>
                </p:nvGrpSpPr>
                <p:grpSpPr>
                  <a:xfrm>
                    <a:off x="-37" y="0"/>
                    <a:ext cx="1613" cy="906"/>
                    <a:chOff x="-37" y="0"/>
                    <a:chExt cx="1613" cy="906"/>
                  </a:xfrm>
                </p:grpSpPr>
                <p:grpSp>
                  <p:nvGrpSpPr>
                    <p:cNvPr id="14342" name="Group 24"/>
                    <p:cNvGrpSpPr/>
                    <p:nvPr/>
                  </p:nvGrpSpPr>
                  <p:grpSpPr>
                    <a:xfrm>
                      <a:off x="-37" y="0"/>
                      <a:ext cx="1612" cy="340"/>
                      <a:chOff x="-37" y="0"/>
                      <a:chExt cx="1612" cy="340"/>
                    </a:xfrm>
                  </p:grpSpPr>
                  <p:grpSp>
                    <p:nvGrpSpPr>
                      <p:cNvPr id="14343" name="Group 26"/>
                      <p:cNvGrpSpPr/>
                      <p:nvPr/>
                    </p:nvGrpSpPr>
                    <p:grpSpPr>
                      <a:xfrm>
                        <a:off x="-37" y="0"/>
                        <a:ext cx="1117" cy="340"/>
                        <a:chOff x="-37" y="0"/>
                        <a:chExt cx="1117" cy="340"/>
                      </a:xfrm>
                    </p:grpSpPr>
                    <p:grpSp>
                      <p:nvGrpSpPr>
                        <p:cNvPr id="14344" name="Group 28"/>
                        <p:cNvGrpSpPr/>
                        <p:nvPr/>
                      </p:nvGrpSpPr>
                      <p:grpSpPr>
                        <a:xfrm>
                          <a:off x="-37" y="28"/>
                          <a:ext cx="817" cy="312"/>
                          <a:chOff x="-37" y="-2"/>
                          <a:chExt cx="817" cy="312"/>
                        </a:xfrm>
                      </p:grpSpPr>
                      <p:sp>
                        <p:nvSpPr>
                          <p:cNvPr id="14345" name="Line 32"/>
                          <p:cNvSpPr/>
                          <p:nvPr/>
                        </p:nvSpPr>
                        <p:spPr>
                          <a:xfrm>
                            <a:off x="60" y="111"/>
                            <a:ext cx="720" cy="1"/>
                          </a:xfrm>
                          <a:prstGeom prst="line">
                            <a:avLst/>
                          </a:prstGeom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 anchor="t" anchorCtr="0"/>
                          <a:p>
                            <a:endParaRPr lang="zh-CN" altLang="en-US">
                              <a:latin typeface="Arial" panose="020B0604020202020204" pitchFamily="34" charset="0"/>
                              <a:ea typeface="宋体" panose="02010600030101010101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14346" name="Group 29"/>
                          <p:cNvGrpSpPr/>
                          <p:nvPr/>
                        </p:nvGrpSpPr>
                        <p:grpSpPr>
                          <a:xfrm>
                            <a:off x="-37" y="-2"/>
                            <a:ext cx="108" cy="312"/>
                            <a:chOff x="-37" y="-2"/>
                            <a:chExt cx="108" cy="312"/>
                          </a:xfrm>
                        </p:grpSpPr>
                        <p:sp>
                          <p:nvSpPr>
                            <p:cNvPr id="14347" name="Line 31"/>
                            <p:cNvSpPr/>
                            <p:nvPr/>
                          </p:nvSpPr>
                          <p:spPr>
                            <a:xfrm>
                              <a:off x="71" y="60"/>
                              <a:ext cx="0" cy="156"/>
                            </a:xfrm>
                            <a:prstGeom prst="line">
                              <a:avLst/>
                            </a:prstGeom>
                            <a:ln w="9525" cap="flat" cmpd="sng">
                              <a:solidFill>
                                <a:srgbClr val="000000"/>
                              </a:solidFill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</p:spPr>
                          <p:txBody>
                            <a:bodyPr anchor="t" anchorCtr="0"/>
                            <a:p>
                              <a:endParaRPr lang="zh-CN" altLang="en-US">
                                <a:latin typeface="Arial" panose="020B0604020202020204" pitchFamily="34" charset="0"/>
                                <a:ea typeface="宋体" panose="02010600030101010101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14348" name="Line 30"/>
                            <p:cNvSpPr/>
                            <p:nvPr/>
                          </p:nvSpPr>
                          <p:spPr>
                            <a:xfrm>
                              <a:off x="-37" y="-2"/>
                              <a:ext cx="1" cy="312"/>
                            </a:xfrm>
                            <a:prstGeom prst="line">
                              <a:avLst/>
                            </a:prstGeom>
                            <a:ln w="9525" cap="flat" cmpd="sng">
                              <a:solidFill>
                                <a:srgbClr val="000000"/>
                              </a:solidFill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</p:spPr>
                          <p:txBody>
                            <a:bodyPr anchor="t" anchorCtr="0"/>
                            <a:p>
                              <a:endParaRPr lang="zh-CN" altLang="en-US">
                                <a:latin typeface="Arial" panose="020B0604020202020204" pitchFamily="34" charset="0"/>
                                <a:ea typeface="宋体" panose="02010600030101010101" pitchFamily="2" charset="-122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4349" name="Line 27"/>
                        <p:cNvSpPr/>
                        <p:nvPr/>
                      </p:nvSpPr>
                      <p:spPr>
                        <a:xfrm flipV="1">
                          <a:off x="720" y="0"/>
                          <a:ext cx="360" cy="156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anchor="t" anchorCtr="0"/>
                        <a:p>
                          <a:endParaRPr lang="zh-CN" altLang="en-US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</p:grpSp>
                  <p:sp>
                    <p:nvSpPr>
                      <p:cNvPr id="14350" name="Line 25"/>
                      <p:cNvSpPr/>
                      <p:nvPr/>
                    </p:nvSpPr>
                    <p:spPr>
                      <a:xfrm>
                        <a:off x="1035" y="156"/>
                        <a:ext cx="540" cy="1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 anchorCtr="0"/>
                      <a:p>
                        <a:endParaRPr lang="zh-CN" altLang="en-US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14351" name="Line 23"/>
                    <p:cNvSpPr/>
                    <p:nvPr/>
                  </p:nvSpPr>
                  <p:spPr>
                    <a:xfrm>
                      <a:off x="1575" y="126"/>
                      <a:ext cx="1" cy="780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p>
                      <a:endParaRPr lang="zh-CN" altLang="en-US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4352" name="Line 21"/>
                  <p:cNvSpPr/>
                  <p:nvPr/>
                </p:nvSpPr>
                <p:spPr>
                  <a:xfrm>
                    <a:off x="1035" y="906"/>
                    <a:ext cx="540" cy="1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4353" name="Line 19"/>
                <p:cNvSpPr/>
                <p:nvPr/>
              </p:nvSpPr>
              <p:spPr>
                <a:xfrm>
                  <a:off x="1020" y="513"/>
                  <a:ext cx="1" cy="78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54" name="Group 14"/>
              <p:cNvGrpSpPr/>
              <p:nvPr/>
            </p:nvGrpSpPr>
            <p:grpSpPr>
              <a:xfrm>
                <a:off x="0" y="372"/>
                <a:ext cx="1080" cy="312"/>
                <a:chOff x="0" y="0"/>
                <a:chExt cx="1080" cy="312"/>
              </a:xfrm>
            </p:grpSpPr>
            <p:sp>
              <p:nvSpPr>
                <p:cNvPr id="14355" name="Line 17"/>
                <p:cNvSpPr/>
                <p:nvPr/>
              </p:nvSpPr>
              <p:spPr>
                <a:xfrm>
                  <a:off x="0" y="156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6" name="AutoShape 16"/>
                <p:cNvSpPr/>
                <p:nvPr/>
              </p:nvSpPr>
              <p:spPr>
                <a:xfrm>
                  <a:off x="360" y="0"/>
                  <a:ext cx="360" cy="312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7" name="Line 15"/>
                <p:cNvSpPr/>
                <p:nvPr/>
              </p:nvSpPr>
              <p:spPr>
                <a:xfrm>
                  <a:off x="720" y="156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58" name="Group 10"/>
              <p:cNvGrpSpPr/>
              <p:nvPr/>
            </p:nvGrpSpPr>
            <p:grpSpPr>
              <a:xfrm>
                <a:off x="15" y="1122"/>
                <a:ext cx="1080" cy="312"/>
                <a:chOff x="0" y="0"/>
                <a:chExt cx="1080" cy="312"/>
              </a:xfrm>
            </p:grpSpPr>
            <p:sp>
              <p:nvSpPr>
                <p:cNvPr id="14359" name="Line 13"/>
                <p:cNvSpPr/>
                <p:nvPr/>
              </p:nvSpPr>
              <p:spPr>
                <a:xfrm>
                  <a:off x="0" y="156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0" name="AutoShape 12"/>
                <p:cNvSpPr/>
                <p:nvPr/>
              </p:nvSpPr>
              <p:spPr>
                <a:xfrm>
                  <a:off x="360" y="0"/>
                  <a:ext cx="360" cy="312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1" name="Line 11"/>
                <p:cNvSpPr/>
                <p:nvPr/>
              </p:nvSpPr>
              <p:spPr>
                <a:xfrm>
                  <a:off x="720" y="156"/>
                  <a:ext cx="360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4362" name="Line 9"/>
              <p:cNvSpPr/>
              <p:nvPr/>
            </p:nvSpPr>
            <p:spPr>
              <a:xfrm>
                <a:off x="15" y="498"/>
                <a:ext cx="1" cy="78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363" name="Line 7"/>
            <p:cNvSpPr/>
            <p:nvPr/>
          </p:nvSpPr>
          <p:spPr>
            <a:xfrm>
              <a:off x="0" y="906"/>
              <a:ext cx="540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4" name="Line 6"/>
            <p:cNvSpPr/>
            <p:nvPr/>
          </p:nvSpPr>
          <p:spPr>
            <a:xfrm>
              <a:off x="0" y="120"/>
              <a:ext cx="1" cy="78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65" name="Line 5"/>
            <p:cNvSpPr/>
            <p:nvPr/>
          </p:nvSpPr>
          <p:spPr>
            <a:xfrm>
              <a:off x="0" y="126"/>
              <a:ext cx="540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66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归纳与小结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4369" name="Rectangle 70"/>
          <p:cNvSpPr/>
          <p:nvPr/>
        </p:nvSpPr>
        <p:spPr>
          <a:xfrm>
            <a:off x="3044825" y="1644650"/>
            <a:ext cx="3095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70" name="Rectangle 72"/>
          <p:cNvSpPr/>
          <p:nvPr/>
        </p:nvSpPr>
        <p:spPr>
          <a:xfrm>
            <a:off x="3044825" y="1644650"/>
            <a:ext cx="3095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81927" name="Group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55333" y="771525"/>
          <a:ext cx="7456488" cy="4171950"/>
        </p:xfrm>
        <a:graphic>
          <a:graphicData uri="http://schemas.openxmlformats.org/drawingml/2006/table">
            <a:tbl>
              <a:tblPr/>
              <a:tblGrid>
                <a:gridCol w="1771650"/>
                <a:gridCol w="2638425"/>
                <a:gridCol w="3046095"/>
              </a:tblGrid>
              <a:tr h="477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串联电路</a:t>
                      </a: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并联电路</a:t>
                      </a: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连接特点</a:t>
                      </a: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首尾顺次相连</a:t>
                      </a: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首首、尾尾并列相连</a:t>
                      </a: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用电器是否相互影响</a:t>
                      </a: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各用电器之间互相影响</a:t>
                      </a: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各用电器可独立工作，互不影响</a:t>
                      </a: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49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开关作用</a:t>
                      </a: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开关控制所有的用电器，开关的位置对电路无影响</a:t>
                      </a: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干路开关控制整个电路，支路开关只控制它所在的那条支路</a:t>
                      </a: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9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电路图</a:t>
                      </a: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4397" name="Group 33"/>
          <p:cNvGrpSpPr/>
          <p:nvPr/>
        </p:nvGrpSpPr>
        <p:grpSpPr>
          <a:xfrm>
            <a:off x="2967038" y="3886200"/>
            <a:ext cx="1373187" cy="815975"/>
            <a:chOff x="0" y="0"/>
            <a:chExt cx="2161" cy="1108"/>
          </a:xfrm>
        </p:grpSpPr>
        <p:grpSp>
          <p:nvGrpSpPr>
            <p:cNvPr id="14398" name="Group 37"/>
            <p:cNvGrpSpPr/>
            <p:nvPr/>
          </p:nvGrpSpPr>
          <p:grpSpPr>
            <a:xfrm>
              <a:off x="360" y="0"/>
              <a:ext cx="1801" cy="1108"/>
              <a:chOff x="0" y="0"/>
              <a:chExt cx="1801" cy="1108"/>
            </a:xfrm>
          </p:grpSpPr>
          <p:sp>
            <p:nvSpPr>
              <p:cNvPr id="14399" name="AutoShape 53"/>
              <p:cNvSpPr/>
              <p:nvPr/>
            </p:nvSpPr>
            <p:spPr>
              <a:xfrm>
                <a:off x="0" y="781"/>
                <a:ext cx="360" cy="312"/>
              </a:xfrm>
              <a:prstGeom prst="flowChartSummingJunction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4400" name="Group 39"/>
              <p:cNvGrpSpPr/>
              <p:nvPr/>
            </p:nvGrpSpPr>
            <p:grpSpPr>
              <a:xfrm>
                <a:off x="179" y="0"/>
                <a:ext cx="1622" cy="1108"/>
                <a:chOff x="0" y="0"/>
                <a:chExt cx="1622" cy="1108"/>
              </a:xfrm>
            </p:grpSpPr>
            <p:grpSp>
              <p:nvGrpSpPr>
                <p:cNvPr id="14401" name="Group 42"/>
                <p:cNvGrpSpPr/>
                <p:nvPr/>
              </p:nvGrpSpPr>
              <p:grpSpPr>
                <a:xfrm>
                  <a:off x="0" y="0"/>
                  <a:ext cx="1622" cy="982"/>
                  <a:chOff x="0" y="0"/>
                  <a:chExt cx="1622" cy="982"/>
                </a:xfrm>
              </p:grpSpPr>
              <p:grpSp>
                <p:nvGrpSpPr>
                  <p:cNvPr id="14402" name="Group 44"/>
                  <p:cNvGrpSpPr/>
                  <p:nvPr/>
                </p:nvGrpSpPr>
                <p:grpSpPr>
                  <a:xfrm>
                    <a:off x="0" y="0"/>
                    <a:ext cx="1621" cy="469"/>
                    <a:chOff x="0" y="0"/>
                    <a:chExt cx="1621" cy="469"/>
                  </a:xfrm>
                </p:grpSpPr>
                <p:grpSp>
                  <p:nvGrpSpPr>
                    <p:cNvPr id="14403" name="Group 46"/>
                    <p:cNvGrpSpPr/>
                    <p:nvPr/>
                  </p:nvGrpSpPr>
                  <p:grpSpPr>
                    <a:xfrm>
                      <a:off x="0" y="0"/>
                      <a:ext cx="1096" cy="469"/>
                      <a:chOff x="0" y="0"/>
                      <a:chExt cx="1096" cy="469"/>
                    </a:xfrm>
                  </p:grpSpPr>
                  <p:grpSp>
                    <p:nvGrpSpPr>
                      <p:cNvPr id="14404" name="Group 48"/>
                      <p:cNvGrpSpPr/>
                      <p:nvPr/>
                    </p:nvGrpSpPr>
                    <p:grpSpPr>
                      <a:xfrm>
                        <a:off x="0" y="0"/>
                        <a:ext cx="961" cy="469"/>
                        <a:chOff x="0" y="0"/>
                        <a:chExt cx="961" cy="469"/>
                      </a:xfrm>
                    </p:grpSpPr>
                    <p:grpSp>
                      <p:nvGrpSpPr>
                        <p:cNvPr id="14405" name="Group 50"/>
                        <p:cNvGrpSpPr/>
                        <p:nvPr/>
                      </p:nvGrpSpPr>
                      <p:grpSpPr>
                        <a:xfrm>
                          <a:off x="0" y="0"/>
                          <a:ext cx="62" cy="469"/>
                          <a:chOff x="0" y="0"/>
                          <a:chExt cx="62" cy="469"/>
                        </a:xfrm>
                      </p:grpSpPr>
                      <p:sp>
                        <p:nvSpPr>
                          <p:cNvPr id="14406" name="Line 52"/>
                          <p:cNvSpPr/>
                          <p:nvPr/>
                        </p:nvSpPr>
                        <p:spPr>
                          <a:xfrm>
                            <a:off x="0" y="157"/>
                            <a:ext cx="0" cy="156"/>
                          </a:xfrm>
                          <a:prstGeom prst="line">
                            <a:avLst/>
                          </a:prstGeom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 anchor="t" anchorCtr="0"/>
                          <a:p>
                            <a:endParaRPr lang="zh-CN" altLang="en-US">
                              <a:latin typeface="Arial" panose="020B0604020202020204" pitchFamily="34" charset="0"/>
                              <a:ea typeface="宋体" panose="02010600030101010101" pitchFamily="2" charset="-122"/>
                            </a:endParaRPr>
                          </a:p>
                        </p:txBody>
                      </p:sp>
                      <p:sp>
                        <p:nvSpPr>
                          <p:cNvPr id="14407" name="Line 51"/>
                          <p:cNvSpPr/>
                          <p:nvPr/>
                        </p:nvSpPr>
                        <p:spPr>
                          <a:xfrm>
                            <a:off x="61" y="0"/>
                            <a:ext cx="1" cy="469"/>
                          </a:xfrm>
                          <a:prstGeom prst="line">
                            <a:avLst/>
                          </a:prstGeom>
                          <a:ln w="9525" cap="flat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 anchor="t" anchorCtr="0"/>
                          <a:p>
                            <a:endParaRPr lang="zh-CN" altLang="en-US">
                              <a:latin typeface="Arial" panose="020B0604020202020204" pitchFamily="34" charset="0"/>
                              <a:ea typeface="宋体" panose="02010600030101010101" pitchFamily="2" charset="-122"/>
                            </a:endParaRPr>
                          </a:p>
                        </p:txBody>
                      </p:sp>
                    </p:grpSp>
                    <p:sp>
                      <p:nvSpPr>
                        <p:cNvPr id="14408" name="Line 49"/>
                        <p:cNvSpPr/>
                        <p:nvPr/>
                      </p:nvSpPr>
                      <p:spPr>
                        <a:xfrm>
                          <a:off x="61" y="223"/>
                          <a:ext cx="900" cy="1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anchor="t" anchorCtr="0"/>
                        <a:p>
                          <a:endParaRPr lang="zh-CN" altLang="en-US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</p:grpSp>
                  <p:sp>
                    <p:nvSpPr>
                      <p:cNvPr id="14409" name="Line 47"/>
                      <p:cNvSpPr/>
                      <p:nvPr/>
                    </p:nvSpPr>
                    <p:spPr>
                      <a:xfrm flipV="1">
                        <a:off x="916" y="61"/>
                        <a:ext cx="180" cy="15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anchor="t" anchorCtr="0"/>
                      <a:p>
                        <a:endParaRPr lang="zh-CN" altLang="en-US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14410" name="Line 45"/>
                    <p:cNvSpPr/>
                    <p:nvPr/>
                  </p:nvSpPr>
                  <p:spPr>
                    <a:xfrm>
                      <a:off x="1261" y="238"/>
                      <a:ext cx="360" cy="1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p>
                      <a:endParaRPr lang="zh-CN" altLang="en-US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4411" name="Line 43"/>
                  <p:cNvSpPr/>
                  <p:nvPr/>
                </p:nvSpPr>
                <p:spPr>
                  <a:xfrm>
                    <a:off x="1621" y="202"/>
                    <a:ext cx="1" cy="780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p>
                    <a:endParaRPr lang="zh-CN" altLang="en-US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4412" name="Line 41"/>
                <p:cNvSpPr/>
                <p:nvPr/>
              </p:nvSpPr>
              <p:spPr>
                <a:xfrm>
                  <a:off x="1081" y="952"/>
                  <a:ext cx="540" cy="1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13" name="AutoShape 40"/>
                <p:cNvSpPr/>
                <p:nvPr/>
              </p:nvSpPr>
              <p:spPr>
                <a:xfrm>
                  <a:off x="706" y="796"/>
                  <a:ext cx="360" cy="312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endParaRPr lang="zh-CN" altLang="en-US" sz="2800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4414" name="Line 38"/>
              <p:cNvSpPr/>
              <p:nvPr/>
            </p:nvSpPr>
            <p:spPr>
              <a:xfrm>
                <a:off x="360" y="952"/>
                <a:ext cx="540" cy="1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415" name="Line 36"/>
            <p:cNvSpPr/>
            <p:nvPr/>
          </p:nvSpPr>
          <p:spPr>
            <a:xfrm>
              <a:off x="0" y="937"/>
              <a:ext cx="360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16" name="Line 35"/>
            <p:cNvSpPr/>
            <p:nvPr/>
          </p:nvSpPr>
          <p:spPr>
            <a:xfrm>
              <a:off x="0" y="217"/>
              <a:ext cx="540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417" name="Line 34"/>
            <p:cNvSpPr/>
            <p:nvPr/>
          </p:nvSpPr>
          <p:spPr>
            <a:xfrm>
              <a:off x="0" y="202"/>
              <a:ext cx="1" cy="7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6299200" y="4429760"/>
            <a:ext cx="36513" cy="365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椭圆 2"/>
          <p:cNvSpPr/>
          <p:nvPr/>
        </p:nvSpPr>
        <p:spPr>
          <a:xfrm>
            <a:off x="6943725" y="4418648"/>
            <a:ext cx="36513" cy="365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椭圆 3"/>
          <p:cNvSpPr/>
          <p:nvPr/>
        </p:nvSpPr>
        <p:spPr>
          <a:xfrm>
            <a:off x="3851910" y="4018915"/>
            <a:ext cx="72000" cy="72000"/>
          </a:xfrm>
          <a:prstGeom prst="ellips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741160" y="3896360"/>
            <a:ext cx="72000" cy="72000"/>
          </a:xfrm>
          <a:prstGeom prst="ellips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1" name="Picture 2" descr="2-14 家庭电路都是并联电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779588"/>
            <a:ext cx="5368925" cy="28876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2" name="组合 6147"/>
          <p:cNvGrpSpPr/>
          <p:nvPr/>
        </p:nvGrpSpPr>
        <p:grpSpPr>
          <a:xfrm>
            <a:off x="127000" y="-223837"/>
            <a:ext cx="2873375" cy="809625"/>
            <a:chOff x="0" y="0"/>
            <a:chExt cx="4527" cy="1273"/>
          </a:xfrm>
        </p:grpSpPr>
        <p:sp>
          <p:nvSpPr>
            <p:cNvPr id="15363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4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5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6" name="文本框 6151"/>
            <p:cNvSpPr txBox="1"/>
            <p:nvPr/>
          </p:nvSpPr>
          <p:spPr>
            <a:xfrm>
              <a:off x="878" y="432"/>
              <a:ext cx="36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生活中的电路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5367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368" name="组合 3"/>
          <p:cNvGrpSpPr/>
          <p:nvPr/>
        </p:nvGrpSpPr>
        <p:grpSpPr>
          <a:xfrm>
            <a:off x="252413" y="7000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5371" name="Rectangle 16"/>
          <p:cNvSpPr/>
          <p:nvPr/>
        </p:nvSpPr>
        <p:spPr>
          <a:xfrm>
            <a:off x="468313" y="1276350"/>
            <a:ext cx="80645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家庭电路中，哪些是串联的，哪些是并联的？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6804" name="Rectangle 4"/>
          <p:cNvSpPr/>
          <p:nvPr/>
        </p:nvSpPr>
        <p:spPr>
          <a:xfrm>
            <a:off x="468313" y="3219450"/>
            <a:ext cx="8207375" cy="1050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家庭中的电灯、电扇、电冰箱、电视机、电脑等用电器大多是并联在电路中的。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5" name="Rectangle 5"/>
          <p:cNvSpPr/>
          <p:nvPr/>
        </p:nvSpPr>
        <p:spPr>
          <a:xfrm>
            <a:off x="468313" y="4156075"/>
            <a:ext cx="8172450" cy="1049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用来装饰居室、烘托欢乐气氛的彩色小灯泡，有些是串联和并联组合而成的。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387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交流与讨论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16390" name="Picture 9" descr="2-14 家庭电路都是并联电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4545" y="628015"/>
            <a:ext cx="4994275" cy="2687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4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7409" name="组合 3"/>
          <p:cNvGrpSpPr/>
          <p:nvPr/>
        </p:nvGrpSpPr>
        <p:grpSpPr>
          <a:xfrm>
            <a:off x="252413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7412" name="Rectangle 5"/>
          <p:cNvSpPr/>
          <p:nvPr/>
        </p:nvSpPr>
        <p:spPr>
          <a:xfrm>
            <a:off x="179388" y="700088"/>
            <a:ext cx="8748712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如图所示是一个简化了的玩具警车的电路图。电路图中的小灯泡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与小电动机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是串联还是并联的？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413" name="Picture 40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3348038" y="2066925"/>
            <a:ext cx="2808287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3" name="Picture 4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1764030" y="916305"/>
            <a:ext cx="5445125" cy="2875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Rectangle 1"/>
          <p:cNvSpPr/>
          <p:nvPr/>
        </p:nvSpPr>
        <p:spPr>
          <a:xfrm>
            <a:off x="250825" y="844233"/>
            <a:ext cx="8748713" cy="28613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在连接串、并联电路中，小鑫将两个灯泡和一个开关与电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源连成了一个电路，闭合开关后，发现两灯都不亮，经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检查，发现有一个灯泡与灯座接触不良。将这个灯泡安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装好后，再次闭合开关，两灯都发光了。因此可以判定，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两灯的连接关系为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3575" y="3147378"/>
            <a:ext cx="7921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串联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Rectangle 1"/>
          <p:cNvSpPr/>
          <p:nvPr/>
        </p:nvSpPr>
        <p:spPr>
          <a:xfrm>
            <a:off x="468313" y="463233"/>
            <a:ext cx="8208962" cy="39693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马路上的路灯总是一起亮，一起灭。如果它们其中一盏灯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的灯丝断了，其他灯仍能正常发光。根据这些现象判断路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灯是                                                                           （         ）  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串联的        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B.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并联的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可能是串联的，也可能是并联的     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D.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不能确定是何种连接方式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40638" y="1708150"/>
            <a:ext cx="385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5" name="Rectangle 1"/>
          <p:cNvSpPr/>
          <p:nvPr/>
        </p:nvSpPr>
        <p:spPr>
          <a:xfrm>
            <a:off x="407988" y="548958"/>
            <a:ext cx="8280400" cy="17532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3.如图所示，当S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闭合时发光的灯泡是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，当S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闭合，S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断开时，发光的灯泡是</a:t>
            </a:r>
            <a:r>
              <a:rPr lang="en-US" altLang="zh-CN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，若将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均闭合，此时电路的连接方式是</a:t>
            </a:r>
            <a:r>
              <a:rPr lang="zh-CN" altLang="en-US" sz="2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    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baseline="-25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9250" y="631825"/>
            <a:ext cx="758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40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27575" y="1195388"/>
            <a:ext cx="790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40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6638" y="1749425"/>
            <a:ext cx="892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并联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976731" y="4297350"/>
            <a:ext cx="54000" cy="5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3867358" y="3848710"/>
            <a:ext cx="378460" cy="223520"/>
            <a:chOff x="7750" y="8410"/>
            <a:chExt cx="596" cy="352"/>
          </a:xfrm>
          <a:solidFill>
            <a:srgbClr val="F2F2F2"/>
          </a:solidFill>
        </p:grpSpPr>
        <p:sp>
          <p:nvSpPr>
            <p:cNvPr id="8" name="矩形 7"/>
            <p:cNvSpPr/>
            <p:nvPr/>
          </p:nvSpPr>
          <p:spPr>
            <a:xfrm>
              <a:off x="7750" y="8410"/>
              <a:ext cx="464" cy="3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762" y="8453"/>
              <a:ext cx="584" cy="273"/>
              <a:chOff x="7762" y="8453"/>
              <a:chExt cx="584" cy="273"/>
            </a:xfrm>
            <a:grpFill/>
          </p:grpSpPr>
          <p:sp>
            <p:nvSpPr>
              <p:cNvPr id="10" name="椭圆 9"/>
              <p:cNvSpPr/>
              <p:nvPr/>
            </p:nvSpPr>
            <p:spPr>
              <a:xfrm>
                <a:off x="7762" y="8610"/>
                <a:ext cx="120" cy="117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flipV="1">
                <a:off x="7882" y="8453"/>
                <a:ext cx="465" cy="162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组合 62"/>
          <p:cNvGrpSpPr/>
          <p:nvPr/>
        </p:nvGrpSpPr>
        <p:grpSpPr>
          <a:xfrm rot="16200000" flipV="1">
            <a:off x="3236782" y="3308116"/>
            <a:ext cx="92710" cy="321310"/>
            <a:chOff x="10088" y="4701"/>
            <a:chExt cx="146" cy="506"/>
          </a:xfrm>
          <a:solidFill>
            <a:srgbClr val="F2F2F2"/>
          </a:solidFill>
        </p:grpSpPr>
        <p:sp>
          <p:nvSpPr>
            <p:cNvPr id="64" name="矩形 63"/>
            <p:cNvSpPr/>
            <p:nvPr/>
          </p:nvSpPr>
          <p:spPr>
            <a:xfrm flipH="1">
              <a:off x="10088" y="4713"/>
              <a:ext cx="146" cy="4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 flipH="1">
              <a:off x="10099" y="4701"/>
              <a:ext cx="122" cy="506"/>
              <a:chOff x="3810" y="7933"/>
              <a:chExt cx="123" cy="432"/>
            </a:xfrm>
            <a:grpFill/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3810" y="7933"/>
                <a:ext cx="0" cy="432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3933" y="8028"/>
                <a:ext cx="0" cy="242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" name="组合 67"/>
          <p:cNvGrpSpPr/>
          <p:nvPr/>
        </p:nvGrpSpPr>
        <p:grpSpPr>
          <a:xfrm rot="5400000">
            <a:off x="5282309" y="3091498"/>
            <a:ext cx="378460" cy="223520"/>
            <a:chOff x="7750" y="8410"/>
            <a:chExt cx="596" cy="352"/>
          </a:xfrm>
          <a:solidFill>
            <a:srgbClr val="F2F2F2"/>
          </a:solidFill>
        </p:grpSpPr>
        <p:sp>
          <p:nvSpPr>
            <p:cNvPr id="69" name="矩形 68"/>
            <p:cNvSpPr/>
            <p:nvPr/>
          </p:nvSpPr>
          <p:spPr>
            <a:xfrm>
              <a:off x="7750" y="8410"/>
              <a:ext cx="464" cy="35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7762" y="8453"/>
              <a:ext cx="584" cy="273"/>
              <a:chOff x="7762" y="8453"/>
              <a:chExt cx="584" cy="273"/>
            </a:xfrm>
            <a:grpFill/>
          </p:grpSpPr>
          <p:sp>
            <p:nvSpPr>
              <p:cNvPr id="71" name="椭圆 70"/>
              <p:cNvSpPr/>
              <p:nvPr/>
            </p:nvSpPr>
            <p:spPr>
              <a:xfrm>
                <a:off x="7762" y="8610"/>
                <a:ext cx="120" cy="117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 flipV="1">
                <a:off x="7882" y="8453"/>
                <a:ext cx="465" cy="162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3" name="文本框 50"/>
          <p:cNvSpPr txBox="1"/>
          <p:nvPr/>
        </p:nvSpPr>
        <p:spPr>
          <a:xfrm>
            <a:off x="5549265" y="3021965"/>
            <a:ext cx="546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400" baseline="-25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0" name="文本框 50"/>
          <p:cNvSpPr txBox="1"/>
          <p:nvPr/>
        </p:nvSpPr>
        <p:spPr>
          <a:xfrm>
            <a:off x="4763770" y="3021965"/>
            <a:ext cx="513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aseline="-25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1" name="直接连接符 80"/>
          <p:cNvCxnSpPr/>
          <p:nvPr/>
        </p:nvCxnSpPr>
        <p:spPr>
          <a:xfrm flipH="1" flipV="1">
            <a:off x="4003040" y="4152900"/>
            <a:ext cx="2540" cy="17970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>
            <a:off x="3275965" y="3508375"/>
            <a:ext cx="3175" cy="80708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组合 120"/>
          <p:cNvGrpSpPr/>
          <p:nvPr/>
        </p:nvGrpSpPr>
        <p:grpSpPr>
          <a:xfrm>
            <a:off x="5214148" y="3718242"/>
            <a:ext cx="377190" cy="377190"/>
            <a:chOff x="11813" y="1104"/>
            <a:chExt cx="594" cy="594"/>
          </a:xfrm>
          <a:solidFill>
            <a:srgbClr val="F2F2F2"/>
          </a:solidFill>
        </p:grpSpPr>
        <p:sp>
          <p:nvSpPr>
            <p:cNvPr id="122" name="椭圆 121"/>
            <p:cNvSpPr/>
            <p:nvPr/>
          </p:nvSpPr>
          <p:spPr>
            <a:xfrm>
              <a:off x="11813" y="1104"/>
              <a:ext cx="595" cy="5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11830" y="1122"/>
              <a:ext cx="565" cy="56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cxnSp>
          <p:nvCxnSpPr>
            <p:cNvPr id="124" name="直接连接符 123"/>
            <p:cNvCxnSpPr>
              <a:stCxn id="123" idx="1"/>
              <a:endCxn id="123" idx="5"/>
            </p:cNvCxnSpPr>
            <p:nvPr/>
          </p:nvCxnSpPr>
          <p:spPr>
            <a:xfrm>
              <a:off x="11913" y="1205"/>
              <a:ext cx="400" cy="403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>
              <a:stCxn id="123" idx="7"/>
              <a:endCxn id="123" idx="3"/>
            </p:cNvCxnSpPr>
            <p:nvPr/>
          </p:nvCxnSpPr>
          <p:spPr>
            <a:xfrm flipH="1">
              <a:off x="11913" y="1205"/>
              <a:ext cx="400" cy="403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7" name="直接连接符 126"/>
          <p:cNvCxnSpPr/>
          <p:nvPr/>
        </p:nvCxnSpPr>
        <p:spPr>
          <a:xfrm>
            <a:off x="3282950" y="2795270"/>
            <a:ext cx="0" cy="63563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4001135" y="3561080"/>
            <a:ext cx="519430" cy="444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2" name="组合 131"/>
          <p:cNvGrpSpPr/>
          <p:nvPr/>
        </p:nvGrpSpPr>
        <p:grpSpPr>
          <a:xfrm>
            <a:off x="4528983" y="3351212"/>
            <a:ext cx="377190" cy="377190"/>
            <a:chOff x="11813" y="1104"/>
            <a:chExt cx="594" cy="594"/>
          </a:xfrm>
          <a:solidFill>
            <a:srgbClr val="F2F2F2"/>
          </a:solidFill>
        </p:grpSpPr>
        <p:sp>
          <p:nvSpPr>
            <p:cNvPr id="133" name="椭圆 132"/>
            <p:cNvSpPr/>
            <p:nvPr/>
          </p:nvSpPr>
          <p:spPr>
            <a:xfrm>
              <a:off x="11813" y="1104"/>
              <a:ext cx="595" cy="5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11830" y="1122"/>
              <a:ext cx="565" cy="56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cxnSp>
          <p:nvCxnSpPr>
            <p:cNvPr id="135" name="直接连接符 134"/>
            <p:cNvCxnSpPr>
              <a:stCxn id="134" idx="1"/>
              <a:endCxn id="134" idx="5"/>
            </p:cNvCxnSpPr>
            <p:nvPr/>
          </p:nvCxnSpPr>
          <p:spPr>
            <a:xfrm>
              <a:off x="11913" y="1205"/>
              <a:ext cx="400" cy="403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>
              <a:stCxn id="134" idx="7"/>
              <a:endCxn id="134" idx="3"/>
            </p:cNvCxnSpPr>
            <p:nvPr/>
          </p:nvCxnSpPr>
          <p:spPr>
            <a:xfrm flipH="1">
              <a:off x="11913" y="1205"/>
              <a:ext cx="400" cy="403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5" name="直接连接符 184"/>
          <p:cNvCxnSpPr/>
          <p:nvPr/>
        </p:nvCxnSpPr>
        <p:spPr>
          <a:xfrm>
            <a:off x="3279140" y="4316095"/>
            <a:ext cx="2128520" cy="16510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接连接符 185"/>
          <p:cNvCxnSpPr/>
          <p:nvPr/>
        </p:nvCxnSpPr>
        <p:spPr>
          <a:xfrm>
            <a:off x="4882515" y="3513455"/>
            <a:ext cx="519430" cy="444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接连接符 186"/>
          <p:cNvCxnSpPr/>
          <p:nvPr/>
        </p:nvCxnSpPr>
        <p:spPr>
          <a:xfrm flipV="1">
            <a:off x="5403215" y="4105910"/>
            <a:ext cx="1270" cy="22669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接连接符 187"/>
          <p:cNvCxnSpPr/>
          <p:nvPr/>
        </p:nvCxnSpPr>
        <p:spPr>
          <a:xfrm flipV="1">
            <a:off x="5401945" y="3509010"/>
            <a:ext cx="1270" cy="22669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/>
          <p:cNvCxnSpPr/>
          <p:nvPr/>
        </p:nvCxnSpPr>
        <p:spPr>
          <a:xfrm flipH="1" flipV="1">
            <a:off x="4003040" y="3380105"/>
            <a:ext cx="2540" cy="40195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0" name="组合 189"/>
          <p:cNvGrpSpPr/>
          <p:nvPr/>
        </p:nvGrpSpPr>
        <p:grpSpPr>
          <a:xfrm>
            <a:off x="3815243" y="3003232"/>
            <a:ext cx="377190" cy="377190"/>
            <a:chOff x="11813" y="1104"/>
            <a:chExt cx="594" cy="594"/>
          </a:xfrm>
          <a:solidFill>
            <a:srgbClr val="F2F2F2"/>
          </a:solidFill>
        </p:grpSpPr>
        <p:sp>
          <p:nvSpPr>
            <p:cNvPr id="191" name="椭圆 190"/>
            <p:cNvSpPr/>
            <p:nvPr/>
          </p:nvSpPr>
          <p:spPr>
            <a:xfrm>
              <a:off x="11813" y="1104"/>
              <a:ext cx="595" cy="59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11830" y="1122"/>
              <a:ext cx="565" cy="567"/>
            </a:xfrm>
            <a:prstGeom prst="ellipse">
              <a:avLst/>
            </a:prstGeom>
            <a:grp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cxnSp>
          <p:nvCxnSpPr>
            <p:cNvPr id="193" name="直接连接符 192"/>
            <p:cNvCxnSpPr>
              <a:stCxn id="192" idx="1"/>
              <a:endCxn id="192" idx="5"/>
            </p:cNvCxnSpPr>
            <p:nvPr/>
          </p:nvCxnSpPr>
          <p:spPr>
            <a:xfrm>
              <a:off x="11913" y="1205"/>
              <a:ext cx="400" cy="403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>
              <a:stCxn id="192" idx="7"/>
              <a:endCxn id="192" idx="3"/>
            </p:cNvCxnSpPr>
            <p:nvPr/>
          </p:nvCxnSpPr>
          <p:spPr>
            <a:xfrm flipH="1">
              <a:off x="11913" y="1205"/>
              <a:ext cx="400" cy="403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5" name="直接连接符 194"/>
          <p:cNvCxnSpPr/>
          <p:nvPr/>
        </p:nvCxnSpPr>
        <p:spPr>
          <a:xfrm flipV="1">
            <a:off x="4003675" y="2804160"/>
            <a:ext cx="635" cy="21018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/>
          <p:nvPr/>
        </p:nvCxnSpPr>
        <p:spPr>
          <a:xfrm>
            <a:off x="3275965" y="2787650"/>
            <a:ext cx="2128520" cy="16510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/>
          <p:nvPr/>
        </p:nvCxnSpPr>
        <p:spPr>
          <a:xfrm flipV="1">
            <a:off x="5400675" y="2804160"/>
            <a:ext cx="1270" cy="22669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>
          <a:xfrm flipV="1">
            <a:off x="5400675" y="3307080"/>
            <a:ext cx="1270" cy="226695"/>
          </a:xfrm>
          <a:prstGeom prst="line">
            <a:avLst/>
          </a:prstGeom>
          <a:ln w="1905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椭圆 198"/>
          <p:cNvSpPr/>
          <p:nvPr/>
        </p:nvSpPr>
        <p:spPr>
          <a:xfrm>
            <a:off x="5376271" y="3488995"/>
            <a:ext cx="54000" cy="5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3978001" y="3536620"/>
            <a:ext cx="54000" cy="5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2" name="椭圆 201"/>
          <p:cNvSpPr/>
          <p:nvPr/>
        </p:nvSpPr>
        <p:spPr>
          <a:xfrm>
            <a:off x="3983716" y="2769540"/>
            <a:ext cx="54000" cy="54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3" name="文本框 50"/>
          <p:cNvSpPr txBox="1"/>
          <p:nvPr/>
        </p:nvSpPr>
        <p:spPr>
          <a:xfrm>
            <a:off x="4163060" y="2882900"/>
            <a:ext cx="513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400" baseline="-25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" name="文本框 50"/>
          <p:cNvSpPr txBox="1"/>
          <p:nvPr/>
        </p:nvSpPr>
        <p:spPr>
          <a:xfrm>
            <a:off x="5582285" y="3836670"/>
            <a:ext cx="513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400" baseline="-25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5" name="文本框 50"/>
          <p:cNvSpPr txBox="1"/>
          <p:nvPr/>
        </p:nvSpPr>
        <p:spPr>
          <a:xfrm>
            <a:off x="3576955" y="3735705"/>
            <a:ext cx="546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aseline="-25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Rectangle 2"/>
          <p:cNvSpPr/>
          <p:nvPr/>
        </p:nvSpPr>
        <p:spPr>
          <a:xfrm>
            <a:off x="468313" y="627063"/>
            <a:ext cx="8064500" cy="1754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在实际电路中，用电器常常不止一个，用电器之间的连接方式也不尽相同，请同学们比较一下下面两种连接方式各有什么特点？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122" name="组合 3"/>
          <p:cNvGrpSpPr/>
          <p:nvPr/>
        </p:nvGrpSpPr>
        <p:grpSpPr>
          <a:xfrm>
            <a:off x="252413" y="2682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67590" name="Picture 6" descr="13-2图片-22彩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2427288"/>
            <a:ext cx="3240088" cy="2430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91" name="Picture 7"/>
          <p:cNvPicPr>
            <a:picLocks noChangeAspect="1"/>
          </p:cNvPicPr>
          <p:nvPr/>
        </p:nvPicPr>
        <p:blipFill>
          <a:blip r:embed="rId2"/>
          <a:srcRect l="9041" r="9041" b="8163"/>
          <a:stretch>
            <a:fillRect/>
          </a:stretch>
        </p:blipFill>
        <p:spPr>
          <a:xfrm>
            <a:off x="4716463" y="2427288"/>
            <a:ext cx="2998787" cy="2392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文本框 3"/>
          <p:cNvSpPr txBox="1"/>
          <p:nvPr/>
        </p:nvSpPr>
        <p:spPr>
          <a:xfrm>
            <a:off x="3421063" y="917575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文本框 99"/>
          <p:cNvSpPr txBox="1"/>
          <p:nvPr/>
        </p:nvSpPr>
        <p:spPr>
          <a:xfrm>
            <a:off x="539750" y="1419860"/>
            <a:ext cx="7921625" cy="2861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知道什么是串联和并联；会画简单的串、并联电路 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通过实验探究出串、并联电路的特点，会连接简单的串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联和并联电路 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尝试根据已有的知识、经验，按要求设计简单的串、并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联电路。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323850" y="3397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Group 2"/>
          <p:cNvGrpSpPr/>
          <p:nvPr/>
        </p:nvGrpSpPr>
        <p:grpSpPr>
          <a:xfrm>
            <a:off x="1871663" y="2211388"/>
            <a:ext cx="5110162" cy="2535237"/>
            <a:chOff x="0" y="0"/>
            <a:chExt cx="3719" cy="2154"/>
          </a:xfrm>
        </p:grpSpPr>
        <p:pic>
          <p:nvPicPr>
            <p:cNvPr id="7170" name="Picture 5" descr="H:\2\人教教参资源\九\图\小灯泡.JPG"/>
            <p:cNvPicPr>
              <a:picLocks noChangeAspect="1"/>
            </p:cNvPicPr>
            <p:nvPr/>
          </p:nvPicPr>
          <p:blipFill>
            <a:blip r:embed="rId1">
              <a:lum bright="-6000"/>
            </a:blip>
            <a:stretch>
              <a:fillRect/>
            </a:stretch>
          </p:blipFill>
          <p:spPr>
            <a:xfrm>
              <a:off x="1519" y="136"/>
              <a:ext cx="1025" cy="7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1" name="Picture 10" descr="H:\2\人教教参资源\九\图\电池组.JPG"/>
            <p:cNvPicPr>
              <a:picLocks noChangeAspect="1"/>
            </p:cNvPicPr>
            <p:nvPr/>
          </p:nvPicPr>
          <p:blipFill>
            <a:blip r:embed="rId2">
              <a:lum bright="-6000"/>
            </a:blip>
            <a:stretch>
              <a:fillRect/>
            </a:stretch>
          </p:blipFill>
          <p:spPr>
            <a:xfrm>
              <a:off x="1769" y="1247"/>
              <a:ext cx="1329" cy="5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AutoShape 5"/>
            <p:cNvSpPr/>
            <p:nvPr/>
          </p:nvSpPr>
          <p:spPr>
            <a:xfrm>
              <a:off x="0" y="0"/>
              <a:ext cx="3719" cy="2154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7173" name="图片 7" descr="导线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B0A6A5">
                    <a:alpha val="100000"/>
                  </a:srgbClr>
                </a:clrFrom>
                <a:clrTo>
                  <a:srgbClr val="B0A6A5">
                    <a:alpha val="100000"/>
                    <a:alpha val="0"/>
                  </a:srgbClr>
                </a:clrTo>
              </a:clrChange>
              <a:lum bright="23996" contrast="29999"/>
            </a:blip>
            <a:stretch>
              <a:fillRect/>
            </a:stretch>
          </p:blipFill>
          <p:spPr>
            <a:xfrm>
              <a:off x="158" y="680"/>
              <a:ext cx="1170" cy="13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4" name="Picture 3" descr="H:\2\人教教参资源\九\图\铡刀开关.JPG"/>
            <p:cNvPicPr>
              <a:picLocks noChangeAspect="1"/>
            </p:cNvPicPr>
            <p:nvPr/>
          </p:nvPicPr>
          <p:blipFill>
            <a:blip r:embed="rId4">
              <a:lum bright="-6000"/>
            </a:blip>
            <a:stretch>
              <a:fillRect/>
            </a:stretch>
          </p:blipFill>
          <p:spPr>
            <a:xfrm>
              <a:off x="363" y="90"/>
              <a:ext cx="962" cy="6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Picture 5" descr="H:\2\人教教参资源\九\图\小灯泡.JPG"/>
            <p:cNvPicPr>
              <a:picLocks noChangeAspect="1"/>
            </p:cNvPicPr>
            <p:nvPr/>
          </p:nvPicPr>
          <p:blipFill>
            <a:blip r:embed="rId1">
              <a:lum bright="-6000"/>
            </a:blip>
            <a:stretch>
              <a:fillRect/>
            </a:stretch>
          </p:blipFill>
          <p:spPr>
            <a:xfrm>
              <a:off x="2581" y="385"/>
              <a:ext cx="1025" cy="7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6" name="Rectangle 12"/>
          <p:cNvSpPr/>
          <p:nvPr/>
        </p:nvSpPr>
        <p:spPr>
          <a:xfrm>
            <a:off x="323850" y="627063"/>
            <a:ext cx="8351838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用一个电源、两个灯泡、一个开关和一些导线组成电路，要想让两个小灯泡都发光，可以有几种接法？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177" name="组合 3"/>
          <p:cNvGrpSpPr/>
          <p:nvPr/>
        </p:nvGrpSpPr>
        <p:grpSpPr>
          <a:xfrm>
            <a:off x="252413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6147"/>
          <p:cNvGrpSpPr/>
          <p:nvPr/>
        </p:nvGrpSpPr>
        <p:grpSpPr>
          <a:xfrm>
            <a:off x="127000" y="-150812"/>
            <a:ext cx="2517775" cy="809625"/>
            <a:chOff x="0" y="0"/>
            <a:chExt cx="3967" cy="1273"/>
          </a:xfrm>
        </p:grpSpPr>
        <p:sp>
          <p:nvSpPr>
            <p:cNvPr id="819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7" name="文本框 6151"/>
            <p:cNvSpPr txBox="1"/>
            <p:nvPr/>
          </p:nvSpPr>
          <p:spPr>
            <a:xfrm>
              <a:off x="878" y="432"/>
              <a:ext cx="308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串联和并联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198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99" name="组合 3"/>
          <p:cNvGrpSpPr/>
          <p:nvPr/>
        </p:nvGrpSpPr>
        <p:grpSpPr>
          <a:xfrm>
            <a:off x="323850" y="7000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8202" name="Picture 5" descr="H:\2\人教教参资源\九\图\小灯泡.JPG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1214438" y="2716213"/>
            <a:ext cx="1433512" cy="1027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Picture 10" descr="H:\2\人教教参资源\九\图\电池组.JPG"/>
          <p:cNvPicPr>
            <a:picLocks noChangeAspect="1"/>
          </p:cNvPicPr>
          <p:nvPr/>
        </p:nvPicPr>
        <p:blipFill>
          <a:blip r:embed="rId2">
            <a:lum bright="-6000"/>
          </a:blip>
          <a:stretch>
            <a:fillRect/>
          </a:stretch>
        </p:blipFill>
        <p:spPr>
          <a:xfrm>
            <a:off x="2798763" y="1379538"/>
            <a:ext cx="1855787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Picture 3" descr="H:\2\人教教参资源\九\图\铡刀开关.JPG"/>
          <p:cNvPicPr>
            <a:picLocks noChangeAspect="1"/>
          </p:cNvPicPr>
          <p:nvPr/>
        </p:nvPicPr>
        <p:blipFill>
          <a:blip r:embed="rId3">
            <a:lum bright="-6000"/>
          </a:blip>
          <a:stretch>
            <a:fillRect/>
          </a:stretch>
        </p:blipFill>
        <p:spPr>
          <a:xfrm>
            <a:off x="900113" y="1347788"/>
            <a:ext cx="1343025" cy="881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Picture 5" descr="H:\2\人教教参资源\九\图\小灯泡.JPG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3211513" y="2389188"/>
            <a:ext cx="1430337" cy="1027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10" name="未知"/>
          <p:cNvSpPr/>
          <p:nvPr/>
        </p:nvSpPr>
        <p:spPr>
          <a:xfrm>
            <a:off x="4427538" y="1801813"/>
            <a:ext cx="522287" cy="1238250"/>
          </a:xfrm>
          <a:custGeom>
            <a:avLst/>
            <a:gdLst/>
            <a:ahLst/>
            <a:cxnLst>
              <a:cxn ang="0">
                <a:pos x="132612021" y="0"/>
              </a:cxn>
              <a:cxn ang="0">
                <a:pos x="707916681" y="656189178"/>
              </a:cxn>
              <a:cxn ang="0">
                <a:pos x="0" y="1778727665"/>
              </a:cxn>
            </a:cxnLst>
            <a:pathLst>
              <a:path w="374" h="862">
                <a:moveTo>
                  <a:pt x="68" y="0"/>
                </a:moveTo>
                <a:cubicBezTo>
                  <a:pt x="221" y="87"/>
                  <a:pt x="374" y="174"/>
                  <a:pt x="363" y="318"/>
                </a:cubicBezTo>
                <a:cubicBezTo>
                  <a:pt x="352" y="462"/>
                  <a:pt x="176" y="662"/>
                  <a:pt x="0" y="86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911" name="未知"/>
          <p:cNvSpPr/>
          <p:nvPr/>
        </p:nvSpPr>
        <p:spPr>
          <a:xfrm>
            <a:off x="2411413" y="3076575"/>
            <a:ext cx="1046162" cy="358775"/>
          </a:xfrm>
          <a:custGeom>
            <a:avLst/>
            <a:gdLst/>
            <a:ahLst/>
            <a:cxnLst>
              <a:cxn ang="0">
                <a:pos x="1461221409" y="0"/>
              </a:cxn>
              <a:cxn ang="0">
                <a:pos x="487723813" y="140047114"/>
              </a:cxn>
              <a:cxn ang="0">
                <a:pos x="0" y="514878056"/>
              </a:cxn>
            </a:cxnLst>
            <a:pathLst>
              <a:path w="749" h="250">
                <a:moveTo>
                  <a:pt x="749" y="0"/>
                </a:moveTo>
                <a:cubicBezTo>
                  <a:pt x="562" y="13"/>
                  <a:pt x="375" y="26"/>
                  <a:pt x="250" y="68"/>
                </a:cubicBezTo>
                <a:cubicBezTo>
                  <a:pt x="125" y="110"/>
                  <a:pt x="62" y="180"/>
                  <a:pt x="0" y="25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912" name="未知"/>
          <p:cNvSpPr/>
          <p:nvPr/>
        </p:nvSpPr>
        <p:spPr>
          <a:xfrm>
            <a:off x="900113" y="1924050"/>
            <a:ext cx="549275" cy="1466850"/>
          </a:xfrm>
          <a:custGeom>
            <a:avLst/>
            <a:gdLst/>
            <a:ahLst/>
            <a:cxnLst>
              <a:cxn ang="0">
                <a:pos x="767692288" y="2107393870"/>
              </a:cxn>
              <a:cxn ang="0">
                <a:pos x="58601916" y="1122842877"/>
              </a:cxn>
              <a:cxn ang="0">
                <a:pos x="412170137" y="0"/>
              </a:cxn>
            </a:cxnLst>
            <a:pathLst>
              <a:path w="393" h="1021">
                <a:moveTo>
                  <a:pt x="393" y="1021"/>
                </a:moveTo>
                <a:cubicBezTo>
                  <a:pt x="226" y="867"/>
                  <a:pt x="60" y="714"/>
                  <a:pt x="30" y="544"/>
                </a:cubicBezTo>
                <a:cubicBezTo>
                  <a:pt x="0" y="374"/>
                  <a:pt x="105" y="187"/>
                  <a:pt x="211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913" name="未知"/>
          <p:cNvSpPr/>
          <p:nvPr/>
        </p:nvSpPr>
        <p:spPr>
          <a:xfrm>
            <a:off x="1979613" y="1563688"/>
            <a:ext cx="928687" cy="301625"/>
          </a:xfrm>
          <a:custGeom>
            <a:avLst/>
            <a:gdLst/>
            <a:ahLst/>
            <a:cxnLst>
              <a:cxn ang="0">
                <a:pos x="1461795626" y="368091579"/>
              </a:cxn>
              <a:cxn ang="0">
                <a:pos x="787883755" y="18018885"/>
              </a:cxn>
              <a:cxn ang="0">
                <a:pos x="0" y="483923664"/>
              </a:cxn>
            </a:cxnLst>
            <a:pathLst>
              <a:path w="590" h="188">
                <a:moveTo>
                  <a:pt x="590" y="143"/>
                </a:moveTo>
                <a:cubicBezTo>
                  <a:pt x="503" y="71"/>
                  <a:pt x="416" y="0"/>
                  <a:pt x="318" y="7"/>
                </a:cubicBezTo>
                <a:cubicBezTo>
                  <a:pt x="220" y="14"/>
                  <a:pt x="53" y="158"/>
                  <a:pt x="0" y="18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931" name="Rectangle 43"/>
          <p:cNvSpPr/>
          <p:nvPr/>
        </p:nvSpPr>
        <p:spPr>
          <a:xfrm>
            <a:off x="539750" y="3651250"/>
            <a:ext cx="8280400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  两个小灯泡依次相连，然后连接到电路中，我们就说这两个小灯泡是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串联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7932" name="Picture 44"/>
          <p:cNvPicPr>
            <a:picLocks noChangeAspect="1"/>
          </p:cNvPicPr>
          <p:nvPr/>
        </p:nvPicPr>
        <p:blipFill>
          <a:blip r:embed="rId4">
            <a:lum bright="-6000"/>
          </a:blip>
          <a:stretch>
            <a:fillRect/>
          </a:stretch>
        </p:blipFill>
        <p:spPr>
          <a:xfrm>
            <a:off x="5651500" y="1563688"/>
            <a:ext cx="2790825" cy="1933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0" grpId="0" bldLvl="0" animBg="1"/>
      <p:bldP spid="37911" grpId="0" bldLvl="0" animBg="1"/>
      <p:bldP spid="37912" grpId="0" bldLvl="0" animBg="1"/>
      <p:bldP spid="37913" grpId="0" bldLvl="0" animBg="1"/>
      <p:bldP spid="379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7" name="Picture 5" descr="H:\2\人教教参资源\九\图\小灯泡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9175" y="2305050"/>
            <a:ext cx="1519238" cy="1081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Picture 10" descr="H:\2\人教教参资源\九\图\电池组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8750" y="900113"/>
            <a:ext cx="1970088" cy="79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 descr="H:\2\人教教参资源\九\图\铡刀开关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13" y="865188"/>
            <a:ext cx="1425575" cy="928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5" descr="H:\2\人教教参资源\九\图\小灯泡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6900" y="1962150"/>
            <a:ext cx="1519238" cy="1081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9" name="未知"/>
          <p:cNvSpPr/>
          <p:nvPr/>
        </p:nvSpPr>
        <p:spPr>
          <a:xfrm>
            <a:off x="4449763" y="1346200"/>
            <a:ext cx="554037" cy="1303338"/>
          </a:xfrm>
          <a:custGeom>
            <a:avLst/>
            <a:gdLst/>
            <a:ahLst/>
            <a:cxnLst>
              <a:cxn ang="0">
                <a:pos x="149225568" y="0"/>
              </a:cxn>
              <a:cxn ang="0">
                <a:pos x="796601620" y="726987404"/>
              </a:cxn>
              <a:cxn ang="0">
                <a:pos x="0" y="1970638182"/>
              </a:cxn>
            </a:cxnLst>
            <a:pathLst>
              <a:path w="374" h="862">
                <a:moveTo>
                  <a:pt x="68" y="0"/>
                </a:moveTo>
                <a:cubicBezTo>
                  <a:pt x="221" y="87"/>
                  <a:pt x="374" y="174"/>
                  <a:pt x="363" y="318"/>
                </a:cubicBezTo>
                <a:cubicBezTo>
                  <a:pt x="352" y="462"/>
                  <a:pt x="176" y="662"/>
                  <a:pt x="0" y="86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640" name="未知"/>
          <p:cNvSpPr/>
          <p:nvPr/>
        </p:nvSpPr>
        <p:spPr>
          <a:xfrm>
            <a:off x="706438" y="1482725"/>
            <a:ext cx="582612" cy="1543050"/>
          </a:xfrm>
          <a:custGeom>
            <a:avLst/>
            <a:gdLst/>
            <a:ahLst/>
            <a:cxnLst>
              <a:cxn ang="0">
                <a:pos x="863706826" y="2147483647"/>
              </a:cxn>
              <a:cxn ang="0">
                <a:pos x="65931519" y="1242531648"/>
              </a:cxn>
              <a:cxn ang="0">
                <a:pos x="463720649" y="0"/>
              </a:cxn>
            </a:cxnLst>
            <a:pathLst>
              <a:path w="393" h="1021">
                <a:moveTo>
                  <a:pt x="393" y="1021"/>
                </a:moveTo>
                <a:cubicBezTo>
                  <a:pt x="226" y="867"/>
                  <a:pt x="60" y="714"/>
                  <a:pt x="30" y="544"/>
                </a:cubicBezTo>
                <a:cubicBezTo>
                  <a:pt x="0" y="374"/>
                  <a:pt x="105" y="187"/>
                  <a:pt x="211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641" name="未知"/>
          <p:cNvSpPr/>
          <p:nvPr/>
        </p:nvSpPr>
        <p:spPr>
          <a:xfrm>
            <a:off x="1216025" y="2006600"/>
            <a:ext cx="2159000" cy="960438"/>
          </a:xfrm>
          <a:custGeom>
            <a:avLst/>
            <a:gdLst/>
            <a:ahLst/>
            <a:cxnLst>
              <a:cxn ang="0">
                <a:pos x="2147483647" y="1165636931"/>
              </a:cxn>
              <a:cxn ang="0">
                <a:pos x="1010854865" y="73560126"/>
              </a:cxn>
              <a:cxn ang="0">
                <a:pos x="0" y="1615483358"/>
              </a:cxn>
            </a:cxnLst>
            <a:pathLst>
              <a:path w="1292" h="571">
                <a:moveTo>
                  <a:pt x="1292" y="412"/>
                </a:moveTo>
                <a:cubicBezTo>
                  <a:pt x="934" y="206"/>
                  <a:pt x="577" y="0"/>
                  <a:pt x="362" y="26"/>
                </a:cubicBezTo>
                <a:cubicBezTo>
                  <a:pt x="147" y="52"/>
                  <a:pt x="73" y="311"/>
                  <a:pt x="0" y="571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642" name="未知"/>
          <p:cNvSpPr/>
          <p:nvPr/>
        </p:nvSpPr>
        <p:spPr>
          <a:xfrm>
            <a:off x="2238375" y="2660650"/>
            <a:ext cx="2508250" cy="82708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385904783"/>
              </a:cxn>
              <a:cxn ang="0">
                <a:pos x="1329190341" y="1350665110"/>
              </a:cxn>
              <a:cxn ang="0">
                <a:pos x="0" y="644119677"/>
              </a:cxn>
            </a:cxnLst>
            <a:pathLst>
              <a:path w="1501" h="491">
                <a:moveTo>
                  <a:pt x="1315" y="0"/>
                </a:moveTo>
                <a:cubicBezTo>
                  <a:pt x="1408" y="28"/>
                  <a:pt x="1501" y="57"/>
                  <a:pt x="1361" y="136"/>
                </a:cubicBezTo>
                <a:cubicBezTo>
                  <a:pt x="1221" y="215"/>
                  <a:pt x="703" y="461"/>
                  <a:pt x="476" y="476"/>
                </a:cubicBezTo>
                <a:cubicBezTo>
                  <a:pt x="249" y="491"/>
                  <a:pt x="124" y="359"/>
                  <a:pt x="0" y="227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643" name="未知"/>
          <p:cNvSpPr/>
          <p:nvPr/>
        </p:nvSpPr>
        <p:spPr>
          <a:xfrm>
            <a:off x="1784350" y="1133475"/>
            <a:ext cx="985838" cy="315913"/>
          </a:xfrm>
          <a:custGeom>
            <a:avLst/>
            <a:gdLst/>
            <a:ahLst/>
            <a:cxnLst>
              <a:cxn ang="0">
                <a:pos x="1647248147" y="403790560"/>
              </a:cxn>
              <a:cxn ang="0">
                <a:pos x="887839069" y="19766408"/>
              </a:cxn>
              <a:cxn ang="0">
                <a:pos x="0" y="530856546"/>
              </a:cxn>
            </a:cxnLst>
            <a:pathLst>
              <a:path w="590" h="188">
                <a:moveTo>
                  <a:pt x="590" y="143"/>
                </a:moveTo>
                <a:cubicBezTo>
                  <a:pt x="503" y="71"/>
                  <a:pt x="416" y="0"/>
                  <a:pt x="318" y="7"/>
                </a:cubicBezTo>
                <a:cubicBezTo>
                  <a:pt x="220" y="14"/>
                  <a:pt x="53" y="158"/>
                  <a:pt x="0" y="188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9226" name="组合 3"/>
          <p:cNvGrpSpPr/>
          <p:nvPr/>
        </p:nvGrpSpPr>
        <p:grpSpPr>
          <a:xfrm>
            <a:off x="252413" y="26828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69679" name="Picture 47"/>
          <p:cNvPicPr>
            <a:picLocks noChangeAspect="1"/>
          </p:cNvPicPr>
          <p:nvPr/>
        </p:nvPicPr>
        <p:blipFill>
          <a:blip r:embed="rId4">
            <a:lum bright="-6000"/>
          </a:blip>
          <a:stretch>
            <a:fillRect/>
          </a:stretch>
        </p:blipFill>
        <p:spPr>
          <a:xfrm>
            <a:off x="5867400" y="1131888"/>
            <a:ext cx="270510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80" name="Rectangle 48"/>
          <p:cNvSpPr/>
          <p:nvPr/>
        </p:nvSpPr>
        <p:spPr>
          <a:xfrm>
            <a:off x="467043" y="3719513"/>
            <a:ext cx="8280400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 两个小灯泡的两端分别连接在一起，然后连接到电路中，我们就说这两个小灯泡是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并联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67013" y="2373313"/>
            <a:ext cx="2328862" cy="1466850"/>
            <a:chOff x="4358" y="5088"/>
            <a:chExt cx="3668" cy="2309"/>
          </a:xfrm>
        </p:grpSpPr>
        <p:sp>
          <p:nvSpPr>
            <p:cNvPr id="4" name="线形标注 1 3"/>
            <p:cNvSpPr/>
            <p:nvPr/>
          </p:nvSpPr>
          <p:spPr>
            <a:xfrm>
              <a:off x="6374" y="6683"/>
              <a:ext cx="1652" cy="714"/>
            </a:xfrm>
            <a:prstGeom prst="borderCallout1">
              <a:avLst>
                <a:gd name="adj1" fmla="val 75630"/>
                <a:gd name="adj2" fmla="val 423"/>
                <a:gd name="adj3" fmla="val 18207"/>
                <a:gd name="adj4" fmla="val -110351"/>
              </a:avLst>
            </a:prstGeom>
            <a:noFill/>
            <a:ln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r>
                <a:rPr lang="zh-CN" altLang="en-US" sz="2400" b="1" strike="noStrike" noProof="1">
                  <a:solidFill>
                    <a:schemeClr val="tx1"/>
                  </a:solidFill>
                </a:rPr>
                <a:t>支路</a:t>
              </a:r>
              <a:endParaRPr lang="zh-CN" altLang="en-US" sz="2400" b="1" strike="noStrike" noProof="1">
                <a:solidFill>
                  <a:schemeClr val="tx1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358" y="5088"/>
              <a:ext cx="2048" cy="2126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828675" y="195263"/>
            <a:ext cx="4103688" cy="2233612"/>
            <a:chOff x="1120" y="1279"/>
            <a:chExt cx="6465" cy="3517"/>
          </a:xfrm>
        </p:grpSpPr>
        <p:sp>
          <p:nvSpPr>
            <p:cNvPr id="3" name="线形标注 1 2"/>
            <p:cNvSpPr/>
            <p:nvPr/>
          </p:nvSpPr>
          <p:spPr>
            <a:xfrm>
              <a:off x="4976" y="1279"/>
              <a:ext cx="1652" cy="714"/>
            </a:xfrm>
            <a:prstGeom prst="borderCallout1">
              <a:avLst>
                <a:gd name="adj1" fmla="val 75630"/>
                <a:gd name="adj2" fmla="val 423"/>
                <a:gd name="adj3" fmla="val 219426"/>
                <a:gd name="adj4" fmla="val -102743"/>
              </a:avLst>
            </a:prstGeom>
            <a:noFill/>
            <a:ln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F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r>
                <a:rPr lang="zh-CN" altLang="en-US" sz="2400" b="1" strike="noStrike" noProof="1">
                  <a:solidFill>
                    <a:schemeClr val="tx1"/>
                  </a:solidFill>
                </a:rPr>
                <a:t>干路</a:t>
              </a:r>
              <a:endParaRPr lang="zh-CN" altLang="en-US" sz="2400" b="1" strike="noStrike" noProof="1">
                <a:solidFill>
                  <a:schemeClr val="tx1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628" y="1993"/>
              <a:ext cx="957" cy="1554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1120" y="1998"/>
              <a:ext cx="4605" cy="2798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69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9" grpId="0" bldLvl="0" animBg="1"/>
      <p:bldP spid="69640" grpId="0" bldLvl="0" animBg="1"/>
      <p:bldP spid="69641" grpId="0" bldLvl="0" animBg="1"/>
      <p:bldP spid="69642" grpId="0" bldLvl="0" animBg="1"/>
      <p:bldP spid="69643" grpId="0" bldLvl="0" animBg="1"/>
      <p:bldP spid="696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6147"/>
          <p:cNvGrpSpPr/>
          <p:nvPr/>
        </p:nvGrpSpPr>
        <p:grpSpPr>
          <a:xfrm>
            <a:off x="127000" y="-150812"/>
            <a:ext cx="4651375" cy="809625"/>
            <a:chOff x="0" y="0"/>
            <a:chExt cx="7327" cy="1273"/>
          </a:xfrm>
        </p:grpSpPr>
        <p:sp>
          <p:nvSpPr>
            <p:cNvPr id="1024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3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44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文本框 6151"/>
            <p:cNvSpPr txBox="1"/>
            <p:nvPr/>
          </p:nvSpPr>
          <p:spPr>
            <a:xfrm>
              <a:off x="878" y="432"/>
              <a:ext cx="644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连接串联电路和并联电路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0246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7" name="组合 3"/>
          <p:cNvGrpSpPr/>
          <p:nvPr/>
        </p:nvGrpSpPr>
        <p:grpSpPr>
          <a:xfrm>
            <a:off x="252413" y="7715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0250" name="Rectangle 22"/>
          <p:cNvSpPr/>
          <p:nvPr/>
        </p:nvSpPr>
        <p:spPr>
          <a:xfrm>
            <a:off x="252413" y="1347788"/>
            <a:ext cx="87169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在串联电路中，开关的位置改变了，它的控制作用是否改变呢？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51" name="Picture 2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2066925"/>
            <a:ext cx="4286250" cy="2371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4" name="TextBox 18"/>
          <p:cNvSpPr/>
          <p:nvPr/>
        </p:nvSpPr>
        <p:spPr>
          <a:xfrm>
            <a:off x="5364163" y="2211388"/>
            <a:ext cx="2733675" cy="1966912"/>
          </a:xfrm>
          <a:prstGeom prst="roundRect">
            <a:avLst>
              <a:gd name="adj" fmla="val 8958"/>
            </a:avLst>
          </a:prstGeom>
          <a:solidFill>
            <a:srgbClr val="CCFFFF"/>
          </a:solidFill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提示：连接电路后，需检查电路连接无误，然后方可闭合开关。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704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4" grpId="0" animBg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Group 35"/>
          <p:cNvGrpSpPr/>
          <p:nvPr/>
        </p:nvGrpSpPr>
        <p:grpSpPr>
          <a:xfrm>
            <a:off x="611188" y="700088"/>
            <a:ext cx="3721100" cy="2581275"/>
            <a:chOff x="385" y="981"/>
            <a:chExt cx="2344" cy="1626"/>
          </a:xfrm>
        </p:grpSpPr>
        <p:pic>
          <p:nvPicPr>
            <p:cNvPr id="11266" name="Picture 10" descr="H:\2\人教教参资源\九\图\电池组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74" y="981"/>
              <a:ext cx="1065" cy="4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67" name="Picture 5" descr="H:\2\人教教参资源\九\图\小灯泡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" y="1350"/>
              <a:ext cx="822" cy="6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68" name="Picture 3" descr="H:\2\人教教参资源\九\图\铡刀开关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1" y="2053"/>
              <a:ext cx="771" cy="5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69" name="Picture 5" descr="H:\2\人教教参资源\九\图\小灯泡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4" y="1803"/>
              <a:ext cx="821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0" name="未知"/>
            <p:cNvSpPr/>
            <p:nvPr/>
          </p:nvSpPr>
          <p:spPr>
            <a:xfrm>
              <a:off x="2461" y="1254"/>
              <a:ext cx="268" cy="9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0" y="647"/>
                </a:cxn>
                <a:cxn ang="0">
                  <a:pos x="50" y="1035"/>
                </a:cxn>
              </a:cxnLst>
              <a:pathLst>
                <a:path w="258" h="907">
                  <a:moveTo>
                    <a:pt x="0" y="0"/>
                  </a:moveTo>
                  <a:cubicBezTo>
                    <a:pt x="121" y="208"/>
                    <a:pt x="242" y="416"/>
                    <a:pt x="250" y="567"/>
                  </a:cubicBezTo>
                  <a:cubicBezTo>
                    <a:pt x="258" y="718"/>
                    <a:pt x="80" y="847"/>
                    <a:pt x="46" y="907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1" name="未知"/>
            <p:cNvSpPr/>
            <p:nvPr/>
          </p:nvSpPr>
          <p:spPr>
            <a:xfrm>
              <a:off x="1517" y="2223"/>
              <a:ext cx="449" cy="302"/>
            </a:xfrm>
            <a:custGeom>
              <a:avLst/>
              <a:gdLst/>
              <a:ahLst/>
              <a:cxnLst>
                <a:cxn ang="0">
                  <a:pos x="468" y="0"/>
                </a:cxn>
                <a:cxn ang="0">
                  <a:pos x="270" y="284"/>
                </a:cxn>
                <a:cxn ang="0">
                  <a:pos x="0" y="233"/>
                </a:cxn>
              </a:cxnLst>
              <a:pathLst>
                <a:path w="431" h="283">
                  <a:moveTo>
                    <a:pt x="431" y="0"/>
                  </a:moveTo>
                  <a:cubicBezTo>
                    <a:pt x="376" y="107"/>
                    <a:pt x="321" y="215"/>
                    <a:pt x="249" y="249"/>
                  </a:cubicBezTo>
                  <a:cubicBezTo>
                    <a:pt x="177" y="283"/>
                    <a:pt x="88" y="243"/>
                    <a:pt x="0" y="204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2" name="未知"/>
            <p:cNvSpPr/>
            <p:nvPr/>
          </p:nvSpPr>
          <p:spPr>
            <a:xfrm>
              <a:off x="484" y="1786"/>
              <a:ext cx="585" cy="654"/>
            </a:xfrm>
            <a:custGeom>
              <a:avLst/>
              <a:gdLst/>
              <a:ahLst/>
              <a:cxnLst>
                <a:cxn ang="0">
                  <a:pos x="608" y="698"/>
                </a:cxn>
                <a:cxn ang="0">
                  <a:pos x="94" y="465"/>
                </a:cxn>
                <a:cxn ang="0">
                  <a:pos x="45" y="0"/>
                </a:cxn>
              </a:cxnLst>
              <a:pathLst>
                <a:path w="563" h="613">
                  <a:moveTo>
                    <a:pt x="563" y="613"/>
                  </a:moveTo>
                  <a:cubicBezTo>
                    <a:pt x="368" y="562"/>
                    <a:pt x="174" y="511"/>
                    <a:pt x="87" y="409"/>
                  </a:cubicBezTo>
                  <a:cubicBezTo>
                    <a:pt x="0" y="307"/>
                    <a:pt x="20" y="153"/>
                    <a:pt x="41" y="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73" name="未知"/>
            <p:cNvSpPr/>
            <p:nvPr/>
          </p:nvSpPr>
          <p:spPr>
            <a:xfrm>
              <a:off x="1069" y="1254"/>
              <a:ext cx="425" cy="509"/>
            </a:xfrm>
            <a:custGeom>
              <a:avLst/>
              <a:gdLst/>
              <a:ahLst/>
              <a:cxnLst>
                <a:cxn ang="0">
                  <a:pos x="0" y="544"/>
                </a:cxn>
                <a:cxn ang="0">
                  <a:pos x="271" y="389"/>
                </a:cxn>
                <a:cxn ang="0">
                  <a:pos x="443" y="0"/>
                </a:cxn>
              </a:cxnLst>
              <a:pathLst>
                <a:path w="408" h="476">
                  <a:moveTo>
                    <a:pt x="0" y="476"/>
                  </a:moveTo>
                  <a:cubicBezTo>
                    <a:pt x="91" y="447"/>
                    <a:pt x="182" y="419"/>
                    <a:pt x="250" y="340"/>
                  </a:cubicBezTo>
                  <a:cubicBezTo>
                    <a:pt x="318" y="261"/>
                    <a:pt x="363" y="130"/>
                    <a:pt x="408" y="0"/>
                  </a:cubicBez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1274" name="Group 36"/>
          <p:cNvGrpSpPr/>
          <p:nvPr/>
        </p:nvGrpSpPr>
        <p:grpSpPr>
          <a:xfrm>
            <a:off x="4932363" y="709613"/>
            <a:ext cx="3690937" cy="2452687"/>
            <a:chOff x="3107" y="987"/>
            <a:chExt cx="2325" cy="1545"/>
          </a:xfrm>
        </p:grpSpPr>
        <p:pic>
          <p:nvPicPr>
            <p:cNvPr id="11275" name="Picture 5" descr="H:\2\人教教参资源\九\图\小灯泡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77" y="1890"/>
              <a:ext cx="822" cy="6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6" name="Picture 10" descr="H:\2\人教教参资源\九\图\电池组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" y="1110"/>
              <a:ext cx="1066" cy="47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7" name="Picture 3" descr="H:\2\人教教参资源\九\图\铡刀开关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67" y="987"/>
              <a:ext cx="771" cy="5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8" name="Picture 5" descr="H:\2\人教教参资源\九\图\小灯泡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2" y="1686"/>
              <a:ext cx="822" cy="6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9" name="未知"/>
            <p:cNvSpPr/>
            <p:nvPr/>
          </p:nvSpPr>
          <p:spPr>
            <a:xfrm>
              <a:off x="5132" y="1320"/>
              <a:ext cx="300" cy="774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233" y="257"/>
                </a:cxn>
                <a:cxn ang="0">
                  <a:pos x="0" y="695"/>
                </a:cxn>
              </a:cxnLst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0" name="未知"/>
            <p:cNvSpPr/>
            <p:nvPr/>
          </p:nvSpPr>
          <p:spPr>
            <a:xfrm>
              <a:off x="3968" y="2094"/>
              <a:ext cx="601" cy="224"/>
            </a:xfrm>
            <a:custGeom>
              <a:avLst/>
              <a:gdLst/>
              <a:ahLst/>
              <a:cxnLst>
                <a:cxn ang="0">
                  <a:pos x="482" y="0"/>
                </a:cxn>
                <a:cxn ang="0">
                  <a:pos x="161" y="55"/>
                </a:cxn>
                <a:cxn ang="0">
                  <a:pos x="0" y="201"/>
                </a:cxn>
              </a:cxnLst>
              <a:pathLst>
                <a:path w="749" h="250">
                  <a:moveTo>
                    <a:pt x="749" y="0"/>
                  </a:moveTo>
                  <a:cubicBezTo>
                    <a:pt x="562" y="13"/>
                    <a:pt x="375" y="26"/>
                    <a:pt x="250" y="68"/>
                  </a:cubicBezTo>
                  <a:cubicBezTo>
                    <a:pt x="125" y="110"/>
                    <a:pt x="62" y="180"/>
                    <a:pt x="0" y="25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1" name="未知"/>
            <p:cNvSpPr/>
            <p:nvPr/>
          </p:nvSpPr>
          <p:spPr>
            <a:xfrm>
              <a:off x="3107" y="1400"/>
              <a:ext cx="315" cy="918"/>
            </a:xfrm>
            <a:custGeom>
              <a:avLst/>
              <a:gdLst/>
              <a:ahLst/>
              <a:cxnLst>
                <a:cxn ang="0">
                  <a:pos x="252" y="825"/>
                </a:cxn>
                <a:cxn ang="0">
                  <a:pos x="19" y="440"/>
                </a:cxn>
                <a:cxn ang="0">
                  <a:pos x="135" y="0"/>
                </a:cxn>
              </a:cxnLst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82" name="未知"/>
            <p:cNvSpPr/>
            <p:nvPr/>
          </p:nvSpPr>
          <p:spPr>
            <a:xfrm>
              <a:off x="4229" y="1194"/>
              <a:ext cx="519" cy="230"/>
            </a:xfrm>
            <a:custGeom>
              <a:avLst/>
              <a:gdLst/>
              <a:ahLst/>
              <a:cxnLst>
                <a:cxn ang="0">
                  <a:pos x="540" y="168"/>
                </a:cxn>
                <a:cxn ang="0">
                  <a:pos x="197" y="13"/>
                </a:cxn>
                <a:cxn ang="0">
                  <a:pos x="0" y="245"/>
                </a:cxn>
              </a:cxnLst>
              <a:pathLst>
                <a:path w="499" h="216">
                  <a:moveTo>
                    <a:pt x="499" y="148"/>
                  </a:moveTo>
                  <a:cubicBezTo>
                    <a:pt x="382" y="74"/>
                    <a:pt x="265" y="0"/>
                    <a:pt x="182" y="11"/>
                  </a:cubicBezTo>
                  <a:cubicBezTo>
                    <a:pt x="99" y="22"/>
                    <a:pt x="49" y="119"/>
                    <a:pt x="0" y="216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2733" name="TextBox 18"/>
          <p:cNvSpPr/>
          <p:nvPr/>
        </p:nvSpPr>
        <p:spPr>
          <a:xfrm>
            <a:off x="684213" y="3508375"/>
            <a:ext cx="8015287" cy="1260475"/>
          </a:xfrm>
          <a:prstGeom prst="roundRect">
            <a:avLst>
              <a:gd name="adj" fmla="val 8958"/>
            </a:avLst>
          </a:prstGeom>
          <a:noFill/>
          <a:ln w="2857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在串联电路中，开关控制所有用电器。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开关位置的改变不影响它对用电器的控制作用。</a:t>
            </a:r>
            <a:endParaRPr lang="zh-CN" altLang="en-US" sz="2400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284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交流与讨论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289" name="组合 3"/>
          <p:cNvGrpSpPr/>
          <p:nvPr/>
        </p:nvGrpSpPr>
        <p:grpSpPr>
          <a:xfrm>
            <a:off x="179388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2292" name="Rectangle 24"/>
          <p:cNvSpPr/>
          <p:nvPr/>
        </p:nvSpPr>
        <p:spPr>
          <a:xfrm>
            <a:off x="395288" y="484188"/>
            <a:ext cx="8208962" cy="11985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在并联电路中，干路开关和支路开关对各用电器的控制作用有什么不同呢？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293" name="Group 36"/>
          <p:cNvGrpSpPr/>
          <p:nvPr/>
        </p:nvGrpSpPr>
        <p:grpSpPr>
          <a:xfrm>
            <a:off x="971550" y="1851025"/>
            <a:ext cx="4319588" cy="2622550"/>
            <a:chOff x="1203" y="1639"/>
            <a:chExt cx="2721" cy="1652"/>
          </a:xfrm>
        </p:grpSpPr>
        <p:pic>
          <p:nvPicPr>
            <p:cNvPr id="12294" name="Picture 5" descr="H:\2\人教教参资源\九\图\小灯泡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4" y="2546"/>
              <a:ext cx="957" cy="6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5" name="Picture 10" descr="H:\2\人教教参资源\九\图\电池组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2" y="1661"/>
              <a:ext cx="1241" cy="4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6" name="Picture 3" descr="H:\2\人教教参资源\九\图\铡刀开关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3" y="1639"/>
              <a:ext cx="898" cy="58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7" name="Picture 5" descr="H:\2\人教教参资源\九\图\小灯泡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48" y="2330"/>
              <a:ext cx="957" cy="6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8" name="未知"/>
            <p:cNvSpPr/>
            <p:nvPr/>
          </p:nvSpPr>
          <p:spPr>
            <a:xfrm>
              <a:off x="3575" y="1942"/>
              <a:ext cx="349" cy="821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316" y="289"/>
                </a:cxn>
                <a:cxn ang="0">
                  <a:pos x="0" y="782"/>
                </a:cxn>
              </a:cxnLst>
              <a:pathLst>
                <a:path w="374" h="862">
                  <a:moveTo>
                    <a:pt x="68" y="0"/>
                  </a:moveTo>
                  <a:cubicBezTo>
                    <a:pt x="221" y="87"/>
                    <a:pt x="374" y="174"/>
                    <a:pt x="363" y="318"/>
                  </a:cubicBezTo>
                  <a:cubicBezTo>
                    <a:pt x="352" y="462"/>
                    <a:pt x="176" y="662"/>
                    <a:pt x="0" y="862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9" name="未知"/>
            <p:cNvSpPr/>
            <p:nvPr/>
          </p:nvSpPr>
          <p:spPr>
            <a:xfrm>
              <a:off x="1217" y="2028"/>
              <a:ext cx="367" cy="972"/>
            </a:xfrm>
            <a:custGeom>
              <a:avLst/>
              <a:gdLst/>
              <a:ahLst/>
              <a:cxnLst>
                <a:cxn ang="0">
                  <a:pos x="343" y="925"/>
                </a:cxn>
                <a:cxn ang="0">
                  <a:pos x="26" y="493"/>
                </a:cxn>
                <a:cxn ang="0">
                  <a:pos x="184" y="0"/>
                </a:cxn>
              </a:cxnLst>
              <a:pathLst>
                <a:path w="393" h="1021">
                  <a:moveTo>
                    <a:pt x="393" y="1021"/>
                  </a:moveTo>
                  <a:cubicBezTo>
                    <a:pt x="226" y="867"/>
                    <a:pt x="60" y="714"/>
                    <a:pt x="30" y="544"/>
                  </a:cubicBezTo>
                  <a:cubicBezTo>
                    <a:pt x="0" y="374"/>
                    <a:pt x="105" y="187"/>
                    <a:pt x="211" y="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0" name="未知"/>
            <p:cNvSpPr/>
            <p:nvPr/>
          </p:nvSpPr>
          <p:spPr>
            <a:xfrm>
              <a:off x="1538" y="2358"/>
              <a:ext cx="1360" cy="605"/>
            </a:xfrm>
            <a:custGeom>
              <a:avLst/>
              <a:gdLst/>
              <a:ahLst/>
              <a:cxnLst>
                <a:cxn ang="0">
                  <a:pos x="1432" y="463"/>
                </a:cxn>
                <a:cxn ang="0">
                  <a:pos x="401" y="30"/>
                </a:cxn>
                <a:cxn ang="0">
                  <a:pos x="0" y="641"/>
                </a:cxn>
              </a:cxnLst>
              <a:pathLst>
                <a:path w="1292" h="571">
                  <a:moveTo>
                    <a:pt x="1292" y="412"/>
                  </a:moveTo>
                  <a:cubicBezTo>
                    <a:pt x="934" y="206"/>
                    <a:pt x="577" y="0"/>
                    <a:pt x="362" y="26"/>
                  </a:cubicBezTo>
                  <a:cubicBezTo>
                    <a:pt x="147" y="52"/>
                    <a:pt x="73" y="311"/>
                    <a:pt x="0" y="571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1" name="未知"/>
            <p:cNvSpPr/>
            <p:nvPr/>
          </p:nvSpPr>
          <p:spPr>
            <a:xfrm>
              <a:off x="2182" y="2770"/>
              <a:ext cx="1580" cy="521"/>
            </a:xfrm>
            <a:custGeom>
              <a:avLst/>
              <a:gdLst/>
              <a:ahLst/>
              <a:cxnLst>
                <a:cxn ang="0">
                  <a:pos x="1457" y="0"/>
                </a:cxn>
                <a:cxn ang="0">
                  <a:pos x="1508" y="153"/>
                </a:cxn>
                <a:cxn ang="0">
                  <a:pos x="527" y="536"/>
                </a:cxn>
                <a:cxn ang="0">
                  <a:pos x="0" y="256"/>
                </a:cxn>
              </a:cxnLst>
              <a:pathLst>
                <a:path w="1501" h="491">
                  <a:moveTo>
                    <a:pt x="1315" y="0"/>
                  </a:moveTo>
                  <a:cubicBezTo>
                    <a:pt x="1408" y="28"/>
                    <a:pt x="1501" y="57"/>
                    <a:pt x="1361" y="136"/>
                  </a:cubicBezTo>
                  <a:cubicBezTo>
                    <a:pt x="1221" y="215"/>
                    <a:pt x="703" y="461"/>
                    <a:pt x="476" y="476"/>
                  </a:cubicBezTo>
                  <a:cubicBezTo>
                    <a:pt x="249" y="491"/>
                    <a:pt x="124" y="359"/>
                    <a:pt x="0" y="227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02" name="未知"/>
            <p:cNvSpPr/>
            <p:nvPr/>
          </p:nvSpPr>
          <p:spPr>
            <a:xfrm>
              <a:off x="1896" y="1808"/>
              <a:ext cx="621" cy="199"/>
            </a:xfrm>
            <a:custGeom>
              <a:avLst/>
              <a:gdLst/>
              <a:ahLst/>
              <a:cxnLst>
                <a:cxn ang="0">
                  <a:pos x="654" y="160"/>
                </a:cxn>
                <a:cxn ang="0">
                  <a:pos x="353" y="7"/>
                </a:cxn>
                <a:cxn ang="0">
                  <a:pos x="0" y="211"/>
                </a:cxn>
              </a:cxnLst>
              <a:pathLst>
                <a:path w="590" h="188">
                  <a:moveTo>
                    <a:pt x="590" y="143"/>
                  </a:moveTo>
                  <a:cubicBezTo>
                    <a:pt x="503" y="71"/>
                    <a:pt x="416" y="0"/>
                    <a:pt x="318" y="7"/>
                  </a:cubicBezTo>
                  <a:cubicBezTo>
                    <a:pt x="220" y="14"/>
                    <a:pt x="53" y="158"/>
                    <a:pt x="0" y="188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303" name="Group 37"/>
          <p:cNvGrpSpPr/>
          <p:nvPr/>
        </p:nvGrpSpPr>
        <p:grpSpPr>
          <a:xfrm>
            <a:off x="5867400" y="1779588"/>
            <a:ext cx="2690813" cy="2662237"/>
            <a:chOff x="0" y="0"/>
            <a:chExt cx="1695" cy="1677"/>
          </a:xfrm>
        </p:grpSpPr>
        <p:cxnSp>
          <p:nvCxnSpPr>
            <p:cNvPr id="12304" name="直接连接符 24"/>
            <p:cNvCxnSpPr/>
            <p:nvPr/>
          </p:nvCxnSpPr>
          <p:spPr>
            <a:xfrm rot="5400000" flipH="1" flipV="1">
              <a:off x="1339" y="1174"/>
              <a:ext cx="643" cy="6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05" name="直接连接符 24"/>
            <p:cNvCxnSpPr/>
            <p:nvPr/>
          </p:nvCxnSpPr>
          <p:spPr>
            <a:xfrm rot="5400000" flipH="1" flipV="1">
              <a:off x="-299" y="1183"/>
              <a:ext cx="643" cy="6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06" name="Line 41"/>
            <p:cNvSpPr/>
            <p:nvPr/>
          </p:nvSpPr>
          <p:spPr>
            <a:xfrm>
              <a:off x="32" y="211"/>
              <a:ext cx="223" cy="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7" name="Line 44"/>
            <p:cNvSpPr/>
            <p:nvPr/>
          </p:nvSpPr>
          <p:spPr>
            <a:xfrm flipV="1">
              <a:off x="295" y="99"/>
              <a:ext cx="227" cy="113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2308" name="直接连接符 20"/>
            <p:cNvCxnSpPr/>
            <p:nvPr/>
          </p:nvCxnSpPr>
          <p:spPr>
            <a:xfrm flipV="1">
              <a:off x="25" y="912"/>
              <a:ext cx="165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09" name="AutoShape 21"/>
            <p:cNvSpPr/>
            <p:nvPr/>
          </p:nvSpPr>
          <p:spPr>
            <a:xfrm>
              <a:off x="691" y="756"/>
              <a:ext cx="314" cy="310"/>
            </a:xfrm>
            <a:prstGeom prst="flowChartSummingJunction">
              <a:avLst/>
            </a:prstGeom>
            <a:solidFill>
              <a:srgbClr val="F2F2F2"/>
            </a:solidFill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10" name="Line 32"/>
            <p:cNvSpPr/>
            <p:nvPr/>
          </p:nvSpPr>
          <p:spPr>
            <a:xfrm>
              <a:off x="860" y="0"/>
              <a:ext cx="0" cy="412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1" name="Line 33"/>
            <p:cNvSpPr/>
            <p:nvPr/>
          </p:nvSpPr>
          <p:spPr>
            <a:xfrm>
              <a:off x="943" y="83"/>
              <a:ext cx="0" cy="257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2" name="Line 34"/>
            <p:cNvSpPr/>
            <p:nvPr/>
          </p:nvSpPr>
          <p:spPr>
            <a:xfrm flipV="1">
              <a:off x="948" y="204"/>
              <a:ext cx="733" cy="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2313" name="直接连接符 23"/>
            <p:cNvCxnSpPr/>
            <p:nvPr/>
          </p:nvCxnSpPr>
          <p:spPr>
            <a:xfrm rot="5400000" flipH="1" flipV="1">
              <a:off x="1317" y="541"/>
              <a:ext cx="704" cy="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14" name="直接连接符 24"/>
            <p:cNvCxnSpPr/>
            <p:nvPr/>
          </p:nvCxnSpPr>
          <p:spPr>
            <a:xfrm rot="5400000" flipH="1" flipV="1">
              <a:off x="-323" y="541"/>
              <a:ext cx="704" cy="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15" name="Line 41"/>
            <p:cNvSpPr/>
            <p:nvPr/>
          </p:nvSpPr>
          <p:spPr>
            <a:xfrm>
              <a:off x="444" y="215"/>
              <a:ext cx="415" cy="1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6" name="Text Box 50"/>
            <p:cNvSpPr txBox="1"/>
            <p:nvPr/>
          </p:nvSpPr>
          <p:spPr>
            <a:xfrm>
              <a:off x="885" y="1205"/>
              <a:ext cx="195" cy="2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17" name="Text Box 51"/>
            <p:cNvSpPr txBox="1"/>
            <p:nvPr/>
          </p:nvSpPr>
          <p:spPr>
            <a:xfrm>
              <a:off x="273" y="346"/>
              <a:ext cx="195" cy="2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18" name="Text Box 52"/>
            <p:cNvSpPr txBox="1"/>
            <p:nvPr/>
          </p:nvSpPr>
          <p:spPr>
            <a:xfrm>
              <a:off x="893" y="587"/>
              <a:ext cx="195" cy="2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endPara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12319" name="直接连接符 20"/>
            <p:cNvCxnSpPr/>
            <p:nvPr/>
          </p:nvCxnSpPr>
          <p:spPr>
            <a:xfrm flipV="1">
              <a:off x="1" y="1497"/>
              <a:ext cx="1656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20" name="AutoShape 21"/>
            <p:cNvSpPr/>
            <p:nvPr/>
          </p:nvSpPr>
          <p:spPr>
            <a:xfrm>
              <a:off x="692" y="1367"/>
              <a:ext cx="314" cy="310"/>
            </a:xfrm>
            <a:prstGeom prst="flowChartSummingJunction">
              <a:avLst/>
            </a:prstGeom>
            <a:solidFill>
              <a:srgbClr val="F2F2F2"/>
            </a:solidFill>
            <a:ln w="254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21" name="Oval 55"/>
            <p:cNvSpPr/>
            <p:nvPr/>
          </p:nvSpPr>
          <p:spPr>
            <a:xfrm>
              <a:off x="0" y="882"/>
              <a:ext cx="49" cy="49"/>
            </a:xfrm>
            <a:prstGeom prst="ellipse">
              <a:avLst/>
            </a:prstGeom>
            <a:solidFill>
              <a:srgbClr val="CC0000"/>
            </a:solidFill>
            <a:ln w="9525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2" name="Oval 56"/>
            <p:cNvSpPr/>
            <p:nvPr/>
          </p:nvSpPr>
          <p:spPr>
            <a:xfrm>
              <a:off x="1646" y="891"/>
              <a:ext cx="49" cy="49"/>
            </a:xfrm>
            <a:prstGeom prst="ellipse">
              <a:avLst/>
            </a:prstGeom>
            <a:solidFill>
              <a:srgbClr val="CC0000"/>
            </a:solidFill>
            <a:ln w="952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23" name="Oval 42"/>
            <p:cNvSpPr/>
            <p:nvPr/>
          </p:nvSpPr>
          <p:spPr>
            <a:xfrm>
              <a:off x="250" y="189"/>
              <a:ext cx="66" cy="64"/>
            </a:xfrm>
            <a:prstGeom prst="ellipse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d4f0cce8-b5e1-4cf1-afa6-4b58751c7d68}"/>
</p:tagLst>
</file>

<file path=ppt/tags/tag2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1407</Words>
  <Application>WPS 演示</Application>
  <PresentationFormat>全屏显示(4:3)</PresentationFormat>
  <Paragraphs>166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Times New Roman</vt:lpstr>
      <vt:lpstr>隶书</vt:lpstr>
      <vt:lpstr>幼圆</vt:lpstr>
      <vt:lpstr>黑体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71</cp:revision>
  <dcterms:created xsi:type="dcterms:W3CDTF">2015-07-09T08:14:00Z</dcterms:created>
  <dcterms:modified xsi:type="dcterms:W3CDTF">2023-02-24T02:25:02Z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D82BD29419074D319588CEAF9CAA29E6</vt:lpwstr>
  </property>
</Properties>
</file>