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69" r:id="rId3"/>
    <p:sldId id="447" r:id="rId4"/>
    <p:sldId id="455" r:id="rId5"/>
    <p:sldId id="435" r:id="rId6"/>
    <p:sldId id="448" r:id="rId7"/>
    <p:sldId id="449" r:id="rId8"/>
    <p:sldId id="450" r:id="rId9"/>
    <p:sldId id="457" r:id="rId10"/>
    <p:sldId id="456" r:id="rId11"/>
    <p:sldId id="458" r:id="rId12"/>
    <p:sldId id="459" r:id="rId13"/>
    <p:sldId id="460" r:id="rId14"/>
    <p:sldId id="461" r:id="rId15"/>
    <p:sldId id="462" r:id="rId16"/>
    <p:sldId id="464" r:id="rId17"/>
    <p:sldId id="465" r:id="rId18"/>
    <p:sldId id="453" r:id="rId19"/>
    <p:sldId id="454" r:id="rId20"/>
    <p:sldId id="463" r:id="rId21"/>
  </p:sldIdLst>
  <p:sldSz cx="9144000" cy="51435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467"/>
  </p:normalViewPr>
  <p:slideViewPr>
    <p:cSldViewPr showGuides="1">
      <p:cViewPr varScale="1">
        <p:scale>
          <a:sx n="70" d="100"/>
          <a:sy n="70" d="100"/>
        </p:scale>
        <p:origin x="-822" y="-108"/>
      </p:cViewPr>
      <p:guideLst>
        <p:guide orient="horz" pos="1569"/>
        <p:guide pos="27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050" noProof="1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5"/>
          <p:cNvSpPr/>
          <p:nvPr/>
        </p:nvSpPr>
        <p:spPr>
          <a:xfrm>
            <a:off x="2751773" y="2303781"/>
            <a:ext cx="3357880" cy="89154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12.1 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认识内能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-36512" y="771525"/>
            <a:ext cx="903605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第十二章 内能与热机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3" name="Rectangle 2"/>
          <p:cNvSpPr/>
          <p:nvPr/>
        </p:nvSpPr>
        <p:spPr>
          <a:xfrm>
            <a:off x="395288" y="627063"/>
            <a:ext cx="8353425" cy="1125537"/>
          </a:xfrm>
          <a:prstGeom prst="rect">
            <a:avLst/>
          </a:prstGeom>
          <a:noFill/>
          <a:ln w="38100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下面的铁锅、棉被的内能改变了吗？这是通过什么方式改变了物体的内能？生活中还有哪些现象和这些类似？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314" name="组合 3"/>
          <p:cNvGrpSpPr/>
          <p:nvPr/>
        </p:nvGrpSpPr>
        <p:grpSpPr>
          <a:xfrm>
            <a:off x="252413" y="149225"/>
            <a:ext cx="1714500" cy="500063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37905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2139950"/>
            <a:ext cx="2447925" cy="222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6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2139950"/>
            <a:ext cx="2376487" cy="2192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07" name="Text Box 19"/>
          <p:cNvSpPr txBox="1"/>
          <p:nvPr/>
        </p:nvSpPr>
        <p:spPr>
          <a:xfrm>
            <a:off x="1547813" y="4443413"/>
            <a:ext cx="2016125" cy="398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铁锅热得烫手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8" name="Text Box 20"/>
          <p:cNvSpPr txBox="1"/>
          <p:nvPr/>
        </p:nvSpPr>
        <p:spPr>
          <a:xfrm>
            <a:off x="4716463" y="4445000"/>
            <a:ext cx="2519362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棉被被晒得暖呼呼的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7" grpId="0"/>
      <p:bldP spid="379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7" name="Picture 2" descr="冷敷降体温"/>
          <p:cNvPicPr>
            <a:picLocks noChangeAspect="1"/>
          </p:cNvPicPr>
          <p:nvPr/>
        </p:nvPicPr>
        <p:blipFill>
          <a:blip r:embed="rId1"/>
          <a:srcRect b="17018"/>
          <a:stretch>
            <a:fillRect/>
          </a:stretch>
        </p:blipFill>
        <p:spPr>
          <a:xfrm>
            <a:off x="2916238" y="339725"/>
            <a:ext cx="3505200" cy="191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Text Box 3"/>
          <p:cNvSpPr txBox="1"/>
          <p:nvPr/>
        </p:nvSpPr>
        <p:spPr>
          <a:xfrm>
            <a:off x="560388" y="2163763"/>
            <a:ext cx="8583612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发高烧的病人常用湿毛巾冷敷，冷敷时，热从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传给</a:t>
            </a:r>
            <a:r>
              <a:rPr lang="zh-CN" altLang="en-US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1116013" y="2813050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毛巾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7" name="Text Box 5"/>
          <p:cNvSpPr txBox="1"/>
          <p:nvPr/>
        </p:nvSpPr>
        <p:spPr>
          <a:xfrm>
            <a:off x="7451725" y="2282825"/>
            <a:ext cx="12969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FontTx/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人体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Rectangle 6"/>
          <p:cNvSpPr/>
          <p:nvPr/>
        </p:nvSpPr>
        <p:spPr>
          <a:xfrm>
            <a:off x="468313" y="3435350"/>
            <a:ext cx="58324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人体和毛巾的内能有改变吗？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9" name="Text Box 7"/>
          <p:cNvSpPr txBox="1"/>
          <p:nvPr/>
        </p:nvSpPr>
        <p:spPr>
          <a:xfrm>
            <a:off x="468313" y="3832225"/>
            <a:ext cx="7920037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有，人体的温度降低，内能减少，毛巾的温度升高，内能增多。 </a:t>
            </a:r>
            <a:endParaRPr lang="zh-CN" altLang="en-US" sz="2400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343" name="组合 3"/>
          <p:cNvGrpSpPr/>
          <p:nvPr/>
        </p:nvGrpSpPr>
        <p:grpSpPr>
          <a:xfrm>
            <a:off x="323850" y="195263"/>
            <a:ext cx="1714500" cy="500062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  <p:bldP spid="389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1" name="Text Box 5"/>
          <p:cNvSpPr txBox="1"/>
          <p:nvPr/>
        </p:nvSpPr>
        <p:spPr>
          <a:xfrm>
            <a:off x="611188" y="555625"/>
            <a:ext cx="7886700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想一想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生活中有哪些例子是利用热传递来改变内能的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9942" name="Picture 6" descr="12-图片-106透镜取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1838325"/>
            <a:ext cx="2736850" cy="211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3" name="Picture 7" descr="1009"/>
          <p:cNvPicPr>
            <a:picLocks noChangeAspect="1"/>
          </p:cNvPicPr>
          <p:nvPr/>
        </p:nvPicPr>
        <p:blipFill>
          <a:blip r:embed="rId2"/>
          <a:srcRect l="69305"/>
          <a:stretch>
            <a:fillRect/>
          </a:stretch>
        </p:blipFill>
        <p:spPr>
          <a:xfrm>
            <a:off x="825500" y="1779588"/>
            <a:ext cx="2162175" cy="2170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4" name="Text Box 8"/>
          <p:cNvSpPr txBox="1"/>
          <p:nvPr/>
        </p:nvSpPr>
        <p:spPr>
          <a:xfrm>
            <a:off x="1106488" y="3986213"/>
            <a:ext cx="1714500" cy="398462"/>
          </a:xfrm>
          <a:prstGeom prst="rect">
            <a:avLst/>
          </a:prstGeom>
          <a:noFill/>
          <a:ln w="28575">
            <a:noFill/>
          </a:ln>
        </p:spPr>
        <p:txBody>
          <a:bodyPr wrap="non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太阳能热水器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5" name="Text Box 9"/>
          <p:cNvSpPr txBox="1"/>
          <p:nvPr/>
        </p:nvSpPr>
        <p:spPr>
          <a:xfrm>
            <a:off x="3648075" y="3986213"/>
            <a:ext cx="1970088" cy="398462"/>
          </a:xfrm>
          <a:prstGeom prst="rect">
            <a:avLst/>
          </a:prstGeom>
          <a:noFill/>
          <a:ln w="28575">
            <a:noFill/>
          </a:ln>
        </p:spPr>
        <p:txBody>
          <a:bodyPr wrap="non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凸透镜点燃木柴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6" name="Text Box 10"/>
          <p:cNvSpPr txBox="1"/>
          <p:nvPr/>
        </p:nvSpPr>
        <p:spPr>
          <a:xfrm>
            <a:off x="6678613" y="3986213"/>
            <a:ext cx="1203325" cy="398462"/>
          </a:xfrm>
          <a:prstGeom prst="rect">
            <a:avLst/>
          </a:prstGeom>
          <a:noFill/>
          <a:ln w="28575">
            <a:noFill/>
          </a:ln>
        </p:spPr>
        <p:txBody>
          <a:bodyPr wrap="non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炉子烧水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9947" name="Picture 11" descr="1246233901"/>
          <p:cNvPicPr>
            <a:picLocks noChangeAspect="1"/>
          </p:cNvPicPr>
          <p:nvPr/>
        </p:nvPicPr>
        <p:blipFill>
          <a:blip r:embed="rId3"/>
          <a:srcRect l="43666"/>
          <a:stretch>
            <a:fillRect/>
          </a:stretch>
        </p:blipFill>
        <p:spPr>
          <a:xfrm>
            <a:off x="6227763" y="1789113"/>
            <a:ext cx="1825625" cy="21605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8" name="组合 3"/>
          <p:cNvGrpSpPr/>
          <p:nvPr/>
        </p:nvGrpSpPr>
        <p:grpSpPr>
          <a:xfrm>
            <a:off x="252413" y="149225"/>
            <a:ext cx="1714500" cy="500063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4" grpId="0"/>
      <p:bldP spid="39945" grpId="0"/>
      <p:bldP spid="399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5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6388" name="Text Box 13"/>
          <p:cNvSpPr txBox="1"/>
          <p:nvPr/>
        </p:nvSpPr>
        <p:spPr>
          <a:xfrm>
            <a:off x="611188" y="890588"/>
            <a:ext cx="7391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热传递改变内能的实质是什么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52" name="Text Box 20"/>
          <p:cNvSpPr txBox="1"/>
          <p:nvPr/>
        </p:nvSpPr>
        <p:spPr>
          <a:xfrm>
            <a:off x="3440113" y="2493963"/>
            <a:ext cx="1006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转移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20"/>
          <p:cNvGrpSpPr/>
          <p:nvPr/>
        </p:nvGrpSpPr>
        <p:grpSpPr>
          <a:xfrm>
            <a:off x="777875" y="3041650"/>
            <a:ext cx="7826375" cy="460375"/>
            <a:chOff x="490" y="2251"/>
            <a:chExt cx="4930" cy="290"/>
          </a:xfrm>
        </p:grpSpPr>
        <p:sp>
          <p:nvSpPr>
            <p:cNvPr id="16391" name="Text Box 22"/>
            <p:cNvSpPr txBox="1"/>
            <p:nvPr/>
          </p:nvSpPr>
          <p:spPr>
            <a:xfrm>
              <a:off x="490" y="2251"/>
              <a:ext cx="1542" cy="290"/>
            </a:xfrm>
            <a:prstGeom prst="rect">
              <a:avLst/>
            </a:pr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高温部分的内能</a:t>
              </a:r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2" name="AutoShape 23"/>
            <p:cNvSpPr/>
            <p:nvPr/>
          </p:nvSpPr>
          <p:spPr>
            <a:xfrm>
              <a:off x="2140" y="2296"/>
              <a:ext cx="672" cy="192"/>
            </a:xfrm>
            <a:prstGeom prst="rightArrow">
              <a:avLst>
                <a:gd name="adj1" fmla="val 50000"/>
                <a:gd name="adj2" fmla="val 875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eaLnBrk="0" hangingPunct="0"/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3" name="Text Box 24"/>
            <p:cNvSpPr txBox="1"/>
            <p:nvPr/>
          </p:nvSpPr>
          <p:spPr>
            <a:xfrm>
              <a:off x="3020" y="2251"/>
              <a:ext cx="960" cy="290"/>
            </a:xfrm>
            <a:prstGeom prst="rect">
              <a:avLst/>
            </a:pr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 algn="ctr" eaLnBrk="0" hangingPunct="0"/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低温部分</a:t>
              </a:r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4" name="Text Box 25"/>
            <p:cNvSpPr txBox="1"/>
            <p:nvPr/>
          </p:nvSpPr>
          <p:spPr>
            <a:xfrm>
              <a:off x="3932" y="2251"/>
              <a:ext cx="148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en-US" altLang="zh-CN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同一物体之间</a:t>
              </a:r>
              <a:r>
                <a:rPr lang="en-US" altLang="zh-CN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19"/>
          <p:cNvGrpSpPr/>
          <p:nvPr/>
        </p:nvGrpSpPr>
        <p:grpSpPr>
          <a:xfrm>
            <a:off x="755650" y="1957388"/>
            <a:ext cx="7867650" cy="463550"/>
            <a:chOff x="476" y="1480"/>
            <a:chExt cx="4956" cy="292"/>
          </a:xfrm>
        </p:grpSpPr>
        <p:sp>
          <p:nvSpPr>
            <p:cNvPr id="16396" name="Text Box 16"/>
            <p:cNvSpPr txBox="1"/>
            <p:nvPr/>
          </p:nvSpPr>
          <p:spPr>
            <a:xfrm>
              <a:off x="476" y="1482"/>
              <a:ext cx="1556" cy="290"/>
            </a:xfrm>
            <a:prstGeom prst="rect">
              <a:avLst/>
            </a:pr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高温物体的内能</a:t>
              </a:r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7" name="AutoShape 18"/>
            <p:cNvSpPr/>
            <p:nvPr/>
          </p:nvSpPr>
          <p:spPr>
            <a:xfrm>
              <a:off x="2154" y="1525"/>
              <a:ext cx="660" cy="192"/>
            </a:xfrm>
            <a:prstGeom prst="rightArrow">
              <a:avLst>
                <a:gd name="adj1" fmla="val 50000"/>
                <a:gd name="adj2" fmla="val 8587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eaLnBrk="0" hangingPunct="0"/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8" name="Text Box 19"/>
            <p:cNvSpPr txBox="1"/>
            <p:nvPr/>
          </p:nvSpPr>
          <p:spPr>
            <a:xfrm>
              <a:off x="2971" y="1480"/>
              <a:ext cx="991" cy="290"/>
            </a:xfrm>
            <a:prstGeom prst="rect">
              <a:avLst/>
            </a:prstGeom>
            <a:noFill/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 algn="ctr" eaLnBrk="0" hangingPunct="0"/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低温物体</a:t>
              </a:r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9" name="Text Box 21"/>
            <p:cNvSpPr txBox="1"/>
            <p:nvPr/>
          </p:nvSpPr>
          <p:spPr>
            <a:xfrm>
              <a:off x="3923" y="1480"/>
              <a:ext cx="150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en-US" altLang="zh-CN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不同物体之间</a:t>
              </a:r>
              <a:r>
                <a:rPr lang="en-US" altLang="zh-CN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7409" name="组合 3"/>
          <p:cNvGrpSpPr/>
          <p:nvPr/>
        </p:nvGrpSpPr>
        <p:grpSpPr>
          <a:xfrm>
            <a:off x="179388" y="123825"/>
            <a:ext cx="1714500" cy="500063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归纳与小结</a:t>
              </a:r>
              <a:endPara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7412" name="Rectangle 10"/>
          <p:cNvSpPr/>
          <p:nvPr/>
        </p:nvSpPr>
        <p:spPr>
          <a:xfrm>
            <a:off x="755650" y="1492250"/>
            <a:ext cx="7489825" cy="19431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</a:rPr>
              <a:t>改变物体内能的方式有两种：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做功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</a:rPr>
              <a:t>和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热传递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</a:rPr>
              <a:t>这两种方式对于改变物体的内能是等效的。</a:t>
            </a:r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Text Box 2"/>
          <p:cNvSpPr txBox="1"/>
          <p:nvPr/>
        </p:nvSpPr>
        <p:spPr>
          <a:xfrm>
            <a:off x="1258888" y="985838"/>
            <a:ext cx="6362700" cy="1641475"/>
          </a:xfrm>
          <a:prstGeom prst="rect">
            <a:avLst/>
          </a:prstGeom>
          <a:noFill/>
          <a:ln w="2857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一、内能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相关因素：温度、质量、状态、体积等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34" name="Text Box 3"/>
          <p:cNvSpPr txBox="1"/>
          <p:nvPr/>
        </p:nvSpPr>
        <p:spPr>
          <a:xfrm>
            <a:off x="1220788" y="2786063"/>
            <a:ext cx="4973637" cy="1641475"/>
          </a:xfrm>
          <a:prstGeom prst="rect">
            <a:avLst/>
          </a:prstGeom>
          <a:noFill/>
          <a:ln w="2857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二、改变内能的方式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热传递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435" name="组合 9"/>
          <p:cNvGrpSpPr/>
          <p:nvPr/>
        </p:nvGrpSpPr>
        <p:grpSpPr>
          <a:xfrm>
            <a:off x="-101600" y="404813"/>
            <a:ext cx="4295775" cy="523875"/>
            <a:chOff x="0" y="623478"/>
            <a:chExt cx="3786638" cy="459735"/>
          </a:xfrm>
        </p:grpSpPr>
        <p:grpSp>
          <p:nvGrpSpPr>
            <p:cNvPr id="18436" name="组合 10"/>
            <p:cNvGrpSpPr/>
            <p:nvPr/>
          </p:nvGrpSpPr>
          <p:grpSpPr>
            <a:xfrm>
              <a:off x="0" y="678733"/>
              <a:ext cx="771176" cy="347209"/>
              <a:chOff x="0" y="537328"/>
              <a:chExt cx="771176" cy="347209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86760" y="575413"/>
                <a:ext cx="684282" cy="30927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defRPr/>
                </a:pPr>
                <a:endParaRPr lang="zh-CN" altLang="en-US" strike="noStrike" noProof="1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0" y="537798"/>
                <a:ext cx="684282" cy="309276"/>
              </a:xfrm>
              <a:prstGeom prst="rect">
                <a:avLst/>
              </a:prstGeom>
              <a:solidFill>
                <a:srgbClr val="008080"/>
              </a:soli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base">
                  <a:defRPr/>
                </a:pPr>
                <a:endParaRPr lang="zh-CN" altLang="en-US" strike="noStrike" noProof="1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439" name="文本框 11"/>
            <p:cNvSpPr txBox="1"/>
            <p:nvPr/>
          </p:nvSpPr>
          <p:spPr>
            <a:xfrm>
              <a:off x="771662" y="623478"/>
              <a:ext cx="3014976" cy="4597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buFontTx/>
              </a:pPr>
              <a:r>
                <a:rPr lang="zh-CN" altLang="en-US" sz="2800" b="1" dirty="0">
                  <a:solidFill>
                    <a:srgbClr val="0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2800" b="1" dirty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755650" y="1276350"/>
            <a:ext cx="76327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热量和功的单位都是焦，热量就是功。（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 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213" y="2355850"/>
            <a:ext cx="7993063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用热水袋取暖过程中只发生能量转移。 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）</a:t>
            </a:r>
            <a:endParaRPr kumimoji="0" 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650" y="3508375"/>
            <a:ext cx="792162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）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分子的动能就是物体的内能。（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650" y="627698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判断题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4388" y="1276350"/>
            <a:ext cx="5032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07263" y="2355850"/>
            <a:ext cx="5349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TextBox 12"/>
          <p:cNvSpPr txBox="1"/>
          <p:nvPr/>
        </p:nvSpPr>
        <p:spPr>
          <a:xfrm>
            <a:off x="5795963" y="3003550"/>
            <a:ext cx="7207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38838" y="3508375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文本框 4103"/>
          <p:cNvSpPr txBox="1"/>
          <p:nvPr/>
        </p:nvSpPr>
        <p:spPr>
          <a:xfrm>
            <a:off x="107633" y="195580"/>
            <a:ext cx="1295400" cy="401638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r>
              <a:rPr lang="zh-CN" altLang="en-US" sz="2000" b="1" dirty="0">
                <a:solidFill>
                  <a:srgbClr val="006666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随堂训练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898525" y="788988"/>
            <a:ext cx="6913563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下列说法正确的是                  (   )</a:t>
            </a:r>
            <a:b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A</a:t>
            </a: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物体的温度降低，它的热量就减少</a:t>
            </a:r>
            <a:b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物体吸收热量，温度一定升高</a:t>
            </a:r>
            <a:b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物体的温度升高，其内能一定增加</a:t>
            </a:r>
            <a:b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两个物体的温度相等，它们的内能一定相等</a:t>
            </a:r>
            <a:endParaRPr lang="zh-CN" altLang="en-US" sz="24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TextBox 3"/>
          <p:cNvSpPr txBox="1"/>
          <p:nvPr/>
        </p:nvSpPr>
        <p:spPr>
          <a:xfrm>
            <a:off x="6659563" y="88582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42988" y="595313"/>
            <a:ext cx="727392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关于</a:t>
            </a:r>
            <a:r>
              <a:rPr kumimoji="0" 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物体的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内能，下列说法正确的</a:t>
            </a:r>
            <a:r>
              <a:rPr kumimoji="0" 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lang="zh-CN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物体的运动速度越大，具有的内能越多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静止的物体没有动能也没有内能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运动的物体有动能但没有内能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.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火红的铁块具有内能，冰冷的冰块也具有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内能</a:t>
            </a:r>
            <a:r>
              <a:rPr kumimoji="0" 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，一切物体都具有内能</a:t>
            </a:r>
            <a:endParaRPr kumimoji="0" lang="zh-CN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23163" y="771525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Rectangle 3"/>
          <p:cNvSpPr/>
          <p:nvPr/>
        </p:nvSpPr>
        <p:spPr>
          <a:xfrm>
            <a:off x="698500" y="917575"/>
            <a:ext cx="7977188" cy="3044825"/>
          </a:xfrm>
          <a:prstGeom prst="rect">
            <a:avLst/>
          </a:prstGeom>
          <a:noFill/>
          <a:ln w="28575">
            <a:noFill/>
          </a:ln>
        </p:spPr>
        <p:txBody>
          <a:bodyPr anchor="ctr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下列属于通过做功途径改变物体内能的是     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A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在火炉上烧水，水温升高	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B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感冒发烧，用冷毛巾敷额头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C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用气筒给轮胎打气，气筒壁发热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6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D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炎热的夏天，柏油路面温度升高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2" name="Rectangle 4"/>
          <p:cNvSpPr/>
          <p:nvPr/>
        </p:nvSpPr>
        <p:spPr>
          <a:xfrm>
            <a:off x="7739063" y="1044575"/>
            <a:ext cx="504825" cy="521970"/>
          </a:xfrm>
          <a:prstGeom prst="rect">
            <a:avLst/>
          </a:prstGeom>
          <a:noFill/>
          <a:ln w="2857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C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121" name="组合 3"/>
          <p:cNvGrpSpPr/>
          <p:nvPr/>
        </p:nvGrpSpPr>
        <p:grpSpPr>
          <a:xfrm>
            <a:off x="252413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5124" name="Picture 15" descr="20140716093404044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763" y="1203325"/>
            <a:ext cx="3189287" cy="164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17" descr="W020110223466873697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3" y="1203325"/>
            <a:ext cx="2960687" cy="1677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763" y="3003550"/>
            <a:ext cx="3189287" cy="178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3" y="3003550"/>
            <a:ext cx="3057525" cy="179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Text Box 20"/>
          <p:cNvSpPr txBox="1"/>
          <p:nvPr/>
        </p:nvSpPr>
        <p:spPr>
          <a:xfrm>
            <a:off x="1617663" y="698500"/>
            <a:ext cx="6278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驱动这些交通工具做功的能量是从哪里来的？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文本框 3"/>
          <p:cNvSpPr txBox="1"/>
          <p:nvPr/>
        </p:nvSpPr>
        <p:spPr>
          <a:xfrm>
            <a:off x="3421063" y="917575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文本框 99"/>
          <p:cNvSpPr txBox="1"/>
          <p:nvPr/>
        </p:nvSpPr>
        <p:spPr>
          <a:xfrm>
            <a:off x="684213" y="1579563"/>
            <a:ext cx="7991475" cy="26752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了解内能的概念，知道内能的单位。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能简单描述温度与内能的关系。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知道对于同一个物体，温度越高，内能越多，温度越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低，内能越少。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知道做功和热传递可以改变物体的内能。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组合 6147"/>
          <p:cNvGrpSpPr/>
          <p:nvPr/>
        </p:nvGrpSpPr>
        <p:grpSpPr>
          <a:xfrm>
            <a:off x="107950" y="-165100"/>
            <a:ext cx="2517775" cy="809625"/>
            <a:chOff x="0" y="0"/>
            <a:chExt cx="3967" cy="1273"/>
          </a:xfrm>
        </p:grpSpPr>
        <p:sp>
          <p:nvSpPr>
            <p:cNvPr id="717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文本框 6151"/>
            <p:cNvSpPr txBox="1"/>
            <p:nvPr/>
          </p:nvSpPr>
          <p:spPr>
            <a:xfrm>
              <a:off x="878" y="432"/>
              <a:ext cx="30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什么是内能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74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5" name="组合 3"/>
          <p:cNvGrpSpPr/>
          <p:nvPr/>
        </p:nvGrpSpPr>
        <p:grpSpPr>
          <a:xfrm>
            <a:off x="323850" y="7715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179" name="Picture 2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890" y="1303655"/>
            <a:ext cx="1143000" cy="140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17" name="Text Box 29"/>
          <p:cNvSpPr txBox="1"/>
          <p:nvPr/>
        </p:nvSpPr>
        <p:spPr>
          <a:xfrm>
            <a:off x="539750" y="2643188"/>
            <a:ext cx="1604963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运动着的篮球具有动能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918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8" y="3419475"/>
            <a:ext cx="1143000" cy="90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19" name="Text Box 31"/>
          <p:cNvSpPr txBox="1"/>
          <p:nvPr/>
        </p:nvSpPr>
        <p:spPr>
          <a:xfrm>
            <a:off x="539750" y="4456113"/>
            <a:ext cx="180022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运动着的分子也具有动能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83" name="Picture 3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8400" y="1203325"/>
            <a:ext cx="1066800" cy="128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21" name="Text Box 33"/>
          <p:cNvSpPr txBox="1"/>
          <p:nvPr/>
        </p:nvSpPr>
        <p:spPr>
          <a:xfrm>
            <a:off x="3132138" y="2643188"/>
            <a:ext cx="2376487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自由下落的苹果和地球互相吸引具有势能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922" name="Picture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738" y="3227388"/>
            <a:ext cx="496887" cy="128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23" name="Text Box 35"/>
          <p:cNvSpPr txBox="1"/>
          <p:nvPr/>
        </p:nvSpPr>
        <p:spPr>
          <a:xfrm>
            <a:off x="3419475" y="4443413"/>
            <a:ext cx="180022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运动着的分子也具有动能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87" name="Picture 3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763" y="1203325"/>
            <a:ext cx="1695450" cy="135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25" name="Text Box 37"/>
          <p:cNvSpPr txBox="1"/>
          <p:nvPr/>
        </p:nvSpPr>
        <p:spPr>
          <a:xfrm>
            <a:off x="5867400" y="2643188"/>
            <a:ext cx="2665413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被压缩的弹簧的各部分互相排斥而具有势能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926" name="Picture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6025" y="3544888"/>
            <a:ext cx="1619250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27" name="Text Box 39"/>
          <p:cNvSpPr txBox="1"/>
          <p:nvPr/>
        </p:nvSpPr>
        <p:spPr>
          <a:xfrm>
            <a:off x="6372225" y="4371975"/>
            <a:ext cx="1800225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互相排斥的分子也具有势能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7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7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7" grpId="0"/>
      <p:bldP spid="37919" grpId="0"/>
      <p:bldP spid="37921" grpId="0"/>
      <p:bldP spid="37923" grpId="0"/>
      <p:bldP spid="37925" grpId="0"/>
      <p:bldP spid="379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归纳与小结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196" name="Text Box 10"/>
          <p:cNvSpPr txBox="1"/>
          <p:nvPr/>
        </p:nvSpPr>
        <p:spPr>
          <a:xfrm>
            <a:off x="539750" y="915988"/>
            <a:ext cx="8353425" cy="14208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在物理学中，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把物体内所有的分子动能与分子势能的总和叫作物体的内能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9217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9220" name="Picture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8130" y="915670"/>
            <a:ext cx="2012315" cy="197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0" y="842963"/>
            <a:ext cx="1654175" cy="215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 Box 11"/>
          <p:cNvSpPr txBox="1"/>
          <p:nvPr/>
        </p:nvSpPr>
        <p:spPr>
          <a:xfrm>
            <a:off x="755650" y="2933700"/>
            <a:ext cx="3600450" cy="8915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炽热的钨丝温度高达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2500℃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，它具有的内能比常温时多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3" name="Text Box 12"/>
          <p:cNvSpPr txBox="1"/>
          <p:nvPr/>
        </p:nvSpPr>
        <p:spPr>
          <a:xfrm>
            <a:off x="4572000" y="2933700"/>
            <a:ext cx="3600450" cy="8915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液态空气的温度为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-200℃</a:t>
            </a: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，它具有的内能比常温时少</a:t>
            </a:r>
            <a:endParaRPr lang="zh-CN" alt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7053" name="Text Box 13"/>
          <p:cNvSpPr txBox="1"/>
          <p:nvPr/>
        </p:nvSpPr>
        <p:spPr>
          <a:xfrm>
            <a:off x="2411413" y="3795713"/>
            <a:ext cx="4144962" cy="11239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物体的温度越高，内能越多；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物体的温度越低，内能越少。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6147"/>
          <p:cNvGrpSpPr/>
          <p:nvPr/>
        </p:nvGrpSpPr>
        <p:grpSpPr>
          <a:xfrm>
            <a:off x="127000" y="-150812"/>
            <a:ext cx="3940175" cy="809625"/>
            <a:chOff x="0" y="0"/>
            <a:chExt cx="6207" cy="1273"/>
          </a:xfrm>
        </p:grpSpPr>
        <p:sp>
          <p:nvSpPr>
            <p:cNvPr id="1024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4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文本框 6151"/>
            <p:cNvSpPr txBox="1"/>
            <p:nvPr/>
          </p:nvSpPr>
          <p:spPr>
            <a:xfrm>
              <a:off x="878" y="432"/>
              <a:ext cx="53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怎样改变物体的内能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0246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7" name="组合 3"/>
          <p:cNvGrpSpPr/>
          <p:nvPr/>
        </p:nvGrpSpPr>
        <p:grpSpPr>
          <a:xfrm>
            <a:off x="252413" y="7000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观察与思考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0250" name="Picture 2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250" y="1922463"/>
            <a:ext cx="2286000" cy="169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1" name="Text Box 27"/>
          <p:cNvSpPr txBox="1"/>
          <p:nvPr/>
        </p:nvSpPr>
        <p:spPr>
          <a:xfrm>
            <a:off x="971550" y="3579813"/>
            <a:ext cx="3168650" cy="809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用钻头在金属块上钻孔时，钻头和金属块会发热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52" name="Picture 2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1500" y="1836738"/>
            <a:ext cx="1819275" cy="178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3" name="Text Box 29"/>
          <p:cNvSpPr txBox="1"/>
          <p:nvPr/>
        </p:nvSpPr>
        <p:spPr>
          <a:xfrm>
            <a:off x="5219700" y="3579813"/>
            <a:ext cx="2447925" cy="809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在橙汁中放入冰块，温度会发生变化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Text Box 30"/>
          <p:cNvSpPr txBox="1"/>
          <p:nvPr/>
        </p:nvSpPr>
        <p:spPr>
          <a:xfrm>
            <a:off x="468313" y="1203325"/>
            <a:ext cx="72771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观察下列情况是通过怎样的途径来改变物体的内能？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8095" name="Text Box 31"/>
          <p:cNvSpPr txBox="1"/>
          <p:nvPr/>
        </p:nvSpPr>
        <p:spPr>
          <a:xfrm>
            <a:off x="1116013" y="4516438"/>
            <a:ext cx="5364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做功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热传递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都可以改变物体的内能。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5" name="Rectangle 4"/>
          <p:cNvSpPr/>
          <p:nvPr/>
        </p:nvSpPr>
        <p:spPr>
          <a:xfrm>
            <a:off x="323850" y="771525"/>
            <a:ext cx="6335713" cy="1641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如图所示，在一个配有活塞的厚壁玻璃筒中放一小团硝化棉，迅速向下压活塞，硝化棉燃烧起来了，这是为什么呢？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266" name="组合 3"/>
          <p:cNvGrpSpPr/>
          <p:nvPr/>
        </p:nvGrpSpPr>
        <p:grpSpPr>
          <a:xfrm>
            <a:off x="252413" y="220663"/>
            <a:ext cx="1714500" cy="500062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实验与探究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55305" name="Rectangle 9"/>
          <p:cNvSpPr/>
          <p:nvPr/>
        </p:nvSpPr>
        <p:spPr>
          <a:xfrm>
            <a:off x="395288" y="2813050"/>
            <a:ext cx="7345362" cy="11255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因为活塞压缩空气做功，空气的内能增大，温度升高，达到硝化棉的燃点，导致硝化棉燃烧。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70" name="Picture 11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7524750" y="915988"/>
            <a:ext cx="1136650" cy="2662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05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Rectangle 2"/>
          <p:cNvSpPr/>
          <p:nvPr/>
        </p:nvSpPr>
        <p:spPr>
          <a:xfrm>
            <a:off x="395288" y="1131888"/>
            <a:ext cx="6335712" cy="11255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将一根铁丝快速反复弯折数十次，铁丝弯折处会发热。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252413" y="293688"/>
            <a:ext cx="1714500" cy="500062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实验与探究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56327" name="Rectangle 7"/>
          <p:cNvSpPr/>
          <p:nvPr/>
        </p:nvSpPr>
        <p:spPr>
          <a:xfrm>
            <a:off x="395288" y="2514600"/>
            <a:ext cx="7332662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铁丝弯折处会发热，表明铁丝弯折处的温度升高了，铁丝的内能增大了，铁丝的内能增大是由于人对铁丝做了功。</a:t>
            </a:r>
            <a:endParaRPr lang="en-US" altLang="zh-CN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4" name="Picture 9" descr="562c11dfa9ec8a13d93e0f54f403918fa0ecc05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7050" y="1276350"/>
            <a:ext cx="1885950" cy="103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30" name="Rectangle 10"/>
          <p:cNvSpPr/>
          <p:nvPr/>
        </p:nvSpPr>
        <p:spPr>
          <a:xfrm>
            <a:off x="2052638" y="4156075"/>
            <a:ext cx="4248150" cy="6080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小结：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做功可改变内能。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7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3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1490</Words>
  <Application>WPS 演示</Application>
  <PresentationFormat>全屏显示(4:3)</PresentationFormat>
  <Paragraphs>179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楷体_GB2312</vt:lpstr>
      <vt:lpstr>方正姚体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120</cp:revision>
  <dcterms:created xsi:type="dcterms:W3CDTF">2015-07-09T08:14:00Z</dcterms:created>
  <dcterms:modified xsi:type="dcterms:W3CDTF">2023-02-24T01:56:57Z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BF8B38C25EDE476591EBFFA83A85269F</vt:lpwstr>
  </property>
</Properties>
</file>