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69" r:id="rId3"/>
    <p:sldId id="450" r:id="rId4"/>
    <p:sldId id="448" r:id="rId5"/>
    <p:sldId id="425" r:id="rId6"/>
    <p:sldId id="424" r:id="rId7"/>
    <p:sldId id="427" r:id="rId8"/>
    <p:sldId id="428" r:id="rId9"/>
    <p:sldId id="432" r:id="rId10"/>
    <p:sldId id="429" r:id="rId11"/>
    <p:sldId id="431" r:id="rId12"/>
    <p:sldId id="433" r:id="rId13"/>
    <p:sldId id="434" r:id="rId14"/>
    <p:sldId id="474" r:id="rId15"/>
    <p:sldId id="475" r:id="rId16"/>
    <p:sldId id="439" r:id="rId17"/>
    <p:sldId id="440" r:id="rId18"/>
    <p:sldId id="437" r:id="rId19"/>
    <p:sldId id="438" r:id="rId20"/>
    <p:sldId id="442" r:id="rId21"/>
    <p:sldId id="443" r:id="rId22"/>
    <p:sldId id="477" r:id="rId23"/>
    <p:sldId id="478" r:id="rId24"/>
    <p:sldId id="479" r:id="rId25"/>
    <p:sldId id="449" r:id="rId26"/>
    <p:sldId id="445" r:id="rId27"/>
    <p:sldId id="446" r:id="rId28"/>
    <p:sldId id="447" r:id="rId29"/>
    <p:sldId id="471" r:id="rId30"/>
  </p:sldIdLst>
  <p:sldSz cx="9144000" cy="5143500"/>
  <p:notesSz cx="6858000" cy="9144000"/>
  <p:custDataLst>
    <p:tags r:id="rId3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3084539786@qq.com" initials="3" lastIdx="0" clrIdx="0"/>
  <p:cmAuthor id="2" name="乃坤 周" initials="乃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A5A5"/>
    <a:srgbClr val="269999"/>
    <a:srgbClr val="53BAE9"/>
    <a:srgbClr val="FF0000"/>
    <a:srgbClr val="0000FF"/>
    <a:srgbClr val="FFDB93"/>
    <a:srgbClr val="FF99CC"/>
    <a:srgbClr val="FF7C80"/>
    <a:srgbClr val="99CCFF"/>
    <a:srgbClr val="ED8C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942" y="-114"/>
      </p:cViewPr>
      <p:guideLst>
        <p:guide orient="horz" pos="1608"/>
        <p:guide pos="271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commentAuthors" Target="commentAuthors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sldImg"/>
          </p:nvPr>
        </p:nvSpPr>
        <p:spPr>
          <a:xfrm>
            <a:off x="409575" y="754063"/>
            <a:ext cx="58547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4099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3375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350">
                <a:ea typeface="宋体" panose="02010600030101010101" pitchFamily="2" charset="-122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8035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360"/>
            <a:ext cx="8229600" cy="3395066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15"/>
            <a:ext cx="2057400" cy="4389411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52930" cy="4389411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有页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直接连接符 35"/>
          <p:cNvCxnSpPr/>
          <p:nvPr userDrawn="1"/>
        </p:nvCxnSpPr>
        <p:spPr>
          <a:xfrm flipV="1">
            <a:off x="6907213" y="4821238"/>
            <a:ext cx="2087563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 userDrawn="1"/>
        </p:nvCxnSpPr>
        <p:spPr>
          <a:xfrm flipV="1">
            <a:off x="0" y="4816475"/>
            <a:ext cx="2547938" cy="15875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  <p:transition spd="med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360"/>
            <a:ext cx="8229600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3375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0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360"/>
            <a:ext cx="4032504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360"/>
            <a:ext cx="4032504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350" b="1">
                <a:ea typeface="宋体" panose="02010600030101010101" pitchFamily="2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350" b="1">
                <a:ea typeface="宋体" panose="02010600030101010101" pitchFamily="2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1800">
                <a:ea typeface="宋体" panose="02010600030101010101" pitchFamily="2" charset="-122"/>
              </a:defRPr>
            </a:lvl1pPr>
            <a:lvl2pPr>
              <a:defRPr sz="1575">
                <a:ea typeface="宋体" panose="02010600030101010101" pitchFamily="2" charset="-122"/>
              </a:defRPr>
            </a:lvl2pPr>
            <a:lvl3pPr>
              <a:defRPr sz="1350">
                <a:ea typeface="宋体" panose="02010600030101010101" pitchFamily="2" charset="-122"/>
              </a:defRPr>
            </a:lvl3pPr>
            <a:lvl4pPr>
              <a:defRPr sz="1125">
                <a:ea typeface="宋体" panose="02010600030101010101" pitchFamily="2" charset="-122"/>
              </a:defRPr>
            </a:lvl4pPr>
            <a:lvl5pPr>
              <a:defRPr sz="1125">
                <a:ea typeface="宋体" panose="02010600030101010101" pitchFamily="2" charset="-122"/>
              </a:defRPr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57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12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12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>
                <a:ea typeface="宋体" panose="02010600030101010101" pitchFamily="2" charset="-122"/>
              </a:defRPr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8035" indent="0">
              <a:buNone/>
              <a:defRPr sz="1125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>
                <a:ea typeface="宋体" panose="02010600030101010101" pitchFamily="2" charset="-122"/>
              </a:defRPr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05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buFont typeface="Arial" panose="020B0604020202020204" pitchFamily="34" charset="0"/>
              <a:buNone/>
              <a:defRPr sz="105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2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5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557530" lvl="1" indent="-214630" algn="l" rtl="0" eaLnBrk="0" fontAlgn="base" hangingPunct="0">
        <a:spcBef>
          <a:spcPct val="15000"/>
        </a:spcBef>
        <a:spcAft>
          <a:spcPct val="0"/>
        </a:spcAft>
        <a:buChar char="–"/>
        <a:defRPr sz="21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857250" lvl="2" indent="-171450" algn="l" rtl="0" eaLnBrk="0" fontAlgn="base" hangingPunct="0">
        <a:spcBef>
          <a:spcPct val="15000"/>
        </a:spcBef>
        <a:spcAft>
          <a:spcPct val="0"/>
        </a:spcAft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200150" lvl="3" indent="-171450" algn="l" rtl="0" eaLnBrk="0" fontAlgn="base" hangingPunct="0">
        <a:spcBef>
          <a:spcPct val="15000"/>
        </a:spcBef>
        <a:spcAft>
          <a:spcPct val="0"/>
        </a:spcAft>
        <a:buChar char="–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1543050" lvl="4" indent="-171450" algn="l" rtl="0" eaLnBrk="0" fontAlgn="base" hangingPunct="0">
        <a:spcBef>
          <a:spcPct val="15000"/>
        </a:spcBef>
        <a:spcAft>
          <a:spcPct val="0"/>
        </a:spcAft>
        <a:buChar char="»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1886585" lvl="5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9485" lvl="6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2385" lvl="7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285" lvl="8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935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3835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1" name="Rectangle 5"/>
          <p:cNvSpPr/>
          <p:nvPr/>
        </p:nvSpPr>
        <p:spPr>
          <a:xfrm>
            <a:off x="2551748" y="2327593"/>
            <a:ext cx="3865880" cy="89154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>
              <a:lnSpc>
                <a:spcPct val="13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13.1  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从闪电谈起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122" name="Text Box 4"/>
          <p:cNvSpPr txBox="1"/>
          <p:nvPr/>
        </p:nvSpPr>
        <p:spPr>
          <a:xfrm>
            <a:off x="46038" y="804863"/>
            <a:ext cx="9036050" cy="8302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80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第十三章 探究简单电路</a:t>
            </a:r>
            <a:endParaRPr lang="zh-CN" altLang="en-US" sz="4800" dirty="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4337" name="组合 3"/>
          <p:cNvGrpSpPr/>
          <p:nvPr/>
        </p:nvGrpSpPr>
        <p:grpSpPr>
          <a:xfrm>
            <a:off x="250825" y="52388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实验与探究</a:t>
              </a:r>
              <a:endParaRPr kumimoji="0" lang="zh-CN" altLang="en-US" sz="2300" b="1" i="0" u="none" strike="noStrike" kern="1200" cap="none" spc="0" normalizeH="0" baseline="0" noProof="0">
                <a:ln>
                  <a:noFill/>
                </a:ln>
                <a:solidFill>
                  <a:srgbClr val="D6F5F5"/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14340" name="Rectangle 9"/>
          <p:cNvSpPr/>
          <p:nvPr/>
        </p:nvSpPr>
        <p:spPr>
          <a:xfrm>
            <a:off x="539750" y="484188"/>
            <a:ext cx="8281988" cy="21583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）将两根用丝绸摩擦过的玻璃棒相互靠近；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）将两根用毛皮摩擦过的橡胶棒相互靠近；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）将用丝绸摩擦过的玻璃棒和用毛皮摩擦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过的橡胶棒相互靠近。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4341" name="Picture 10" descr="IMG_128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8313" y="2643188"/>
            <a:ext cx="8172450" cy="2368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5361" name="组合 3"/>
          <p:cNvGrpSpPr/>
          <p:nvPr/>
        </p:nvGrpSpPr>
        <p:grpSpPr>
          <a:xfrm>
            <a:off x="179388" y="22066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pic>
        <p:nvPicPr>
          <p:cNvPr id="15364" name="Picture 7" descr="IMG_128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188" y="1058863"/>
            <a:ext cx="8172450" cy="2368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4" name="Rectangle 8"/>
          <p:cNvSpPr/>
          <p:nvPr/>
        </p:nvSpPr>
        <p:spPr>
          <a:xfrm>
            <a:off x="898525" y="3213100"/>
            <a:ext cx="140176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相互排斥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5" name="Rectangle 9"/>
          <p:cNvSpPr/>
          <p:nvPr/>
        </p:nvSpPr>
        <p:spPr>
          <a:xfrm>
            <a:off x="3419475" y="3219450"/>
            <a:ext cx="140176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相互排斥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6" name="Rectangle 10"/>
          <p:cNvSpPr/>
          <p:nvPr/>
        </p:nvSpPr>
        <p:spPr>
          <a:xfrm>
            <a:off x="6227763" y="3219450"/>
            <a:ext cx="14017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相互吸引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7" name="Text Box 11"/>
          <p:cNvSpPr txBox="1"/>
          <p:nvPr/>
        </p:nvSpPr>
        <p:spPr>
          <a:xfrm>
            <a:off x="683578" y="3796030"/>
            <a:ext cx="7920037" cy="11985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      用丝绸摩擦过的玻璃棒和用毛皮摩擦过的橡胶棒，所带电荷的性质是不一样的。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2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82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82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6385" name="组合 3"/>
          <p:cNvGrpSpPr/>
          <p:nvPr/>
        </p:nvGrpSpPr>
        <p:grpSpPr>
          <a:xfrm>
            <a:off x="395288" y="266700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归纳与小结</a:t>
              </a:r>
              <a:endParaRPr kumimoji="0" lang="zh-CN" altLang="en-US" sz="2300" b="1" i="0" u="none" strike="noStrike" kern="1200" cap="none" spc="0" normalizeH="0" baseline="0" noProof="0">
                <a:ln>
                  <a:noFill/>
                </a:ln>
                <a:solidFill>
                  <a:srgbClr val="D6F5F5"/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35845" name="Rectangle 5"/>
          <p:cNvSpPr/>
          <p:nvPr/>
        </p:nvSpPr>
        <p:spPr>
          <a:xfrm>
            <a:off x="287338" y="1130300"/>
            <a:ext cx="8748712" cy="6445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algn="just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电荷间的相互作用规律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同种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电荷相互</a:t>
            </a:r>
            <a:r>
              <a:rPr lang="zh-CN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排斥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异种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电荷相互</a:t>
            </a:r>
            <a:r>
              <a:rPr lang="zh-CN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吸引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389" name="Picture 6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5975" y="2193925"/>
            <a:ext cx="7513638" cy="1711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5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Rectangle 3"/>
          <p:cNvSpPr txBox="1"/>
          <p:nvPr/>
        </p:nvSpPr>
        <p:spPr>
          <a:xfrm>
            <a:off x="323850" y="1492250"/>
            <a:ext cx="5187950" cy="1350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●"/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摇动起电机手柄，当转速逐渐增大时，你看到了什么现象？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940286" y="843719"/>
            <a:ext cx="2915010" cy="36151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矩形 3"/>
          <p:cNvSpPr/>
          <p:nvPr/>
        </p:nvSpPr>
        <p:spPr>
          <a:xfrm>
            <a:off x="538163" y="700088"/>
            <a:ext cx="3740150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用起电机模拟闪电现象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2625" y="2860675"/>
            <a:ext cx="4830763" cy="5207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现象：两球间发生火花放电。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7413" name="组合 3"/>
          <p:cNvGrpSpPr/>
          <p:nvPr/>
        </p:nvGrpSpPr>
        <p:grpSpPr>
          <a:xfrm>
            <a:off x="250825" y="52388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实验与探究</a:t>
              </a:r>
              <a:endParaRPr kumimoji="0" lang="zh-CN" altLang="en-US" sz="2300" b="1" i="0" u="none" strike="noStrike" kern="1200" cap="none" spc="0" normalizeH="0" baseline="0" noProof="0">
                <a:ln>
                  <a:noFill/>
                </a:ln>
                <a:solidFill>
                  <a:srgbClr val="D6F5F5"/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TextBox 2"/>
          <p:cNvSpPr txBox="1"/>
          <p:nvPr/>
        </p:nvSpPr>
        <p:spPr>
          <a:xfrm>
            <a:off x="538163" y="484188"/>
            <a:ext cx="8334375" cy="952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闪电是带异种电荷的云层间，或带电的云层和大地间的一种瞬间发生的大规模放电现象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4838" y="1563688"/>
            <a:ext cx="7934325" cy="952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物体带电时，它的尖端容易产生放电现象，这种现象叫做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尖端放电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347409" y="3652012"/>
            <a:ext cx="2330793" cy="14190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77094" y="2437035"/>
            <a:ext cx="2640350" cy="14785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97480" y="2553187"/>
            <a:ext cx="2433817" cy="18375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4" name="Rectangle 3"/>
          <p:cNvSpPr/>
          <p:nvPr/>
        </p:nvSpPr>
        <p:spPr>
          <a:xfrm>
            <a:off x="468313" y="1274763"/>
            <a:ext cx="781208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常见物质是由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分子、原子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构成的。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315" name="Text Box 4"/>
          <p:cNvSpPr txBox="1"/>
          <p:nvPr/>
        </p:nvSpPr>
        <p:spPr>
          <a:xfrm>
            <a:off x="841375" y="3506788"/>
            <a:ext cx="8509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原子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6" name="Text Box 5"/>
          <p:cNvSpPr txBox="1"/>
          <p:nvPr/>
        </p:nvSpPr>
        <p:spPr>
          <a:xfrm>
            <a:off x="2160588" y="3938588"/>
            <a:ext cx="2311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核外电子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7" name="Rectangle 6"/>
          <p:cNvSpPr/>
          <p:nvPr/>
        </p:nvSpPr>
        <p:spPr>
          <a:xfrm>
            <a:off x="2239963" y="2722563"/>
            <a:ext cx="172878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原子核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8" name="Rectangle 7"/>
          <p:cNvSpPr/>
          <p:nvPr/>
        </p:nvSpPr>
        <p:spPr>
          <a:xfrm>
            <a:off x="3951288" y="2049463"/>
            <a:ext cx="149383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质子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9" name="Rectangle 8"/>
          <p:cNvSpPr/>
          <p:nvPr/>
        </p:nvSpPr>
        <p:spPr>
          <a:xfrm>
            <a:off x="3951288" y="3300413"/>
            <a:ext cx="16383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中子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20" name="AutoShape 9"/>
          <p:cNvSpPr/>
          <p:nvPr/>
        </p:nvSpPr>
        <p:spPr>
          <a:xfrm>
            <a:off x="1871663" y="3109913"/>
            <a:ext cx="225425" cy="1397000"/>
          </a:xfrm>
          <a:prstGeom prst="leftBrace">
            <a:avLst>
              <a:gd name="adj1" fmla="val 51241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1" name="AutoShape 10"/>
          <p:cNvSpPr/>
          <p:nvPr/>
        </p:nvSpPr>
        <p:spPr>
          <a:xfrm>
            <a:off x="3546475" y="2363788"/>
            <a:ext cx="358775" cy="1349375"/>
          </a:xfrm>
          <a:prstGeom prst="leftBrace">
            <a:avLst>
              <a:gd name="adj1" fmla="val 31098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2" name="Text Box 11"/>
          <p:cNvSpPr txBox="1"/>
          <p:nvPr/>
        </p:nvSpPr>
        <p:spPr>
          <a:xfrm>
            <a:off x="611188" y="3998913"/>
            <a:ext cx="13049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电中性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23" name="Text Box 12"/>
          <p:cNvSpPr txBox="1"/>
          <p:nvPr/>
        </p:nvSpPr>
        <p:spPr>
          <a:xfrm>
            <a:off x="2239963" y="3135313"/>
            <a:ext cx="139541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带正电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24" name="Text Box 13"/>
          <p:cNvSpPr txBox="1"/>
          <p:nvPr/>
        </p:nvSpPr>
        <p:spPr>
          <a:xfrm>
            <a:off x="2249488" y="4418013"/>
            <a:ext cx="139541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带负电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25" name="Text Box 14"/>
          <p:cNvSpPr txBox="1"/>
          <p:nvPr/>
        </p:nvSpPr>
        <p:spPr>
          <a:xfrm>
            <a:off x="3824288" y="3697288"/>
            <a:ext cx="139541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不带电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26" name="Text Box 15"/>
          <p:cNvSpPr txBox="1"/>
          <p:nvPr/>
        </p:nvSpPr>
        <p:spPr>
          <a:xfrm>
            <a:off x="3860800" y="2452688"/>
            <a:ext cx="139541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带正电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27" name="Text Box 4"/>
          <p:cNvSpPr txBox="1"/>
          <p:nvPr/>
        </p:nvSpPr>
        <p:spPr>
          <a:xfrm>
            <a:off x="468313" y="2138363"/>
            <a:ext cx="36353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原子结构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9471" name="图片 12305" descr="t0112bb78eb2bfbf728"/>
          <p:cNvPicPr>
            <a:picLocks noChangeAspect="1"/>
          </p:cNvPicPr>
          <p:nvPr/>
        </p:nvPicPr>
        <p:blipFill>
          <a:blip r:embed="rId1">
            <a:clrChange>
              <a:clrFrom>
                <a:srgbClr val="EDEBEE"/>
              </a:clrFrom>
              <a:clrTo>
                <a:srgbClr val="EDEBE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5963" y="1635125"/>
            <a:ext cx="2916237" cy="25590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9472" name="组合 2"/>
          <p:cNvGrpSpPr/>
          <p:nvPr/>
        </p:nvGrpSpPr>
        <p:grpSpPr>
          <a:xfrm>
            <a:off x="252413" y="123825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认识与理解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19475" name="Text Box 3"/>
          <p:cNvSpPr txBox="1"/>
          <p:nvPr/>
        </p:nvSpPr>
        <p:spPr>
          <a:xfrm>
            <a:off x="179388" y="673100"/>
            <a:ext cx="45370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电从哪里来</a:t>
            </a:r>
            <a:endParaRPr lang="zh-CN" altLang="zh-CN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/>
      <p:bldP spid="13316" grpId="0"/>
      <p:bldP spid="13317" grpId="0"/>
      <p:bldP spid="13318" grpId="0"/>
      <p:bldP spid="13319" grpId="0"/>
      <p:bldP spid="13320" grpId="0" bldLvl="0" animBg="1"/>
      <p:bldP spid="13321" grpId="0" bldLvl="0" animBg="1"/>
      <p:bldP spid="13322" grpId="0"/>
      <p:bldP spid="13323" grpId="0"/>
      <p:bldP spid="13324" grpId="0"/>
      <p:bldP spid="13325" grpId="0"/>
      <p:bldP spid="13326" grpId="0"/>
      <p:bldP spid="133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8" name="Rectangle 2"/>
          <p:cNvSpPr/>
          <p:nvPr/>
        </p:nvSpPr>
        <p:spPr>
          <a:xfrm>
            <a:off x="755650" y="771525"/>
            <a:ext cx="79565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不同物质的原子核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束缚电子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的本领不同。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0" name="Rectangle 4"/>
          <p:cNvSpPr/>
          <p:nvPr/>
        </p:nvSpPr>
        <p:spPr>
          <a:xfrm>
            <a:off x="539433" y="2787650"/>
            <a:ext cx="8137525" cy="11239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失去电子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的物体因为缺少电子而带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正电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；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得到电子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的物体因为有了多余电子而带等量的</a:t>
            </a: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负电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1" name="TextBox 5"/>
          <p:cNvSpPr/>
          <p:nvPr/>
        </p:nvSpPr>
        <p:spPr>
          <a:xfrm>
            <a:off x="611188" y="3867785"/>
            <a:ext cx="7777162" cy="1085850"/>
          </a:xfrm>
          <a:prstGeom prst="roundRect">
            <a:avLst>
              <a:gd name="adj" fmla="val 16667"/>
            </a:avLst>
          </a:prstGeom>
          <a:solidFill>
            <a:srgbClr val="008080">
              <a:alpha val="39999"/>
            </a:srgbClr>
          </a:solidFill>
          <a:ln w="28575" cap="flat" cmpd="sng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0170" tIns="46990" rIns="90170" bIns="46990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400" b="1" dirty="0">
                <a:latin typeface="Arial" panose="020B0604020202020204" pitchFamily="34" charset="0"/>
                <a:ea typeface="微软雅黑" panose="020B0503020204020204" pitchFamily="34" charset="-122"/>
              </a:rPr>
              <a:t>　　</a:t>
            </a:r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</a:rPr>
              <a:t>摩擦起电并不是创造了电荷，只是电荷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从一个物体转移到另一个物体</a:t>
            </a:r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</a:rPr>
              <a:t>，使正、负电荷分开。</a:t>
            </a:r>
            <a:endParaRPr lang="zh-CN" altLang="en-US" sz="2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" name="组合 18"/>
          <p:cNvGrpSpPr/>
          <p:nvPr/>
        </p:nvGrpSpPr>
        <p:grpSpPr>
          <a:xfrm>
            <a:off x="1978025" y="1419225"/>
            <a:ext cx="3892550" cy="1590892"/>
            <a:chOff x="1978025" y="2275786"/>
            <a:chExt cx="3892550" cy="1820403"/>
          </a:xfrm>
        </p:grpSpPr>
        <p:sp>
          <p:nvSpPr>
            <p:cNvPr id="20485" name="椭圆 14341"/>
            <p:cNvSpPr/>
            <p:nvPr/>
          </p:nvSpPr>
          <p:spPr>
            <a:xfrm>
              <a:off x="1979295" y="2275786"/>
              <a:ext cx="1471930" cy="1238723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0486" name="组合 17"/>
            <p:cNvGrpSpPr/>
            <p:nvPr/>
          </p:nvGrpSpPr>
          <p:grpSpPr>
            <a:xfrm>
              <a:off x="1978025" y="2347968"/>
              <a:ext cx="3892550" cy="1748221"/>
              <a:chOff x="1978025" y="2347968"/>
              <a:chExt cx="3892550" cy="1748221"/>
            </a:xfrm>
          </p:grpSpPr>
          <p:sp>
            <p:nvSpPr>
              <p:cNvPr id="20487" name="椭圆 14342"/>
              <p:cNvSpPr/>
              <p:nvPr/>
            </p:nvSpPr>
            <p:spPr>
              <a:xfrm>
                <a:off x="4427855" y="2347968"/>
                <a:ext cx="1417955" cy="1210137"/>
              </a:xfrm>
              <a:prstGeom prst="ellipse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488" name="文本框 14343"/>
              <p:cNvSpPr txBox="1"/>
              <p:nvPr/>
            </p:nvSpPr>
            <p:spPr>
              <a:xfrm>
                <a:off x="1978025" y="2523850"/>
                <a:ext cx="1470025" cy="94967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 algn="ctr"/>
                <a:r>
                  <a:rPr lang="zh-CN" altLang="en-US" sz="2400" b="1" dirty="0">
                    <a:latin typeface="Arial" panose="020B0604020202020204" pitchFamily="34" charset="0"/>
                    <a:ea typeface="宋体" panose="02010600030101010101" pitchFamily="2" charset="-122"/>
                  </a:rPr>
                  <a:t>束缚电子</a:t>
                </a:r>
                <a:endParaRPr lang="zh-CN" altLang="en-US" sz="2400" b="1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  <a:p>
                <a:pPr algn="ctr"/>
                <a:r>
                  <a:rPr lang="zh-CN" altLang="en-US" sz="2400" b="1" dirty="0">
                    <a:latin typeface="Arial" panose="020B0604020202020204" pitchFamily="34" charset="0"/>
                    <a:ea typeface="宋体" panose="02010600030101010101" pitchFamily="2" charset="-122"/>
                  </a:rPr>
                  <a:t>能力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弱</a:t>
                </a:r>
                <a:endParaRPr lang="zh-CN" altLang="en-US" sz="2400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489" name="文本框 14344"/>
              <p:cNvSpPr txBox="1"/>
              <p:nvPr/>
            </p:nvSpPr>
            <p:spPr>
              <a:xfrm>
                <a:off x="4402138" y="2579412"/>
                <a:ext cx="1468437" cy="94967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 algn="ctr"/>
                <a:r>
                  <a:rPr lang="zh-CN" altLang="en-US" sz="2400" b="1" dirty="0">
                    <a:latin typeface="Arial" panose="020B0604020202020204" pitchFamily="34" charset="0"/>
                    <a:ea typeface="宋体" panose="02010600030101010101" pitchFamily="2" charset="-122"/>
                  </a:rPr>
                  <a:t>束缚电子</a:t>
                </a:r>
                <a:endParaRPr lang="zh-CN" altLang="en-US" sz="2400" b="1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  <a:p>
                <a:pPr algn="ctr"/>
                <a:r>
                  <a:rPr lang="zh-CN" altLang="en-US" sz="2400" b="1" dirty="0">
                    <a:latin typeface="Arial" panose="020B0604020202020204" pitchFamily="34" charset="0"/>
                    <a:ea typeface="宋体" panose="02010600030101010101" pitchFamily="2" charset="-122"/>
                  </a:rPr>
                  <a:t>能力</a:t>
                </a:r>
                <a:r>
                  <a:rPr lang="zh-CN" altLang="en-US" sz="2400" b="1" dirty="0">
                    <a:solidFill>
                      <a:srgbClr val="0000FF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强</a:t>
                </a:r>
                <a:endParaRPr lang="zh-CN" altLang="en-US" sz="2400" b="1" dirty="0">
                  <a:solidFill>
                    <a:srgbClr val="0000FF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490" name="右箭头 14345"/>
              <p:cNvSpPr/>
              <p:nvPr/>
            </p:nvSpPr>
            <p:spPr>
              <a:xfrm>
                <a:off x="3562350" y="2852738"/>
                <a:ext cx="792163" cy="74612"/>
              </a:xfrm>
              <a:prstGeom prst="rightArrow">
                <a:avLst>
                  <a:gd name="adj1" fmla="val 50000"/>
                  <a:gd name="adj2" fmla="val 264788"/>
                </a:avLst>
              </a:prstGeom>
              <a:solidFill>
                <a:schemeClr val="accent1"/>
              </a:solidFill>
              <a:ln w="9525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90170" tIns="46990" rIns="90170" bIns="46990" anchor="ctr" anchorCtr="0"/>
              <a:p>
                <a:pPr algn="ctr"/>
                <a:endParaRPr lang="zh-CN" altLang="en-US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491" name="文本框 14346"/>
              <p:cNvSpPr txBox="1"/>
              <p:nvPr/>
            </p:nvSpPr>
            <p:spPr>
              <a:xfrm>
                <a:off x="3203575" y="2419350"/>
                <a:ext cx="1470025" cy="52679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 algn="ctr"/>
                <a:r>
                  <a:rPr lang="zh-CN" altLang="en-US" sz="2400" b="1" dirty="0">
                    <a:latin typeface="Arial" panose="020B0604020202020204" pitchFamily="34" charset="0"/>
                    <a:ea typeface="宋体" panose="02010600030101010101" pitchFamily="2" charset="-122"/>
                  </a:rPr>
                  <a:t>电子</a:t>
                </a:r>
                <a:endParaRPr lang="zh-CN" altLang="en-US" sz="2400" b="1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492" name="文本框 14347"/>
              <p:cNvSpPr txBox="1"/>
              <p:nvPr/>
            </p:nvSpPr>
            <p:spPr>
              <a:xfrm>
                <a:off x="2123440" y="3569398"/>
                <a:ext cx="1228725" cy="52679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zh-CN" altLang="en-US" sz="2400" b="1" dirty="0">
                    <a:latin typeface="Arial" panose="020B0604020202020204" pitchFamily="34" charset="0"/>
                    <a:ea typeface="宋体" panose="02010600030101010101" pitchFamily="2" charset="-122"/>
                  </a:rPr>
                  <a:t>带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正电</a:t>
                </a:r>
                <a:endPara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493" name="文本框 14348"/>
              <p:cNvSpPr txBox="1"/>
              <p:nvPr/>
            </p:nvSpPr>
            <p:spPr>
              <a:xfrm>
                <a:off x="4572000" y="3569398"/>
                <a:ext cx="1228725" cy="52679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zh-CN" altLang="en-US" sz="2400" b="1" dirty="0">
                    <a:latin typeface="Arial" panose="020B0604020202020204" pitchFamily="34" charset="0"/>
                    <a:ea typeface="宋体" panose="02010600030101010101" pitchFamily="2" charset="-122"/>
                  </a:rPr>
                  <a:t>带</a:t>
                </a:r>
                <a:r>
                  <a:rPr lang="zh-CN" altLang="en-US" sz="2400" b="1" dirty="0">
                    <a:solidFill>
                      <a:srgbClr val="0000FF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负电</a:t>
                </a:r>
                <a:endParaRPr lang="zh-CN" altLang="en-US" sz="2400" b="1" dirty="0">
                  <a:solidFill>
                    <a:srgbClr val="0000FF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0494" name="组合 2"/>
          <p:cNvGrpSpPr/>
          <p:nvPr/>
        </p:nvGrpSpPr>
        <p:grpSpPr>
          <a:xfrm>
            <a:off x="179388" y="196850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认识与理解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40" grpId="0"/>
      <p:bldP spid="1434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1505" name="图片 9217" descr="slide0020_image03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16238" y="195263"/>
            <a:ext cx="3127375" cy="4702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圆角矩形标注 9219"/>
          <p:cNvSpPr/>
          <p:nvPr/>
        </p:nvSpPr>
        <p:spPr>
          <a:xfrm>
            <a:off x="5437188" y="554038"/>
            <a:ext cx="1441450" cy="469900"/>
          </a:xfrm>
          <a:prstGeom prst="wedgeRoundRectCallout">
            <a:avLst>
              <a:gd name="adj1" fmla="val -106523"/>
              <a:gd name="adj2" fmla="val 154866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金属球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8" name="圆角矩形标注 9220"/>
          <p:cNvSpPr/>
          <p:nvPr/>
        </p:nvSpPr>
        <p:spPr>
          <a:xfrm>
            <a:off x="2917825" y="1058863"/>
            <a:ext cx="1404938" cy="468312"/>
          </a:xfrm>
          <a:prstGeom prst="wedgeRoundRectCallout">
            <a:avLst>
              <a:gd name="adj1" fmla="val 55801"/>
              <a:gd name="adj2" fmla="val 128236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绝缘垫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9" name="圆角矩形标注 9221"/>
          <p:cNvSpPr/>
          <p:nvPr/>
        </p:nvSpPr>
        <p:spPr>
          <a:xfrm>
            <a:off x="5510213" y="1635125"/>
            <a:ext cx="1512887" cy="468313"/>
          </a:xfrm>
          <a:prstGeom prst="wedgeRoundRectCallout">
            <a:avLst>
              <a:gd name="adj1" fmla="val -112236"/>
              <a:gd name="adj2" fmla="val 134690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金属杆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0" name="圆角矩形标注 9222"/>
          <p:cNvSpPr/>
          <p:nvPr/>
        </p:nvSpPr>
        <p:spPr>
          <a:xfrm>
            <a:off x="1838325" y="1851025"/>
            <a:ext cx="1260475" cy="504825"/>
          </a:xfrm>
          <a:prstGeom prst="wedgeRoundRectCallout">
            <a:avLst>
              <a:gd name="adj1" fmla="val 135440"/>
              <a:gd name="adj2" fmla="val 178625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金属箔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1" name="圆角矩形标注 9223"/>
          <p:cNvSpPr/>
          <p:nvPr/>
        </p:nvSpPr>
        <p:spPr>
          <a:xfrm>
            <a:off x="5726113" y="2859088"/>
            <a:ext cx="1512887" cy="468312"/>
          </a:xfrm>
          <a:prstGeom prst="wedgeRoundRectCallout">
            <a:avLst>
              <a:gd name="adj1" fmla="val -67866"/>
              <a:gd name="adj2" fmla="val 94042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金属罩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2" name="圆角矩形标注 9224"/>
          <p:cNvSpPr/>
          <p:nvPr/>
        </p:nvSpPr>
        <p:spPr>
          <a:xfrm>
            <a:off x="1333500" y="2716213"/>
            <a:ext cx="1404938" cy="503237"/>
          </a:xfrm>
          <a:prstGeom prst="wedgeRoundRectCallout">
            <a:avLst>
              <a:gd name="adj1" fmla="val 98370"/>
              <a:gd name="adj2" fmla="val 94389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接线柱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4" name="TextBox 5"/>
          <p:cNvSpPr/>
          <p:nvPr/>
        </p:nvSpPr>
        <p:spPr>
          <a:xfrm>
            <a:off x="3135313" y="4376738"/>
            <a:ext cx="2514600" cy="514350"/>
          </a:xfrm>
          <a:prstGeom prst="roundRect">
            <a:avLst>
              <a:gd name="adj" fmla="val 16667"/>
            </a:avLst>
          </a:prstGeom>
          <a:solidFill>
            <a:srgbClr val="008080">
              <a:alpha val="39999"/>
            </a:srgbClr>
          </a:solidFill>
          <a:ln w="28575" cap="flat" cmpd="sng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0170" tIns="46990" rIns="90170" bIns="46990" anchor="t" anchorCtr="0">
            <a:spAutoFit/>
          </a:bodyPr>
          <a:p>
            <a:pPr algn="ctr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验电器的构造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1513" name="组合 3"/>
          <p:cNvGrpSpPr/>
          <p:nvPr/>
        </p:nvGrpSpPr>
        <p:grpSpPr>
          <a:xfrm>
            <a:off x="611188" y="842963"/>
            <a:ext cx="1712912" cy="501650"/>
            <a:chOff x="1076" y="1998"/>
            <a:chExt cx="2699" cy="788"/>
          </a:xfrm>
        </p:grpSpPr>
        <p:sp>
          <p:nvSpPr>
            <p:cNvPr id="2" name="流程图: 文档 1"/>
            <p:cNvSpPr/>
            <p:nvPr/>
          </p:nvSpPr>
          <p:spPr>
            <a:xfrm>
              <a:off x="1076" y="2070"/>
              <a:ext cx="2631" cy="716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5" name="文本框 4101"/>
            <p:cNvSpPr txBox="1"/>
            <p:nvPr/>
          </p:nvSpPr>
          <p:spPr>
            <a:xfrm>
              <a:off x="1076" y="1998"/>
              <a:ext cx="2699" cy="6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grpSp>
        <p:nvGrpSpPr>
          <p:cNvPr id="21516" name="组合 6147"/>
          <p:cNvGrpSpPr/>
          <p:nvPr/>
        </p:nvGrpSpPr>
        <p:grpSpPr>
          <a:xfrm>
            <a:off x="179388" y="-165100"/>
            <a:ext cx="2232025" cy="809625"/>
            <a:chOff x="0" y="0"/>
            <a:chExt cx="3516" cy="1273"/>
          </a:xfrm>
        </p:grpSpPr>
        <p:sp>
          <p:nvSpPr>
            <p:cNvPr id="21517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18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19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0" name="文本框 6151"/>
            <p:cNvSpPr txBox="1"/>
            <p:nvPr/>
          </p:nvSpPr>
          <p:spPr>
            <a:xfrm>
              <a:off x="878" y="432"/>
              <a:ext cx="196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验电器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1521" name="文本框 6152"/>
            <p:cNvSpPr txBox="1"/>
            <p:nvPr/>
          </p:nvSpPr>
          <p:spPr>
            <a:xfrm>
              <a:off x="0" y="452"/>
              <a:ext cx="873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ldLvl="0" animBg="1"/>
      <p:bldP spid="11268" grpId="0" bldLvl="0" animBg="1"/>
      <p:bldP spid="11269" grpId="0" bldLvl="0" animBg="1"/>
      <p:bldP spid="11270" grpId="0" bldLvl="0" animBg="1"/>
      <p:bldP spid="11271" grpId="0" bldLvl="0" animBg="1"/>
      <p:bldP spid="11272" grpId="0" bldLvl="0" animBg="1"/>
      <p:bldP spid="1127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2529" name="图片 10244" descr="t016dc75d389917d16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62475" y="1131888"/>
            <a:ext cx="2565400" cy="2447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0" name="图片 1024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63713" y="1131888"/>
            <a:ext cx="2436812" cy="2360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TextBox 5"/>
          <p:cNvSpPr/>
          <p:nvPr/>
        </p:nvSpPr>
        <p:spPr>
          <a:xfrm>
            <a:off x="1336675" y="4016375"/>
            <a:ext cx="6038850" cy="514350"/>
          </a:xfrm>
          <a:prstGeom prst="roundRect">
            <a:avLst>
              <a:gd name="adj" fmla="val 16667"/>
            </a:avLst>
          </a:prstGeom>
          <a:solidFill>
            <a:srgbClr val="008080">
              <a:alpha val="39999"/>
            </a:srgbClr>
          </a:solidFill>
          <a:ln w="28575" cap="flat" cmpd="sng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0170" tIns="46990" rIns="90170" bIns="46990" anchor="t" anchorCtr="0">
            <a:spAutoFit/>
          </a:bodyPr>
          <a:p>
            <a:pPr algn="ctr"/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</a:rPr>
              <a:t>验电器的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原理</a:t>
            </a:r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</a:rPr>
              <a:t>：同种电荷相互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排斥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2532" name="组合 3"/>
          <p:cNvGrpSpPr/>
          <p:nvPr/>
        </p:nvGrpSpPr>
        <p:grpSpPr>
          <a:xfrm>
            <a:off x="179388" y="195263"/>
            <a:ext cx="1714500" cy="500062"/>
            <a:chOff x="1076" y="1998"/>
            <a:chExt cx="2699" cy="788"/>
          </a:xfrm>
        </p:grpSpPr>
        <p:sp>
          <p:nvSpPr>
            <p:cNvPr id="2" name="流程图: 文档 1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5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8132" name="Text Box 2"/>
          <p:cNvSpPr txBox="1"/>
          <p:nvPr/>
        </p:nvSpPr>
        <p:spPr>
          <a:xfrm>
            <a:off x="468313" y="1492250"/>
            <a:ext cx="7921625" cy="17541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  把物体与验电器金属球相接触，如果验电器金属箔张开，则说明物体带电；如果验电器金属箔不张开，则说明物体不带电。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891" name="Text Box 3"/>
          <p:cNvSpPr txBox="1"/>
          <p:nvPr/>
        </p:nvSpPr>
        <p:spPr>
          <a:xfrm>
            <a:off x="468313" y="890588"/>
            <a:ext cx="38401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检验物体是否带电的方法：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3555" name="组合 3"/>
          <p:cNvGrpSpPr/>
          <p:nvPr/>
        </p:nvGrpSpPr>
        <p:grpSpPr>
          <a:xfrm>
            <a:off x="252413" y="195263"/>
            <a:ext cx="1714500" cy="500062"/>
            <a:chOff x="1076" y="1998"/>
            <a:chExt cx="2699" cy="788"/>
          </a:xfrm>
        </p:grpSpPr>
        <p:sp>
          <p:nvSpPr>
            <p:cNvPr id="2" name="流程图: 文档 1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5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/>
      <p:bldP spid="37891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5" name="Text Box 2"/>
          <p:cNvSpPr txBox="1"/>
          <p:nvPr/>
        </p:nvSpPr>
        <p:spPr>
          <a:xfrm>
            <a:off x="684213" y="771525"/>
            <a:ext cx="8185150" cy="11985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  一道闪电，像一把利剑，划破沉寂的长空，催动着滚滚雷声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人类对电的认识始于闪电。那么，电是什么？闪电又是怎样产生的呢？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146" name="Picture 4" descr="闪电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59325" y="2289175"/>
            <a:ext cx="3957638" cy="2509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Picture 2" descr="2007121314256605_2"/>
          <p:cNvPicPr>
            <a:picLocks noChangeAspect="1"/>
          </p:cNvPicPr>
          <p:nvPr/>
        </p:nvPicPr>
        <p:blipFill>
          <a:blip r:embed="rId2"/>
          <a:srcRect b="7201"/>
          <a:stretch>
            <a:fillRect/>
          </a:stretch>
        </p:blipFill>
        <p:spPr>
          <a:xfrm>
            <a:off x="357188" y="2328863"/>
            <a:ext cx="4052887" cy="24479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148" name="组合 3"/>
          <p:cNvGrpSpPr/>
          <p:nvPr/>
        </p:nvGrpSpPr>
        <p:grpSpPr>
          <a:xfrm>
            <a:off x="179388" y="195263"/>
            <a:ext cx="1714500" cy="500062"/>
            <a:chOff x="1076" y="1998"/>
            <a:chExt cx="2699" cy="788"/>
          </a:xfrm>
        </p:grpSpPr>
        <p:sp>
          <p:nvSpPr>
            <p:cNvPr id="15" name="流程图: 文档 1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rgbClr val="2DB7B7">
                <a:lumMod val="75000"/>
              </a:srgbClr>
            </a:solidFill>
            <a:ln w="25400" cap="flat" cmpd="sng" algn="ctr">
              <a:solidFill>
                <a:srgbClr val="33CCCC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1">
                <a:ln>
                  <a:noFill/>
                </a:ln>
                <a:solidFill>
                  <a:srgbClr val="FFFFD9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50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 w="25400">
              <a:noFill/>
            </a:ln>
          </p:spPr>
          <p:txBody>
            <a:bodyPr anchor="t" anchorCtr="0">
              <a:spAutoFit/>
            </a:bodyPr>
            <a:p>
              <a:pPr>
                <a:buFontTx/>
              </a:pPr>
              <a:r>
                <a:rPr lang="zh-CN" altLang="en-US" sz="2300" b="1">
                  <a:solidFill>
                    <a:srgbClr val="D6F5F5"/>
                  </a:solidFill>
                  <a:latin typeface="宋体" panose="02010600030101010101" pitchFamily="2" charset="-122"/>
                  <a:ea typeface="幼圆" panose="02010509060101010101" pitchFamily="49" charset="-122"/>
                  <a:sym typeface="宋体" panose="02010600030101010101" pitchFamily="2" charset="-122"/>
                </a:rPr>
                <a:t>观察与思考</a:t>
              </a:r>
              <a:endParaRPr lang="zh-CN" altLang="en-US" sz="2300" b="1">
                <a:solidFill>
                  <a:srgbClr val="D6F5F5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4034" name="Rectangle 2"/>
          <p:cNvSpPr/>
          <p:nvPr/>
        </p:nvSpPr>
        <p:spPr>
          <a:xfrm>
            <a:off x="395288" y="411163"/>
            <a:ext cx="8426450" cy="5762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endParaRPr lang="zh-CN" altLang="en-US" sz="2400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4578" name="组合 6147"/>
          <p:cNvGrpSpPr/>
          <p:nvPr/>
        </p:nvGrpSpPr>
        <p:grpSpPr>
          <a:xfrm>
            <a:off x="125413" y="-79375"/>
            <a:ext cx="4295775" cy="809625"/>
            <a:chOff x="0" y="0"/>
            <a:chExt cx="6768" cy="1273"/>
          </a:xfrm>
        </p:grpSpPr>
        <p:sp>
          <p:nvSpPr>
            <p:cNvPr id="24579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4580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4581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82" name="文本框 6151"/>
            <p:cNvSpPr txBox="1"/>
            <p:nvPr/>
          </p:nvSpPr>
          <p:spPr>
            <a:xfrm>
              <a:off x="878" y="432"/>
              <a:ext cx="5890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静电现象的应用和防护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583" name="文本框 6152"/>
            <p:cNvSpPr txBox="1"/>
            <p:nvPr/>
          </p:nvSpPr>
          <p:spPr>
            <a:xfrm>
              <a:off x="0" y="452"/>
              <a:ext cx="873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1433513" y="3273425"/>
            <a:ext cx="1438275" cy="1439863"/>
          </a:xfrm>
          <a:prstGeom prst="rect">
            <a:avLst/>
          </a:prstGeom>
          <a:solidFill>
            <a:srgbClr val="26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fontAlgn="base">
              <a:defRPr/>
            </a:pPr>
            <a:r>
              <a:rPr lang="zh-CN" altLang="en-US" sz="21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纺纱厂保持潮湿的环境</a:t>
            </a:r>
            <a:endParaRPr lang="zh-CN" altLang="en-US" sz="21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823" name="组合 77"/>
          <p:cNvGrpSpPr/>
          <p:nvPr/>
        </p:nvGrpSpPr>
        <p:grpSpPr>
          <a:xfrm>
            <a:off x="2967038" y="1779588"/>
            <a:ext cx="1438275" cy="1439862"/>
            <a:chOff x="2698368" y="922621"/>
            <a:chExt cx="1872051" cy="1872051"/>
          </a:xfrm>
        </p:grpSpPr>
        <p:sp>
          <p:nvSpPr>
            <p:cNvPr id="79" name="矩形 78"/>
            <p:cNvSpPr/>
            <p:nvPr/>
          </p:nvSpPr>
          <p:spPr>
            <a:xfrm>
              <a:off x="2698368" y="922621"/>
              <a:ext cx="1872051" cy="1872051"/>
            </a:xfrm>
            <a:prstGeom prst="rect">
              <a:avLst/>
            </a:prstGeom>
            <a:solidFill>
              <a:srgbClr val="26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fontAlgn="base">
                <a:defRPr/>
              </a:pPr>
              <a:r>
                <a:rPr lang="zh-CN" altLang="en-US" sz="2100" b="1" strike="noStrike" noProof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地毯中放入一些金属丝</a:t>
              </a:r>
              <a:endParaRPr lang="zh-CN" altLang="en-US" sz="21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矩形 55"/>
            <p:cNvSpPr/>
            <p:nvPr/>
          </p:nvSpPr>
          <p:spPr>
            <a:xfrm>
              <a:off x="2700612" y="1976332"/>
              <a:ext cx="1779068" cy="266743"/>
            </a:xfrm>
            <a:prstGeom prst="rect">
              <a:avLst/>
            </a:prstGeom>
          </p:spPr>
          <p:txBody>
            <a:bodyPr>
              <a:spAutoFit/>
            </a:bodyPr>
            <a:p>
              <a:pPr algn="ctr" fontAlgn="base">
                <a:lnSpc>
                  <a:spcPct val="120000"/>
                </a:lnSpc>
                <a:defRPr/>
              </a:pPr>
              <a:endParaRPr lang="zh-CN" altLang="en-US" sz="620" strike="noStrike" noProof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Open Sans" pitchFamily="34" charset="0"/>
              </a:endParaRPr>
            </a:p>
          </p:txBody>
        </p:sp>
      </p:grpSp>
      <p:sp>
        <p:nvSpPr>
          <p:cNvPr id="84" name="矩形 83"/>
          <p:cNvSpPr/>
          <p:nvPr/>
        </p:nvSpPr>
        <p:spPr>
          <a:xfrm>
            <a:off x="4500563" y="3273425"/>
            <a:ext cx="2947988" cy="1439863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fontAlgn="base">
              <a:defRPr/>
            </a:pPr>
            <a:r>
              <a:rPr lang="zh-CN" altLang="en-US" sz="21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油罐车后长长的链条</a:t>
            </a:r>
            <a:endParaRPr lang="zh-CN" altLang="en-US" sz="21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589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3513" y="1758950"/>
            <a:ext cx="1438275" cy="1446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90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7038" y="3294063"/>
            <a:ext cx="1438275" cy="1419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91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0563" y="1779588"/>
            <a:ext cx="2947987" cy="1439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动作按钮: 自定义 22">
            <a:hlinkClick r:id="" action="ppaction://noaction" highlightClick="1"/>
          </p:cNvPr>
          <p:cNvSpPr/>
          <p:nvPr/>
        </p:nvSpPr>
        <p:spPr>
          <a:xfrm>
            <a:off x="2706688" y="1000125"/>
            <a:ext cx="3351213" cy="574675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p>
            <a:pPr algn="ctr" fontAlgn="base"/>
            <a:r>
              <a:rPr lang="zh-CN" altLang="en-US" sz="2700" b="1" strike="noStrike" noProof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防止静电带来的危害</a:t>
            </a:r>
            <a:endParaRPr lang="zh-CN" altLang="en-US" sz="2700" b="1" strike="noStrike" noProof="1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 bldLvl="0"/>
      <p:bldP spid="38" grpId="0" bldLvl="0" animBg="1"/>
      <p:bldP spid="8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5601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4138" y="1169988"/>
            <a:ext cx="4692650" cy="2960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动作按钮: 自定义 22">
            <a:hlinkClick r:id="" action="ppaction://noaction" highlightClick="1"/>
          </p:cNvPr>
          <p:cNvSpPr/>
          <p:nvPr/>
        </p:nvSpPr>
        <p:spPr>
          <a:xfrm>
            <a:off x="952500" y="192088"/>
            <a:ext cx="3351213" cy="574675"/>
          </a:xfrm>
          <a:prstGeom prst="roundRect">
            <a:avLst/>
          </a:prstGeom>
          <a:solidFill>
            <a:srgbClr val="006666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/>
            <a:r>
              <a:rPr lang="zh-CN" altLang="en-US" sz="2700" b="1" strike="noStrike" noProof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防止静电带来的危害</a:t>
            </a:r>
            <a:endParaRPr lang="zh-CN" altLang="en-US" sz="2700" b="1" strike="noStrike" noProof="1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137275" y="1169988"/>
            <a:ext cx="1438275" cy="296068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r>
              <a:rPr lang="zh-CN" altLang="en-US" sz="2100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有时候使用导电的橡胶轮胎</a:t>
            </a:r>
            <a:endParaRPr lang="zh-CN" altLang="en-US" sz="2100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" name="动作按钮: 自定义 22">
            <a:hlinkClick r:id="" action="ppaction://noaction" highlightClick="1"/>
          </p:cNvPr>
          <p:cNvSpPr/>
          <p:nvPr/>
        </p:nvSpPr>
        <p:spPr>
          <a:xfrm>
            <a:off x="952500" y="192088"/>
            <a:ext cx="3351213" cy="574675"/>
          </a:xfrm>
          <a:prstGeom prst="roundRect">
            <a:avLst/>
          </a:prstGeom>
          <a:solidFill>
            <a:srgbClr val="269999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/>
            <a:r>
              <a:rPr lang="zh-CN" altLang="en-US" sz="2700" b="1" strike="noStrike" noProof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防止静电带来的危害</a:t>
            </a:r>
            <a:endParaRPr lang="zh-CN" altLang="en-US" sz="2700" b="1" strike="noStrike" noProof="1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626" name="Picture 2" descr="https://timgsa.baidu.com/timg?image&amp;quality=80&amp;size=b10000_10000&amp;sec=1498649394&amp;di=c08509927ef10f03764a8ac72a9ea08e&amp;src=http://img1.cache.cdqss.com/images/attachement/jpg/site2/20100723/002564ea8c400db393ef2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7563" y="882650"/>
            <a:ext cx="4006850" cy="28114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" name="组合 77"/>
          <p:cNvGrpSpPr/>
          <p:nvPr/>
        </p:nvGrpSpPr>
        <p:grpSpPr>
          <a:xfrm>
            <a:off x="2081213" y="3770313"/>
            <a:ext cx="5283200" cy="1041400"/>
            <a:chOff x="2698368" y="702491"/>
            <a:chExt cx="2255685" cy="2652411"/>
          </a:xfrm>
        </p:grpSpPr>
        <p:sp>
          <p:nvSpPr>
            <p:cNvPr id="16" name="矩形 15"/>
            <p:cNvSpPr/>
            <p:nvPr/>
          </p:nvSpPr>
          <p:spPr>
            <a:xfrm>
              <a:off x="2698368" y="702491"/>
              <a:ext cx="2255685" cy="2652411"/>
            </a:xfrm>
            <a:prstGeom prst="rect">
              <a:avLst/>
            </a:prstGeom>
            <a:solidFill>
              <a:srgbClr val="2DA5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defRPr/>
              </a:pPr>
              <a:r>
                <a:rPr lang="zh-CN" altLang="en-US" sz="2400" b="1" strike="noStrike" noProof="1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尖端放电</a:t>
              </a:r>
              <a:endParaRPr lang="en-US" altLang="zh-CN" sz="2400" b="1" strike="noStrike" noProof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fontAlgn="base">
                <a:defRPr/>
              </a:pPr>
              <a:r>
                <a:rPr lang="zh-CN" altLang="en-US" sz="2400" b="1" strike="noStrike" noProof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物体带电时，它的尖端容易产生放电现象。</a:t>
              </a:r>
              <a:endParaRPr lang="zh-CN" altLang="en-US" sz="2400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55"/>
            <p:cNvSpPr/>
            <p:nvPr/>
          </p:nvSpPr>
          <p:spPr>
            <a:xfrm>
              <a:off x="2700612" y="1976332"/>
              <a:ext cx="1779068" cy="52255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base">
                <a:lnSpc>
                  <a:spcPct val="120000"/>
                </a:lnSpc>
                <a:defRPr/>
              </a:pPr>
              <a:endParaRPr lang="zh-CN" altLang="en-US" sz="620" strike="noStrike" noProof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Open Sans" pitchFamily="34" charset="0"/>
              </a:endParaRPr>
            </a:p>
          </p:txBody>
        </p:sp>
      </p:grpSp>
      <p:sp>
        <p:nvSpPr>
          <p:cNvPr id="20" name="矩形 19"/>
          <p:cNvSpPr/>
          <p:nvPr/>
        </p:nvSpPr>
        <p:spPr bwMode="auto">
          <a:xfrm>
            <a:off x="2081213" y="882650"/>
            <a:ext cx="1154113" cy="281146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r>
              <a:rPr lang="zh-CN" altLang="en-US" sz="54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中山行书百年纪念版" pitchFamily="49" charset="-122"/>
                <a:ea typeface="中山行书百年纪念版" pitchFamily="49" charset="-122"/>
              </a:rPr>
              <a:t>避</a:t>
            </a:r>
            <a:endParaRPr lang="en-US" altLang="zh-CN" sz="54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中山行书百年纪念版" pitchFamily="49" charset="-122"/>
              <a:ea typeface="中山行书百年纪念版" pitchFamily="49" charset="-122"/>
            </a:endParaRPr>
          </a:p>
          <a:p>
            <a:pPr algn="ctr" fontAlgn="base">
              <a:defRPr/>
            </a:pPr>
            <a:r>
              <a:rPr lang="zh-CN" altLang="en-US" sz="54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中山行书百年纪念版" pitchFamily="49" charset="-122"/>
                <a:ea typeface="中山行书百年纪念版" pitchFamily="49" charset="-122"/>
              </a:rPr>
              <a:t>雷</a:t>
            </a:r>
            <a:endParaRPr lang="en-US" altLang="zh-CN" sz="54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中山行书百年纪念版" pitchFamily="49" charset="-122"/>
              <a:ea typeface="中山行书百年纪念版" pitchFamily="49" charset="-122"/>
            </a:endParaRPr>
          </a:p>
          <a:p>
            <a:pPr algn="ctr" fontAlgn="base">
              <a:defRPr/>
            </a:pPr>
            <a:r>
              <a:rPr lang="zh-CN" altLang="en-US" sz="54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中山行书百年纪念版" pitchFamily="49" charset="-122"/>
                <a:ea typeface="中山行书百年纪念版" pitchFamily="49" charset="-122"/>
              </a:rPr>
              <a:t>针</a:t>
            </a:r>
            <a:endParaRPr lang="zh-CN" altLang="en-US" sz="54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中山行书百年纪念版" pitchFamily="49" charset="-122"/>
              <a:ea typeface="中山行书百年纪念版" pitchFamily="49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8" name="矩形 37"/>
          <p:cNvSpPr/>
          <p:nvPr/>
        </p:nvSpPr>
        <p:spPr>
          <a:xfrm>
            <a:off x="1589088" y="2811463"/>
            <a:ext cx="1438275" cy="1439863"/>
          </a:xfrm>
          <a:prstGeom prst="rect">
            <a:avLst/>
          </a:prstGeom>
          <a:solidFill>
            <a:srgbClr val="269999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r>
              <a:rPr lang="zh-CN" altLang="en-US" sz="24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静电植绒</a:t>
            </a:r>
            <a:endParaRPr lang="zh-CN" altLang="en-US" sz="24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4699000" y="3490913"/>
            <a:ext cx="2728913" cy="760413"/>
          </a:xfrm>
          <a:prstGeom prst="rect">
            <a:avLst/>
          </a:prstGeom>
          <a:solidFill>
            <a:srgbClr val="2DA5A5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r>
              <a:rPr lang="zh-CN" altLang="en-US" sz="24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静电打印</a:t>
            </a:r>
            <a:endParaRPr lang="zh-CN" altLang="en-US" sz="24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3097213" y="1306513"/>
            <a:ext cx="1438275" cy="1439863"/>
          </a:xfrm>
          <a:prstGeom prst="rect">
            <a:avLst/>
          </a:prstGeom>
          <a:solidFill>
            <a:srgbClr val="269999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r>
              <a:rPr lang="zh-CN" altLang="en-US" sz="24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静电喷涂</a:t>
            </a:r>
            <a:endParaRPr lang="zh-CN" altLang="en-US" sz="24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" name="Picture 2" descr="D:\Documents\Desktop\b6045da919d480971f17a2fb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57603" y="1209950"/>
            <a:ext cx="1468644" cy="15121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D:\Documents\Desktop\20093139525.jpg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3097605" y="2811619"/>
            <a:ext cx="1493643" cy="14391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动作按钮: 自定义 22">
            <a:hlinkClick r:id="" action="ppaction://noaction" highlightClick="1"/>
          </p:cNvPr>
          <p:cNvSpPr/>
          <p:nvPr/>
        </p:nvSpPr>
        <p:spPr>
          <a:xfrm>
            <a:off x="952500" y="192088"/>
            <a:ext cx="1757363" cy="574675"/>
          </a:xfrm>
          <a:prstGeom prst="roundRect">
            <a:avLst/>
          </a:prstGeom>
          <a:solidFill>
            <a:srgbClr val="2DA5A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/>
            <a:r>
              <a:rPr lang="zh-CN" altLang="en-US" sz="2700" b="1" strike="noStrike" noProof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利用静电</a:t>
            </a:r>
            <a:endParaRPr lang="zh-CN" altLang="en-US" sz="2700" b="1" strike="noStrike" noProof="1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 descr="https://timgsa.baidu.com/timg?image&amp;quality=80&amp;size=b9999_10000&amp;sec=1498660392321&amp;di=8768b1bb37773299e55038dcf2163e53&amp;imgtype=0&amp;src=http%3A%2F%2Fimg.mp.itc.cn%2Fupload%2F20161005%2F0e7079c8fdbd461693c5b89b60705957_th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99000" y="1209675"/>
            <a:ext cx="2579688" cy="22558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8673" name="TextBox 1"/>
          <p:cNvSpPr txBox="1"/>
          <p:nvPr/>
        </p:nvSpPr>
        <p:spPr>
          <a:xfrm>
            <a:off x="1403350" y="915988"/>
            <a:ext cx="6769100" cy="34147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一、物体具有吸引轻小物体的性质，我们就说物</a:t>
            </a:r>
            <a:endParaRPr lang="en-US" altLang="zh-CN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体带了电</a:t>
            </a:r>
            <a:endParaRPr lang="en-US" altLang="zh-CN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二、同种电荷相互排斥，异种电荷相互吸引</a:t>
            </a:r>
            <a:endParaRPr lang="en-US" altLang="zh-CN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三、摩擦起电并不是创造了电，而是电荷从一个</a:t>
            </a:r>
            <a:endParaRPr lang="en-US" altLang="zh-CN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物体转移到另外一个物体上</a:t>
            </a:r>
            <a:endParaRPr lang="en-US" altLang="zh-CN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四、验电器的原理是同种电荷相互排斥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8674" name="组合 9"/>
          <p:cNvGrpSpPr/>
          <p:nvPr/>
        </p:nvGrpSpPr>
        <p:grpSpPr>
          <a:xfrm>
            <a:off x="-101600" y="404813"/>
            <a:ext cx="4295775" cy="523875"/>
            <a:chOff x="0" y="623478"/>
            <a:chExt cx="3786638" cy="459735"/>
          </a:xfrm>
        </p:grpSpPr>
        <p:grpSp>
          <p:nvGrpSpPr>
            <p:cNvPr id="28675" name="组合 10"/>
            <p:cNvGrpSpPr/>
            <p:nvPr/>
          </p:nvGrpSpPr>
          <p:grpSpPr>
            <a:xfrm>
              <a:off x="0" y="678733"/>
              <a:ext cx="771176" cy="347209"/>
              <a:chOff x="0" y="537328"/>
              <a:chExt cx="771176" cy="347209"/>
            </a:xfrm>
          </p:grpSpPr>
          <p:sp>
            <p:nvSpPr>
              <p:cNvPr id="63" name="矩形 62"/>
              <p:cNvSpPr/>
              <p:nvPr/>
            </p:nvSpPr>
            <p:spPr>
              <a:xfrm>
                <a:off x="86760" y="575413"/>
                <a:ext cx="684282" cy="30927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defRPr/>
                </a:pPr>
                <a:endParaRPr lang="zh-CN" altLang="en-US" strike="noStrike" noProof="1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0" y="537798"/>
                <a:ext cx="684282" cy="309276"/>
              </a:xfrm>
              <a:prstGeom prst="rect">
                <a:avLst/>
              </a:prstGeom>
              <a:solidFill>
                <a:srgbClr val="008080"/>
              </a:solidFill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defRPr/>
                </a:pPr>
                <a:endParaRPr lang="zh-CN" altLang="en-US" strike="noStrike" noProof="1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8678" name="文本框 11"/>
            <p:cNvSpPr txBox="1"/>
            <p:nvPr/>
          </p:nvSpPr>
          <p:spPr>
            <a:xfrm>
              <a:off x="771662" y="623478"/>
              <a:ext cx="3014976" cy="45973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buFontTx/>
              </a:pPr>
              <a:r>
                <a:rPr lang="zh-CN" altLang="en-US" sz="2800" b="1" dirty="0">
                  <a:solidFill>
                    <a:srgbClr val="0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课堂小结</a:t>
              </a:r>
              <a:endParaRPr lang="zh-CN" altLang="en-US" sz="2800" b="1" dirty="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9697" name="Text Box 3"/>
          <p:cNvSpPr txBox="1"/>
          <p:nvPr/>
        </p:nvSpPr>
        <p:spPr>
          <a:xfrm>
            <a:off x="395288" y="411163"/>
            <a:ext cx="8532812" cy="39693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用毛皮摩擦橡胶棒，橡胶棒带了负电，这是由于（        ）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    A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毛皮束缚电子的能力比较强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    B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橡胶棒的正电荷转移到毛皮上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    C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摩擦过程中创造了负电荷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     D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橡胶棒上有了多余的电子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电视机的荧光屏上经常粘有灰尘，这是因为电视机工作时，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屏幕上带</a:t>
            </a:r>
            <a:r>
              <a:rPr lang="zh-CN" altLang="en-US" sz="2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         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，而具有了</a:t>
            </a:r>
            <a:r>
              <a:rPr lang="zh-CN" altLang="en-US" sz="2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                    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的性质。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5063" name="Text Box 7"/>
          <p:cNvSpPr txBox="1"/>
          <p:nvPr/>
        </p:nvSpPr>
        <p:spPr>
          <a:xfrm>
            <a:off x="7524750" y="530225"/>
            <a:ext cx="57626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5064" name="Text Box 8"/>
          <p:cNvSpPr txBox="1"/>
          <p:nvPr/>
        </p:nvSpPr>
        <p:spPr>
          <a:xfrm>
            <a:off x="2195513" y="3795713"/>
            <a:ext cx="4873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电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5" name="Text Box 9"/>
          <p:cNvSpPr txBox="1"/>
          <p:nvPr/>
        </p:nvSpPr>
        <p:spPr>
          <a:xfrm>
            <a:off x="4500563" y="3795713"/>
            <a:ext cx="22320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吸引轻小物体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1" name="文本框 4103"/>
          <p:cNvSpPr txBox="1"/>
          <p:nvPr/>
        </p:nvSpPr>
        <p:spPr>
          <a:xfrm>
            <a:off x="106998" y="123190"/>
            <a:ext cx="1295400" cy="401638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 anchorCtr="0">
            <a:spAutoFit/>
          </a:bodyPr>
          <a:p>
            <a:r>
              <a:rPr lang="zh-CN" altLang="en-US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随堂训练</a:t>
            </a:r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3" grpId="0" bldLvl="0"/>
      <p:bldP spid="45064" grpId="0" bldLvl="0"/>
      <p:bldP spid="45065" grpId="0" bldLvl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21" name="Text Box 2"/>
          <p:cNvSpPr txBox="1"/>
          <p:nvPr/>
        </p:nvSpPr>
        <p:spPr>
          <a:xfrm>
            <a:off x="938213" y="700088"/>
            <a:ext cx="7378700" cy="304419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6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3.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验电器的金属箔张开，说明验电器（        ）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   A.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不带电荷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   B.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带正电荷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   C.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带负电荷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   D.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可能带正电荷，也可能带负电荷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6084" name="Text Box 4"/>
          <p:cNvSpPr txBox="1"/>
          <p:nvPr/>
        </p:nvSpPr>
        <p:spPr>
          <a:xfrm>
            <a:off x="6227763" y="915670"/>
            <a:ext cx="4794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 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723" name="文本框 4103"/>
          <p:cNvSpPr txBox="1"/>
          <p:nvPr/>
        </p:nvSpPr>
        <p:spPr>
          <a:xfrm>
            <a:off x="106998" y="195580"/>
            <a:ext cx="1295400" cy="401638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 anchorCtr="0">
            <a:spAutoFit/>
          </a:bodyPr>
          <a:p>
            <a:r>
              <a:rPr lang="zh-CN" altLang="en-US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随堂训练</a:t>
            </a:r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 bldLvl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1745" name="Text Box 2"/>
          <p:cNvSpPr txBox="1"/>
          <p:nvPr/>
        </p:nvSpPr>
        <p:spPr>
          <a:xfrm>
            <a:off x="539750" y="555625"/>
            <a:ext cx="8353425" cy="3635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6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4.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在晴朗的冬日，用塑料梳子梳干燥的头发，头发会越梳越蓬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松，其主要原因是                                                            （       ）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    A.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梳头时，空气进入头发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    B.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头发和梳子摩擦后，头发带同种电荷相互排斥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    C.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梳子对头发有力的作用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    D.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 梳头时，头发的毛囊会收缩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6085" name="Text Box 5"/>
          <p:cNvSpPr txBox="1"/>
          <p:nvPr/>
        </p:nvSpPr>
        <p:spPr>
          <a:xfrm>
            <a:off x="8244205" y="1275715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1747" name="文本框 4103"/>
          <p:cNvSpPr txBox="1"/>
          <p:nvPr/>
        </p:nvSpPr>
        <p:spPr>
          <a:xfrm>
            <a:off x="179388" y="195580"/>
            <a:ext cx="1295400" cy="401638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 anchorCtr="0">
            <a:spAutoFit/>
          </a:bodyPr>
          <a:p>
            <a:r>
              <a:rPr lang="zh-CN" altLang="en-US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随堂训练</a:t>
            </a:r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5" grpId="0" bldLvl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2769" name="文本框 4103"/>
          <p:cNvSpPr txBox="1"/>
          <p:nvPr/>
        </p:nvSpPr>
        <p:spPr>
          <a:xfrm>
            <a:off x="179388" y="220345"/>
            <a:ext cx="1295400" cy="401638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 anchorCtr="0">
            <a:spAutoFit/>
          </a:bodyPr>
          <a:p>
            <a:r>
              <a:rPr lang="zh-CN" altLang="en-US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随堂训练</a:t>
            </a:r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anose="02010601030101010101" pitchFamily="2" charset="-122"/>
            </a:endParaRPr>
          </a:p>
        </p:txBody>
      </p:sp>
      <p:sp>
        <p:nvSpPr>
          <p:cNvPr id="32770" name="文本框 1"/>
          <p:cNvSpPr txBox="1"/>
          <p:nvPr/>
        </p:nvSpPr>
        <p:spPr>
          <a:xfrm>
            <a:off x="271463" y="622300"/>
            <a:ext cx="8374062" cy="18630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60000"/>
              </a:lnSpc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、将用丝绸摩擦过的玻璃棒与用丝线悬挂着的轻质小球靠近。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60000"/>
              </a:lnSpc>
            </a:pP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）如果小球被吸引，那么这个小球带</a:t>
            </a:r>
            <a:r>
              <a:rPr lang="zh-CN" altLang="en-US" sz="2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电或</a:t>
            </a:r>
            <a:r>
              <a:rPr lang="zh-CN" altLang="en-US" sz="2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60000"/>
              </a:lnSpc>
            </a:pP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）如果小球被排斥，那么这个小球带</a:t>
            </a:r>
            <a:r>
              <a:rPr lang="zh-CN" altLang="en-US" sz="2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电。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95963" y="1347470"/>
            <a:ext cx="700087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负</a:t>
            </a:r>
            <a:endParaRPr lang="zh-CN" altLang="en-US" sz="24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76098" y="1347470"/>
            <a:ext cx="1192212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不带电</a:t>
            </a:r>
            <a:endParaRPr lang="zh-CN" altLang="en-US" sz="24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53113" y="1952625"/>
            <a:ext cx="700087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正</a:t>
            </a:r>
            <a:endParaRPr lang="zh-CN" altLang="en-US" sz="24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69" name="文本框 3"/>
          <p:cNvSpPr txBox="1"/>
          <p:nvPr/>
        </p:nvSpPr>
        <p:spPr>
          <a:xfrm>
            <a:off x="3419475" y="844550"/>
            <a:ext cx="2014538" cy="5207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0" name="文本框 99"/>
          <p:cNvSpPr txBox="1"/>
          <p:nvPr/>
        </p:nvSpPr>
        <p:spPr>
          <a:xfrm>
            <a:off x="971550" y="1276350"/>
            <a:ext cx="7488238" cy="304419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6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认识摩擦起电现象。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6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知道电荷有两种和电荷间相互作用的规律。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6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知道验电器的构造和原理，会用验电器判断物体是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6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否带电。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6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4.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了解静电现象的应用和防护。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7171" name="组合 3"/>
          <p:cNvGrpSpPr/>
          <p:nvPr/>
        </p:nvGrpSpPr>
        <p:grpSpPr>
          <a:xfrm>
            <a:off x="323850" y="19526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认知与了解</a:t>
              </a:r>
              <a:endParaRPr kumimoji="0" lang="zh-CN" altLang="en-US" sz="2300" b="1" i="0" u="none" strike="noStrike" kern="1200" cap="none" spc="0" normalizeH="0" baseline="0" noProof="0">
                <a:ln>
                  <a:noFill/>
                </a:ln>
                <a:solidFill>
                  <a:srgbClr val="D6F5F5"/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8193" name="组合 6147"/>
          <p:cNvGrpSpPr/>
          <p:nvPr/>
        </p:nvGrpSpPr>
        <p:grpSpPr>
          <a:xfrm>
            <a:off x="179705" y="-165100"/>
            <a:ext cx="3281680" cy="809625"/>
            <a:chOff x="0" y="0"/>
            <a:chExt cx="4527" cy="1274"/>
          </a:xfrm>
        </p:grpSpPr>
        <p:sp>
          <p:nvSpPr>
            <p:cNvPr id="8194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195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196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197" name="文本框 6151"/>
            <p:cNvSpPr txBox="1"/>
            <p:nvPr/>
          </p:nvSpPr>
          <p:spPr>
            <a:xfrm>
              <a:off x="878" y="432"/>
              <a:ext cx="364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摩擦起电现象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8198" name="文本框 6152"/>
            <p:cNvSpPr txBox="1"/>
            <p:nvPr/>
          </p:nvSpPr>
          <p:spPr>
            <a:xfrm>
              <a:off x="0" y="453"/>
              <a:ext cx="872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99" name="组合 3"/>
          <p:cNvGrpSpPr/>
          <p:nvPr/>
        </p:nvGrpSpPr>
        <p:grpSpPr>
          <a:xfrm>
            <a:off x="395288" y="700088"/>
            <a:ext cx="1714500" cy="500062"/>
            <a:chOff x="1076" y="1998"/>
            <a:chExt cx="2699" cy="788"/>
          </a:xfrm>
        </p:grpSpPr>
        <p:sp>
          <p:nvSpPr>
            <p:cNvPr id="2" name="流程图: 文档 1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8202" name="Rectangle 21"/>
          <p:cNvSpPr/>
          <p:nvPr/>
        </p:nvSpPr>
        <p:spPr>
          <a:xfrm>
            <a:off x="323850" y="1276350"/>
            <a:ext cx="8424863" cy="5708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方正姚体" panose="02010601030101010101" pitchFamily="2" charset="-122"/>
              </a:rPr>
              <a:t>1.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方正姚体" panose="02010601030101010101" pitchFamily="2" charset="-122"/>
              </a:rPr>
              <a:t>将与毛皮摩擦过的塑料梳子靠近碎纸屑，观察会有什么现象。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方正姚体" panose="02010601030101010101" pitchFamily="2" charset="-122"/>
            </a:endParaRPr>
          </a:p>
        </p:txBody>
      </p:sp>
      <p:pic>
        <p:nvPicPr>
          <p:cNvPr id="7190" name="Picture 5" descr="Snap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3213" y="1924050"/>
            <a:ext cx="3313112" cy="2984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9217" name="组合 3"/>
          <p:cNvGrpSpPr/>
          <p:nvPr/>
        </p:nvGrpSpPr>
        <p:grpSpPr>
          <a:xfrm>
            <a:off x="252413" y="19526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9220" name="Rectangle 10"/>
          <p:cNvSpPr/>
          <p:nvPr/>
        </p:nvSpPr>
        <p:spPr>
          <a:xfrm>
            <a:off x="539750" y="700088"/>
            <a:ext cx="82137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方正姚体" panose="02010601030101010101" pitchFamily="2" charset="-122"/>
              </a:rPr>
              <a:t>将与毛皮摩擦过的塑料棒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靠近自来水细水流，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方正姚体" panose="02010601030101010101" pitchFamily="2" charset="-122"/>
              </a:rPr>
              <a:t>观察会 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方正姚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方正姚体" panose="02010601030101010101" pitchFamily="2" charset="-122"/>
              </a:rPr>
              <a:t>   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方正姚体" panose="02010601030101010101" pitchFamily="2" charset="-122"/>
              </a:rPr>
              <a:t>有什么现象。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方正姚体" panose="02010601030101010101" pitchFamily="2" charset="-122"/>
            </a:endParaRPr>
          </a:p>
        </p:txBody>
      </p:sp>
      <p:pic>
        <p:nvPicPr>
          <p:cNvPr id="2" name="Picture 4" descr="combbendingwaterstream Charged comb attracts neutral"/>
          <p:cNvPicPr>
            <a:picLocks noChangeAspect="1"/>
          </p:cNvPicPr>
          <p:nvPr/>
        </p:nvPicPr>
        <p:blipFill>
          <a:blip r:embed="rId1"/>
          <a:srcRect r="7321"/>
          <a:stretch>
            <a:fillRect/>
          </a:stretch>
        </p:blipFill>
        <p:spPr>
          <a:xfrm>
            <a:off x="3635375" y="1708150"/>
            <a:ext cx="2424113" cy="295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0241" name="组合 3"/>
          <p:cNvGrpSpPr/>
          <p:nvPr/>
        </p:nvGrpSpPr>
        <p:grpSpPr>
          <a:xfrm>
            <a:off x="323850" y="339725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归纳与小结</a:t>
              </a:r>
              <a:endParaRPr kumimoji="0" lang="zh-CN" altLang="en-US" sz="2300" b="1" i="0" u="none" strike="noStrike" kern="1200" cap="none" spc="0" normalizeH="0" baseline="0" noProof="0" dirty="0">
                <a:ln>
                  <a:noFill/>
                </a:ln>
                <a:solidFill>
                  <a:srgbClr val="D6F5F5"/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28679" name="Rectangle 7"/>
          <p:cNvSpPr/>
          <p:nvPr/>
        </p:nvSpPr>
        <p:spPr>
          <a:xfrm>
            <a:off x="468313" y="1276350"/>
            <a:ext cx="8208962" cy="12731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60000"/>
              </a:lnSpc>
              <a:spcBef>
                <a:spcPct val="20000"/>
              </a:spcBef>
              <a:buClr>
                <a:schemeClr val="accent1"/>
              </a:buClr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一些物体被摩擦后，能够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吸引轻小物体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。人们就说这些摩擦后的物体带了“电”，或者说带了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电荷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80" name="Rectangle 8"/>
          <p:cNvSpPr/>
          <p:nvPr/>
        </p:nvSpPr>
        <p:spPr>
          <a:xfrm>
            <a:off x="1187450" y="2835275"/>
            <a:ext cx="627856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</a:rPr>
              <a:t>用摩擦的方法使物体带电的方式叫</a:t>
            </a:r>
            <a:r>
              <a:rPr lang="zh-CN" altLang="en-US" sz="2400" dirty="0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摩擦起电。</a:t>
            </a:r>
            <a:endParaRPr lang="zh-CN" altLang="en-US" sz="2400" dirty="0">
              <a:solidFill>
                <a:srgbClr val="0000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387" name="Text Box 3"/>
          <p:cNvSpPr txBox="1"/>
          <p:nvPr/>
        </p:nvSpPr>
        <p:spPr>
          <a:xfrm>
            <a:off x="1187450" y="3627438"/>
            <a:ext cx="66262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思考生活中还有哪些摩擦起电现象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9" grpId="0"/>
      <p:bldP spid="28680" grpId="0"/>
      <p:bldP spid="1638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1265" name="组合 3"/>
          <p:cNvGrpSpPr/>
          <p:nvPr/>
        </p:nvGrpSpPr>
        <p:grpSpPr>
          <a:xfrm>
            <a:off x="539750" y="338138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11268" name="TextBox 6"/>
          <p:cNvSpPr/>
          <p:nvPr/>
        </p:nvSpPr>
        <p:spPr>
          <a:xfrm>
            <a:off x="431800" y="1201738"/>
            <a:ext cx="75247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擦拭镜面的时候，为什么玻璃面上会有一层绒毛？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7413" name="TextBox 8"/>
          <p:cNvSpPr/>
          <p:nvPr/>
        </p:nvSpPr>
        <p:spPr>
          <a:xfrm>
            <a:off x="755650" y="1849438"/>
            <a:ext cx="78486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抹布与镜面摩擦，使镜面带了电，能够吸引轻小的绒毛。</a:t>
            </a:r>
            <a:endParaRPr lang="zh-CN" altLang="en-US" sz="2400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70" name="TextBox 7"/>
          <p:cNvSpPr/>
          <p:nvPr/>
        </p:nvSpPr>
        <p:spPr>
          <a:xfrm>
            <a:off x="468313" y="2570163"/>
            <a:ext cx="6812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2.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为什么电风扇用的时间久了，扇叶上会有灰尘？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7414" name="TextBox 9"/>
          <p:cNvSpPr/>
          <p:nvPr/>
        </p:nvSpPr>
        <p:spPr>
          <a:xfrm>
            <a:off x="755650" y="3109913"/>
            <a:ext cx="7777163" cy="12001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电风扇工作时与空气摩擦带电，带电体能够吸引轻小物体，所以扇叶上会有灰尘。</a:t>
            </a:r>
            <a:endParaRPr lang="zh-CN" altLang="en-US" sz="2400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bldLvl="0"/>
      <p:bldP spid="17414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3803" name="Rectangle 11"/>
          <p:cNvSpPr/>
          <p:nvPr/>
        </p:nvSpPr>
        <p:spPr>
          <a:xfrm>
            <a:off x="468313" y="554038"/>
            <a:ext cx="8207375" cy="3784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20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自然界中存在两种电荷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正电荷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：把与丝绸摩擦过的玻璃棒所的带电荷规定为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正电荷，可用“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+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表示。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负电荷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：把与毛皮摩擦过的橡胶棒所带的电荷规定为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负电荷，可用“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-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表示。 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80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>
                                            <p:txEl>
                                              <p:charRg st="12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803">
                                            <p:txEl>
                                              <p:charRg st="12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803">
                                            <p:txEl>
                                              <p:charRg st="12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>
                                            <p:txEl>
                                              <p:charRg st="39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803">
                                            <p:txEl>
                                              <p:charRg st="39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803">
                                            <p:txEl>
                                              <p:charRg st="39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>
                                            <p:txEl>
                                              <p:charRg st="61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803">
                                            <p:txEl>
                                              <p:charRg st="61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803">
                                            <p:txEl>
                                              <p:charRg st="61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>
                                            <p:txEl>
                                              <p:charRg st="88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803">
                                            <p:txEl>
                                              <p:charRg st="88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803">
                                            <p:txEl>
                                              <p:charRg st="88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3313" name="组合 6147"/>
          <p:cNvGrpSpPr/>
          <p:nvPr/>
        </p:nvGrpSpPr>
        <p:grpSpPr>
          <a:xfrm>
            <a:off x="325438" y="-163512"/>
            <a:ext cx="3584575" cy="809625"/>
            <a:chOff x="0" y="0"/>
            <a:chExt cx="5647" cy="1273"/>
          </a:xfrm>
        </p:grpSpPr>
        <p:sp>
          <p:nvSpPr>
            <p:cNvPr id="13314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15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16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17" name="文本框 6151"/>
            <p:cNvSpPr txBox="1"/>
            <p:nvPr/>
          </p:nvSpPr>
          <p:spPr>
            <a:xfrm>
              <a:off x="878" y="432"/>
              <a:ext cx="476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电荷间的相互作用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3318" name="文本框 6152"/>
            <p:cNvSpPr txBox="1"/>
            <p:nvPr/>
          </p:nvSpPr>
          <p:spPr>
            <a:xfrm>
              <a:off x="0" y="452"/>
              <a:ext cx="873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319" name="Rectangle 10"/>
          <p:cNvSpPr/>
          <p:nvPr/>
        </p:nvSpPr>
        <p:spPr>
          <a:xfrm>
            <a:off x="539750" y="1347788"/>
            <a:ext cx="7993063" cy="16414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  将两个气球充气后挂起来，让他们碰在一起，用毛织品分别摩擦两个气球相接触的部分，放开气球后，你观察到什么现象？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3320" name="组合 3"/>
          <p:cNvGrpSpPr/>
          <p:nvPr/>
        </p:nvGrpSpPr>
        <p:grpSpPr>
          <a:xfrm>
            <a:off x="395288" y="769938"/>
            <a:ext cx="1714500" cy="500062"/>
            <a:chOff x="1076" y="1998"/>
            <a:chExt cx="2699" cy="788"/>
          </a:xfrm>
        </p:grpSpPr>
        <p:sp>
          <p:nvSpPr>
            <p:cNvPr id="2" name="流程图: 文档 1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5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pic>
        <p:nvPicPr>
          <p:cNvPr id="13323" name="Picture 15" descr="IMG_128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1525" y="2787650"/>
            <a:ext cx="2917825" cy="2101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ZjY0YjExMzhjYjE5ZTFkYzEwYzgxOGFiNzQxOGQ0Zm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7B7"/>
      </a:accent6>
      <a:hlink>
        <a:srgbClr val="FF5050"/>
      </a:hlink>
      <a:folHlink>
        <a:srgbClr val="FF99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2075</Words>
  <Application>WPS 演示</Application>
  <PresentationFormat>全屏显示(4:3)</PresentationFormat>
  <Paragraphs>266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4" baseType="lpstr">
      <vt:lpstr>Arial</vt:lpstr>
      <vt:lpstr>宋体</vt:lpstr>
      <vt:lpstr>Wingdings</vt:lpstr>
      <vt:lpstr>微软雅黑</vt:lpstr>
      <vt:lpstr>Times New Roman</vt:lpstr>
      <vt:lpstr>隶书</vt:lpstr>
      <vt:lpstr>Arial</vt:lpstr>
      <vt:lpstr>幼圆</vt:lpstr>
      <vt:lpstr>黑体</vt:lpstr>
      <vt:lpstr>方正姚体</vt:lpstr>
      <vt:lpstr>Arial Unicode MS</vt:lpstr>
      <vt:lpstr>华文细黑</vt:lpstr>
      <vt:lpstr>Open Sans</vt:lpstr>
      <vt:lpstr>中山行书百年纪念版</vt:lpstr>
      <vt:lpstr>Segoe Print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59</cp:revision>
  <dcterms:created xsi:type="dcterms:W3CDTF">2015-07-09T08:14:00Z</dcterms:created>
  <dcterms:modified xsi:type="dcterms:W3CDTF">2023-02-24T02:00:05Z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8E7C86D9A65D46658A0E5A1B6A6ACCD9</vt:lpwstr>
  </property>
</Properties>
</file>