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63" r:id="rId3"/>
    <p:sldId id="368" r:id="rId5"/>
    <p:sldId id="383" r:id="rId6"/>
    <p:sldId id="387" r:id="rId7"/>
    <p:sldId id="344" r:id="rId8"/>
    <p:sldId id="370" r:id="rId9"/>
    <p:sldId id="369" r:id="rId10"/>
    <p:sldId id="384" r:id="rId11"/>
    <p:sldId id="373" r:id="rId12"/>
    <p:sldId id="386" r:id="rId13"/>
    <p:sldId id="374" r:id="rId14"/>
    <p:sldId id="385" r:id="rId15"/>
    <p:sldId id="376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CC"/>
    <a:srgbClr val="F00C08"/>
    <a:srgbClr val="F9B6AE"/>
    <a:srgbClr val="118A8D"/>
    <a:srgbClr val="22C0C4"/>
    <a:srgbClr val="FFFFFF"/>
    <a:srgbClr val="CAD7D7"/>
    <a:srgbClr val="1CA1A4"/>
    <a:srgbClr val="FF66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69" d="100"/>
          <a:sy n="69" d="100"/>
        </p:scale>
        <p:origin x="60" y="990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3.png"/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1419064" y="3246196"/>
            <a:ext cx="935387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解决问题（</a:t>
            </a:r>
            <a:r>
              <a:rPr lang="en-US" altLang="zh-CN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zh-CN" altLang="en-US" sz="80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23392" y="620688"/>
            <a:ext cx="10441160" cy="1311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按照上面的规律接着往下摆，第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20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面小旗应该是什么颜色的？第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27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面呢？</a:t>
            </a:r>
            <a:endParaRPr lang="zh-CN" altLang="en-US" sz="32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0863" y="2060848"/>
            <a:ext cx="7570273" cy="8593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400" y="3140968"/>
            <a:ext cx="1778002" cy="1910773"/>
          </a:xfrm>
          <a:prstGeom prst="rect">
            <a:avLst/>
          </a:prstGeom>
        </p:spPr>
      </p:pic>
      <p:sp>
        <p:nvSpPr>
          <p:cNvPr id="15" name="圆角矩形标注 5"/>
          <p:cNvSpPr/>
          <p:nvPr/>
        </p:nvSpPr>
        <p:spPr bwMode="auto">
          <a:xfrm>
            <a:off x="2639616" y="3140968"/>
            <a:ext cx="4608512" cy="670034"/>
          </a:xfrm>
          <a:prstGeom prst="wedgeRoundRectCallout">
            <a:avLst>
              <a:gd name="adj1" fmla="val -58804"/>
              <a:gd name="adj2" fmla="val 4118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怎样解决这类问题呢？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711624" y="4051629"/>
            <a:ext cx="74106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</a:rPr>
              <a:t>总数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</a:rPr>
              <a:t>÷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</a:rPr>
              <a:t>每组个数</a:t>
            </a:r>
            <a:r>
              <a:rPr lang="en-US" altLang="zh-CN" sz="3600" b="1" kern="0" dirty="0">
                <a:solidFill>
                  <a:srgbClr val="002060"/>
                </a:solidFill>
                <a:latin typeface="+mn-lt"/>
                <a:ea typeface="+mn-ea"/>
              </a:rPr>
              <a:t>=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</a:rPr>
              <a:t>组数……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</a:rPr>
              <a:t>余几个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711624" y="4916373"/>
            <a:ext cx="8136904" cy="1320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余数是几，对应一组中的第几个；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没有余数，对应一组中的最后一个。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400" y="2998693"/>
            <a:ext cx="10801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按照这个规律穿珠子，第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24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颗珠子是什么颜色的？</a:t>
            </a:r>
            <a:endParaRPr lang="zh-CN" altLang="en-US" sz="4400" b="1" dirty="0"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983" y="1556792"/>
            <a:ext cx="10076033" cy="1171130"/>
          </a:xfrm>
          <a:prstGeom prst="rect">
            <a:avLst/>
          </a:prstGeom>
        </p:spPr>
      </p:pic>
      <p:sp>
        <p:nvSpPr>
          <p:cNvPr id="5" name="TextBox 11"/>
          <p:cNvSpPr txBox="1">
            <a:spLocks noChangeArrowheads="1"/>
          </p:cNvSpPr>
          <p:nvPr/>
        </p:nvSpPr>
        <p:spPr bwMode="auto">
          <a:xfrm>
            <a:off x="619956" y="679614"/>
            <a:ext cx="32156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18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6" name="椭圆 1"/>
          <p:cNvSpPr>
            <a:spLocks noChangeArrowheads="1"/>
          </p:cNvSpPr>
          <p:nvPr/>
        </p:nvSpPr>
        <p:spPr bwMode="auto">
          <a:xfrm>
            <a:off x="1507786" y="1556792"/>
            <a:ext cx="3364077" cy="1001582"/>
          </a:xfrm>
          <a:prstGeom prst="ellipse">
            <a:avLst/>
          </a:prstGeom>
          <a:noFill/>
          <a:ln w="28575">
            <a:solidFill>
              <a:srgbClr val="3333CC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83632" y="4000560"/>
            <a:ext cx="70106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24÷5=4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（组）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（颗）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2171563" y="4917662"/>
            <a:ext cx="78488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r>
              <a:rPr lang="zh-CN" altLang="en-US" b="0" dirty="0"/>
              <a:t>口答：第</a:t>
            </a:r>
            <a:r>
              <a:rPr lang="en-US" altLang="zh-CN" dirty="0"/>
              <a:t>24</a:t>
            </a:r>
            <a:r>
              <a:rPr lang="zh-CN" altLang="en-US" b="0" dirty="0"/>
              <a:t>颗珠子应该是红色的。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1384" y="1207205"/>
            <a:ext cx="5400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600" b="1" i="0" dirty="0">
                <a:solidFill>
                  <a:srgbClr val="33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游戏：你来说，我来找</a:t>
            </a:r>
            <a:endParaRPr lang="zh-CN" altLang="en-US" sz="3600" b="1" i="0" dirty="0">
              <a:solidFill>
                <a:srgbClr val="33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3392" y="1988840"/>
            <a:ext cx="10945216" cy="1745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en-US" altLang="zh-CN" sz="3200" b="1" dirty="0">
                <a:latin typeface="+mn-lt"/>
                <a:ea typeface="+mj-ea"/>
              </a:rPr>
              <a:t>1</a:t>
            </a:r>
            <a:r>
              <a:rPr lang="en-US" altLang="zh-CN" sz="3200" dirty="0">
                <a:latin typeface="+mn-lt"/>
                <a:ea typeface="+mj-ea"/>
              </a:rPr>
              <a:t>.</a:t>
            </a:r>
            <a:r>
              <a:rPr lang="zh-CN" altLang="en-US" sz="3200" dirty="0">
                <a:latin typeface="+mn-lt"/>
                <a:ea typeface="+mj-ea"/>
              </a:rPr>
              <a:t>准备：伸出左手，从大拇指开始数起，</a:t>
            </a:r>
            <a:r>
              <a:rPr lang="en-US" altLang="zh-CN" sz="3200" b="1" dirty="0">
                <a:latin typeface="+mn-lt"/>
                <a:ea typeface="+mj-ea"/>
              </a:rPr>
              <a:t>1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2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3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4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5</a:t>
            </a:r>
            <a:r>
              <a:rPr lang="zh-CN" altLang="en-US" sz="3200" dirty="0">
                <a:latin typeface="+mn-lt"/>
                <a:ea typeface="+mj-ea"/>
              </a:rPr>
              <a:t>，当数完小拇指后，再又从大拇指开始数起，</a:t>
            </a:r>
            <a:r>
              <a:rPr lang="en-US" altLang="zh-CN" sz="3200" b="1" dirty="0">
                <a:latin typeface="+mn-lt"/>
                <a:ea typeface="+mj-ea"/>
              </a:rPr>
              <a:t>6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7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8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9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10</a:t>
            </a:r>
            <a:r>
              <a:rPr lang="zh-CN" altLang="en-US" sz="3200" dirty="0">
                <a:latin typeface="+mn-lt"/>
                <a:ea typeface="+mj-ea"/>
              </a:rPr>
              <a:t>，按这样的顺序，一轮一轮地数下去。</a:t>
            </a:r>
            <a:endParaRPr lang="zh-CN" altLang="en-US" sz="3200" dirty="0">
              <a:latin typeface="+mn-lt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392" y="3869878"/>
            <a:ext cx="6552728" cy="11659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14000"/>
              </a:lnSpc>
              <a:defRPr sz="3200" b="1">
                <a:latin typeface="+mn-lt"/>
                <a:ea typeface="+mj-ea"/>
              </a:defRPr>
            </a:lvl1pPr>
          </a:lstStyle>
          <a:p>
            <a:r>
              <a:rPr lang="en-US" altLang="zh-CN" dirty="0"/>
              <a:t>2.</a:t>
            </a:r>
            <a:r>
              <a:rPr lang="zh-CN" altLang="en-US" b="0" dirty="0"/>
              <a:t>玩法：一人报任意数，其他人快速指出对应手指。</a:t>
            </a:r>
            <a:endParaRPr lang="zh-CN" altLang="en-US" b="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333" y="3284984"/>
            <a:ext cx="3988235" cy="311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2848" y="1097301"/>
            <a:ext cx="85494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通过这节课的学习，你有什么收获？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488" y="1998803"/>
            <a:ext cx="7570273" cy="85939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164133" y="3113370"/>
            <a:ext cx="6223691" cy="646331"/>
            <a:chOff x="2164133" y="3150292"/>
            <a:chExt cx="6223691" cy="646331"/>
          </a:xfrm>
        </p:grpSpPr>
        <p:sp>
          <p:nvSpPr>
            <p:cNvPr id="5" name="文本框 4"/>
            <p:cNvSpPr txBox="1"/>
            <p:nvPr/>
          </p:nvSpPr>
          <p:spPr>
            <a:xfrm>
              <a:off x="2164133" y="3150292"/>
              <a:ext cx="22322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16÷3=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635296" y="3150292"/>
              <a:ext cx="475252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5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（组）</a:t>
              </a: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……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（</a:t>
              </a:r>
              <a:r>
                <a:rPr lang="zh-CN" altLang="en-US" sz="3600" dirty="0">
                  <a:solidFill>
                    <a:srgbClr val="F00C08"/>
                  </a:solidFill>
                  <a:latin typeface="Times New Roman" panose="02020603050405020304"/>
                  <a:ea typeface="黑体" panose="02010609060101010101" pitchFamily="49" charset="-122"/>
                </a:rPr>
                <a:t>面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）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066664" y="4014872"/>
            <a:ext cx="74106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</a:rPr>
              <a:t>总数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</a:rPr>
              <a:t>÷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</a:rPr>
              <a:t>每组个数</a:t>
            </a:r>
            <a:r>
              <a:rPr lang="en-US" altLang="zh-CN" sz="3600" b="1" kern="0" dirty="0">
                <a:solidFill>
                  <a:srgbClr val="002060"/>
                </a:solidFill>
                <a:latin typeface="+mn-lt"/>
                <a:ea typeface="+mn-ea"/>
              </a:rPr>
              <a:t>=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ea"/>
                <a:ea typeface="+mn-ea"/>
              </a:rPr>
              <a:t>组数……</a:t>
            </a: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</a:rPr>
              <a:t>余几个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066664" y="4916373"/>
            <a:ext cx="8136904" cy="1320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余数是几，对应一组中的第几个；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没有余数，对应一组中的最后一个。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游戏导入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384" y="1207205"/>
            <a:ext cx="5400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zh-CN" altLang="en-US" sz="3600" b="1" i="0" dirty="0">
                <a:solidFill>
                  <a:srgbClr val="33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游戏：你来说，我来找</a:t>
            </a:r>
            <a:endParaRPr lang="zh-CN" altLang="en-US" sz="3600" b="1" i="0" dirty="0">
              <a:solidFill>
                <a:srgbClr val="33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392" y="1988840"/>
            <a:ext cx="10945216" cy="1745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en-US" altLang="zh-CN" sz="3200" b="1" dirty="0">
                <a:latin typeface="+mn-lt"/>
                <a:ea typeface="+mj-ea"/>
              </a:rPr>
              <a:t>1</a:t>
            </a:r>
            <a:r>
              <a:rPr lang="en-US" altLang="zh-CN" sz="3200" dirty="0">
                <a:latin typeface="+mn-lt"/>
                <a:ea typeface="+mj-ea"/>
              </a:rPr>
              <a:t>.</a:t>
            </a:r>
            <a:r>
              <a:rPr lang="zh-CN" altLang="en-US" sz="3200" dirty="0">
                <a:latin typeface="+mn-lt"/>
                <a:ea typeface="+mj-ea"/>
              </a:rPr>
              <a:t>准备：伸出左手，从大拇指开始数起，</a:t>
            </a:r>
            <a:r>
              <a:rPr lang="en-US" altLang="zh-CN" sz="3200" b="1" dirty="0">
                <a:latin typeface="+mn-lt"/>
                <a:ea typeface="+mj-ea"/>
              </a:rPr>
              <a:t>1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2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3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4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5</a:t>
            </a:r>
            <a:r>
              <a:rPr lang="zh-CN" altLang="en-US" sz="3200" dirty="0">
                <a:latin typeface="+mn-lt"/>
                <a:ea typeface="+mj-ea"/>
              </a:rPr>
              <a:t>，当数完小拇指后，再又从大拇指开始数起，</a:t>
            </a:r>
            <a:r>
              <a:rPr lang="en-US" altLang="zh-CN" sz="3200" b="1" dirty="0">
                <a:latin typeface="+mn-lt"/>
                <a:ea typeface="+mj-ea"/>
              </a:rPr>
              <a:t>6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7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8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9</a:t>
            </a:r>
            <a:r>
              <a:rPr lang="zh-CN" altLang="en-US" sz="3200" dirty="0">
                <a:latin typeface="+mn-lt"/>
                <a:ea typeface="+mj-ea"/>
              </a:rPr>
              <a:t>、</a:t>
            </a:r>
            <a:r>
              <a:rPr lang="en-US" altLang="zh-CN" sz="3200" b="1" dirty="0">
                <a:latin typeface="+mn-lt"/>
                <a:ea typeface="+mj-ea"/>
              </a:rPr>
              <a:t>10</a:t>
            </a:r>
            <a:r>
              <a:rPr lang="zh-CN" altLang="en-US" sz="3200" dirty="0">
                <a:latin typeface="+mn-lt"/>
                <a:ea typeface="+mj-ea"/>
              </a:rPr>
              <a:t>，按这样的顺序，一轮一轮地数下去。</a:t>
            </a:r>
            <a:endParaRPr lang="zh-CN" altLang="en-US" sz="3200" dirty="0">
              <a:latin typeface="+mn-lt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3392" y="3869878"/>
            <a:ext cx="6552728" cy="11659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14000"/>
              </a:lnSpc>
              <a:defRPr sz="3200" b="1">
                <a:latin typeface="+mn-lt"/>
                <a:ea typeface="+mj-ea"/>
              </a:defRPr>
            </a:lvl1pPr>
          </a:lstStyle>
          <a:p>
            <a:r>
              <a:rPr lang="en-US" altLang="zh-CN" dirty="0"/>
              <a:t>2.</a:t>
            </a:r>
            <a:r>
              <a:rPr lang="zh-CN" altLang="en-US" b="0" dirty="0"/>
              <a:t>玩法：一人报任意数，其他人快速指出对应手指。</a:t>
            </a:r>
            <a:endParaRPr lang="zh-CN" altLang="en-US" b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333" y="3284984"/>
            <a:ext cx="3988235" cy="311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978" y="908720"/>
            <a:ext cx="904663" cy="9046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97869" y="1037885"/>
            <a:ext cx="94330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按照下面的规律摆下去，第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16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面小旗是什么颜色的？</a:t>
            </a:r>
            <a:endParaRPr lang="zh-CN" altLang="en-US" sz="3600" b="1" dirty="0">
              <a:solidFill>
                <a:srgbClr val="231F20"/>
              </a:solidFill>
              <a:effectLst/>
              <a:latin typeface="+mn-lt"/>
              <a:ea typeface="+mn-ea"/>
            </a:endParaRPr>
          </a:p>
        </p:txBody>
      </p:sp>
      <p:pic>
        <p:nvPicPr>
          <p:cNvPr id="8" name="图片 7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84" y="2228045"/>
            <a:ext cx="10076033" cy="11438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497925"/>
            <a:ext cx="2160240" cy="6943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41" y="4446051"/>
            <a:ext cx="1364169" cy="1931811"/>
          </a:xfrm>
          <a:prstGeom prst="rect">
            <a:avLst/>
          </a:prstGeom>
        </p:spPr>
      </p:pic>
      <p:sp>
        <p:nvSpPr>
          <p:cNvPr id="11" name="圆角矩形标注 5"/>
          <p:cNvSpPr/>
          <p:nvPr/>
        </p:nvSpPr>
        <p:spPr bwMode="auto">
          <a:xfrm>
            <a:off x="2639616" y="4365104"/>
            <a:ext cx="3744416" cy="1728192"/>
          </a:xfrm>
          <a:prstGeom prst="wedgeRoundRectCallout">
            <a:avLst>
              <a:gd name="adj1" fmla="val -62201"/>
              <a:gd name="adj2" fmla="val 807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小旗是按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黄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红这样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面为一组的规律排列的。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082040" y="2228045"/>
            <a:ext cx="2198370" cy="1143857"/>
          </a:xfrm>
          <a:prstGeom prst="roundRect">
            <a:avLst>
              <a:gd name="adj" fmla="val 10005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3318295" y="2228045"/>
            <a:ext cx="2198370" cy="1143857"/>
          </a:xfrm>
          <a:prstGeom prst="roundRect">
            <a:avLst>
              <a:gd name="adj" fmla="val 10005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5554550" y="2228045"/>
            <a:ext cx="2198370" cy="1143857"/>
          </a:xfrm>
          <a:prstGeom prst="roundRect">
            <a:avLst>
              <a:gd name="adj" fmla="val 10005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/>
          <p:cNvSpPr/>
          <p:nvPr/>
        </p:nvSpPr>
        <p:spPr>
          <a:xfrm>
            <a:off x="7790806" y="2228045"/>
            <a:ext cx="2198370" cy="1143857"/>
          </a:xfrm>
          <a:prstGeom prst="roundRect">
            <a:avLst>
              <a:gd name="adj" fmla="val 10005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292" y="4619787"/>
            <a:ext cx="1562867" cy="1758613"/>
          </a:xfrm>
          <a:prstGeom prst="rect">
            <a:avLst/>
          </a:prstGeom>
        </p:spPr>
      </p:pic>
      <p:sp>
        <p:nvSpPr>
          <p:cNvPr id="17" name="圆角矩形标注 5"/>
          <p:cNvSpPr/>
          <p:nvPr/>
        </p:nvSpPr>
        <p:spPr bwMode="auto">
          <a:xfrm>
            <a:off x="6653735" y="4036522"/>
            <a:ext cx="2835923" cy="1728192"/>
          </a:xfrm>
          <a:prstGeom prst="wedgeRoundRectCallout">
            <a:avLst>
              <a:gd name="adj1" fmla="val 65139"/>
              <a:gd name="adj2" fmla="val 3901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想知道第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16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面小旗应该是什么颜色。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110124" y="3552718"/>
            <a:ext cx="43540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一组：</a:t>
            </a:r>
            <a:r>
              <a:rPr lang="en-US" altLang="zh-CN" sz="3200" b="1" dirty="0">
                <a:solidFill>
                  <a:srgbClr val="F00C08"/>
                </a:solidFill>
                <a:latin typeface="+mn-lt"/>
                <a:ea typeface="+mj-ea"/>
              </a:rPr>
              <a:t>1+2=3</a:t>
            </a:r>
            <a:r>
              <a:rPr lang="zh-CN" altLang="en-US" sz="3200" dirty="0">
                <a:solidFill>
                  <a:srgbClr val="F00C08"/>
                </a:solidFill>
                <a:latin typeface="+mn-lt"/>
                <a:ea typeface="+mj-ea"/>
              </a:rPr>
              <a:t>（面）</a:t>
            </a:r>
            <a:endParaRPr lang="zh-CN" altLang="en-US" sz="32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hqprint"/>
          <a:srcRect/>
          <a:stretch>
            <a:fillRect/>
          </a:stretch>
        </p:blipFill>
        <p:spPr>
          <a:xfrm>
            <a:off x="695400" y="3530213"/>
            <a:ext cx="2154977" cy="69436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978" y="908720"/>
            <a:ext cx="904663" cy="9046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97869" y="1037885"/>
            <a:ext cx="94330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按照下面的规律摆下去，第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16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面小旗是什么颜色的？</a:t>
            </a:r>
            <a:endParaRPr lang="zh-CN" altLang="en-US" sz="3600" b="1" dirty="0">
              <a:solidFill>
                <a:srgbClr val="231F20"/>
              </a:solidFill>
              <a:effectLst/>
              <a:latin typeface="+mn-lt"/>
              <a:ea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984" y="2228045"/>
            <a:ext cx="10076033" cy="114385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27448" y="4382889"/>
            <a:ext cx="10076032" cy="1566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defTabSz="914400" eaLnBrk="1" latinLnBrk="0" hangingPunct="1">
              <a:lnSpc>
                <a:spcPct val="120000"/>
              </a:lnSpc>
              <a:defRPr sz="3600" b="1">
                <a:solidFill>
                  <a:srgbClr val="3366FF"/>
                </a:solidFill>
                <a:latin typeface="+mn-lt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457200" defTabSz="914400" eaLnBrk="1" latinLnBrk="0" hangingPunct="1">
              <a:defRPr sz="1800">
                <a:latin typeface="+mn-lt"/>
                <a:ea typeface="+mn-ea"/>
              </a:defRPr>
            </a:lvl2pPr>
            <a:lvl3pPr marL="914400" defTabSz="914400" eaLnBrk="1" latinLnBrk="0" hangingPunct="1">
              <a:defRPr sz="1800">
                <a:latin typeface="+mn-lt"/>
                <a:ea typeface="+mn-ea"/>
              </a:defRPr>
            </a:lvl3pPr>
            <a:lvl4pPr marL="1371600" defTabSz="914400" eaLnBrk="1" latinLnBrk="0" hangingPunct="1">
              <a:defRPr sz="1800">
                <a:latin typeface="+mn-lt"/>
                <a:ea typeface="+mn-ea"/>
              </a:defRPr>
            </a:lvl4pPr>
            <a:lvl5pPr marL="1828800" defTabSz="914400" eaLnBrk="1" latinLnBrk="0" hangingPunct="1">
              <a:defRPr sz="1800">
                <a:latin typeface="+mn-lt"/>
                <a:ea typeface="+mn-ea"/>
              </a:defRPr>
            </a:lvl5pPr>
            <a:lvl6pPr marL="2286000" defTabSz="914400">
              <a:defRPr sz="1800">
                <a:latin typeface="+mn-lt"/>
                <a:ea typeface="+mn-ea"/>
              </a:defRPr>
            </a:lvl6pPr>
            <a:lvl7pPr marL="2743200" defTabSz="914400">
              <a:defRPr sz="1800">
                <a:latin typeface="+mn-lt"/>
                <a:ea typeface="+mn-ea"/>
              </a:defRPr>
            </a:lvl7pPr>
            <a:lvl8pPr marL="3200400" defTabSz="914400">
              <a:defRPr sz="1800">
                <a:latin typeface="+mn-lt"/>
                <a:ea typeface="+mn-ea"/>
              </a:defRPr>
            </a:lvl8pPr>
            <a:lvl9pPr marL="3657600" defTabSz="914400">
              <a:defRPr sz="1800">
                <a:latin typeface="+mn-lt"/>
                <a:ea typeface="+mn-ea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小组合作：</a:t>
            </a:r>
            <a:r>
              <a:rPr lang="zh-CN" altLang="en-US" dirty="0">
                <a:latin typeface="Arial" panose="020B0604020202020204" pitchFamily="34" charset="0"/>
              </a:rPr>
              <a:t>怎样解决这个问题？</a:t>
            </a:r>
            <a:endParaRPr lang="en-US" altLang="zh-CN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（温馨提示：可以用</a:t>
            </a:r>
            <a:r>
              <a:rPr lang="zh-CN" altLang="en-US" sz="3200" dirty="0">
                <a:latin typeface="Arial" panose="020B0604020202020204" pitchFamily="34" charset="0"/>
              </a:rPr>
              <a:t>画一画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200" dirty="0">
                <a:latin typeface="Arial" panose="020B0604020202020204" pitchFamily="34" charset="0"/>
              </a:rPr>
              <a:t>摆一摆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、</a:t>
            </a:r>
            <a:r>
              <a:rPr lang="zh-CN" altLang="en-US" sz="3200" dirty="0">
                <a:latin typeface="Arial" panose="020B0604020202020204" pitchFamily="34" charset="0"/>
              </a:rPr>
              <a:t>算一算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等方法。）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28242" y="548680"/>
            <a:ext cx="107355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按照下面的规律摆下去，第</a:t>
            </a:r>
            <a:r>
              <a:rPr lang="en-US" altLang="zh-CN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16</a:t>
            </a:r>
            <a:r>
              <a:rPr lang="zh-CN" altLang="en-US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面小旗是什么颜色的？</a:t>
            </a:r>
            <a:endParaRPr lang="zh-CN" altLang="en-US" sz="3200" b="1" dirty="0">
              <a:solidFill>
                <a:srgbClr val="231F20"/>
              </a:solidFill>
              <a:effectLst/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0864" y="1340768"/>
            <a:ext cx="7570273" cy="85939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hqprint"/>
          <a:srcRect/>
          <a:stretch>
            <a:fillRect/>
          </a:stretch>
        </p:blipFill>
        <p:spPr>
          <a:xfrm>
            <a:off x="695400" y="2246792"/>
            <a:ext cx="2154977" cy="69436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7608" y="4166003"/>
            <a:ext cx="6089374" cy="7812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85" y="3200097"/>
            <a:ext cx="1364169" cy="1931811"/>
          </a:xfrm>
          <a:prstGeom prst="rect">
            <a:avLst/>
          </a:prstGeom>
        </p:spPr>
      </p:pic>
      <p:sp>
        <p:nvSpPr>
          <p:cNvPr id="8" name="圆角矩形标注 5"/>
          <p:cNvSpPr/>
          <p:nvPr/>
        </p:nvSpPr>
        <p:spPr bwMode="auto">
          <a:xfrm>
            <a:off x="2349890" y="3251888"/>
            <a:ext cx="2808312" cy="649603"/>
          </a:xfrm>
          <a:prstGeom prst="wedgeRoundRectCallout">
            <a:avLst>
              <a:gd name="adj1" fmla="val -60811"/>
              <a:gd name="adj2" fmla="val 3804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我来画一画。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66814" y="4166003"/>
            <a:ext cx="2041728" cy="78126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347264" y="245490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333C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画图法</a:t>
            </a:r>
            <a:endParaRPr lang="zh-CN" altLang="en-US" sz="3600" dirty="0">
              <a:solidFill>
                <a:srgbClr val="3333CC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2589708" y="4166003"/>
            <a:ext cx="1486613" cy="800923"/>
          </a:xfrm>
          <a:prstGeom prst="roundRect">
            <a:avLst>
              <a:gd name="adj" fmla="val 13741"/>
            </a:avLst>
          </a:prstGeom>
          <a:noFill/>
          <a:ln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/>
          <p:cNvSpPr/>
          <p:nvPr/>
        </p:nvSpPr>
        <p:spPr>
          <a:xfrm>
            <a:off x="4113448" y="4166003"/>
            <a:ext cx="1486613" cy="800923"/>
          </a:xfrm>
          <a:prstGeom prst="roundRect">
            <a:avLst>
              <a:gd name="adj" fmla="val 13741"/>
            </a:avLst>
          </a:prstGeom>
          <a:noFill/>
          <a:ln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/>
          <p:cNvSpPr/>
          <p:nvPr/>
        </p:nvSpPr>
        <p:spPr>
          <a:xfrm>
            <a:off x="5637188" y="4166003"/>
            <a:ext cx="1486613" cy="800923"/>
          </a:xfrm>
          <a:prstGeom prst="roundRect">
            <a:avLst>
              <a:gd name="adj" fmla="val 13741"/>
            </a:avLst>
          </a:prstGeom>
          <a:noFill/>
          <a:ln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/>
          <p:cNvSpPr/>
          <p:nvPr/>
        </p:nvSpPr>
        <p:spPr>
          <a:xfrm>
            <a:off x="7160928" y="4166003"/>
            <a:ext cx="1486613" cy="800923"/>
          </a:xfrm>
          <a:prstGeom prst="roundRect">
            <a:avLst>
              <a:gd name="adj" fmla="val 13741"/>
            </a:avLst>
          </a:prstGeom>
          <a:noFill/>
          <a:ln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7758723" y="5091288"/>
            <a:ext cx="1281120" cy="1309204"/>
            <a:chOff x="7758723" y="5091288"/>
            <a:chExt cx="1281120" cy="1309204"/>
          </a:xfrm>
        </p:grpSpPr>
        <p:sp>
          <p:nvSpPr>
            <p:cNvPr id="21" name="文本框 20"/>
            <p:cNvSpPr txBox="1"/>
            <p:nvPr/>
          </p:nvSpPr>
          <p:spPr>
            <a:xfrm>
              <a:off x="7758723" y="5877272"/>
              <a:ext cx="1281120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第</a:t>
              </a:r>
              <a:r>
                <a:rPr lang="en-US" altLang="zh-CN" sz="2800" b="1" dirty="0">
                  <a:latin typeface="+mn-lt"/>
                </a:rPr>
                <a:t>12</a:t>
              </a:r>
              <a:r>
                <a:rPr lang="zh-CN" altLang="en-US" sz="2800" dirty="0">
                  <a:latin typeface="+mj-ea"/>
                  <a:ea typeface="+mj-ea"/>
                </a:rPr>
                <a:t>面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 flipV="1">
              <a:off x="8399283" y="5091288"/>
              <a:ext cx="0" cy="82945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: 圆角 27"/>
          <p:cNvSpPr/>
          <p:nvPr/>
        </p:nvSpPr>
        <p:spPr>
          <a:xfrm>
            <a:off x="8689113" y="4166003"/>
            <a:ext cx="1486613" cy="800923"/>
          </a:xfrm>
          <a:prstGeom prst="roundRect">
            <a:avLst>
              <a:gd name="adj" fmla="val 13741"/>
            </a:avLst>
          </a:prstGeom>
          <a:noFill/>
          <a:ln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9768408" y="5091288"/>
            <a:ext cx="1281120" cy="1309204"/>
            <a:chOff x="7758723" y="5091288"/>
            <a:chExt cx="1281120" cy="1309204"/>
          </a:xfrm>
        </p:grpSpPr>
        <p:sp>
          <p:nvSpPr>
            <p:cNvPr id="30" name="文本框 29"/>
            <p:cNvSpPr txBox="1"/>
            <p:nvPr/>
          </p:nvSpPr>
          <p:spPr>
            <a:xfrm>
              <a:off x="7758723" y="5877272"/>
              <a:ext cx="1281120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800" dirty="0">
                  <a:latin typeface="+mj-ea"/>
                  <a:ea typeface="+mj-ea"/>
                </a:rPr>
                <a:t>第</a:t>
              </a:r>
              <a:r>
                <a:rPr lang="en-US" altLang="zh-CN" sz="2800" b="1" dirty="0">
                  <a:latin typeface="+mn-lt"/>
                </a:rPr>
                <a:t>16</a:t>
              </a:r>
              <a:r>
                <a:rPr lang="zh-CN" altLang="en-US" sz="2800" dirty="0">
                  <a:latin typeface="+mj-ea"/>
                  <a:ea typeface="+mj-ea"/>
                </a:rPr>
                <a:t>面</a:t>
              </a:r>
              <a:endParaRPr lang="zh-CN" altLang="en-US" sz="2800" dirty="0">
                <a:latin typeface="+mj-ea"/>
                <a:ea typeface="+mj-ea"/>
              </a:endParaRPr>
            </a:p>
          </p:txBody>
        </p:sp>
        <p:cxnSp>
          <p:nvCxnSpPr>
            <p:cNvPr id="31" name="直接箭头连接符 30"/>
            <p:cNvCxnSpPr/>
            <p:nvPr/>
          </p:nvCxnSpPr>
          <p:spPr>
            <a:xfrm flipV="1">
              <a:off x="8399283" y="5091288"/>
              <a:ext cx="0" cy="82945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/>
      <p:bldP spid="17" grpId="0" animBg="1"/>
      <p:bldP spid="18" grpId="0" animBg="1"/>
      <p:bldP spid="19" grpId="0" animBg="1"/>
      <p:bldP spid="20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242" y="548680"/>
            <a:ext cx="107355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按照下面的规律摆下去，第</a:t>
            </a:r>
            <a:r>
              <a:rPr lang="en-US" altLang="zh-CN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16</a:t>
            </a:r>
            <a:r>
              <a:rPr lang="zh-CN" altLang="en-US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面小旗是什么颜色的？</a:t>
            </a:r>
            <a:endParaRPr lang="zh-CN" altLang="en-US" sz="3200" b="1" dirty="0">
              <a:solidFill>
                <a:srgbClr val="231F20"/>
              </a:solidFill>
              <a:effectLst/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0864" y="1340768"/>
            <a:ext cx="7570273" cy="8593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hqprint"/>
          <a:srcRect/>
          <a:stretch>
            <a:fillRect/>
          </a:stretch>
        </p:blipFill>
        <p:spPr>
          <a:xfrm>
            <a:off x="695400" y="2246792"/>
            <a:ext cx="2154977" cy="69436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47264" y="245490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333C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列举法</a:t>
            </a:r>
            <a:endParaRPr lang="zh-CN" altLang="en-US" sz="3600" dirty="0">
              <a:solidFill>
                <a:srgbClr val="3333CC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9683968" y="3432198"/>
            <a:ext cx="1884640" cy="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黄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红红</a:t>
            </a:r>
            <a:endParaRPr lang="en-US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23392" y="3432198"/>
            <a:ext cx="1884640" cy="1494297"/>
            <a:chOff x="623392" y="3432198"/>
            <a:chExt cx="1884640" cy="1494297"/>
          </a:xfrm>
        </p:grpSpPr>
        <p:sp>
          <p:nvSpPr>
            <p:cNvPr id="15" name="TextBox 3"/>
            <p:cNvSpPr txBox="1">
              <a:spLocks noChangeArrowheads="1"/>
            </p:cNvSpPr>
            <p:nvPr/>
          </p:nvSpPr>
          <p:spPr bwMode="auto">
            <a:xfrm>
              <a:off x="623392" y="343219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黄红红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TextBox 3"/>
            <p:cNvSpPr txBox="1">
              <a:spLocks noChangeArrowheads="1"/>
            </p:cNvSpPr>
            <p:nvPr/>
          </p:nvSpPr>
          <p:spPr bwMode="auto">
            <a:xfrm>
              <a:off x="623392" y="425765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435507" y="3432198"/>
            <a:ext cx="1888410" cy="1494297"/>
            <a:chOff x="2435507" y="3432198"/>
            <a:chExt cx="1888410" cy="1494297"/>
          </a:xfrm>
        </p:grpSpPr>
        <p:sp>
          <p:nvSpPr>
            <p:cNvPr id="16" name="TextBox 3"/>
            <p:cNvSpPr txBox="1">
              <a:spLocks noChangeArrowheads="1"/>
            </p:cNvSpPr>
            <p:nvPr/>
          </p:nvSpPr>
          <p:spPr bwMode="auto">
            <a:xfrm>
              <a:off x="2435507" y="343219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黄红红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TextBox 3"/>
            <p:cNvSpPr txBox="1">
              <a:spLocks noChangeArrowheads="1"/>
            </p:cNvSpPr>
            <p:nvPr/>
          </p:nvSpPr>
          <p:spPr bwMode="auto">
            <a:xfrm>
              <a:off x="2439277" y="425765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47622" y="3432198"/>
            <a:ext cx="1890720" cy="1494297"/>
            <a:chOff x="4247622" y="3432198"/>
            <a:chExt cx="1890720" cy="1494297"/>
          </a:xfrm>
        </p:grpSpPr>
        <p:sp>
          <p:nvSpPr>
            <p:cNvPr id="18" name="TextBox 3"/>
            <p:cNvSpPr txBox="1">
              <a:spLocks noChangeArrowheads="1"/>
            </p:cNvSpPr>
            <p:nvPr/>
          </p:nvSpPr>
          <p:spPr bwMode="auto">
            <a:xfrm>
              <a:off x="4247622" y="343219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黄红红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4253702" y="425765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9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59737" y="3432198"/>
            <a:ext cx="1884640" cy="1494297"/>
            <a:chOff x="6059737" y="3432198"/>
            <a:chExt cx="1884640" cy="1494297"/>
          </a:xfrm>
        </p:grpSpPr>
        <p:sp>
          <p:nvSpPr>
            <p:cNvPr id="19" name="TextBox 3"/>
            <p:cNvSpPr txBox="1">
              <a:spLocks noChangeArrowheads="1"/>
            </p:cNvSpPr>
            <p:nvPr/>
          </p:nvSpPr>
          <p:spPr bwMode="auto">
            <a:xfrm>
              <a:off x="6059737" y="343219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黄红红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" name="TextBox 3"/>
            <p:cNvSpPr txBox="1">
              <a:spLocks noChangeArrowheads="1"/>
            </p:cNvSpPr>
            <p:nvPr/>
          </p:nvSpPr>
          <p:spPr bwMode="auto">
            <a:xfrm>
              <a:off x="6059737" y="425765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12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71852" y="3432198"/>
            <a:ext cx="1884640" cy="1494297"/>
            <a:chOff x="7871852" y="3432198"/>
            <a:chExt cx="1884640" cy="1494297"/>
          </a:xfrm>
        </p:grpSpPr>
        <p:sp>
          <p:nvSpPr>
            <p:cNvPr id="25" name="TextBox 3"/>
            <p:cNvSpPr txBox="1">
              <a:spLocks noChangeArrowheads="1"/>
            </p:cNvSpPr>
            <p:nvPr/>
          </p:nvSpPr>
          <p:spPr bwMode="auto">
            <a:xfrm>
              <a:off x="7871852" y="343219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黄红红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3" name="TextBox 3"/>
            <p:cNvSpPr txBox="1">
              <a:spLocks noChangeArrowheads="1"/>
            </p:cNvSpPr>
            <p:nvPr/>
          </p:nvSpPr>
          <p:spPr bwMode="auto">
            <a:xfrm>
              <a:off x="7871852" y="4257658"/>
              <a:ext cx="1884640" cy="668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15</a:t>
              </a:r>
              <a:endPara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TextBox 3"/>
          <p:cNvSpPr txBox="1">
            <a:spLocks noChangeArrowheads="1"/>
          </p:cNvSpPr>
          <p:nvPr/>
        </p:nvSpPr>
        <p:spPr bwMode="auto">
          <a:xfrm>
            <a:off x="2310864" y="5276309"/>
            <a:ext cx="63367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面小旗应该是黄色。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8242" y="548680"/>
            <a:ext cx="107355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按照下面的规律摆下去，第</a:t>
            </a:r>
            <a:r>
              <a:rPr lang="en-US" altLang="zh-CN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16</a:t>
            </a:r>
            <a:r>
              <a:rPr lang="zh-CN" altLang="en-US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面小旗是什么颜色的？</a:t>
            </a:r>
            <a:endParaRPr lang="zh-CN" altLang="en-US" sz="3200" b="1" dirty="0">
              <a:solidFill>
                <a:srgbClr val="231F20"/>
              </a:solidFill>
              <a:effectLst/>
              <a:latin typeface="+mn-lt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0864" y="1340768"/>
            <a:ext cx="7570273" cy="8593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hqprint"/>
          <a:srcRect/>
          <a:stretch>
            <a:fillRect/>
          </a:stretch>
        </p:blipFill>
        <p:spPr>
          <a:xfrm>
            <a:off x="695400" y="2246792"/>
            <a:ext cx="2154977" cy="69436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7264" y="245490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333C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计算法</a:t>
            </a:r>
            <a:endParaRPr lang="zh-CN" altLang="en-US" sz="3600" dirty="0">
              <a:solidFill>
                <a:srgbClr val="3333CC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639616" y="3841045"/>
            <a:ext cx="2207942" cy="2555456"/>
            <a:chOff x="2639616" y="3841045"/>
            <a:chExt cx="2207942" cy="2555456"/>
          </a:xfrm>
        </p:grpSpPr>
        <p:sp>
          <p:nvSpPr>
            <p:cNvPr id="18" name="文本框 17"/>
            <p:cNvSpPr txBox="1"/>
            <p:nvPr/>
          </p:nvSpPr>
          <p:spPr>
            <a:xfrm>
              <a:off x="3909824" y="3841045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5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352344" y="5125386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1   5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186534" y="5748857"/>
              <a:ext cx="13462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3909824" y="5750170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639616" y="4232393"/>
              <a:ext cx="2207942" cy="1096703"/>
              <a:chOff x="2135560" y="2956252"/>
              <a:chExt cx="2207942" cy="1096703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rgbClr val="F00C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弧形 34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rgbClr val="F00C08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</a:t>
                </a:r>
                <a:endParaRPr lang="zh-CN" altLang="en-US" dirty="0">
                  <a:solidFill>
                    <a:srgbClr val="F00C08"/>
                  </a:solidFill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00C08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endParaRPr lang="zh-CN" altLang="en-US" dirty="0">
                  <a:solidFill>
                    <a:srgbClr val="F00C08"/>
                  </a:solidFill>
                </a:endParaRP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2164133" y="3150292"/>
            <a:ext cx="6223691" cy="646331"/>
            <a:chOff x="2164133" y="3150292"/>
            <a:chExt cx="6223691" cy="646331"/>
          </a:xfrm>
        </p:grpSpPr>
        <p:sp>
          <p:nvSpPr>
            <p:cNvPr id="6" name="文本框 5"/>
            <p:cNvSpPr txBox="1"/>
            <p:nvPr/>
          </p:nvSpPr>
          <p:spPr>
            <a:xfrm>
              <a:off x="2164133" y="3150292"/>
              <a:ext cx="22322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16÷3=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35296" y="3150292"/>
              <a:ext cx="475252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5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（组）</a:t>
              </a: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……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（</a:t>
              </a:r>
              <a:r>
                <a:rPr lang="zh-CN" altLang="en-US" sz="3600" dirty="0">
                  <a:solidFill>
                    <a:srgbClr val="F00C08"/>
                  </a:solidFill>
                  <a:latin typeface="Times New Roman" panose="02020603050405020304"/>
                  <a:ea typeface="黑体" panose="02010609060101010101" pitchFamily="49" charset="-122"/>
                </a:rPr>
                <a:t>面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）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4294220"/>
            <a:ext cx="1875080" cy="2015100"/>
          </a:xfrm>
          <a:prstGeom prst="rect">
            <a:avLst/>
          </a:prstGeom>
        </p:spPr>
      </p:pic>
      <p:sp>
        <p:nvSpPr>
          <p:cNvPr id="40" name="圆角矩形标注 5"/>
          <p:cNvSpPr/>
          <p:nvPr/>
        </p:nvSpPr>
        <p:spPr bwMode="auto">
          <a:xfrm>
            <a:off x="6273222" y="4146924"/>
            <a:ext cx="2860718" cy="1199654"/>
          </a:xfrm>
          <a:prstGeom prst="wedgeRoundRectCallout">
            <a:avLst>
              <a:gd name="adj1" fmla="val 64660"/>
              <a:gd name="adj2" fmla="val 2131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为什么可以用除法解答？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983433" y="1340768"/>
            <a:ext cx="8944591" cy="859396"/>
            <a:chOff x="983433" y="1340768"/>
            <a:chExt cx="8944591" cy="859396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/>
            <a:srcRect r="11539"/>
            <a:stretch>
              <a:fillRect/>
            </a:stretch>
          </p:blipFill>
          <p:spPr>
            <a:xfrm>
              <a:off x="983433" y="1340768"/>
              <a:ext cx="6696744" cy="859396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rcRect r="70307"/>
            <a:stretch>
              <a:fillRect/>
            </a:stretch>
          </p:blipFill>
          <p:spPr>
            <a:xfrm>
              <a:off x="7680177" y="1340768"/>
              <a:ext cx="2247847" cy="859396"/>
            </a:xfrm>
            <a:prstGeom prst="rect">
              <a:avLst/>
            </a:prstGeom>
          </p:spPr>
        </p:pic>
      </p:grpSp>
      <p:sp>
        <p:nvSpPr>
          <p:cNvPr id="28" name="矩形: 圆角 27"/>
          <p:cNvSpPr/>
          <p:nvPr/>
        </p:nvSpPr>
        <p:spPr>
          <a:xfrm>
            <a:off x="982233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/>
        </p:nvSpPr>
        <p:spPr>
          <a:xfrm>
            <a:off x="2662604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/>
          <p:cNvSpPr/>
          <p:nvPr/>
        </p:nvSpPr>
        <p:spPr>
          <a:xfrm>
            <a:off x="4342975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/>
          <p:cNvSpPr/>
          <p:nvPr/>
        </p:nvSpPr>
        <p:spPr>
          <a:xfrm>
            <a:off x="6023346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/>
          <p:cNvSpPr/>
          <p:nvPr/>
        </p:nvSpPr>
        <p:spPr>
          <a:xfrm>
            <a:off x="7703717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3280256" y="2419314"/>
            <a:ext cx="53360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3333CC"/>
                </a:solidFill>
                <a:latin typeface="+mn-lt"/>
                <a:ea typeface="黑体" panose="02010609060101010101" pitchFamily="49" charset="-122"/>
              </a:rPr>
              <a:t>16</a:t>
            </a:r>
            <a:r>
              <a:rPr lang="zh-CN" altLang="en-US" sz="3200" dirty="0">
                <a:solidFill>
                  <a:srgbClr val="3333CC"/>
                </a:solidFill>
                <a:latin typeface="+mn-lt"/>
                <a:ea typeface="黑体" panose="02010609060101010101" pitchFamily="49" charset="-122"/>
              </a:rPr>
              <a:t>里面有几个</a:t>
            </a:r>
            <a:r>
              <a:rPr lang="en-US" altLang="zh-CN" sz="3200" b="1" dirty="0">
                <a:solidFill>
                  <a:srgbClr val="3333CC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rgbClr val="3333CC"/>
                </a:solidFill>
                <a:latin typeface="+mn-lt"/>
                <a:ea typeface="黑体" panose="02010609060101010101" pitchFamily="49" charset="-122"/>
              </a:rPr>
              <a:t>，还余几？</a:t>
            </a:r>
            <a:endParaRPr lang="zh-CN" altLang="en-US" sz="3200" dirty="0">
              <a:solidFill>
                <a:srgbClr val="3333CC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164133" y="3150292"/>
            <a:ext cx="6223691" cy="646331"/>
            <a:chOff x="2164133" y="3150292"/>
            <a:chExt cx="6223691" cy="646331"/>
          </a:xfrm>
        </p:grpSpPr>
        <p:sp>
          <p:nvSpPr>
            <p:cNvPr id="44" name="文本框 43"/>
            <p:cNvSpPr txBox="1"/>
            <p:nvPr/>
          </p:nvSpPr>
          <p:spPr>
            <a:xfrm>
              <a:off x="2164133" y="3150292"/>
              <a:ext cx="22322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16÷3=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35296" y="3150292"/>
              <a:ext cx="475252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5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（组）</a:t>
              </a: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……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（</a:t>
              </a:r>
              <a:r>
                <a:rPr lang="zh-CN" altLang="en-US" sz="3600" dirty="0">
                  <a:solidFill>
                    <a:srgbClr val="F00C08"/>
                  </a:solidFill>
                  <a:latin typeface="Times New Roman" panose="02020603050405020304"/>
                  <a:ea typeface="黑体" panose="02010609060101010101" pitchFamily="49" charset="-122"/>
                </a:rPr>
                <a:t>面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）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33" y="4149080"/>
            <a:ext cx="1873737" cy="1951668"/>
          </a:xfrm>
          <a:prstGeom prst="rect">
            <a:avLst/>
          </a:prstGeom>
        </p:spPr>
      </p:pic>
      <p:sp>
        <p:nvSpPr>
          <p:cNvPr id="50" name="圆角矩形标注 5"/>
          <p:cNvSpPr/>
          <p:nvPr/>
        </p:nvSpPr>
        <p:spPr bwMode="auto">
          <a:xfrm>
            <a:off x="3492287" y="4684871"/>
            <a:ext cx="7143500" cy="1323203"/>
          </a:xfrm>
          <a:prstGeom prst="wedgeRoundRectCallout">
            <a:avLst>
              <a:gd name="adj1" fmla="val -59449"/>
              <a:gd name="adj2" fmla="val -3032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余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，就说明第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16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面小旗是下一组里面的第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面，应该是黄色。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096001" y="3004089"/>
            <a:ext cx="504056" cy="1000975"/>
          </a:xfrm>
          <a:prstGeom prst="ellipse">
            <a:avLst/>
          </a:prstGeom>
          <a:noFill/>
          <a:ln w="19050">
            <a:solidFill>
              <a:srgbClr val="33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箭头连接符 63"/>
          <p:cNvCxnSpPr/>
          <p:nvPr/>
        </p:nvCxnSpPr>
        <p:spPr>
          <a:xfrm flipV="1">
            <a:off x="9624392" y="2315183"/>
            <a:ext cx="0" cy="1112243"/>
          </a:xfrm>
          <a:prstGeom prst="straightConnector1">
            <a:avLst/>
          </a:prstGeom>
          <a:ln w="28575">
            <a:solidFill>
              <a:srgbClr val="33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1" grpId="0" animBg="1"/>
      <p:bldP spid="32" grpId="0" animBg="1"/>
      <p:bldP spid="38" grpId="0" animBg="1"/>
      <p:bldP spid="39" grpId="0"/>
      <p:bldP spid="50" grpId="0" animBg="1"/>
      <p:bldP spid="5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00" y="2325205"/>
            <a:ext cx="2177555" cy="70004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164133" y="3150292"/>
            <a:ext cx="6223691" cy="646331"/>
            <a:chOff x="2164133" y="3150292"/>
            <a:chExt cx="6223691" cy="646331"/>
          </a:xfrm>
        </p:grpSpPr>
        <p:sp>
          <p:nvSpPr>
            <p:cNvPr id="13" name="文本框 12"/>
            <p:cNvSpPr txBox="1"/>
            <p:nvPr/>
          </p:nvSpPr>
          <p:spPr>
            <a:xfrm>
              <a:off x="2164133" y="3150292"/>
              <a:ext cx="223224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00C08"/>
                  </a:solidFill>
                  <a:latin typeface="+mn-lt"/>
                  <a:ea typeface="+mj-ea"/>
                </a:rPr>
                <a:t>16÷3=</a:t>
              </a:r>
              <a:endParaRPr lang="zh-CN" altLang="en-US" sz="3600" dirty="0">
                <a:solidFill>
                  <a:srgbClr val="F00C08"/>
                </a:solidFill>
                <a:latin typeface="+mn-lt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635296" y="3150292"/>
              <a:ext cx="475252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5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（组）</a:t>
              </a: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……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（</a:t>
              </a:r>
              <a:r>
                <a:rPr lang="zh-CN" altLang="en-US" sz="3600" dirty="0">
                  <a:solidFill>
                    <a:srgbClr val="F00C08"/>
                  </a:solidFill>
                  <a:latin typeface="Times New Roman" panose="02020603050405020304"/>
                  <a:ea typeface="黑体" panose="02010609060101010101" pitchFamily="49" charset="-122"/>
                </a:rPr>
                <a:t>面</a:t>
              </a: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）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28242" y="548680"/>
            <a:ext cx="107355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按照下面的规律摆下去，第</a:t>
            </a:r>
            <a:r>
              <a:rPr lang="en-US" altLang="zh-CN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16</a:t>
            </a:r>
            <a:r>
              <a:rPr lang="zh-CN" altLang="en-US" sz="32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面小旗是什么颜色的？</a:t>
            </a:r>
            <a:endParaRPr lang="zh-CN" altLang="en-US" sz="3200" b="1" dirty="0">
              <a:solidFill>
                <a:srgbClr val="231F20"/>
              </a:solidFill>
              <a:effectLst/>
              <a:latin typeface="+mn-lt"/>
              <a:ea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83433" y="1340768"/>
            <a:ext cx="8944591" cy="859396"/>
            <a:chOff x="983433" y="1340768"/>
            <a:chExt cx="8944591" cy="85939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rcRect r="11539"/>
            <a:stretch>
              <a:fillRect/>
            </a:stretch>
          </p:blipFill>
          <p:spPr>
            <a:xfrm>
              <a:off x="983433" y="1340768"/>
              <a:ext cx="6696744" cy="85939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rcRect r="70307"/>
            <a:stretch>
              <a:fillRect/>
            </a:stretch>
          </p:blipFill>
          <p:spPr>
            <a:xfrm>
              <a:off x="7680177" y="1340768"/>
              <a:ext cx="2247847" cy="859396"/>
            </a:xfrm>
            <a:prstGeom prst="rect">
              <a:avLst/>
            </a:prstGeom>
          </p:spPr>
        </p:pic>
      </p:grpSp>
      <p:sp>
        <p:nvSpPr>
          <p:cNvPr id="22" name="矩形: 圆角 21"/>
          <p:cNvSpPr/>
          <p:nvPr/>
        </p:nvSpPr>
        <p:spPr>
          <a:xfrm>
            <a:off x="982233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/>
          <p:cNvSpPr/>
          <p:nvPr/>
        </p:nvSpPr>
        <p:spPr>
          <a:xfrm>
            <a:off x="2662604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/>
          <p:cNvSpPr/>
          <p:nvPr/>
        </p:nvSpPr>
        <p:spPr>
          <a:xfrm>
            <a:off x="4342975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/>
        </p:nvSpPr>
        <p:spPr>
          <a:xfrm>
            <a:off x="6023346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/>
          <p:cNvSpPr/>
          <p:nvPr/>
        </p:nvSpPr>
        <p:spPr>
          <a:xfrm>
            <a:off x="7703717" y="1370005"/>
            <a:ext cx="1659367" cy="800923"/>
          </a:xfrm>
          <a:prstGeom prst="roundRect">
            <a:avLst>
              <a:gd name="adj" fmla="val 13741"/>
            </a:avLst>
          </a:prstGeom>
          <a:noFill/>
          <a:ln w="19050">
            <a:solidFill>
              <a:srgbClr val="F00C0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箭头连接符 27"/>
          <p:cNvCxnSpPr/>
          <p:nvPr/>
        </p:nvCxnSpPr>
        <p:spPr>
          <a:xfrm flipV="1">
            <a:off x="9624392" y="2315183"/>
            <a:ext cx="0" cy="1112243"/>
          </a:xfrm>
          <a:prstGeom prst="straightConnector1">
            <a:avLst/>
          </a:prstGeom>
          <a:ln w="28575">
            <a:solidFill>
              <a:srgbClr val="3333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400" y="3717032"/>
            <a:ext cx="1778002" cy="1910773"/>
          </a:xfrm>
          <a:prstGeom prst="rect">
            <a:avLst/>
          </a:prstGeom>
        </p:spPr>
      </p:pic>
      <p:sp>
        <p:nvSpPr>
          <p:cNvPr id="30" name="圆角矩形标注 5"/>
          <p:cNvSpPr/>
          <p:nvPr/>
        </p:nvSpPr>
        <p:spPr bwMode="auto">
          <a:xfrm>
            <a:off x="2483380" y="3965304"/>
            <a:ext cx="2758502" cy="670034"/>
          </a:xfrm>
          <a:prstGeom prst="wedgeRoundRectCallout">
            <a:avLst>
              <a:gd name="adj1" fmla="val -65981"/>
              <a:gd name="adj2" fmla="val 2230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解答正确吗？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920" y="4149080"/>
            <a:ext cx="1420788" cy="1598739"/>
          </a:xfrm>
          <a:prstGeom prst="rect">
            <a:avLst/>
          </a:prstGeom>
        </p:spPr>
      </p:pic>
      <p:sp>
        <p:nvSpPr>
          <p:cNvPr id="32" name="圆角矩形标注 5"/>
          <p:cNvSpPr/>
          <p:nvPr/>
        </p:nvSpPr>
        <p:spPr bwMode="auto">
          <a:xfrm>
            <a:off x="5591947" y="3933055"/>
            <a:ext cx="4116674" cy="1694749"/>
          </a:xfrm>
          <a:prstGeom prst="wedgeRoundRectCallout">
            <a:avLst>
              <a:gd name="adj1" fmla="val 63618"/>
              <a:gd name="adj2" fmla="val 2123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eaLnBrk="1" hangingPunct="1"/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组共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面，第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16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面是第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组的第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面，是黄色，解答正确。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41601" y="5767011"/>
            <a:ext cx="6406728" cy="6045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sz="3200" b="0" dirty="0"/>
              <a:t>口答：第</a:t>
            </a:r>
            <a:r>
              <a:rPr lang="en-US" altLang="zh-CN" sz="3200" dirty="0"/>
              <a:t>16</a:t>
            </a:r>
            <a:r>
              <a:rPr lang="zh-CN" altLang="en-US" sz="3200" b="0" dirty="0"/>
              <a:t>面小旗是黄色的。</a:t>
            </a:r>
            <a:endParaRPr lang="zh-CN" alt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7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954</Words>
  <Application>WPS 演示</Application>
  <PresentationFormat>宽屏</PresentationFormat>
  <Paragraphs>149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Times New Roman</vt:lpstr>
      <vt:lpstr>Arial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70</cp:revision>
  <dcterms:created xsi:type="dcterms:W3CDTF">2015-08-27T07:30:00Z</dcterms:created>
  <dcterms:modified xsi:type="dcterms:W3CDTF">2026-02-28T06:45:52Z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A470C881A29D4E618D703FDAC37E22C0_12</vt:lpwstr>
  </property>
</Properties>
</file>