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63" r:id="rId3"/>
    <p:sldId id="368" r:id="rId5"/>
    <p:sldId id="344" r:id="rId6"/>
    <p:sldId id="264" r:id="rId7"/>
    <p:sldId id="370" r:id="rId8"/>
    <p:sldId id="369" r:id="rId9"/>
    <p:sldId id="371" r:id="rId10"/>
    <p:sldId id="381" r:id="rId11"/>
    <p:sldId id="382" r:id="rId12"/>
    <p:sldId id="372" r:id="rId13"/>
    <p:sldId id="373" r:id="rId14"/>
    <p:sldId id="374" r:id="rId15"/>
    <p:sldId id="376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111" d="100"/>
          <a:sy n="111" d="100"/>
        </p:scale>
        <p:origin x="132" y="6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2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419064" y="3061990"/>
            <a:ext cx="935387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余数和除数的关系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71464" y="1431698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用一些小棒摆          。如果有剩余，可能剩几根？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3669" y="1484545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277472" y="2308810"/>
            <a:ext cx="3723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314" y="1268760"/>
            <a:ext cx="1043070" cy="101939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7583" y="2939017"/>
            <a:ext cx="1512168" cy="1701564"/>
          </a:xfrm>
          <a:prstGeom prst="rect">
            <a:avLst/>
          </a:prstGeom>
        </p:spPr>
      </p:pic>
      <p:sp>
        <p:nvSpPr>
          <p:cNvPr id="33" name="圆角矩形标注 5"/>
          <p:cNvSpPr/>
          <p:nvPr/>
        </p:nvSpPr>
        <p:spPr bwMode="auto">
          <a:xfrm>
            <a:off x="2766751" y="3118287"/>
            <a:ext cx="2495633" cy="646112"/>
          </a:xfrm>
          <a:prstGeom prst="wedgeRoundRectCallout">
            <a:avLst>
              <a:gd name="adj1" fmla="val -62530"/>
              <a:gd name="adj2" fmla="val 459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可能剩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根。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9793" y="2709793"/>
            <a:ext cx="1624624" cy="1943343"/>
          </a:xfrm>
          <a:prstGeom prst="rect">
            <a:avLst/>
          </a:prstGeom>
        </p:spPr>
      </p:pic>
      <p:sp>
        <p:nvSpPr>
          <p:cNvPr id="48" name="圆角矩形标注 5"/>
          <p:cNvSpPr/>
          <p:nvPr/>
        </p:nvSpPr>
        <p:spPr bwMode="auto">
          <a:xfrm>
            <a:off x="6384031" y="3118287"/>
            <a:ext cx="3041217" cy="646112"/>
          </a:xfrm>
          <a:prstGeom prst="wedgeRoundRectCallout">
            <a:avLst>
              <a:gd name="adj1" fmla="val 64005"/>
              <a:gd name="adj2" fmla="val 3646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还可能剩</a:t>
            </a:r>
            <a:r>
              <a:rPr lang="en-US" altLang="zh-CN" sz="3200" b="1" dirty="0">
                <a:latin typeface="+mn-ea"/>
                <a:ea typeface="+mn-ea"/>
              </a:rPr>
              <a:t>……</a:t>
            </a:r>
            <a:endParaRPr lang="en-US" altLang="zh-CN" sz="3200" b="1" dirty="0">
              <a:latin typeface="+mn-ea"/>
              <a:ea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47582" y="4941168"/>
            <a:ext cx="10590749" cy="1019398"/>
            <a:chOff x="947582" y="4941168"/>
            <a:chExt cx="10590749" cy="1019398"/>
          </a:xfrm>
        </p:grpSpPr>
        <p:sp>
          <p:nvSpPr>
            <p:cNvPr id="50" name="文本框 49"/>
            <p:cNvSpPr txBox="1"/>
            <p:nvPr/>
          </p:nvSpPr>
          <p:spPr>
            <a:xfrm>
              <a:off x="947582" y="5105324"/>
              <a:ext cx="10590749" cy="691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3600" b="1" dirty="0">
                  <a:solidFill>
                    <a:srgbClr val="3366FF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Arial" panose="020B0604020202020204" pitchFamily="34" charset="0"/>
                </a:rPr>
                <a:t>活动二：同桌合作，一人摆           ，一人写算式。</a:t>
              </a:r>
              <a:endParaRPr lang="en-US" altLang="zh-CN" sz="3600" b="1" dirty="0">
                <a:solidFill>
                  <a:srgbClr val="3366FF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44072" y="4941168"/>
              <a:ext cx="1043070" cy="101939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695400" y="701261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10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919536" y="603226"/>
            <a:ext cx="1294497" cy="842400"/>
            <a:chOff x="1919536" y="603226"/>
            <a:chExt cx="1294497" cy="842400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3143672" y="603226"/>
            <a:ext cx="1294497" cy="842400"/>
            <a:chOff x="1919536" y="603226"/>
            <a:chExt cx="1294497" cy="842400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sp>
        <p:nvSpPr>
          <p:cNvPr id="34" name="文本框 33"/>
          <p:cNvSpPr txBox="1"/>
          <p:nvPr/>
        </p:nvSpPr>
        <p:spPr>
          <a:xfrm>
            <a:off x="695400" y="1902333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11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919536" y="1804298"/>
            <a:ext cx="1294497" cy="842400"/>
            <a:chOff x="1919536" y="603226"/>
            <a:chExt cx="1294497" cy="842400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3143672" y="1804298"/>
            <a:ext cx="1294497" cy="842400"/>
            <a:chOff x="1919536" y="603226"/>
            <a:chExt cx="1294497" cy="842400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09157"/>
            <a:ext cx="431474" cy="84240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695400" y="3108264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12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919536" y="3010229"/>
            <a:ext cx="1294497" cy="842400"/>
            <a:chOff x="1919536" y="603226"/>
            <a:chExt cx="1294497" cy="842400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89" name="组合 88"/>
          <p:cNvGrpSpPr/>
          <p:nvPr/>
        </p:nvGrpSpPr>
        <p:grpSpPr>
          <a:xfrm>
            <a:off x="3143672" y="3010229"/>
            <a:ext cx="1294497" cy="842400"/>
            <a:chOff x="1919536" y="603226"/>
            <a:chExt cx="1294497" cy="842400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102" name="组合 101"/>
          <p:cNvGrpSpPr/>
          <p:nvPr/>
        </p:nvGrpSpPr>
        <p:grpSpPr>
          <a:xfrm>
            <a:off x="4361736" y="3010229"/>
            <a:ext cx="647230" cy="842400"/>
            <a:chOff x="1919536" y="603226"/>
            <a:chExt cx="647230" cy="842400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695400" y="4309336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13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1919536" y="4211301"/>
            <a:ext cx="1294497" cy="842400"/>
            <a:chOff x="1919536" y="603226"/>
            <a:chExt cx="1294497" cy="842400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3143672" y="4211301"/>
            <a:ext cx="1294497" cy="842400"/>
            <a:chOff x="1919536" y="603226"/>
            <a:chExt cx="1294497" cy="842400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120" name="组合 119"/>
          <p:cNvGrpSpPr/>
          <p:nvPr/>
        </p:nvGrpSpPr>
        <p:grpSpPr>
          <a:xfrm>
            <a:off x="4367808" y="4211301"/>
            <a:ext cx="862986" cy="842400"/>
            <a:chOff x="1919536" y="603226"/>
            <a:chExt cx="862986" cy="842400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/>
        </p:nvSpPr>
        <p:spPr>
          <a:xfrm>
            <a:off x="695400" y="5510409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14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1919536" y="5412374"/>
            <a:ext cx="1294497" cy="842400"/>
            <a:chOff x="1919536" y="603226"/>
            <a:chExt cx="1294497" cy="842400"/>
          </a:xfrm>
        </p:grpSpPr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132" name="组合 131"/>
          <p:cNvGrpSpPr/>
          <p:nvPr/>
        </p:nvGrpSpPr>
        <p:grpSpPr>
          <a:xfrm>
            <a:off x="3143672" y="5412374"/>
            <a:ext cx="1294497" cy="842400"/>
            <a:chOff x="1919536" y="603226"/>
            <a:chExt cx="1294497" cy="842400"/>
          </a:xfrm>
        </p:grpSpPr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82559" y="603226"/>
              <a:ext cx="431474" cy="842400"/>
            </a:xfrm>
            <a:prstGeom prst="rect">
              <a:avLst/>
            </a:prstGeom>
          </p:spPr>
        </p:pic>
      </p:grpSp>
      <p:grpSp>
        <p:nvGrpSpPr>
          <p:cNvPr id="138" name="组合 137"/>
          <p:cNvGrpSpPr/>
          <p:nvPr/>
        </p:nvGrpSpPr>
        <p:grpSpPr>
          <a:xfrm>
            <a:off x="4367808" y="5412374"/>
            <a:ext cx="1078742" cy="842400"/>
            <a:chOff x="1919536" y="603226"/>
            <a:chExt cx="1078742" cy="842400"/>
          </a:xfrm>
        </p:grpSpPr>
        <p:pic>
          <p:nvPicPr>
            <p:cNvPr id="139" name="图片 13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9536" y="603226"/>
              <a:ext cx="431474" cy="842400"/>
            </a:xfrm>
            <a:prstGeom prst="rect">
              <a:avLst/>
            </a:prstGeom>
          </p:spPr>
        </p:pic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292" y="603226"/>
              <a:ext cx="431474" cy="842400"/>
            </a:xfrm>
            <a:prstGeom prst="rect">
              <a:avLst/>
            </a:prstGeom>
          </p:spPr>
        </p:pic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1048" y="603226"/>
              <a:ext cx="431474" cy="842400"/>
            </a:xfrm>
            <a:prstGeom prst="rect">
              <a:avLst/>
            </a:pr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804" y="603226"/>
              <a:ext cx="431474" cy="842400"/>
            </a:xfrm>
            <a:prstGeom prst="rect">
              <a:avLst/>
            </a:prstGeom>
          </p:spPr>
        </p:pic>
      </p:grpSp>
      <p:pic>
        <p:nvPicPr>
          <p:cNvPr id="148" name="图片 1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44" y="514727"/>
            <a:ext cx="1043070" cy="1019398"/>
          </a:xfrm>
          <a:prstGeom prst="rect">
            <a:avLst/>
          </a:prstGeom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67" y="514727"/>
            <a:ext cx="1043070" cy="1019398"/>
          </a:xfrm>
          <a:prstGeom prst="rect">
            <a:avLst/>
          </a:prstGeom>
        </p:spPr>
      </p:pic>
      <p:sp>
        <p:nvSpPr>
          <p:cNvPr id="150" name="TextBox 2"/>
          <p:cNvSpPr txBox="1">
            <a:spLocks noChangeArrowheads="1"/>
          </p:cNvSpPr>
          <p:nvPr/>
        </p:nvSpPr>
        <p:spPr bwMode="auto">
          <a:xfrm>
            <a:off x="5951984" y="603187"/>
            <a:ext cx="43924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10÷5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1" name="图片 1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44" y="1720658"/>
            <a:ext cx="1043070" cy="1019398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67" y="1720658"/>
            <a:ext cx="1043070" cy="1019398"/>
          </a:xfrm>
          <a:prstGeom prst="rect">
            <a:avLst/>
          </a:prstGeom>
        </p:spPr>
      </p:pic>
      <p:sp>
        <p:nvSpPr>
          <p:cNvPr id="153" name="TextBox 2"/>
          <p:cNvSpPr txBox="1">
            <a:spLocks noChangeArrowheads="1"/>
          </p:cNvSpPr>
          <p:nvPr/>
        </p:nvSpPr>
        <p:spPr bwMode="auto">
          <a:xfrm>
            <a:off x="5951984" y="1902332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11÷5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4" name="图片 1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44" y="2921730"/>
            <a:ext cx="1043070" cy="1019398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67" y="2926589"/>
            <a:ext cx="1043070" cy="1019398"/>
          </a:xfrm>
          <a:prstGeom prst="rect">
            <a:avLst/>
          </a:prstGeom>
        </p:spPr>
      </p:pic>
      <p:sp>
        <p:nvSpPr>
          <p:cNvPr id="156" name="TextBox 2"/>
          <p:cNvSpPr txBox="1">
            <a:spLocks noChangeArrowheads="1"/>
          </p:cNvSpPr>
          <p:nvPr/>
        </p:nvSpPr>
        <p:spPr bwMode="auto">
          <a:xfrm>
            <a:off x="5951984" y="3113122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12÷5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57" name="图片 1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44" y="4122802"/>
            <a:ext cx="1043070" cy="1019398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67" y="4122802"/>
            <a:ext cx="1043070" cy="1019398"/>
          </a:xfrm>
          <a:prstGeom prst="rect">
            <a:avLst/>
          </a:prstGeom>
        </p:spPr>
      </p:pic>
      <p:sp>
        <p:nvSpPr>
          <p:cNvPr id="159" name="TextBox 2"/>
          <p:cNvSpPr txBox="1">
            <a:spLocks noChangeArrowheads="1"/>
          </p:cNvSpPr>
          <p:nvPr/>
        </p:nvSpPr>
        <p:spPr bwMode="auto">
          <a:xfrm>
            <a:off x="5951984" y="4309336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13÷5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60" name="图片 1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744" y="5323875"/>
            <a:ext cx="1043070" cy="1019398"/>
          </a:xfrm>
          <a:prstGeom prst="rect">
            <a:avLst/>
          </a:prstGeom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367" y="5323875"/>
            <a:ext cx="1043070" cy="1019398"/>
          </a:xfrm>
          <a:prstGeom prst="rect">
            <a:avLst/>
          </a:prstGeom>
        </p:spPr>
      </p:pic>
      <p:sp>
        <p:nvSpPr>
          <p:cNvPr id="162" name="TextBox 2"/>
          <p:cNvSpPr txBox="1">
            <a:spLocks noChangeArrowheads="1"/>
          </p:cNvSpPr>
          <p:nvPr/>
        </p:nvSpPr>
        <p:spPr bwMode="auto">
          <a:xfrm>
            <a:off x="5951984" y="5504871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14÷5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3" grpId="0"/>
      <p:bldP spid="156" grpId="0"/>
      <p:bldP spid="159" grpId="0"/>
      <p:bldP spid="1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1464" y="1278591"/>
            <a:ext cx="1026686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有一些巧克力，平均装在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6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个盒子里，如果有剩余，最多剩几颗？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3669" y="1331438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3976400" y="2164794"/>
            <a:ext cx="3723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423592" y="3088351"/>
            <a:ext cx="7632848" cy="651600"/>
            <a:chOff x="2999656" y="3127941"/>
            <a:chExt cx="7632848" cy="651600"/>
          </a:xfrm>
        </p:grpSpPr>
        <p:sp>
          <p:nvSpPr>
            <p:cNvPr id="10" name="文本框 9"/>
            <p:cNvSpPr txBox="1"/>
            <p:nvPr/>
          </p:nvSpPr>
          <p:spPr>
            <a:xfrm>
              <a:off x="3575720" y="3127941"/>
              <a:ext cx="70567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F00C08"/>
                  </a:solidFill>
                  <a:latin typeface="+mn-lt"/>
                  <a:ea typeface="+mj-ea"/>
                </a:rPr>
                <a:t>÷</a:t>
              </a:r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6=     </a:t>
              </a:r>
              <a:r>
                <a:rPr lang="zh-CN" altLang="en-US" sz="3600" dirty="0">
                  <a:solidFill>
                    <a:srgbClr val="F00C08"/>
                  </a:solidFill>
                  <a:latin typeface="+mn-lt"/>
                  <a:ea typeface="+mj-ea"/>
                </a:rPr>
                <a:t>（颗）</a:t>
              </a:r>
              <a:r>
                <a:rPr lang="en-US" altLang="zh-CN" sz="3600" b="1" dirty="0">
                  <a:solidFill>
                    <a:srgbClr val="F00C08"/>
                  </a:solidFill>
                  <a:latin typeface="+mn-ea"/>
                  <a:ea typeface="+mn-ea"/>
                </a:rPr>
                <a:t>……   </a:t>
              </a:r>
              <a:r>
                <a:rPr lang="zh-CN" altLang="en-US" sz="3600" dirty="0">
                  <a:solidFill>
                    <a:srgbClr val="F00C08"/>
                  </a:solidFill>
                  <a:latin typeface="+mn-lt"/>
                  <a:ea typeface="+mj-ea"/>
                </a:rPr>
                <a:t>（颗）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999656" y="3127941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4714513" y="3127941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7608168" y="3127941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70732" y="4077072"/>
            <a:ext cx="10777944" cy="1300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dirty="0"/>
              <a:t>因为余数要比除数小，除数是</a:t>
            </a:r>
            <a:r>
              <a:rPr lang="en-US" altLang="zh-CN" b="1" dirty="0"/>
              <a:t>6</a:t>
            </a:r>
            <a:r>
              <a:rPr lang="zh-CN" altLang="en-US" dirty="0"/>
              <a:t>，所以余数最大是</a:t>
            </a:r>
            <a:r>
              <a:rPr lang="en-US" altLang="zh-CN" b="1" dirty="0"/>
              <a:t>5</a:t>
            </a:r>
            <a:r>
              <a:rPr lang="zh-CN" altLang="en-US" dirty="0"/>
              <a:t>。所以如果有剩余，最多剩</a:t>
            </a:r>
            <a:r>
              <a:rPr lang="en-US" altLang="zh-CN" b="1" dirty="0"/>
              <a:t>5</a:t>
            </a:r>
            <a:r>
              <a:rPr lang="zh-CN" altLang="en-US" dirty="0"/>
              <a:t>颗。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7148810" y="3077039"/>
            <a:ext cx="675382" cy="674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sz="3600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b="1" dirty="0"/>
              <a:t>5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848" y="1052736"/>
            <a:ext cx="8549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9496" y="1772816"/>
            <a:ext cx="8734029" cy="380632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42848" y="5705132"/>
            <a:ext cx="112415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3333CC"/>
                </a:solidFill>
                <a:latin typeface="+mj-ea"/>
                <a:ea typeface="+mj-ea"/>
              </a:rPr>
              <a:t>在有余数的除法中，余数都比除数小，即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余数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&lt;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除数</a:t>
            </a:r>
            <a:r>
              <a:rPr lang="zh-CN" altLang="en-US" sz="3600" dirty="0">
                <a:solidFill>
                  <a:srgbClr val="3333CC"/>
                </a:solidFill>
                <a:latin typeface="+mj-ea"/>
                <a:ea typeface="+mj-ea"/>
              </a:rPr>
              <a:t>。</a:t>
            </a:r>
            <a:endParaRPr lang="zh-CN" altLang="en-US" sz="3600" dirty="0">
              <a:solidFill>
                <a:srgbClr val="3333CC"/>
              </a:solidFill>
              <a:latin typeface="+mj-ea"/>
              <a:ea typeface="+mj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5656310"/>
            <a:ext cx="2088232" cy="725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复习回顾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7408" y="1414517"/>
            <a:ext cx="26642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n-ea"/>
              </a:rPr>
              <a:t>1.</a:t>
            </a:r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</a:rPr>
              <a:t>口算。</a:t>
            </a:r>
            <a:endParaRPr lang="zh-CN" altLang="en-US" sz="2000" b="1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94792" y="2348880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35÷7=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92297" y="2348880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8÷4=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89802" y="2348880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54÷6=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87308" y="2348880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7÷1=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4792" y="3717032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56÷8=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92297" y="3717032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36÷4=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89802" y="3717032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9÷1=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7308" y="3717032"/>
            <a:ext cx="1980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35÷5=</a:t>
            </a:r>
            <a:endParaRPr lang="zh-CN" altLang="en-US" sz="2000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11624" y="2348880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5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87888" y="2348880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6200" y="2348880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14098" y="2348880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11624" y="3717032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03912" y="3717032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80176" y="3717032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69032" y="3717032"/>
            <a:ext cx="5937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endParaRPr lang="zh-CN" altLang="en-US" sz="2000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461098" y="2420888"/>
            <a:ext cx="2672242" cy="1656184"/>
          </a:xfrm>
          <a:prstGeom prst="roundRect">
            <a:avLst>
              <a:gd name="adj" fmla="val 7269"/>
            </a:avLst>
          </a:prstGeom>
          <a:solidFill>
            <a:schemeClr val="bg1"/>
          </a:solidFill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5227319" y="2420888"/>
            <a:ext cx="2672655" cy="1656184"/>
          </a:xfrm>
          <a:prstGeom prst="roundRect">
            <a:avLst>
              <a:gd name="adj" fmla="val 7269"/>
            </a:avLst>
          </a:prstGeom>
          <a:solidFill>
            <a:schemeClr val="bg1"/>
          </a:solidFill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67408" y="1340768"/>
            <a:ext cx="113772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n-ea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</a:rPr>
              <a:t>拿出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n-ea"/>
              </a:rPr>
              <a:t>8</a:t>
            </a:r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</a:rPr>
              <a:t>根小棒，每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n-ea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</a:rPr>
              <a:t>根摆一堆，能摆几堆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n-ea"/>
              </a:rPr>
              <a:t>? </a:t>
            </a:r>
            <a:r>
              <a:rPr lang="zh-CN" altLang="en-US" sz="3600" b="1" dirty="0">
                <a:solidFill>
                  <a:srgbClr val="000000"/>
                </a:solidFill>
                <a:latin typeface="+mn-lt"/>
                <a:ea typeface="+mn-ea"/>
              </a:rPr>
              <a:t>还剩几根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n-ea"/>
              </a:rPr>
              <a:t>?</a:t>
            </a:r>
            <a:endParaRPr lang="zh-CN" altLang="en-US" sz="2000" b="1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394" y="2564904"/>
            <a:ext cx="696500" cy="13598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924" y="2564904"/>
            <a:ext cx="696500" cy="13598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454" y="2564904"/>
            <a:ext cx="696500" cy="13598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984" y="2564904"/>
            <a:ext cx="696500" cy="135983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514" y="2564904"/>
            <a:ext cx="696500" cy="13598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574" y="2564904"/>
            <a:ext cx="696500" cy="135983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106" y="2564904"/>
            <a:ext cx="696500" cy="135983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044" y="2564904"/>
            <a:ext cx="696500" cy="135983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61175" y="4582869"/>
            <a:ext cx="68696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8÷3=2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（堆）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978" y="1196752"/>
            <a:ext cx="904663" cy="90466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520" y="1325917"/>
            <a:ext cx="92170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ea"/>
                <a:ea typeface="+mn-ea"/>
              </a:rPr>
              <a:t>用一些小棒摆     ，可能剩几根</a:t>
            </a:r>
            <a:r>
              <a:rPr lang="zh-CN" altLang="en-US" sz="3600" b="1" dirty="0">
                <a:solidFill>
                  <a:srgbClr val="231F20"/>
                </a:solidFill>
                <a:latin typeface="+mn-ea"/>
                <a:ea typeface="+mn-ea"/>
              </a:rPr>
              <a:t>？</a:t>
            </a:r>
            <a:endParaRPr lang="zh-CN" altLang="en-US" sz="4400" b="1" dirty="0"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9230" y="1266138"/>
            <a:ext cx="904722" cy="7658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1279" y="2506883"/>
            <a:ext cx="2093381" cy="2249703"/>
          </a:xfrm>
          <a:prstGeom prst="rect">
            <a:avLst/>
          </a:prstGeom>
        </p:spPr>
      </p:pic>
      <p:sp>
        <p:nvSpPr>
          <p:cNvPr id="8" name="圆角矩形标注 5"/>
          <p:cNvSpPr/>
          <p:nvPr/>
        </p:nvSpPr>
        <p:spPr bwMode="auto">
          <a:xfrm>
            <a:off x="3082289" y="2704069"/>
            <a:ext cx="7865753" cy="646112"/>
          </a:xfrm>
          <a:prstGeom prst="wedgeRoundRectCallout">
            <a:avLst>
              <a:gd name="adj1" fmla="val -56201"/>
              <a:gd name="adj2" fmla="val 2860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想一想，摆一个三角形需要多少根小棒？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287688" y="3923835"/>
            <a:ext cx="5992832" cy="1233357"/>
            <a:chOff x="3287688" y="3923835"/>
            <a:chExt cx="5992832" cy="123335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7688" y="3923835"/>
              <a:ext cx="631720" cy="123335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062" y="3923835"/>
              <a:ext cx="631720" cy="123335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2436" y="3923835"/>
              <a:ext cx="631720" cy="1233357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9810" y="3923835"/>
              <a:ext cx="631720" cy="123335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7184" y="3923835"/>
              <a:ext cx="631720" cy="123335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4558" y="3923835"/>
              <a:ext cx="631720" cy="1233357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1932" y="3923835"/>
              <a:ext cx="631720" cy="1233357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306" y="3923835"/>
              <a:ext cx="631720" cy="1233357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6680" y="3923835"/>
              <a:ext cx="631720" cy="1233357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54" y="3923835"/>
              <a:ext cx="631720" cy="1233357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61428" y="3923835"/>
              <a:ext cx="631720" cy="1233357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8800" y="3923835"/>
              <a:ext cx="631720" cy="123335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731404" y="474504"/>
            <a:ext cx="2715351" cy="650240"/>
          </a:xfrm>
          <a:prstGeom prst="roundRect">
            <a:avLst>
              <a:gd name="adj" fmla="val 50000"/>
            </a:avLst>
          </a:prstGeom>
          <a:solidFill>
            <a:srgbClr val="FDECE2"/>
          </a:solidFill>
          <a:ln>
            <a:noFill/>
          </a:ln>
          <a:effectLst>
            <a:outerShdw dist="76200" dir="2700000" algn="tl" rotWithShape="0">
              <a:srgbClr val="FCDAC7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D63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</a:t>
            </a:r>
            <a:endParaRPr lang="zh-CN" altLang="en-US" sz="3600" b="1" dirty="0">
              <a:solidFill>
                <a:srgbClr val="FD63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384" y="1248935"/>
            <a:ext cx="11089232" cy="1829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en-US" altLang="zh-CN" sz="3400" b="1" dirty="0">
                <a:latin typeface="+mn-lt"/>
                <a:ea typeface="+mj-ea"/>
              </a:rPr>
              <a:t>1.</a:t>
            </a:r>
            <a:r>
              <a:rPr lang="zh-CN" altLang="en-US" sz="3400" dirty="0">
                <a:latin typeface="+mn-lt"/>
                <a:ea typeface="+mj-ea"/>
              </a:rPr>
              <a:t>同桌两人合作完成，用桌上</a:t>
            </a:r>
            <a:r>
              <a:rPr lang="zh-CN" altLang="en-US" sz="3400" dirty="0">
                <a:solidFill>
                  <a:srgbClr val="F00C08"/>
                </a:solidFill>
                <a:latin typeface="+mn-lt"/>
                <a:ea typeface="+mj-ea"/>
              </a:rPr>
              <a:t>所有的</a:t>
            </a:r>
            <a:r>
              <a:rPr lang="zh-CN" altLang="en-US" sz="3400" dirty="0">
                <a:latin typeface="+mn-lt"/>
                <a:ea typeface="+mj-ea"/>
              </a:rPr>
              <a:t>小棒摆</a:t>
            </a:r>
            <a:r>
              <a:rPr lang="zh-CN" altLang="en-US" sz="3400" dirty="0">
                <a:solidFill>
                  <a:srgbClr val="F00C08"/>
                </a:solidFill>
                <a:latin typeface="+mn-lt"/>
                <a:ea typeface="+mj-ea"/>
              </a:rPr>
              <a:t>独立的</a:t>
            </a:r>
            <a:r>
              <a:rPr lang="zh-CN" altLang="en-US" sz="3400" dirty="0">
                <a:latin typeface="+mn-lt"/>
                <a:ea typeface="+mj-ea"/>
              </a:rPr>
              <a:t>三角形。</a:t>
            </a:r>
            <a:endParaRPr lang="en-US" altLang="zh-CN" sz="3400" dirty="0">
              <a:latin typeface="+mn-lt"/>
              <a:ea typeface="+mj-ea"/>
            </a:endParaRPr>
          </a:p>
          <a:p>
            <a:pPr eaLnBrk="1" hangingPunct="1">
              <a:lnSpc>
                <a:spcPct val="114000"/>
              </a:lnSpc>
            </a:pPr>
            <a:r>
              <a:rPr lang="en-US" altLang="zh-CN" sz="3400" b="1" dirty="0">
                <a:latin typeface="+mn-lt"/>
                <a:ea typeface="+mj-ea"/>
              </a:rPr>
              <a:t>2.</a:t>
            </a:r>
            <a:r>
              <a:rPr lang="zh-CN" altLang="en-US" sz="3400" dirty="0">
                <a:latin typeface="+mn-lt"/>
                <a:ea typeface="+mj-ea"/>
              </a:rPr>
              <a:t>摆好后，互相说一说摆的过程，并把摆的结果及各自所列算式写在记录单上。</a:t>
            </a:r>
            <a:endParaRPr lang="zh-CN" altLang="en-US" sz="3400" dirty="0">
              <a:latin typeface="+mn-lt"/>
              <a:ea typeface="+mj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79403" y="3163689"/>
          <a:ext cx="10633194" cy="32198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4189"/>
                <a:gridCol w="1656184"/>
                <a:gridCol w="1944216"/>
                <a:gridCol w="5388605"/>
              </a:tblGrid>
              <a:tr h="7468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小棒</a:t>
                      </a:r>
                      <a:endParaRPr lang="en-US" altLang="zh-CN" sz="3200" b="0" dirty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数量</a:t>
                      </a:r>
                      <a:r>
                        <a:rPr lang="en-US" altLang="zh-CN" sz="3200" b="0" dirty="0"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根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三角形数量</a:t>
                      </a:r>
                      <a:r>
                        <a:rPr lang="en-US" altLang="zh-CN" sz="3200" b="0" dirty="0">
                          <a:latin typeface="+mj-ea"/>
                          <a:ea typeface="+mj-ea"/>
                        </a:rPr>
                        <a:t>/</a:t>
                      </a:r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个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剩余几根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b="0" dirty="0">
                          <a:latin typeface="+mj-ea"/>
                          <a:ea typeface="+mj-ea"/>
                        </a:rPr>
                        <a:t>算式</a:t>
                      </a:r>
                      <a:endParaRPr lang="zh-CN" altLang="en-US" sz="3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7669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rgbClr val="F00C08"/>
                        </a:solidFill>
                        <a:latin typeface="+mn-lt"/>
                        <a:ea typeface="+mn-ea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5400" y="701261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6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19536" y="505115"/>
            <a:ext cx="2134013" cy="842477"/>
            <a:chOff x="2423590" y="620688"/>
            <a:chExt cx="2134013" cy="8424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590" y="620688"/>
              <a:ext cx="995195" cy="842477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408" y="620688"/>
              <a:ext cx="995195" cy="842477"/>
            </a:xfrm>
            <a:prstGeom prst="rect">
              <a:avLst/>
            </a:prstGeom>
          </p:spPr>
        </p:pic>
      </p:grpSp>
      <p:sp>
        <p:nvSpPr>
          <p:cNvPr id="40" name="TextBox 2"/>
          <p:cNvSpPr txBox="1">
            <a:spLocks noChangeArrowheads="1"/>
          </p:cNvSpPr>
          <p:nvPr/>
        </p:nvSpPr>
        <p:spPr bwMode="auto">
          <a:xfrm>
            <a:off x="6168008" y="603187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6÷3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400" y="1696373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7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919537" y="1500227"/>
            <a:ext cx="2719686" cy="845084"/>
            <a:chOff x="1919537" y="1500227"/>
            <a:chExt cx="2719686" cy="845084"/>
          </a:xfrm>
        </p:grpSpPr>
        <p:grpSp>
          <p:nvGrpSpPr>
            <p:cNvPr id="31" name="组合 30"/>
            <p:cNvGrpSpPr/>
            <p:nvPr/>
          </p:nvGrpSpPr>
          <p:grpSpPr>
            <a:xfrm>
              <a:off x="1919537" y="1500227"/>
              <a:ext cx="2139301" cy="842477"/>
              <a:chOff x="2423591" y="1740696"/>
              <a:chExt cx="2139301" cy="842477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3591" y="1740696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7697" y="1740696"/>
                <a:ext cx="995195" cy="842477"/>
              </a:xfrm>
              <a:prstGeom prst="rect">
                <a:avLst/>
              </a:prstGeom>
            </p:spPr>
          </p:pic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49" y="1502911"/>
              <a:ext cx="431474" cy="842400"/>
            </a:xfrm>
            <a:prstGeom prst="rect">
              <a:avLst/>
            </a:prstGeom>
          </p:spPr>
        </p:pic>
      </p:grpSp>
      <p:sp>
        <p:nvSpPr>
          <p:cNvPr id="41" name="TextBox 2"/>
          <p:cNvSpPr txBox="1">
            <a:spLocks noChangeArrowheads="1"/>
          </p:cNvSpPr>
          <p:nvPr/>
        </p:nvSpPr>
        <p:spPr bwMode="auto">
          <a:xfrm>
            <a:off x="6168008" y="1598299"/>
            <a:ext cx="6023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7÷3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400" y="2694092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8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919538" y="2497946"/>
            <a:ext cx="2939684" cy="842477"/>
            <a:chOff x="1919538" y="2497946"/>
            <a:chExt cx="2939684" cy="842477"/>
          </a:xfrm>
        </p:grpSpPr>
        <p:grpSp>
          <p:nvGrpSpPr>
            <p:cNvPr id="32" name="组合 31"/>
            <p:cNvGrpSpPr/>
            <p:nvPr/>
          </p:nvGrpSpPr>
          <p:grpSpPr>
            <a:xfrm>
              <a:off x="1919538" y="2497946"/>
              <a:ext cx="2134011" cy="842477"/>
              <a:chOff x="2423592" y="2860704"/>
              <a:chExt cx="2134011" cy="842477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3592" y="2860704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2408" y="2860704"/>
                <a:ext cx="995195" cy="842477"/>
              </a:xfrm>
              <a:prstGeom prst="rect">
                <a:avLst/>
              </a:prstGeom>
            </p:spPr>
          </p:pic>
        </p:grpSp>
        <p:grpSp>
          <p:nvGrpSpPr>
            <p:cNvPr id="39" name="组合 38"/>
            <p:cNvGrpSpPr/>
            <p:nvPr/>
          </p:nvGrpSpPr>
          <p:grpSpPr>
            <a:xfrm>
              <a:off x="4192234" y="2497946"/>
              <a:ext cx="666988" cy="842400"/>
              <a:chOff x="4692026" y="2877288"/>
              <a:chExt cx="666988" cy="842400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2026" y="2877288"/>
                <a:ext cx="431474" cy="842400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7540" y="2877288"/>
                <a:ext cx="431474" cy="842400"/>
              </a:xfrm>
              <a:prstGeom prst="rect">
                <a:avLst/>
              </a:prstGeom>
            </p:spPr>
          </p:pic>
        </p:grpSp>
      </p:grpSp>
      <p:sp>
        <p:nvSpPr>
          <p:cNvPr id="42" name="TextBox 2"/>
          <p:cNvSpPr txBox="1">
            <a:spLocks noChangeArrowheads="1"/>
          </p:cNvSpPr>
          <p:nvPr/>
        </p:nvSpPr>
        <p:spPr bwMode="auto">
          <a:xfrm>
            <a:off x="6168008" y="2600564"/>
            <a:ext cx="6023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8÷3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400" y="3689204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9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919538" y="3493058"/>
            <a:ext cx="3274535" cy="842477"/>
            <a:chOff x="2423592" y="3980712"/>
            <a:chExt cx="3274535" cy="84247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592" y="3980712"/>
              <a:ext cx="995195" cy="84247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408" y="3980712"/>
              <a:ext cx="995195" cy="84247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932" y="3980712"/>
              <a:ext cx="995195" cy="842477"/>
            </a:xfrm>
            <a:prstGeom prst="rect">
              <a:avLst/>
            </a:prstGeom>
          </p:spPr>
        </p:pic>
      </p:grpSp>
      <p:sp>
        <p:nvSpPr>
          <p:cNvPr id="43" name="TextBox 2"/>
          <p:cNvSpPr txBox="1">
            <a:spLocks noChangeArrowheads="1"/>
          </p:cNvSpPr>
          <p:nvPr/>
        </p:nvSpPr>
        <p:spPr bwMode="auto">
          <a:xfrm>
            <a:off x="6168008" y="3591130"/>
            <a:ext cx="41764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9÷3 = 3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5400" y="4672762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10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919538" y="4488168"/>
            <a:ext cx="3850486" cy="842477"/>
            <a:chOff x="1919538" y="4488168"/>
            <a:chExt cx="3850486" cy="842477"/>
          </a:xfrm>
        </p:grpSpPr>
        <p:grpSp>
          <p:nvGrpSpPr>
            <p:cNvPr id="34" name="组合 33"/>
            <p:cNvGrpSpPr/>
            <p:nvPr/>
          </p:nvGrpSpPr>
          <p:grpSpPr>
            <a:xfrm>
              <a:off x="1919538" y="4488168"/>
              <a:ext cx="3274536" cy="842477"/>
              <a:chOff x="2423592" y="5100721"/>
              <a:chExt cx="3274536" cy="842477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3592" y="5100721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3262" y="5100721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02933" y="5100721"/>
                <a:ext cx="995195" cy="842477"/>
              </a:xfrm>
              <a:prstGeom prst="rect">
                <a:avLst/>
              </a:prstGeom>
            </p:spPr>
          </p:pic>
        </p:grp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8550" y="4488245"/>
              <a:ext cx="431474" cy="842400"/>
            </a:xfrm>
            <a:prstGeom prst="rect">
              <a:avLst/>
            </a:prstGeom>
          </p:spPr>
        </p:pic>
      </p:grpSp>
      <p:sp>
        <p:nvSpPr>
          <p:cNvPr id="44" name="TextBox 2"/>
          <p:cNvSpPr txBox="1">
            <a:spLocks noChangeArrowheads="1"/>
          </p:cNvSpPr>
          <p:nvPr/>
        </p:nvSpPr>
        <p:spPr bwMode="auto">
          <a:xfrm>
            <a:off x="5929971" y="4581128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10÷3 = 3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95400" y="5229200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……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919538" y="5229200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……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168008" y="5229200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……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533476" y="5868561"/>
            <a:ext cx="90270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观察每道题的</a:t>
            </a:r>
            <a:r>
              <a:rPr lang="zh-CN" altLang="en-US" sz="3200" dirty="0">
                <a:solidFill>
                  <a:srgbClr val="F00C08"/>
                </a:solidFill>
                <a:latin typeface="+mj-ea"/>
                <a:ea typeface="+mj-ea"/>
              </a:rPr>
              <a:t>余数</a:t>
            </a:r>
            <a:r>
              <a:rPr lang="zh-CN" altLang="en-US" sz="3200" dirty="0">
                <a:latin typeface="+mj-ea"/>
                <a:ea typeface="+mj-ea"/>
              </a:rPr>
              <a:t>和</a:t>
            </a:r>
            <a:r>
              <a:rPr lang="zh-CN" altLang="en-US" sz="3200" dirty="0">
                <a:solidFill>
                  <a:srgbClr val="F00C08"/>
                </a:solidFill>
                <a:latin typeface="+mj-ea"/>
                <a:ea typeface="+mj-ea"/>
              </a:rPr>
              <a:t>除数</a:t>
            </a:r>
            <a:r>
              <a:rPr lang="zh-CN" altLang="en-US" sz="3200" dirty="0">
                <a:latin typeface="+mj-ea"/>
                <a:ea typeface="+mj-ea"/>
              </a:rPr>
              <a:t>，你发现了什么</a:t>
            </a:r>
            <a:r>
              <a:rPr lang="en-US" altLang="zh-CN" sz="3200" dirty="0">
                <a:latin typeface="+mj-ea"/>
                <a:ea typeface="+mj-ea"/>
              </a:rPr>
              <a:t>?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816080" y="548680"/>
            <a:ext cx="496111" cy="4756713"/>
          </a:xfrm>
          <a:prstGeom prst="rect">
            <a:avLst/>
          </a:prstGeom>
          <a:noFill/>
          <a:ln w="28575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0038945" y="1517515"/>
            <a:ext cx="512365" cy="3813129"/>
          </a:xfrm>
          <a:prstGeom prst="rect">
            <a:avLst/>
          </a:prstGeom>
          <a:noFill/>
          <a:ln w="28575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/>
      <p:bldP spid="8" grpId="0"/>
      <p:bldP spid="41" grpId="0"/>
      <p:bldP spid="11" grpId="0"/>
      <p:bldP spid="42" grpId="0"/>
      <p:bldP spid="14" grpId="0"/>
      <p:bldP spid="43" grpId="0"/>
      <p:bldP spid="20" grpId="0"/>
      <p:bldP spid="44" grpId="0"/>
      <p:bldP spid="50" grpId="0"/>
      <p:bldP spid="51" grpId="0"/>
      <p:bldP spid="52" grpId="0"/>
      <p:bldP spid="54" grpId="0"/>
      <p:bldP spid="58" grpId="0" animBg="1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5400" y="701261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6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19536" y="505115"/>
            <a:ext cx="2134013" cy="842477"/>
            <a:chOff x="2423590" y="620688"/>
            <a:chExt cx="2134013" cy="842477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590" y="620688"/>
              <a:ext cx="995195" cy="84247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408" y="620688"/>
              <a:ext cx="995195" cy="842477"/>
            </a:xfrm>
            <a:prstGeom prst="rect">
              <a:avLst/>
            </a:prstGeom>
          </p:spPr>
        </p:pic>
      </p:grpSp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6168008" y="603187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6÷3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5400" y="1696373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7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19537" y="1500227"/>
            <a:ext cx="2719686" cy="845084"/>
            <a:chOff x="1919537" y="1500227"/>
            <a:chExt cx="2719686" cy="845084"/>
          </a:xfrm>
        </p:grpSpPr>
        <p:grpSp>
          <p:nvGrpSpPr>
            <p:cNvPr id="24" name="组合 23"/>
            <p:cNvGrpSpPr/>
            <p:nvPr/>
          </p:nvGrpSpPr>
          <p:grpSpPr>
            <a:xfrm>
              <a:off x="1919537" y="1500227"/>
              <a:ext cx="2139301" cy="842477"/>
              <a:chOff x="2423591" y="1740696"/>
              <a:chExt cx="2139301" cy="842477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3591" y="1740696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7697" y="1740696"/>
                <a:ext cx="995195" cy="842477"/>
              </a:xfrm>
              <a:prstGeom prst="rect">
                <a:avLst/>
              </a:prstGeom>
            </p:spPr>
          </p:pic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7749" y="1502911"/>
              <a:ext cx="431474" cy="842400"/>
            </a:xfrm>
            <a:prstGeom prst="rect">
              <a:avLst/>
            </a:prstGeom>
          </p:spPr>
        </p:pic>
      </p:grpSp>
      <p:sp>
        <p:nvSpPr>
          <p:cNvPr id="28" name="TextBox 2"/>
          <p:cNvSpPr txBox="1">
            <a:spLocks noChangeArrowheads="1"/>
          </p:cNvSpPr>
          <p:nvPr/>
        </p:nvSpPr>
        <p:spPr bwMode="auto">
          <a:xfrm>
            <a:off x="6168008" y="1598299"/>
            <a:ext cx="6023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7÷3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5400" y="2694092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8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19538" y="2497946"/>
            <a:ext cx="2939684" cy="842477"/>
            <a:chOff x="1919538" y="2497946"/>
            <a:chExt cx="2939684" cy="842477"/>
          </a:xfrm>
        </p:grpSpPr>
        <p:grpSp>
          <p:nvGrpSpPr>
            <p:cNvPr id="31" name="组合 30"/>
            <p:cNvGrpSpPr/>
            <p:nvPr/>
          </p:nvGrpSpPr>
          <p:grpSpPr>
            <a:xfrm>
              <a:off x="1919538" y="2497946"/>
              <a:ext cx="2134011" cy="842477"/>
              <a:chOff x="2423592" y="2860704"/>
              <a:chExt cx="2134011" cy="842477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3592" y="2860704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2408" y="2860704"/>
                <a:ext cx="995195" cy="842477"/>
              </a:xfrm>
              <a:prstGeom prst="rect">
                <a:avLst/>
              </a:prstGeom>
            </p:spPr>
          </p:pic>
        </p:grpSp>
        <p:grpSp>
          <p:nvGrpSpPr>
            <p:cNvPr id="32" name="组合 31"/>
            <p:cNvGrpSpPr/>
            <p:nvPr/>
          </p:nvGrpSpPr>
          <p:grpSpPr>
            <a:xfrm>
              <a:off x="4192234" y="2497946"/>
              <a:ext cx="666988" cy="842400"/>
              <a:chOff x="4692026" y="2877288"/>
              <a:chExt cx="666988" cy="842400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2026" y="2877288"/>
                <a:ext cx="431474" cy="8424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27540" y="2877288"/>
                <a:ext cx="431474" cy="842400"/>
              </a:xfrm>
              <a:prstGeom prst="rect">
                <a:avLst/>
              </a:prstGeom>
            </p:spPr>
          </p:pic>
        </p:grpSp>
      </p:grp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6168008" y="2600564"/>
            <a:ext cx="6023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8÷3 = 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5400" y="3689204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9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919538" y="3493058"/>
            <a:ext cx="3274535" cy="842477"/>
            <a:chOff x="2423592" y="3980712"/>
            <a:chExt cx="3274535" cy="84247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3592" y="3980712"/>
              <a:ext cx="995195" cy="84247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408" y="3980712"/>
              <a:ext cx="995195" cy="842477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2932" y="3980712"/>
              <a:ext cx="995195" cy="842477"/>
            </a:xfrm>
            <a:prstGeom prst="rect">
              <a:avLst/>
            </a:prstGeom>
          </p:spPr>
        </p:pic>
      </p:grpSp>
      <p:sp>
        <p:nvSpPr>
          <p:cNvPr id="43" name="TextBox 2"/>
          <p:cNvSpPr txBox="1">
            <a:spLocks noChangeArrowheads="1"/>
          </p:cNvSpPr>
          <p:nvPr/>
        </p:nvSpPr>
        <p:spPr bwMode="auto">
          <a:xfrm>
            <a:off x="6168008" y="3591130"/>
            <a:ext cx="41764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9÷3 = 3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5400" y="4672762"/>
            <a:ext cx="15425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10</a:t>
            </a:r>
            <a:r>
              <a:rPr lang="zh-CN" altLang="en-US" sz="3600" dirty="0">
                <a:latin typeface="+mn-lt"/>
                <a:ea typeface="+mj-ea"/>
              </a:rPr>
              <a:t>根</a:t>
            </a:r>
            <a:endParaRPr lang="zh-CN" altLang="en-US" sz="3600" dirty="0">
              <a:latin typeface="+mn-lt"/>
              <a:ea typeface="+mj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919538" y="4488168"/>
            <a:ext cx="3850486" cy="842477"/>
            <a:chOff x="1919538" y="4488168"/>
            <a:chExt cx="3850486" cy="842477"/>
          </a:xfrm>
        </p:grpSpPr>
        <p:grpSp>
          <p:nvGrpSpPr>
            <p:cNvPr id="46" name="组合 45"/>
            <p:cNvGrpSpPr/>
            <p:nvPr/>
          </p:nvGrpSpPr>
          <p:grpSpPr>
            <a:xfrm>
              <a:off x="1919538" y="4488168"/>
              <a:ext cx="3274536" cy="842477"/>
              <a:chOff x="2423592" y="5100721"/>
              <a:chExt cx="3274536" cy="842477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3592" y="5100721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3262" y="5100721"/>
                <a:ext cx="995195" cy="842477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02933" y="5100721"/>
                <a:ext cx="995195" cy="842477"/>
              </a:xfrm>
              <a:prstGeom prst="rect">
                <a:avLst/>
              </a:prstGeom>
            </p:spPr>
          </p:pic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8550" y="4488245"/>
              <a:ext cx="431474" cy="842400"/>
            </a:xfrm>
            <a:prstGeom prst="rect">
              <a:avLst/>
            </a:prstGeom>
          </p:spPr>
        </p:pic>
      </p:grpSp>
      <p:sp>
        <p:nvSpPr>
          <p:cNvPr id="52" name="矩形 51"/>
          <p:cNvSpPr/>
          <p:nvPr/>
        </p:nvSpPr>
        <p:spPr>
          <a:xfrm>
            <a:off x="6816080" y="476672"/>
            <a:ext cx="496111" cy="4756713"/>
          </a:xfrm>
          <a:prstGeom prst="rect">
            <a:avLst/>
          </a:prstGeom>
          <a:noFill/>
          <a:ln w="28575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0038945" y="1517515"/>
            <a:ext cx="512365" cy="3813129"/>
          </a:xfrm>
          <a:prstGeom prst="rect">
            <a:avLst/>
          </a:prstGeom>
          <a:noFill/>
          <a:ln w="28575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4360952" y="5609560"/>
            <a:ext cx="3470096" cy="651600"/>
            <a:chOff x="4210080" y="5638277"/>
            <a:chExt cx="3470096" cy="651600"/>
          </a:xfrm>
        </p:grpSpPr>
        <p:sp>
          <p:nvSpPr>
            <p:cNvPr id="54" name="文本框 53"/>
            <p:cNvSpPr txBox="1"/>
            <p:nvPr/>
          </p:nvSpPr>
          <p:spPr>
            <a:xfrm>
              <a:off x="4210080" y="5640912"/>
              <a:ext cx="14275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+mj-ea"/>
                  <a:ea typeface="+mj-ea"/>
                </a:rPr>
                <a:t>余数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619328" y="5638277"/>
              <a:ext cx="651600" cy="65160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252658" y="5640912"/>
              <a:ext cx="142751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latin typeface="+mj-ea"/>
                  <a:ea typeface="+mj-ea"/>
                </a:rPr>
                <a:t>除数</a:t>
              </a:r>
              <a:endParaRPr lang="zh-CN" altLang="en-US" sz="3600" dirty="0">
                <a:latin typeface="+mj-ea"/>
                <a:ea typeface="+mj-ea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5864736" y="5608482"/>
            <a:ext cx="7574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buFont typeface="Arial" panose="020B0604020202020204" pitchFamily="34" charset="0"/>
              <a:buNone/>
              <a:defRPr sz="3600" b="1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&lt;</a:t>
            </a:r>
            <a:endParaRPr lang="zh-CN" altLang="en-US" dirty="0"/>
          </a:p>
        </p:txBody>
      </p: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5929971" y="4581128"/>
            <a:ext cx="62646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10÷3 = 3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认识余数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91443" y="438565"/>
            <a:ext cx="10009112" cy="562554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92304" y="6115774"/>
            <a:ext cx="2607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点击图片播放视频</a:t>
            </a:r>
            <a:endParaRPr lang="zh-CN" altLang="en-US" sz="2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0"/>
            <a:ext cx="8697721" cy="668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2996952"/>
            <a:ext cx="3299461" cy="354584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82739" y="1269999"/>
            <a:ext cx="6467059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</a:rPr>
              <a:t>        在有余数的除法中，余数是不够分而剩下的，如果余数等于或大于除数，说明还可以再分，那就不是余数了。所以</a:t>
            </a:r>
            <a:r>
              <a:rPr lang="zh-CN" altLang="en-US" sz="3600" b="1" dirty="0">
                <a:solidFill>
                  <a:srgbClr val="FFFF00"/>
                </a:solidFill>
                <a:latin typeface="+mj-ea"/>
                <a:ea typeface="+mj-ea"/>
              </a:rPr>
              <a:t>余数一定要比除数小</a:t>
            </a:r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</a:rPr>
              <a:t>！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739" y="4653136"/>
            <a:ext cx="5077357" cy="7168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</Words>
  <Application>WPS 演示</Application>
  <PresentationFormat>宽屏</PresentationFormat>
  <Paragraphs>178</Paragraphs>
  <Slides>13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46</cp:revision>
  <dcterms:created xsi:type="dcterms:W3CDTF">2015-08-27T07:30:00Z</dcterms:created>
  <dcterms:modified xsi:type="dcterms:W3CDTF">2026-02-28T06:45:22Z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B07F04930C5E4F3C961CEDAE0561E4D7_12</vt:lpwstr>
  </property>
</Properties>
</file>