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5" r:id="rId4"/>
    <p:sldId id="258" r:id="rId5"/>
    <p:sldId id="276" r:id="rId6"/>
    <p:sldId id="263" r:id="rId7"/>
    <p:sldId id="264" r:id="rId8"/>
    <p:sldId id="260" r:id="rId9"/>
    <p:sldId id="261" r:id="rId10"/>
    <p:sldId id="266" r:id="rId11"/>
    <p:sldId id="274" r:id="rId12"/>
    <p:sldId id="277" r:id="rId13"/>
    <p:sldId id="278" r:id="rId14"/>
    <p:sldId id="269" r:id="rId15"/>
    <p:sldId id="27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8F3"/>
    <a:srgbClr val="DCEDF6"/>
    <a:srgbClr val="3333FF"/>
    <a:srgbClr val="EE1D23"/>
    <a:srgbClr val="007AB7"/>
    <a:srgbClr val="FF5050"/>
    <a:srgbClr val="FAE7A0"/>
    <a:srgbClr val="B5DECC"/>
    <a:srgbClr val="3B5643"/>
    <a:srgbClr val="FBD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731520" y="882847"/>
            <a:ext cx="10663544" cy="5183746"/>
            <a:chOff x="731520" y="882847"/>
            <a:chExt cx="10663544" cy="5183746"/>
          </a:xfrm>
        </p:grpSpPr>
        <p:sp>
          <p:nvSpPr>
            <p:cNvPr id="4" name="矩形 3"/>
            <p:cNvSpPr/>
            <p:nvPr/>
          </p:nvSpPr>
          <p:spPr>
            <a:xfrm>
              <a:off x="922623" y="882847"/>
              <a:ext cx="10472441" cy="51837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81200" y="882847"/>
              <a:ext cx="9413864" cy="5183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84264" y="1364137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84264" y="5365783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1520" y="1455577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731520" y="5457223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77" y="3685799"/>
            <a:ext cx="3752371" cy="37711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0379">
            <a:off x="8051231" y="12434"/>
            <a:ext cx="4094672" cy="4094672"/>
          </a:xfrm>
          <a:prstGeom prst="rect">
            <a:avLst/>
          </a:prstGeom>
          <a:effectLst>
            <a:outerShdw blurRad="50800" dist="88900" dir="5400000" algn="t" rotWithShape="0">
              <a:srgbClr val="3B5643"/>
            </a:outerShdw>
          </a:effectLst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61" y="5164262"/>
            <a:ext cx="1499154" cy="1499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44244" y="0"/>
            <a:ext cx="1093839" cy="1093839"/>
          </a:xfrm>
          <a:prstGeom prst="rect">
            <a:avLst/>
          </a:prstGeom>
        </p:spPr>
      </p:pic>
      <p:sp>
        <p:nvSpPr>
          <p:cNvPr id="5" name="圆角矩形 12"/>
          <p:cNvSpPr/>
          <p:nvPr userDrawn="1"/>
        </p:nvSpPr>
        <p:spPr>
          <a:xfrm>
            <a:off x="1060261" y="165371"/>
            <a:ext cx="2862448" cy="734428"/>
          </a:xfrm>
          <a:prstGeom prst="roundRect">
            <a:avLst>
              <a:gd name="adj" fmla="val 47243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>
              <a:solidFill>
                <a:schemeClr val="bg1"/>
              </a:solidFill>
              <a:ea typeface="阿里巴巴普惠体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34A491"/>
              </a:gs>
              <a:gs pos="100000">
                <a:srgbClr val="63CC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74056" y="193297"/>
            <a:ext cx="2988690" cy="542426"/>
          </a:xfrm>
          <a:prstGeom prst="roundRect">
            <a:avLst>
              <a:gd name="adj" fmla="val 27905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二年级数学下册</a:t>
            </a:r>
          </a:p>
        </p:txBody>
      </p:sp>
      <p:sp>
        <p:nvSpPr>
          <p:cNvPr id="5" name="TextBox 48"/>
          <p:cNvSpPr txBox="1"/>
          <p:nvPr/>
        </p:nvSpPr>
        <p:spPr>
          <a:xfrm>
            <a:off x="1386748" y="2813447"/>
            <a:ext cx="774686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小讲堂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90695" y="1178231"/>
            <a:ext cx="46452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时间在哪里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9029" y="1132065"/>
            <a:ext cx="923331" cy="923331"/>
            <a:chOff x="2693623" y="1673390"/>
            <a:chExt cx="923331" cy="923331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693623" y="1673390"/>
              <a:ext cx="923331" cy="923331"/>
            </a:xfrm>
            <a:prstGeom prst="ellipse">
              <a:avLst/>
            </a:prstGeom>
            <a:solidFill>
              <a:srgbClr val="0079AD"/>
            </a:solidFill>
            <a:ln w="12700" cap="flat" cmpd="sng" algn="ctr">
              <a:noFill/>
              <a:prstDash val="solid"/>
              <a:miter lim="800000"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4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4525" y="1843138"/>
              <a:ext cx="601526" cy="5754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没有手表没有闹钟，古人怎么知道现在是几点的？">
            <a:hlinkClick r:id="" action="ppaction://media"/>
            <a:extLst>
              <a:ext uri="{FF2B5EF4-FFF2-40B4-BE49-F238E27FC236}">
                <a16:creationId xmlns:a16="http://schemas.microsoft.com/office/drawing/2014/main" id="{A0803B46-3FDE-D050-929B-D88CABD4E88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510364"/>
            <a:ext cx="9753600" cy="54864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BDF28C-7D4F-B416-5C57-367D79222545}"/>
              </a:ext>
            </a:extLst>
          </p:cNvPr>
          <p:cNvSpPr txBox="1"/>
          <p:nvPr/>
        </p:nvSpPr>
        <p:spPr>
          <a:xfrm>
            <a:off x="4881292" y="6065197"/>
            <a:ext cx="242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点击图片播放视频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纪录频道CCTV-9《古代时间简史》_第5集 时辰流转">
            <a:hlinkClick r:id="" action="ppaction://media"/>
            <a:extLst>
              <a:ext uri="{FF2B5EF4-FFF2-40B4-BE49-F238E27FC236}">
                <a16:creationId xmlns:a16="http://schemas.microsoft.com/office/drawing/2014/main" id="{8E324923-0E45-4034-AA31-6172079A205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4970" y="1086947"/>
            <a:ext cx="8327300" cy="46841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5C1BE48-BA89-D0D8-4D00-5467596FC6A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75417" y="4167673"/>
            <a:ext cx="1790966" cy="1865455"/>
          </a:xfrm>
          <a:prstGeom prst="rect">
            <a:avLst/>
          </a:prstGeom>
        </p:spPr>
      </p:pic>
      <p:sp>
        <p:nvSpPr>
          <p:cNvPr id="3" name="AutoShape 27">
            <a:extLst>
              <a:ext uri="{FF2B5EF4-FFF2-40B4-BE49-F238E27FC236}">
                <a16:creationId xmlns:a16="http://schemas.microsoft.com/office/drawing/2014/main" id="{86E11391-F55A-BEB5-FAC5-952F2D185DD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991275" y="1656450"/>
            <a:ext cx="2675108" cy="1923330"/>
          </a:xfrm>
          <a:prstGeom prst="wedgeRoundRectCallout">
            <a:avLst>
              <a:gd name="adj1" fmla="val -16009"/>
              <a:gd name="adj2" fmla="val 7601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古代有类似时、分、秒的概念吗？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5DA1A8-7588-17A7-7CA8-E6316401EF2B}"/>
              </a:ext>
            </a:extLst>
          </p:cNvPr>
          <p:cNvSpPr txBox="1"/>
          <p:nvPr/>
        </p:nvSpPr>
        <p:spPr>
          <a:xfrm>
            <a:off x="3483912" y="5851816"/>
            <a:ext cx="242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点击图片播放视频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2A9005-A9BA-D958-E0B3-7CE5E5211B8B}"/>
              </a:ext>
            </a:extLst>
          </p:cNvPr>
          <p:cNvSpPr txBox="1"/>
          <p:nvPr/>
        </p:nvSpPr>
        <p:spPr>
          <a:xfrm>
            <a:off x="603116" y="604633"/>
            <a:ext cx="83852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DongTian" panose="02020603050405020304" pitchFamily="18" charset="0"/>
              </a:rPr>
              <a:t>分享二：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DongTian" panose="02020603050405020304" pitchFamily="18" charset="0"/>
              </a:rPr>
              <a:t>与时间有关的成语及背后故事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268931D-D862-1BD7-8ACE-8971D8FFB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3022" y="1541960"/>
            <a:ext cx="1590549" cy="1789763"/>
          </a:xfrm>
          <a:prstGeom prst="rect">
            <a:avLst/>
          </a:prstGeom>
        </p:spPr>
      </p:pic>
      <p:sp>
        <p:nvSpPr>
          <p:cNvPr id="4" name="AutoShape 27">
            <a:extLst>
              <a:ext uri="{FF2B5EF4-FFF2-40B4-BE49-F238E27FC236}">
                <a16:creationId xmlns:a16="http://schemas.microsoft.com/office/drawing/2014/main" id="{EC15CFED-E85E-5E16-3B1F-DE8A20790FA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244037" y="1412699"/>
            <a:ext cx="6744320" cy="697448"/>
          </a:xfrm>
          <a:prstGeom prst="wedgeRoundRectCallout">
            <a:avLst>
              <a:gd name="adj1" fmla="val 53687"/>
              <a:gd name="adj2" fmla="val 3771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我找到了很多与时间有关的成语。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0FDA8D-1583-25D8-7568-3A30226E44FE}"/>
              </a:ext>
            </a:extLst>
          </p:cNvPr>
          <p:cNvSpPr txBox="1"/>
          <p:nvPr/>
        </p:nvSpPr>
        <p:spPr>
          <a:xfrm>
            <a:off x="2360769" y="2333439"/>
            <a:ext cx="9156780" cy="1144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3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rgbClr val="FF0000"/>
                </a:solidFill>
              </a:rPr>
              <a:t>似水流年：</a:t>
            </a:r>
            <a:r>
              <a:rPr lang="zh-CN" altLang="en-US" dirty="0">
                <a:solidFill>
                  <a:schemeClr val="tx1"/>
                </a:solidFill>
              </a:rPr>
              <a:t>流年：光阴。</a:t>
            </a:r>
            <a:r>
              <a:rPr lang="zh-CN" altLang="en-US" dirty="0"/>
              <a:t>光阴像川流不息的江水，一去不复返。比喻光阴过得很快。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3C24C5-054A-657D-AE7A-7D2541DDD8A7}"/>
              </a:ext>
            </a:extLst>
          </p:cNvPr>
          <p:cNvSpPr txBox="1"/>
          <p:nvPr/>
        </p:nvSpPr>
        <p:spPr>
          <a:xfrm>
            <a:off x="2360769" y="3703436"/>
            <a:ext cx="9156780" cy="1144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kumimoji="0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光阴似箭：</a:t>
            </a:r>
            <a:r>
              <a:rPr lang="zh-CN" altLang="en-US" dirty="0">
                <a:solidFill>
                  <a:schemeClr val="tx1"/>
                </a:solidFill>
              </a:rPr>
              <a:t>时光流逝像飞箭一样迅速。比喻时间消逝得极快。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95884D-E66D-A694-9D01-1EBC90C470D7}"/>
              </a:ext>
            </a:extLst>
          </p:cNvPr>
          <p:cNvSpPr txBox="1"/>
          <p:nvPr/>
        </p:nvSpPr>
        <p:spPr>
          <a:xfrm>
            <a:off x="2360769" y="5073432"/>
            <a:ext cx="9156780" cy="1144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kumimoji="0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只争朝夕：</a:t>
            </a:r>
            <a:r>
              <a:rPr lang="zh-CN" altLang="en-US" dirty="0">
                <a:solidFill>
                  <a:schemeClr val="tx1"/>
                </a:solidFill>
              </a:rPr>
              <a:t>比喻抓紧时间，力争在最短的时间内达到目的。</a:t>
            </a:r>
          </a:p>
        </p:txBody>
      </p:sp>
    </p:spTree>
    <p:extLst>
      <p:ext uri="{BB962C8B-B14F-4D97-AF65-F5344CB8AC3E}">
        <p14:creationId xmlns:p14="http://schemas.microsoft.com/office/powerpoint/2010/main" val="30984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758E16E7-DB1E-52EE-AAD2-DFB79F25037F}"/>
              </a:ext>
            </a:extLst>
          </p:cNvPr>
          <p:cNvSpPr txBox="1"/>
          <p:nvPr/>
        </p:nvSpPr>
        <p:spPr>
          <a:xfrm>
            <a:off x="458821" y="893745"/>
            <a:ext cx="11274358" cy="11440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0" sz="32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分秒必争：</a:t>
            </a:r>
            <a:r>
              <a:rPr lang="zh-CN" altLang="en-US" dirty="0"/>
              <a:t>一分一秒的时间都要争夺过来。形容做事的时间抓得很紧。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8A9973-FE73-32EC-3442-E41CB178EDAA}"/>
              </a:ext>
            </a:extLst>
          </p:cNvPr>
          <p:cNvSpPr txBox="1"/>
          <p:nvPr/>
        </p:nvSpPr>
        <p:spPr>
          <a:xfrm>
            <a:off x="458821" y="2226603"/>
            <a:ext cx="11274358" cy="582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kumimoji="0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一刻千金：</a:t>
            </a:r>
            <a:r>
              <a:rPr lang="zh-CN" altLang="en-US" dirty="0">
                <a:solidFill>
                  <a:schemeClr val="tx1"/>
                </a:solidFill>
              </a:rPr>
              <a:t>一刻：指极短的时间。比喻时间极其宝贵。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4482C7-5682-8FDF-582F-4757B47CA675}"/>
              </a:ext>
            </a:extLst>
          </p:cNvPr>
          <p:cNvSpPr txBox="1"/>
          <p:nvPr/>
        </p:nvSpPr>
        <p:spPr>
          <a:xfrm>
            <a:off x="458821" y="2998090"/>
            <a:ext cx="11274357" cy="17054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14000"/>
              </a:lnSpc>
              <a:defRPr kumimoji="0" sz="32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白驹（</a:t>
            </a:r>
            <a:r>
              <a:rPr lang="en-US" altLang="zh-CN" dirty="0" err="1"/>
              <a:t>jū</a:t>
            </a:r>
            <a:r>
              <a:rPr lang="zh-CN" altLang="en-US" dirty="0"/>
              <a:t>）过隙（</a:t>
            </a:r>
            <a:r>
              <a:rPr lang="en-US" altLang="zh-CN" dirty="0" err="1"/>
              <a:t>xì</a:t>
            </a:r>
            <a:r>
              <a:rPr lang="zh-CN" altLang="en-US" dirty="0"/>
              <a:t>）：</a:t>
            </a:r>
            <a:r>
              <a:rPr lang="zh-CN" altLang="en-US" dirty="0">
                <a:solidFill>
                  <a:schemeClr val="tx1"/>
                </a:solidFill>
              </a:rPr>
              <a:t>白驹：白色的少壮马；喻指太阳；过隙：经过缝隙。白色的骏马飞快地驰过缝隙。现指日影在缝隙前一扫而过。比喻时间过得很快；光阴易逝。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EBB7F3B-7734-B62F-E133-F5C790BE8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42212" y="4391408"/>
            <a:ext cx="1790966" cy="1865455"/>
          </a:xfrm>
          <a:prstGeom prst="rect">
            <a:avLst/>
          </a:prstGeom>
        </p:spPr>
      </p:pic>
      <p:sp>
        <p:nvSpPr>
          <p:cNvPr id="9" name="AutoShape 27">
            <a:extLst>
              <a:ext uri="{FF2B5EF4-FFF2-40B4-BE49-F238E27FC236}">
                <a16:creationId xmlns:a16="http://schemas.microsoft.com/office/drawing/2014/main" id="{6971E11E-FB6E-6227-1ED8-A0C23F61166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721797" y="5131356"/>
            <a:ext cx="7580766" cy="697644"/>
          </a:xfrm>
          <a:prstGeom prst="wedgeRoundRectCallout">
            <a:avLst>
              <a:gd name="adj1" fmla="val -56687"/>
              <a:gd name="adj2" fmla="val -2716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这些成语都在督促我们要珍惜时间呀！</a:t>
            </a:r>
          </a:p>
        </p:txBody>
      </p:sp>
    </p:spTree>
    <p:extLst>
      <p:ext uri="{BB962C8B-B14F-4D97-AF65-F5344CB8AC3E}">
        <p14:creationId xmlns:p14="http://schemas.microsoft.com/office/powerpoint/2010/main" val="350518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8770F82-BD7A-731D-5EFB-FD87C8AA3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09928" y="2818470"/>
            <a:ext cx="4016248" cy="4039530"/>
          </a:xfrm>
          <a:prstGeom prst="rect">
            <a:avLst/>
          </a:prstGeom>
        </p:spPr>
      </p:pic>
      <p:sp>
        <p:nvSpPr>
          <p:cNvPr id="6" name="对话气泡: 圆角矩形 5">
            <a:extLst>
              <a:ext uri="{FF2B5EF4-FFF2-40B4-BE49-F238E27FC236}">
                <a16:creationId xmlns:a16="http://schemas.microsoft.com/office/drawing/2014/main" id="{FF8F181F-BE6F-9323-DD27-7F5848586621}"/>
              </a:ext>
            </a:extLst>
          </p:cNvPr>
          <p:cNvSpPr/>
          <p:nvPr/>
        </p:nvSpPr>
        <p:spPr>
          <a:xfrm>
            <a:off x="1748420" y="2045880"/>
            <a:ext cx="5708631" cy="2010554"/>
          </a:xfrm>
          <a:prstGeom prst="wedgeRoundRectCallout">
            <a:avLst>
              <a:gd name="adj1" fmla="val 65252"/>
              <a:gd name="adj2" fmla="val 28132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E9713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楷体"/>
                <a:cs typeface="+mn-cs"/>
              </a:rPr>
              <a:t>通过本节课的学习，你有哪些收获？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621C7BD-FAB7-C88A-EF81-914F85C94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DE7DC"/>
              </a:clrFrom>
              <a:clrTo>
                <a:srgbClr val="FDE7D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092" y="616976"/>
            <a:ext cx="11735817" cy="56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612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0207" y="1772168"/>
            <a:ext cx="10091586" cy="3313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1.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见“状元成才路”系列丛书对应课时作业；</a:t>
            </a:r>
            <a:endParaRPr lang="en-US" altLang="zh-CN" sz="3600" b="1" dirty="0">
              <a:solidFill>
                <a:srgbClr val="000000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用学到的古代计时知识，制作简单日晷模型（可画图示意）；</a:t>
            </a:r>
            <a:endParaRPr lang="en-US" altLang="zh-CN" sz="3600" b="1" dirty="0">
              <a:solidFill>
                <a:srgbClr val="000000"/>
              </a:solidFill>
              <a:latin typeface="Arial" panose="020B0604020202020204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3.</a:t>
            </a:r>
            <a:r>
              <a:rPr lang="zh-CN" altLang="en-US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收集更多时间相关诗词、故事。</a:t>
            </a:r>
            <a:endParaRPr lang="zh-CN" altLang="en-US" sz="7200" b="1" dirty="0">
              <a:solidFill>
                <a:prstClr val="black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" y="1032"/>
            <a:ext cx="12179259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复习回顾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BF4582D-57D1-8A06-1BCB-297E341BC3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1039" y="1101450"/>
            <a:ext cx="2075300" cy="2230273"/>
          </a:xfrm>
          <a:prstGeom prst="rect">
            <a:avLst/>
          </a:prstGeom>
        </p:spPr>
      </p:pic>
      <p:sp>
        <p:nvSpPr>
          <p:cNvPr id="4" name="AutoShape 27">
            <a:extLst>
              <a:ext uri="{FF2B5EF4-FFF2-40B4-BE49-F238E27FC236}">
                <a16:creationId xmlns:a16="http://schemas.microsoft.com/office/drawing/2014/main" id="{62898642-7A56-E827-D621-6611C6186C3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96339" y="1060953"/>
            <a:ext cx="7167508" cy="684051"/>
          </a:xfrm>
          <a:prstGeom prst="wedgeRoundRectCallout">
            <a:avLst>
              <a:gd name="adj1" fmla="val 56528"/>
              <a:gd name="adj2" fmla="val 2622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我们都学习了哪些关于时间的知识？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7498E09-4878-BE8A-4233-FEC6993026C9}"/>
              </a:ext>
            </a:extLst>
          </p:cNvPr>
          <p:cNvGrpSpPr/>
          <p:nvPr/>
        </p:nvGrpSpPr>
        <p:grpSpPr>
          <a:xfrm>
            <a:off x="3869741" y="1901970"/>
            <a:ext cx="4452519" cy="4452519"/>
            <a:chOff x="5539048" y="311728"/>
            <a:chExt cx="6234545" cy="6234545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1CB5940-F637-493D-3975-E34BBA8BC8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539048" y="311728"/>
              <a:ext cx="6234545" cy="6234545"/>
            </a:xfrm>
            <a:prstGeom prst="rect">
              <a:avLst/>
            </a:pr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AE4B290-C516-6FA4-A554-760E13421672}"/>
                </a:ext>
              </a:extLst>
            </p:cNvPr>
            <p:cNvGrpSpPr/>
            <p:nvPr/>
          </p:nvGrpSpPr>
          <p:grpSpPr>
            <a:xfrm>
              <a:off x="8585662" y="1863977"/>
              <a:ext cx="141316" cy="3130046"/>
              <a:chOff x="8585662" y="1863977"/>
              <a:chExt cx="141316" cy="3130046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E03A70E-2F20-6372-335C-D6BF3DFEA4D0}"/>
                  </a:ext>
                </a:extLst>
              </p:cNvPr>
              <p:cNvSpPr/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A0096E2E-D861-30D4-94D7-C2EF71B4C0FF}"/>
                  </a:ext>
                </a:extLst>
              </p:cNvPr>
              <p:cNvSpPr/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8133EB4A-BDCE-DE60-DFAF-8E08A173B78D}"/>
                </a:ext>
              </a:extLst>
            </p:cNvPr>
            <p:cNvGrpSpPr/>
            <p:nvPr/>
          </p:nvGrpSpPr>
          <p:grpSpPr>
            <a:xfrm rot="12600000">
              <a:off x="8566320" y="2484215"/>
              <a:ext cx="180000" cy="1889570"/>
              <a:chOff x="8566320" y="2484215"/>
              <a:chExt cx="180000" cy="1889570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A327734E-1944-294B-10B3-50E1D7FBA159}"/>
                  </a:ext>
                </a:extLst>
              </p:cNvPr>
              <p:cNvSpPr/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6C2FEAF-2516-7756-9BAA-5A5E878A5D8A}"/>
                  </a:ext>
                </a:extLst>
              </p:cNvPr>
              <p:cNvSpPr/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DC5D2BC-45FC-DC92-0960-D1616B9D71A6}"/>
                </a:ext>
              </a:extLst>
            </p:cNvPr>
            <p:cNvGrpSpPr/>
            <p:nvPr/>
          </p:nvGrpSpPr>
          <p:grpSpPr>
            <a:xfrm rot="360000">
              <a:off x="8638320" y="1274445"/>
              <a:ext cx="36000" cy="4309110"/>
              <a:chOff x="8638320" y="1274445"/>
              <a:chExt cx="36000" cy="4309110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EC5DFC85-2E3B-E52D-524C-4CA10F37280D}"/>
                  </a:ext>
                </a:extLst>
              </p:cNvPr>
              <p:cNvSpPr/>
              <p:nvPr/>
            </p:nvSpPr>
            <p:spPr>
              <a:xfrm>
                <a:off x="8638320" y="1274445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ED61CC2-04A9-B2E2-6013-6D102A6C2360}"/>
                  </a:ext>
                </a:extLst>
              </p:cNvPr>
              <p:cNvSpPr/>
              <p:nvPr/>
            </p:nvSpPr>
            <p:spPr>
              <a:xfrm flipH="1" flipV="1">
                <a:off x="8638320" y="3429000"/>
                <a:ext cx="36000" cy="2154555"/>
              </a:xfrm>
              <a:custGeom>
                <a:avLst/>
                <a:gdLst>
                  <a:gd name="connsiteX0" fmla="*/ 18000 w 36000"/>
                  <a:gd name="connsiteY0" fmla="*/ 0 h 2154555"/>
                  <a:gd name="connsiteX1" fmla="*/ 36000 w 36000"/>
                  <a:gd name="connsiteY1" fmla="*/ 249555 h 2154555"/>
                  <a:gd name="connsiteX2" fmla="*/ 36000 w 36000"/>
                  <a:gd name="connsiteY2" fmla="*/ 2154555 h 2154555"/>
                  <a:gd name="connsiteX3" fmla="*/ 0 w 36000"/>
                  <a:gd name="connsiteY3" fmla="*/ 2154555 h 2154555"/>
                  <a:gd name="connsiteX4" fmla="*/ 0 w 36000"/>
                  <a:gd name="connsiteY4" fmla="*/ 249555 h 215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00" h="2154555">
                    <a:moveTo>
                      <a:pt x="18000" y="0"/>
                    </a:moveTo>
                    <a:lnTo>
                      <a:pt x="36000" y="249555"/>
                    </a:lnTo>
                    <a:lnTo>
                      <a:pt x="36000" y="2154555"/>
                    </a:lnTo>
                    <a:lnTo>
                      <a:pt x="0" y="2154555"/>
                    </a:lnTo>
                    <a:lnTo>
                      <a:pt x="0" y="24955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867D5BD-2ADF-365C-4A69-E5790270DE0B}"/>
                </a:ext>
              </a:extLst>
            </p:cNvPr>
            <p:cNvGrpSpPr/>
            <p:nvPr/>
          </p:nvGrpSpPr>
          <p:grpSpPr>
            <a:xfrm>
              <a:off x="8450072" y="3222752"/>
              <a:ext cx="412496" cy="412496"/>
              <a:chOff x="8450072" y="3222752"/>
              <a:chExt cx="412496" cy="412496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EAD43593-6BAC-3184-DC77-67C3EDD96E79}"/>
                  </a:ext>
                </a:extLst>
              </p:cNvPr>
              <p:cNvSpPr/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775DC30C-D121-03BB-952D-AA5FF4FCE790}"/>
                  </a:ext>
                </a:extLst>
              </p:cNvPr>
              <p:cNvSpPr/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056B778-514A-0748-37E1-C0496F4372F0}"/>
              </a:ext>
            </a:extLst>
          </p:cNvPr>
          <p:cNvSpPr txBox="1"/>
          <p:nvPr/>
        </p:nvSpPr>
        <p:spPr>
          <a:xfrm>
            <a:off x="603116" y="634021"/>
            <a:ext cx="96109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latin typeface="楷体"/>
              </a:rPr>
              <a:t>关于时间，你还有什么感兴趣的问题？</a:t>
            </a:r>
            <a:endParaRPr lang="zh-CN" altLang="en-US" sz="4400" b="1" dirty="0">
              <a:solidFill>
                <a:prstClr val="black"/>
              </a:solidFill>
              <a:latin typeface="楷体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60CC66-E4E6-CFCC-E940-1A3DCF7F8708}"/>
              </a:ext>
            </a:extLst>
          </p:cNvPr>
          <p:cNvSpPr txBox="1"/>
          <p:nvPr/>
        </p:nvSpPr>
        <p:spPr>
          <a:xfrm>
            <a:off x="1299857" y="1457959"/>
            <a:ext cx="97215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古代的计时工具和现在的计时工具一样吗？</a:t>
            </a:r>
            <a:endParaRPr lang="zh-CN" altLang="en-US" sz="80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1DB878F-48DD-E516-D657-5AFBA4DBA8BA}"/>
              </a:ext>
            </a:extLst>
          </p:cNvPr>
          <p:cNvSpPr txBox="1"/>
          <p:nvPr/>
        </p:nvSpPr>
        <p:spPr>
          <a:xfrm>
            <a:off x="1299856" y="2281897"/>
            <a:ext cx="807760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古代的计时工具有时、分、秒吗？</a:t>
            </a:r>
            <a:endParaRPr lang="zh-CN" altLang="en-US" sz="80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ED6EAF6-06D5-EC22-8BEC-4F1ECE247723}"/>
              </a:ext>
            </a:extLst>
          </p:cNvPr>
          <p:cNvSpPr txBox="1"/>
          <p:nvPr/>
        </p:nvSpPr>
        <p:spPr>
          <a:xfrm>
            <a:off x="1299857" y="3105835"/>
            <a:ext cx="61259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与时间有关的成语有哪些？</a:t>
            </a:r>
            <a:endParaRPr lang="zh-CN" altLang="en-US" sz="80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C3BE27-CDA1-79D9-6239-D933A3D5DA83}"/>
              </a:ext>
            </a:extLst>
          </p:cNvPr>
          <p:cNvSpPr txBox="1"/>
          <p:nvPr/>
        </p:nvSpPr>
        <p:spPr>
          <a:xfrm>
            <a:off x="1299857" y="3929773"/>
            <a:ext cx="24100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8000" b="1" dirty="0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287515B-7CFE-2F4A-0CB7-37E718EB2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217" y="4207821"/>
            <a:ext cx="2075300" cy="2230273"/>
          </a:xfrm>
          <a:prstGeom prst="rect">
            <a:avLst/>
          </a:prstGeom>
        </p:spPr>
      </p:pic>
      <p:sp>
        <p:nvSpPr>
          <p:cNvPr id="22" name="AutoShape 27">
            <a:extLst>
              <a:ext uri="{FF2B5EF4-FFF2-40B4-BE49-F238E27FC236}">
                <a16:creationId xmlns:a16="http://schemas.microsoft.com/office/drawing/2014/main" id="{443DBEE8-5B7D-ECD4-353E-0E31EFBA530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191671" y="4753711"/>
            <a:ext cx="6803465" cy="1230075"/>
          </a:xfrm>
          <a:prstGeom prst="wedgeRoundRectCallout">
            <a:avLst>
              <a:gd name="adj1" fmla="val -58289"/>
              <a:gd name="adj2" fmla="val -2923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选一个你感兴趣的问题，研究一下，给大家讲一讲吧！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5" grpId="0"/>
      <p:bldP spid="20" grpId="0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活动准备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98FC91-0666-7B55-6EA4-AB35479F3C66}"/>
              </a:ext>
            </a:extLst>
          </p:cNvPr>
          <p:cNvSpPr txBox="1"/>
          <p:nvPr/>
        </p:nvSpPr>
        <p:spPr>
          <a:xfrm>
            <a:off x="663911" y="1281495"/>
            <a:ext cx="10172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黑体"/>
              </a:rPr>
              <a:t>1.</a:t>
            </a:r>
            <a:r>
              <a:rPr lang="zh-CN" altLang="en-US" sz="3600" dirty="0">
                <a:solidFill>
                  <a:prstClr val="black"/>
                </a:solidFill>
                <a:ea typeface="黑体"/>
              </a:rPr>
              <a:t>确定研究内容和研究目标。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E6E4B7-28DC-535E-72D3-7FE353CB4768}"/>
              </a:ext>
            </a:extLst>
          </p:cNvPr>
          <p:cNvSpPr txBox="1"/>
          <p:nvPr/>
        </p:nvSpPr>
        <p:spPr>
          <a:xfrm>
            <a:off x="663911" y="2121584"/>
            <a:ext cx="10785543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2.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B2C27"/>
                </a:solidFill>
                <a:effectLst/>
                <a:uLnTx/>
                <a:uFillTx/>
                <a:latin typeface="Times New Roman"/>
                <a:ea typeface="黑体"/>
              </a:rPr>
              <a:t>研究方法：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上网或到图书馆查询资料，到博物馆参观，做实验印证古人的方法等。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358DF2-EF7E-D569-803D-D79808BD9C8E}"/>
              </a:ext>
            </a:extLst>
          </p:cNvPr>
          <p:cNvSpPr txBox="1"/>
          <p:nvPr/>
        </p:nvSpPr>
        <p:spPr>
          <a:xfrm>
            <a:off x="663911" y="3673663"/>
            <a:ext cx="10785543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3.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DB2C27"/>
                </a:solidFill>
                <a:effectLst/>
                <a:uLnTx/>
                <a:uFillTx/>
                <a:latin typeface="Times New Roman"/>
                <a:ea typeface="黑体"/>
              </a:rPr>
              <a:t>呈现形式：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图片、视频、文本、手工制作、研究报告等。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E16E914-4CA8-FB7D-4216-2FB45DFD8770}"/>
              </a:ext>
            </a:extLst>
          </p:cNvPr>
          <p:cNvSpPr txBox="1"/>
          <p:nvPr/>
        </p:nvSpPr>
        <p:spPr>
          <a:xfrm>
            <a:off x="663911" y="5225741"/>
            <a:ext cx="614545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4.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小组分工。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890D6E4-3F47-5558-4010-5DED1874DF4B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成果展示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36EA27-6835-CB2D-BE49-3EF0B44FED0F}"/>
              </a:ext>
            </a:extLst>
          </p:cNvPr>
          <p:cNvSpPr txBox="1"/>
          <p:nvPr/>
        </p:nvSpPr>
        <p:spPr>
          <a:xfrm>
            <a:off x="663911" y="1281495"/>
            <a:ext cx="10172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黑体"/>
              </a:rPr>
              <a:t>1.</a:t>
            </a:r>
            <a:r>
              <a:rPr lang="zh-CN" altLang="en-US" sz="3600" dirty="0">
                <a:solidFill>
                  <a:prstClr val="black"/>
                </a:solidFill>
                <a:ea typeface="黑体"/>
              </a:rPr>
              <a:t>介绍研究的主要过程、主要内容和收获。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73C510-CEC6-8364-037D-89DF79D45B86}"/>
              </a:ext>
            </a:extLst>
          </p:cNvPr>
          <p:cNvSpPr txBox="1"/>
          <p:nvPr/>
        </p:nvSpPr>
        <p:spPr>
          <a:xfrm>
            <a:off x="663911" y="2121584"/>
            <a:ext cx="10785543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2.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介绍研究的价值。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F3D3B5-A0FD-7472-ADE0-2D1A6C25FFF3}"/>
              </a:ext>
            </a:extLst>
          </p:cNvPr>
          <p:cNvSpPr txBox="1"/>
          <p:nvPr/>
        </p:nvSpPr>
        <p:spPr>
          <a:xfrm>
            <a:off x="663911" y="3008865"/>
            <a:ext cx="10785543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1">
                <a:latin typeface="+mj-lt"/>
                <a:ea typeface="+mj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3.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黑体"/>
              </a:rPr>
              <a:t>通过研究有哪些新的想法或发现。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6BA2647-61BF-E194-A220-9C26986C4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192" y="510069"/>
            <a:ext cx="3715112" cy="76002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4893CF-DE14-510D-0932-E80A321B8A71}"/>
              </a:ext>
            </a:extLst>
          </p:cNvPr>
          <p:cNvSpPr txBox="1"/>
          <p:nvPr/>
        </p:nvSpPr>
        <p:spPr>
          <a:xfrm>
            <a:off x="603116" y="1397113"/>
            <a:ext cx="838524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DongTian" panose="02020603050405020304" pitchFamily="18" charset="0"/>
              </a:rPr>
              <a:t>分享一：古代计时工具及时、分、秒概念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75396D6-0366-6AEF-FF07-185D8AF3C2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17" y="2257381"/>
            <a:ext cx="1374989" cy="1947133"/>
          </a:xfrm>
          <a:prstGeom prst="rect">
            <a:avLst/>
          </a:prstGeom>
        </p:spPr>
      </p:pic>
      <p:sp>
        <p:nvSpPr>
          <p:cNvPr id="9" name="AutoShape 27">
            <a:extLst>
              <a:ext uri="{FF2B5EF4-FFF2-40B4-BE49-F238E27FC236}">
                <a16:creationId xmlns:a16="http://schemas.microsoft.com/office/drawing/2014/main" id="{11BA7286-6E9D-8E73-64BE-BB0A5EF8810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078667" y="2287861"/>
            <a:ext cx="9076054" cy="697448"/>
          </a:xfrm>
          <a:prstGeom prst="wedgeRoundRectCallout">
            <a:avLst>
              <a:gd name="adj1" fmla="val 53687"/>
              <a:gd name="adj2" fmla="val 3771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我研究的是古代计时工具和现在的钟表的区别。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171A562-0779-2691-71B3-FE2DABED8F12}"/>
              </a:ext>
            </a:extLst>
          </p:cNvPr>
          <p:cNvGrpSpPr/>
          <p:nvPr/>
        </p:nvGrpSpPr>
        <p:grpSpPr>
          <a:xfrm>
            <a:off x="2107361" y="3291243"/>
            <a:ext cx="9711086" cy="2725533"/>
            <a:chOff x="2107361" y="3291243"/>
            <a:chExt cx="9711086" cy="2725533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33E502B2-5A64-4195-62CE-B67FDC437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7361" y="3291243"/>
              <a:ext cx="3180210" cy="212750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691ECF6D-8967-2658-FA2D-5EEE661E7CD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75422" y="3291243"/>
              <a:ext cx="2058872" cy="2127509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CFABED5D-70A6-07D7-43C1-201625CCCC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122145" y="3291243"/>
              <a:ext cx="1519644" cy="212750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041B52F9-C070-B73F-AC84-7757A637B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029640" y="3291243"/>
              <a:ext cx="1669343" cy="2127509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5B7FE48-7A55-006B-CDC4-3FFE8A802048}"/>
                </a:ext>
              </a:extLst>
            </p:cNvPr>
            <p:cNvSpPr txBox="1"/>
            <p:nvPr/>
          </p:nvSpPr>
          <p:spPr>
            <a:xfrm>
              <a:off x="2595037" y="5493556"/>
              <a:ext cx="22048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i="0" u="none" strike="noStrike" baseline="0" dirty="0"/>
                <a:t>圭（</a:t>
              </a:r>
              <a:r>
                <a:rPr lang="en-US" altLang="zh-CN" sz="2800" b="1" kern="100" dirty="0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pitchFamily="34" charset="0"/>
                </a:rPr>
                <a:t>ɡuī</a:t>
              </a:r>
              <a:r>
                <a:rPr lang="zh-CN" altLang="en-US" sz="2800" b="1" i="0" u="none" strike="noStrike" baseline="0" dirty="0"/>
                <a:t>）表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F1F8828-0182-8B86-11DF-AF65A27CECEC}"/>
                </a:ext>
              </a:extLst>
            </p:cNvPr>
            <p:cNvSpPr txBox="1"/>
            <p:nvPr/>
          </p:nvSpPr>
          <p:spPr>
            <a:xfrm>
              <a:off x="5614588" y="5493556"/>
              <a:ext cx="218053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/>
                <a:t>日晷（</a:t>
              </a:r>
              <a:r>
                <a:rPr lang="en-US" altLang="zh-CN" sz="2800" b="1" kern="100" dirty="0" err="1">
                  <a:latin typeface="宋体" panose="02010600030101010101" pitchFamily="2" charset="-122"/>
                  <a:ea typeface="宋体" panose="02010600030101010101" pitchFamily="2" charset="-122"/>
                  <a:cs typeface="汉语拼音" panose="020B0604020202020204" pitchFamily="34" charset="0"/>
                </a:rPr>
                <a:t>ɡu</a:t>
              </a:r>
              <a:r>
                <a:rPr lang="en-US" altLang="zh-CN" sz="2800" b="1" kern="100" dirty="0" err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ǐ</a:t>
              </a:r>
              <a:r>
                <a:rPr lang="zh-CN" altLang="en-US" sz="2800" b="1" dirty="0"/>
                <a:t>）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4AEC4C0-81FD-880E-9A86-5148F973EA3C}"/>
                </a:ext>
              </a:extLst>
            </p:cNvPr>
            <p:cNvSpPr txBox="1"/>
            <p:nvPr/>
          </p:nvSpPr>
          <p:spPr>
            <a:xfrm>
              <a:off x="7927830" y="5493556"/>
              <a:ext cx="19082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/>
                <a:t>青铜漏壶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F016172-E961-EB8F-9DA9-C995753499C1}"/>
                </a:ext>
              </a:extLst>
            </p:cNvPr>
            <p:cNvSpPr txBox="1"/>
            <p:nvPr/>
          </p:nvSpPr>
          <p:spPr>
            <a:xfrm>
              <a:off x="9910174" y="5493556"/>
              <a:ext cx="190827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/>
                <a:t>铜壶滴漏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61187FE-7492-2EBC-9F59-120F10FA7387}"/>
              </a:ext>
            </a:extLst>
          </p:cNvPr>
          <p:cNvSpPr txBox="1"/>
          <p:nvPr/>
        </p:nvSpPr>
        <p:spPr>
          <a:xfrm>
            <a:off x="514360" y="665509"/>
            <a:ext cx="10838160" cy="51978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•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圭表是用来测量日影长度的天文仪器。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•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圭表由南北方向水平放置的“圭”和与“圭”垂直位于其正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  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南方向的“表”组合而成。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•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它可以根据“表”投影在圭面上的影子测量出正午时刻，还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  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可以根据影子的长短推断二十四节气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  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和一年的时长。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•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古人利用圭表测出的一年时长与我们</a:t>
            </a:r>
            <a:endParaRPr lang="en-US" altLang="zh-CN" sz="2800" dirty="0">
              <a:ea typeface="+mj-ea"/>
              <a:sym typeface="DongTi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ea typeface="+mj-ea"/>
                <a:sym typeface="DongTian" panose="02020603050405020304" pitchFamily="18" charset="0"/>
              </a:rPr>
              <a:t>   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现在的一年时长只相差</a:t>
            </a:r>
            <a:r>
              <a:rPr lang="en-US" altLang="zh-CN" sz="2800" b="1" dirty="0">
                <a:ea typeface="+mj-ea"/>
                <a:sym typeface="DongTian" panose="02020603050405020304" pitchFamily="18" charset="0"/>
              </a:rPr>
              <a:t>26</a:t>
            </a:r>
            <a:r>
              <a:rPr lang="zh-CN" altLang="en-US" sz="2800" dirty="0">
                <a:ea typeface="+mj-ea"/>
                <a:sym typeface="DongTian" panose="02020603050405020304" pitchFamily="18" charset="0"/>
              </a:rPr>
              <a:t>秒。</a:t>
            </a:r>
            <a:endParaRPr lang="zh-CN" altLang="en-US" sz="2800" dirty="0">
              <a:ea typeface="+mj-ea"/>
              <a:cs typeface="Times New Roman" panose="02020603050405020304" pitchFamily="18" charset="0"/>
              <a:sym typeface="DongTi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35A833B-8063-DA4E-CD61-A1DA9F371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5481" y="3429000"/>
            <a:ext cx="4130879" cy="276349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980642D-A4F9-F53F-AF9E-63BA49623F8A}"/>
              </a:ext>
            </a:extLst>
          </p:cNvPr>
          <p:cNvSpPr txBox="1"/>
          <p:nvPr/>
        </p:nvSpPr>
        <p:spPr>
          <a:xfrm>
            <a:off x="514360" y="468923"/>
            <a:ext cx="11041360" cy="19495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ea typeface="+mj-ea"/>
              </a:defRPr>
            </a:lvl1pPr>
          </a:lstStyle>
          <a:p>
            <a:r>
              <a:rPr lang="en-US" altLang="zh-CN" dirty="0">
                <a:sym typeface="DongTian" panose="02020603050405020304" pitchFamily="18" charset="0"/>
              </a:rPr>
              <a:t>• </a:t>
            </a:r>
            <a:r>
              <a:rPr lang="zh-CN" altLang="en-US" dirty="0">
                <a:sym typeface="DongTian" panose="02020603050405020304" pitchFamily="18" charset="0"/>
              </a:rPr>
              <a:t>日晷是由晷面和晷针组成的。</a:t>
            </a:r>
          </a:p>
          <a:p>
            <a:r>
              <a:rPr lang="en-US" altLang="zh-CN" dirty="0">
                <a:sym typeface="DongTian" panose="02020603050405020304" pitchFamily="18" charset="0"/>
              </a:rPr>
              <a:t>• </a:t>
            </a:r>
            <a:r>
              <a:rPr lang="zh-CN" altLang="en-US" dirty="0">
                <a:sym typeface="DongTian" panose="02020603050405020304" pitchFamily="18" charset="0"/>
              </a:rPr>
              <a:t>日晷也是利用日影的变化和方向的不同来判定时刻。</a:t>
            </a:r>
          </a:p>
          <a:p>
            <a:r>
              <a:rPr lang="en-US" altLang="zh-CN" dirty="0">
                <a:sym typeface="DongTian" panose="02020603050405020304" pitchFamily="18" charset="0"/>
              </a:rPr>
              <a:t>• </a:t>
            </a:r>
            <a:r>
              <a:rPr lang="zh-CN" altLang="en-US" dirty="0">
                <a:sym typeface="DongTian" panose="02020603050405020304" pitchFamily="18" charset="0"/>
              </a:rPr>
              <a:t>在晷面（圆盘）上刻有刻度，影子指向不同刻度就是不同时间。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6F3C4C-FE8F-BB35-95EB-7A75CC644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135" y="2540431"/>
            <a:ext cx="5337810" cy="379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0808A62B-4012-C989-5FD4-DE06520A45A0}"/>
              </a:ext>
            </a:extLst>
          </p:cNvPr>
          <p:cNvSpPr txBox="1"/>
          <p:nvPr/>
        </p:nvSpPr>
        <p:spPr>
          <a:xfrm>
            <a:off x="514360" y="524080"/>
            <a:ext cx="10574000" cy="6624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800">
                <a:ea typeface="+mj-ea"/>
              </a:defRPr>
            </a:lvl1pPr>
          </a:lstStyle>
          <a:p>
            <a:r>
              <a:rPr lang="en-US" altLang="zh-CN" dirty="0">
                <a:sym typeface="DongTian" panose="02020603050405020304" pitchFamily="18" charset="0"/>
              </a:rPr>
              <a:t>• </a:t>
            </a:r>
            <a:r>
              <a:rPr lang="zh-CN" altLang="en-US" dirty="0">
                <a:sym typeface="DongTian" panose="02020603050405020304" pitchFamily="18" charset="0"/>
              </a:rPr>
              <a:t>漏刻是通过水的滴漏、读取尺子上的刻度来计时的。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AE26A07-E83D-A1A0-0D3D-0D178179D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197" y="1368293"/>
            <a:ext cx="3418582" cy="478602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36A50AB-9400-F1A8-4760-538B5DE78A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460" y="1368293"/>
            <a:ext cx="3755343" cy="478602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624</Words>
  <Application>Microsoft Office PowerPoint</Application>
  <PresentationFormat>宽屏</PresentationFormat>
  <Paragraphs>56</Paragraphs>
  <Slides>18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黑体</vt:lpstr>
      <vt:lpstr>楷体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59</cp:revision>
  <dcterms:created xsi:type="dcterms:W3CDTF">2025-11-22T02:15:00Z</dcterms:created>
  <dcterms:modified xsi:type="dcterms:W3CDTF">2025-12-03T02:16:43Z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2DF0E03A117948EA8381DB155C221E2C_12</vt:lpwstr>
  </property>
  <property fmtid="{D5CDD505-2E9C-101B-9397-08002B2CF9AE}" pid="3" name="KSOProductBuildVer">
    <vt:lpwstr>2052-12.8.2.17838</vt:lpwstr>
  </property>
</Properties>
</file>