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263" r:id="rId3"/>
    <p:sldId id="368" r:id="rId5"/>
    <p:sldId id="383" r:id="rId6"/>
    <p:sldId id="344" r:id="rId7"/>
    <p:sldId id="370" r:id="rId8"/>
    <p:sldId id="387" r:id="rId9"/>
    <p:sldId id="388" r:id="rId10"/>
    <p:sldId id="374" r:id="rId11"/>
    <p:sldId id="385" r:id="rId12"/>
    <p:sldId id="382" r:id="rId13"/>
    <p:sldId id="384" r:id="rId14"/>
    <p:sldId id="373" r:id="rId15"/>
    <p:sldId id="369" r:id="rId16"/>
    <p:sldId id="386" r:id="rId17"/>
    <p:sldId id="376" r:id="rId1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609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1219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2438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47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CC"/>
    <a:srgbClr val="F00C08"/>
    <a:srgbClr val="F69037"/>
    <a:srgbClr val="FEEFD0"/>
    <a:srgbClr val="F9B6AE"/>
    <a:srgbClr val="118A8D"/>
    <a:srgbClr val="22C0C4"/>
    <a:srgbClr val="FFFFFF"/>
    <a:srgbClr val="CAD7D7"/>
    <a:srgbClr val="1CA1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6391" autoAdjust="0"/>
  </p:normalViewPr>
  <p:slideViewPr>
    <p:cSldViewPr showGuides="1">
      <p:cViewPr varScale="1">
        <p:scale>
          <a:sx n="111" d="100"/>
          <a:sy n="111" d="100"/>
        </p:scale>
        <p:origin x="132" y="78"/>
      </p:cViewPr>
      <p:guideLst>
        <p:guide orient="horz" pos="2176"/>
        <p:guide orient="horz" pos="951"/>
        <p:guide orient="horz" pos="3960"/>
        <p:guide pos="211"/>
        <p:guide pos="47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2F0A4EBF-4035-4209-9D48-2CC843AEFB8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0AAF7BCC-D6D3-4748-BCBC-7004F99D5B7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36C8733-8C9B-4C0C-9B5B-24940581C8E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D35FB4A-6E19-4F88-B39F-5061E54895A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fld id="{E782B2BA-9D42-4B66-BDC3-26BC85D677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19336" y="4234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31" y="209550"/>
            <a:ext cx="11545973" cy="6210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240" y="2729132"/>
            <a:ext cx="3220760" cy="41288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73543"/>
            <a:ext cx="3074796" cy="358726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-162984"/>
            <a:ext cx="12323233" cy="721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903" y="260351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 userDrawn="1"/>
        </p:nvGrpSpPr>
        <p:grpSpPr>
          <a:xfrm>
            <a:off x="4578574" y="165857"/>
            <a:ext cx="3034853" cy="814871"/>
            <a:chOff x="5015479" y="484442"/>
            <a:chExt cx="2061221" cy="553447"/>
          </a:xfrm>
        </p:grpSpPr>
        <p:sp>
          <p:nvSpPr>
            <p:cNvPr id="21" name="矩形 20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rgbClr val="118A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015479" y="517964"/>
              <a:ext cx="2028825" cy="5199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118A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8928">
            <a:off x="6842525" y="-97654"/>
            <a:ext cx="1056178" cy="1069464"/>
          </a:xfrm>
          <a:prstGeom prst="rect">
            <a:avLst/>
          </a:prstGeom>
        </p:spPr>
      </p:pic>
      <p:cxnSp>
        <p:nvCxnSpPr>
          <p:cNvPr id="27" name="直接连接符 26"/>
          <p:cNvCxnSpPr/>
          <p:nvPr userDrawn="1"/>
        </p:nvCxnSpPr>
        <p:spPr>
          <a:xfrm>
            <a:off x="4937691" y="918568"/>
            <a:ext cx="2316619" cy="0"/>
          </a:xfrm>
          <a:prstGeom prst="line">
            <a:avLst/>
          </a:prstGeom>
          <a:ln w="19050">
            <a:solidFill>
              <a:srgbClr val="CAD7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-162984"/>
            <a:ext cx="12323233" cy="721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903" y="260351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ts val="1335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43672" y="1700808"/>
            <a:ext cx="6408712" cy="1080000"/>
            <a:chOff x="950552" y="1314629"/>
            <a:chExt cx="6408712" cy="1080000"/>
          </a:xfrm>
        </p:grpSpPr>
        <p:sp>
          <p:nvSpPr>
            <p:cNvPr id="3" name="文本框 2"/>
            <p:cNvSpPr txBox="1"/>
            <p:nvPr/>
          </p:nvSpPr>
          <p:spPr>
            <a:xfrm>
              <a:off x="1953234" y="1392964"/>
              <a:ext cx="540603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有余数的除法</a:t>
              </a:r>
              <a:endPara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椭圆 3"/>
            <p:cNvSpPr>
              <a:spLocks noChangeAspect="1"/>
            </p:cNvSpPr>
            <p:nvPr/>
          </p:nvSpPr>
          <p:spPr>
            <a:xfrm>
              <a:off x="950552" y="1314629"/>
              <a:ext cx="1080000" cy="1080000"/>
            </a:xfrm>
            <a:prstGeom prst="ellipse">
              <a:avLst/>
            </a:prstGeom>
            <a:solidFill>
              <a:srgbClr val="0079AD"/>
            </a:solidFill>
            <a:ln>
              <a:noFill/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一</a:t>
              </a:r>
              <a:endParaRPr lang="zh-CN" alt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12271" y="186501"/>
            <a:ext cx="27082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prstClr val="white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阿里巴巴普惠体 R" panose="00020600040101010101" pitchFamily="18" charset="-122"/>
                <a:sym typeface="+mn-ea"/>
              </a:rPr>
              <a:t>R·</a:t>
            </a:r>
            <a:r>
              <a:rPr lang="zh-CN" altLang="en-US" sz="2000" dirty="0">
                <a:solidFill>
                  <a:prstClr val="white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阿里巴巴普惠体 R" panose="00020600040101010101" pitchFamily="18" charset="-122"/>
                <a:sym typeface="+mn-ea"/>
              </a:rPr>
              <a:t>二年级数学下册</a:t>
            </a:r>
            <a:endParaRPr lang="zh-CN" altLang="en-US" sz="2000" dirty="0">
              <a:solidFill>
                <a:prstClr val="black"/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48"/>
          <p:cNvSpPr txBox="1"/>
          <p:nvPr/>
        </p:nvSpPr>
        <p:spPr>
          <a:xfrm>
            <a:off x="1419064" y="3246196"/>
            <a:ext cx="9353873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00"/>
            <a:r>
              <a:rPr lang="zh-CN" altLang="en-US" sz="8000" b="1" dirty="0">
                <a:solidFill>
                  <a:srgbClr val="22C0C4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整理和复习</a:t>
            </a:r>
            <a:endParaRPr lang="zh-CN" altLang="en-US" sz="8000" b="1" dirty="0">
              <a:solidFill>
                <a:srgbClr val="22C0C4"/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0743" y="1393615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6121" y="1340768"/>
            <a:ext cx="10515136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想一想，填一填。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4633489" y="1581334"/>
            <a:ext cx="360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22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5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8432" y="2191778"/>
            <a:ext cx="10515136" cy="2791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）☆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÷5=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△</a:t>
            </a:r>
            <a:r>
              <a:rPr lang="en-US" altLang="zh-CN" sz="3600" b="1" dirty="0">
                <a:solidFill>
                  <a:prstClr val="black"/>
                </a:solidFill>
                <a:latin typeface="+mn-ea"/>
                <a:ea typeface="+mn-ea"/>
                <a:cs typeface="Arial" panose="020B0604020202020204" pitchFamily="34" charset="0"/>
                <a:sym typeface="Times New Roman" panose="02020603050405020304" pitchFamily="18" charset="0"/>
              </a:rPr>
              <a:t>……</a:t>
            </a:r>
            <a:r>
              <a:rPr lang="zh-CN" altLang="en-US" sz="3600" b="1" dirty="0">
                <a:solidFill>
                  <a:prstClr val="black"/>
                </a:solidFill>
                <a:latin typeface="+mn-ea"/>
                <a:ea typeface="+mn-ea"/>
                <a:cs typeface="Arial" panose="020B0604020202020204" pitchFamily="34" charset="0"/>
                <a:sym typeface="Times New Roman" panose="02020603050405020304" pitchFamily="18" charset="0"/>
              </a:rPr>
              <a:t>□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，</a:t>
            </a:r>
            <a:r>
              <a:rPr lang="zh-CN" altLang="en-US" sz="3600" b="1" dirty="0">
                <a:solidFill>
                  <a:prstClr val="black"/>
                </a:solidFill>
                <a:latin typeface="+mn-ea"/>
                <a:ea typeface="+mn-ea"/>
                <a:cs typeface="Arial" panose="020B0604020202020204" pitchFamily="34" charset="0"/>
                <a:sym typeface="Times New Roman" panose="02020603050405020304" pitchFamily="18" charset="0"/>
              </a:rPr>
              <a:t>□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最大是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  <a:sym typeface="Times New Roman" panose="02020603050405020304" pitchFamily="18" charset="0"/>
              </a:rPr>
              <a:t>(    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）</a:t>
            </a:r>
            <a:r>
              <a:rPr lang="zh-CN" altLang="en-US" sz="36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☆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÷</a:t>
            </a:r>
            <a:r>
              <a:rPr lang="zh-CN" altLang="en-US" sz="3600" b="1" dirty="0">
                <a:solidFill>
                  <a:prstClr val="black"/>
                </a:solidFill>
                <a:latin typeface="+mn-ea"/>
                <a:ea typeface="+mn-ea"/>
                <a:cs typeface="Arial" panose="020B0604020202020204" pitchFamily="34" charset="0"/>
                <a:sym typeface="Times New Roman" panose="02020603050405020304" pitchFamily="18" charset="0"/>
              </a:rPr>
              <a:t>□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=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△</a:t>
            </a:r>
            <a:r>
              <a:rPr lang="en-US" altLang="zh-CN" sz="3600" b="1" dirty="0">
                <a:solidFill>
                  <a:prstClr val="black"/>
                </a:solidFill>
                <a:latin typeface="+mn-ea"/>
                <a:ea typeface="+mn-ea"/>
                <a:cs typeface="Arial" panose="020B0604020202020204" pitchFamily="34" charset="0"/>
                <a:sym typeface="Times New Roman" panose="02020603050405020304" pitchFamily="18" charset="0"/>
              </a:rPr>
              <a:t>……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5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，</a:t>
            </a:r>
            <a:r>
              <a:rPr lang="zh-CN" altLang="en-US" sz="3600" b="1" dirty="0">
                <a:solidFill>
                  <a:prstClr val="black"/>
                </a:solidFill>
                <a:latin typeface="+mn-ea"/>
                <a:ea typeface="+mn-ea"/>
                <a:cs typeface="Arial" panose="020B0604020202020204" pitchFamily="34" charset="0"/>
                <a:sym typeface="Times New Roman" panose="02020603050405020304" pitchFamily="18" charset="0"/>
              </a:rPr>
              <a:t>□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最小是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(    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）</a:t>
            </a:r>
            <a:r>
              <a:rPr lang="zh-CN" altLang="en-US" sz="36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☆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÷5=5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  <a:sym typeface="Times New Roman" panose="02020603050405020304" pitchFamily="18" charset="0"/>
              </a:rPr>
              <a:t>……</a:t>
            </a:r>
            <a:r>
              <a:rPr lang="zh-CN" altLang="en-US" sz="3600" b="1" dirty="0">
                <a:solidFill>
                  <a:prstClr val="black"/>
                </a:solidFill>
                <a:latin typeface="+mn-ea"/>
                <a:ea typeface="+mn-ea"/>
                <a:cs typeface="Arial" panose="020B0604020202020204" pitchFamily="34" charset="0"/>
                <a:sym typeface="Times New Roman" panose="02020603050405020304" pitchFamily="18" charset="0"/>
              </a:rPr>
              <a:t>□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，</a:t>
            </a:r>
            <a:r>
              <a:rPr lang="zh-CN" altLang="en-US" sz="3600" b="1" dirty="0">
                <a:solidFill>
                  <a:prstClr val="black"/>
                </a:solidFill>
                <a:latin typeface="+mn-ea"/>
                <a:ea typeface="+mn-ea"/>
                <a:cs typeface="Arial" panose="020B0604020202020204" pitchFamily="34" charset="0"/>
                <a:sym typeface="Times New Roman" panose="02020603050405020304" pitchFamily="18" charset="0"/>
              </a:rPr>
              <a:t>□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最大是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(    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，这时</a:t>
            </a:r>
            <a:r>
              <a:rPr lang="zh-CN" altLang="en-US" sz="36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☆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是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(    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96984" y="2244625"/>
            <a:ext cx="6753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4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96984" y="2941342"/>
            <a:ext cx="6753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6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47052" y="3639289"/>
            <a:ext cx="6753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4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07659" y="4309793"/>
            <a:ext cx="9361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29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500743" y="571047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76121" y="518200"/>
            <a:ext cx="10515136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一个星期有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7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天，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6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月有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30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天。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>
            <a:off x="6960096" y="771543"/>
            <a:ext cx="360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23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6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76121" y="1303325"/>
            <a:ext cx="10515136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）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6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月有几个星期？还多几天？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76121" y="3502832"/>
            <a:ext cx="10320479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）如果某年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6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月有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5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个星期六和星期日，那么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6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日是星期几？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40948" y="2060517"/>
            <a:ext cx="63465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30÷7=4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（天）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63552" y="2770517"/>
            <a:ext cx="7344816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b="0" dirty="0"/>
              <a:t>口答：</a:t>
            </a:r>
            <a:r>
              <a:rPr lang="en-US" altLang="zh-CN" dirty="0"/>
              <a:t>6</a:t>
            </a:r>
            <a:r>
              <a:rPr lang="zh-CN" altLang="en-US" b="0" dirty="0"/>
              <a:t>月有</a:t>
            </a:r>
            <a:r>
              <a:rPr lang="en-US" altLang="zh-CN" dirty="0"/>
              <a:t>4</a:t>
            </a:r>
            <a:r>
              <a:rPr lang="zh-CN" altLang="en-US" b="0" dirty="0"/>
              <a:t>个星期，还多</a:t>
            </a:r>
            <a:r>
              <a:rPr lang="en-US" altLang="zh-CN" dirty="0"/>
              <a:t>2</a:t>
            </a:r>
            <a:r>
              <a:rPr lang="zh-CN" altLang="en-US" b="0" dirty="0"/>
              <a:t>天。</a:t>
            </a:r>
            <a:endParaRPr lang="zh-CN" altLang="en-US" b="0" dirty="0"/>
          </a:p>
        </p:txBody>
      </p:sp>
      <p:sp>
        <p:nvSpPr>
          <p:cNvPr id="20" name="文本框 19"/>
          <p:cNvSpPr txBox="1"/>
          <p:nvPr/>
        </p:nvSpPr>
        <p:spPr>
          <a:xfrm>
            <a:off x="2063552" y="5085184"/>
            <a:ext cx="5112568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en-US" altLang="zh-CN" dirty="0"/>
              <a:t>6</a:t>
            </a:r>
            <a:r>
              <a:rPr lang="zh-CN" altLang="en-US" b="0" dirty="0"/>
              <a:t>月</a:t>
            </a:r>
            <a:r>
              <a:rPr lang="en-US" altLang="zh-CN" dirty="0"/>
              <a:t>1</a:t>
            </a:r>
            <a:r>
              <a:rPr lang="zh-CN" altLang="en-US" b="0" dirty="0"/>
              <a:t>日是星期六。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00743" y="1235337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6121" y="1182490"/>
            <a:ext cx="10515136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将除法竖式补充完整。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5591944" y="1423056"/>
            <a:ext cx="360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23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7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152866" y="2260573"/>
            <a:ext cx="1952210" cy="2714682"/>
            <a:chOff x="2564014" y="2348880"/>
            <a:chExt cx="1952210" cy="2714682"/>
          </a:xfrm>
        </p:grpSpPr>
        <p:sp>
          <p:nvSpPr>
            <p:cNvPr id="22" name="矩形 21"/>
            <p:cNvSpPr/>
            <p:nvPr/>
          </p:nvSpPr>
          <p:spPr>
            <a:xfrm>
              <a:off x="2564014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7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681509" y="2754141"/>
              <a:ext cx="1834715" cy="1096703"/>
              <a:chOff x="3067485" y="2885985"/>
              <a:chExt cx="1834715" cy="1096703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3598967" y="3115568"/>
                <a:ext cx="130323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弧形 18"/>
              <p:cNvSpPr/>
              <p:nvPr/>
            </p:nvSpPr>
            <p:spPr>
              <a:xfrm rot="5871805">
                <a:off x="2798404" y="3155066"/>
                <a:ext cx="1096703" cy="558541"/>
              </a:xfrm>
              <a:prstGeom prst="arc">
                <a:avLst>
                  <a:gd name="adj1" fmla="val 12674334"/>
                  <a:gd name="adj2" fmla="val 20006784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3896858" y="2348880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5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896858" y="3736119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5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347779" y="3736119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3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170024" y="4395085"/>
              <a:ext cx="13462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3896858" y="4506008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0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896858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5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347779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3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797552" y="2260573"/>
            <a:ext cx="1952210" cy="2714682"/>
            <a:chOff x="2564014" y="2348880"/>
            <a:chExt cx="1952210" cy="2714682"/>
          </a:xfrm>
        </p:grpSpPr>
        <p:sp>
          <p:nvSpPr>
            <p:cNvPr id="26" name="矩形 25"/>
            <p:cNvSpPr/>
            <p:nvPr/>
          </p:nvSpPr>
          <p:spPr>
            <a:xfrm>
              <a:off x="2564014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4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2681509" y="2754141"/>
              <a:ext cx="1834715" cy="1096703"/>
              <a:chOff x="3067485" y="2885985"/>
              <a:chExt cx="1834715" cy="1096703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3598967" y="3115568"/>
                <a:ext cx="130323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弧形 39"/>
              <p:cNvSpPr/>
              <p:nvPr/>
            </p:nvSpPr>
            <p:spPr>
              <a:xfrm rot="5871805">
                <a:off x="2798404" y="3155066"/>
                <a:ext cx="1096703" cy="558541"/>
              </a:xfrm>
              <a:prstGeom prst="arc">
                <a:avLst>
                  <a:gd name="adj1" fmla="val 12674334"/>
                  <a:gd name="adj2" fmla="val 20006784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3896858" y="2348880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6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896858" y="3736119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4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347779" y="3736119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2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3170024" y="4395085"/>
              <a:ext cx="13462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 31"/>
            <p:cNvSpPr/>
            <p:nvPr/>
          </p:nvSpPr>
          <p:spPr>
            <a:xfrm>
              <a:off x="3896858" y="4506008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1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896858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5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347779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2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42238" y="2260573"/>
            <a:ext cx="1952210" cy="2714682"/>
            <a:chOff x="2564014" y="2348880"/>
            <a:chExt cx="1952210" cy="2714682"/>
          </a:xfrm>
        </p:grpSpPr>
        <p:sp>
          <p:nvSpPr>
            <p:cNvPr id="42" name="矩形 41"/>
            <p:cNvSpPr/>
            <p:nvPr/>
          </p:nvSpPr>
          <p:spPr>
            <a:xfrm>
              <a:off x="2564014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5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2681509" y="2754141"/>
              <a:ext cx="1834715" cy="1096703"/>
              <a:chOff x="3067485" y="2885985"/>
              <a:chExt cx="1834715" cy="1096703"/>
            </a:xfrm>
          </p:grpSpPr>
          <p:cxnSp>
            <p:nvCxnSpPr>
              <p:cNvPr id="51" name="直接连接符 50"/>
              <p:cNvCxnSpPr/>
              <p:nvPr/>
            </p:nvCxnSpPr>
            <p:spPr>
              <a:xfrm>
                <a:off x="3598967" y="3115568"/>
                <a:ext cx="130323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弧形 51"/>
              <p:cNvSpPr/>
              <p:nvPr/>
            </p:nvSpPr>
            <p:spPr>
              <a:xfrm rot="5871805">
                <a:off x="2798404" y="3155066"/>
                <a:ext cx="1096703" cy="558541"/>
              </a:xfrm>
              <a:prstGeom prst="arc">
                <a:avLst>
                  <a:gd name="adj1" fmla="val 12674334"/>
                  <a:gd name="adj2" fmla="val 20006784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矩形 43"/>
            <p:cNvSpPr/>
            <p:nvPr/>
          </p:nvSpPr>
          <p:spPr>
            <a:xfrm>
              <a:off x="3896858" y="2348880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5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896858" y="3736119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5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3347779" y="3736119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2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3170024" y="4395085"/>
              <a:ext cx="13462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47"/>
            <p:cNvSpPr/>
            <p:nvPr/>
          </p:nvSpPr>
          <p:spPr>
            <a:xfrm>
              <a:off x="3896858" y="4506008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0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3896858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5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347779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2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086924" y="2260573"/>
            <a:ext cx="1952210" cy="2714682"/>
            <a:chOff x="2564014" y="2348880"/>
            <a:chExt cx="1952210" cy="2714682"/>
          </a:xfrm>
        </p:grpSpPr>
        <p:sp>
          <p:nvSpPr>
            <p:cNvPr id="54" name="矩形 53"/>
            <p:cNvSpPr/>
            <p:nvPr/>
          </p:nvSpPr>
          <p:spPr>
            <a:xfrm>
              <a:off x="2564014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6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2681509" y="2754141"/>
              <a:ext cx="1834715" cy="1096703"/>
              <a:chOff x="3067485" y="2885985"/>
              <a:chExt cx="1834715" cy="1096703"/>
            </a:xfrm>
          </p:grpSpPr>
          <p:cxnSp>
            <p:nvCxnSpPr>
              <p:cNvPr id="63" name="直接连接符 62"/>
              <p:cNvCxnSpPr/>
              <p:nvPr/>
            </p:nvCxnSpPr>
            <p:spPr>
              <a:xfrm>
                <a:off x="3598967" y="3115568"/>
                <a:ext cx="130323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弧形 63"/>
              <p:cNvSpPr/>
              <p:nvPr/>
            </p:nvSpPr>
            <p:spPr>
              <a:xfrm rot="5871805">
                <a:off x="2798404" y="3155066"/>
                <a:ext cx="1096703" cy="558541"/>
              </a:xfrm>
              <a:prstGeom prst="arc">
                <a:avLst>
                  <a:gd name="adj1" fmla="val 12674334"/>
                  <a:gd name="adj2" fmla="val 20006784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3896858" y="2348880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2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3896858" y="3736119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2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3347779" y="3736119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1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3170024" y="4395085"/>
              <a:ext cx="13462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矩形 59"/>
            <p:cNvSpPr/>
            <p:nvPr/>
          </p:nvSpPr>
          <p:spPr>
            <a:xfrm>
              <a:off x="3896858" y="4506008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3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3896858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5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3347779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1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66" name="图片 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2958" y="2300695"/>
            <a:ext cx="397069" cy="479989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2958" y="4455341"/>
            <a:ext cx="397069" cy="479989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8605" y="3684689"/>
            <a:ext cx="397069" cy="479989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3399" y="3684689"/>
            <a:ext cx="397069" cy="479989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8605" y="3047968"/>
            <a:ext cx="397069" cy="479989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3399" y="3047968"/>
            <a:ext cx="397069" cy="479989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65391" y="3047968"/>
            <a:ext cx="397069" cy="479989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20185" y="3047968"/>
            <a:ext cx="397069" cy="479989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0723" y="3054910"/>
            <a:ext cx="397069" cy="479989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6110" y="2299355"/>
            <a:ext cx="397069" cy="479989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57056" y="4455341"/>
            <a:ext cx="397069" cy="479989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20336" y="3054910"/>
            <a:ext cx="397069" cy="479989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55723" y="2299355"/>
            <a:ext cx="397069" cy="479989"/>
          </a:xfrm>
          <a:prstGeom prst="rect">
            <a:avLst/>
          </a:prstGeom>
        </p:spPr>
      </p:pic>
      <p:sp>
        <p:nvSpPr>
          <p:cNvPr id="79" name="文本框 78"/>
          <p:cNvSpPr txBox="1"/>
          <p:nvPr/>
        </p:nvSpPr>
        <p:spPr>
          <a:xfrm>
            <a:off x="9118580" y="5200675"/>
            <a:ext cx="3170108" cy="60458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sz="3200" b="0" dirty="0"/>
              <a:t>答案不唯一。</a:t>
            </a:r>
            <a:endParaRPr lang="zh-CN" altLang="en-US" sz="3200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0743" y="1191017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99455" y="1117850"/>
            <a:ext cx="10153129" cy="2023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有一些橘子，平均分给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人，或平均分给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人，都会剩下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个，这些橘子最少有多少个？还可能是多少个？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83632" y="3212976"/>
            <a:ext cx="38164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2×3+1=7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03281" y="4005064"/>
            <a:ext cx="9145475" cy="130580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b="0" dirty="0"/>
              <a:t>口答：这些橘子最少有</a:t>
            </a:r>
            <a:r>
              <a:rPr lang="en-US" altLang="zh-CN" dirty="0"/>
              <a:t>7</a:t>
            </a:r>
            <a:r>
              <a:rPr lang="zh-CN" altLang="en-US" b="0" dirty="0"/>
              <a:t>个。还可能是</a:t>
            </a:r>
            <a:r>
              <a:rPr lang="en-US" altLang="zh-CN" dirty="0"/>
              <a:t>13</a:t>
            </a:r>
            <a:r>
              <a:rPr lang="zh-CN" altLang="en-US" b="0" dirty="0"/>
              <a:t>个，</a:t>
            </a:r>
            <a:r>
              <a:rPr lang="en-US" altLang="zh-CN" dirty="0"/>
              <a:t>19</a:t>
            </a:r>
            <a:r>
              <a:rPr lang="zh-CN" altLang="en-US" b="0" dirty="0"/>
              <a:t>个</a:t>
            </a:r>
            <a:r>
              <a:rPr lang="en-US" altLang="zh-CN" dirty="0">
                <a:latin typeface="+mn-ea"/>
                <a:ea typeface="+mn-ea"/>
              </a:rPr>
              <a:t>……</a:t>
            </a:r>
            <a:endParaRPr lang="zh-CN" altLang="en-US" b="0" dirty="0">
              <a:latin typeface="+mn-ea"/>
              <a:ea typeface="+mn-ea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2495600" y="2667109"/>
            <a:ext cx="360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23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8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95400" y="414824"/>
            <a:ext cx="63436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0" i="0" u="none" strike="noStrike" baseline="0" dirty="0">
                <a:solidFill>
                  <a:srgbClr val="3333CC"/>
                </a:solidFill>
                <a:latin typeface="+mj-ea"/>
                <a:ea typeface="+mj-ea"/>
              </a:rPr>
              <a:t>下面是小丽整理的“知识图”：</a:t>
            </a:r>
            <a:endParaRPr lang="zh-CN" altLang="en-US" sz="40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5087888" y="1124744"/>
            <a:ext cx="1728192" cy="648072"/>
          </a:xfrm>
          <a:prstGeom prst="roundRect">
            <a:avLst/>
          </a:prstGeom>
          <a:solidFill>
            <a:srgbClr val="FEEFD0"/>
          </a:solidFill>
          <a:ln w="19050">
            <a:solidFill>
              <a:srgbClr val="F6903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平均分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3503712" y="2376581"/>
            <a:ext cx="2088232" cy="648072"/>
          </a:xfrm>
          <a:prstGeom prst="roundRect">
            <a:avLst/>
          </a:prstGeom>
          <a:solidFill>
            <a:srgbClr val="FEEFD0"/>
          </a:solidFill>
          <a:ln w="19050">
            <a:solidFill>
              <a:srgbClr val="F6903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表内除法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6312026" y="2376581"/>
            <a:ext cx="2880320" cy="648072"/>
          </a:xfrm>
          <a:prstGeom prst="roundRect">
            <a:avLst/>
          </a:prstGeom>
          <a:solidFill>
            <a:srgbClr val="FEEFD0"/>
          </a:solidFill>
          <a:ln w="19050">
            <a:solidFill>
              <a:srgbClr val="F6903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有余数的除法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箭头连接符 14"/>
          <p:cNvCxnSpPr>
            <a:stCxn id="11" idx="2"/>
          </p:cNvCxnSpPr>
          <p:nvPr/>
        </p:nvCxnSpPr>
        <p:spPr>
          <a:xfrm flipH="1">
            <a:off x="5087888" y="1772816"/>
            <a:ext cx="864096" cy="603765"/>
          </a:xfrm>
          <a:prstGeom prst="straightConnector1">
            <a:avLst/>
          </a:prstGeom>
          <a:solidFill>
            <a:srgbClr val="FEEFD0"/>
          </a:solidFill>
          <a:ln w="19050">
            <a:solidFill>
              <a:srgbClr val="F6903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5954788" y="1772816"/>
            <a:ext cx="864096" cy="603765"/>
          </a:xfrm>
          <a:prstGeom prst="straightConnector1">
            <a:avLst/>
          </a:prstGeom>
          <a:solidFill>
            <a:srgbClr val="FEEFD0"/>
          </a:solidFill>
          <a:ln w="19050">
            <a:solidFill>
              <a:srgbClr val="F6903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文本框 17"/>
          <p:cNvSpPr txBox="1"/>
          <p:nvPr/>
        </p:nvSpPr>
        <p:spPr>
          <a:xfrm>
            <a:off x="3503712" y="1781353"/>
            <a:ext cx="18906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  <a:ea typeface="+mn-ea"/>
              </a:rPr>
              <a:t>没有剩余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82955" y="1781353"/>
            <a:ext cx="18906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  <a:ea typeface="+mn-ea"/>
              </a:rPr>
              <a:t>有剩余</a:t>
            </a:r>
            <a:endParaRPr lang="zh-CN" altLang="en-US" sz="2800" b="1" dirty="0">
              <a:latin typeface="+mn-ea"/>
              <a:ea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20265" y="1944533"/>
            <a:ext cx="626341" cy="265809"/>
            <a:chOff x="644040" y="2427956"/>
            <a:chExt cx="541030" cy="229604"/>
          </a:xfrm>
          <a:solidFill>
            <a:srgbClr val="FEEFD0"/>
          </a:solidFill>
        </p:grpSpPr>
        <p:sp>
          <p:nvSpPr>
            <p:cNvPr id="21" name="椭圆 20"/>
            <p:cNvSpPr/>
            <p:nvPr/>
          </p:nvSpPr>
          <p:spPr>
            <a:xfrm>
              <a:off x="644040" y="2427956"/>
              <a:ext cx="229604" cy="229604"/>
            </a:xfrm>
            <a:prstGeom prst="ellipse">
              <a:avLst/>
            </a:prstGeom>
            <a:grpFill/>
            <a:ln>
              <a:solidFill>
                <a:srgbClr val="F6903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955466" y="2427956"/>
              <a:ext cx="229604" cy="229604"/>
            </a:xfrm>
            <a:prstGeom prst="ellipse">
              <a:avLst/>
            </a:prstGeom>
            <a:grpFill/>
            <a:ln>
              <a:solidFill>
                <a:srgbClr val="F6903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66391" y="1944534"/>
            <a:ext cx="609617" cy="265808"/>
            <a:chOff x="1343960" y="2427956"/>
            <a:chExt cx="526584" cy="229604"/>
          </a:xfrm>
          <a:solidFill>
            <a:srgbClr val="FEEFD0"/>
          </a:solidFill>
        </p:grpSpPr>
        <p:sp>
          <p:nvSpPr>
            <p:cNvPr id="24" name="椭圆 23"/>
            <p:cNvSpPr/>
            <p:nvPr/>
          </p:nvSpPr>
          <p:spPr>
            <a:xfrm>
              <a:off x="1343960" y="2427956"/>
              <a:ext cx="229604" cy="229604"/>
            </a:xfrm>
            <a:prstGeom prst="ellipse">
              <a:avLst/>
            </a:prstGeom>
            <a:grpFill/>
            <a:ln>
              <a:solidFill>
                <a:srgbClr val="F6903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640940" y="2427956"/>
              <a:ext cx="229604" cy="229604"/>
            </a:xfrm>
            <a:prstGeom prst="ellipse">
              <a:avLst/>
            </a:prstGeom>
            <a:grpFill/>
            <a:ln>
              <a:solidFill>
                <a:srgbClr val="F6903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095793" y="1944533"/>
            <a:ext cx="622901" cy="265809"/>
            <a:chOff x="2034564" y="2427956"/>
            <a:chExt cx="538058" cy="229604"/>
          </a:xfrm>
          <a:solidFill>
            <a:srgbClr val="FEEFD0"/>
          </a:solidFill>
        </p:grpSpPr>
        <p:sp>
          <p:nvSpPr>
            <p:cNvPr id="26" name="椭圆 25"/>
            <p:cNvSpPr/>
            <p:nvPr/>
          </p:nvSpPr>
          <p:spPr>
            <a:xfrm>
              <a:off x="2034564" y="2427956"/>
              <a:ext cx="229604" cy="229604"/>
            </a:xfrm>
            <a:prstGeom prst="ellipse">
              <a:avLst/>
            </a:prstGeom>
            <a:grpFill/>
            <a:ln>
              <a:solidFill>
                <a:srgbClr val="F6903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2343018" y="2427956"/>
              <a:ext cx="229604" cy="229604"/>
            </a:xfrm>
            <a:prstGeom prst="ellipse">
              <a:avLst/>
            </a:prstGeom>
            <a:grpFill/>
            <a:ln>
              <a:solidFill>
                <a:srgbClr val="F6903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838479" y="1944533"/>
            <a:ext cx="609401" cy="265809"/>
            <a:chOff x="2731969" y="2427956"/>
            <a:chExt cx="526397" cy="229604"/>
          </a:xfrm>
          <a:solidFill>
            <a:srgbClr val="FEEFD0"/>
          </a:solidFill>
        </p:grpSpPr>
        <p:sp>
          <p:nvSpPr>
            <p:cNvPr id="28" name="椭圆 27"/>
            <p:cNvSpPr/>
            <p:nvPr/>
          </p:nvSpPr>
          <p:spPr>
            <a:xfrm>
              <a:off x="2731969" y="2427956"/>
              <a:ext cx="229604" cy="229604"/>
            </a:xfrm>
            <a:prstGeom prst="ellipse">
              <a:avLst/>
            </a:prstGeom>
            <a:grpFill/>
            <a:ln>
              <a:solidFill>
                <a:srgbClr val="F6903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3028762" y="2427956"/>
              <a:ext cx="229604" cy="229604"/>
            </a:xfrm>
            <a:prstGeom prst="ellipse">
              <a:avLst/>
            </a:prstGeom>
            <a:grpFill/>
            <a:ln>
              <a:solidFill>
                <a:srgbClr val="F6903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594360" y="1872525"/>
            <a:ext cx="683896" cy="404604"/>
          </a:xfrm>
          <a:prstGeom prst="rect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330965" y="1872525"/>
            <a:ext cx="683896" cy="404604"/>
          </a:xfrm>
          <a:prstGeom prst="rect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067570" y="1872525"/>
            <a:ext cx="683896" cy="404604"/>
          </a:xfrm>
          <a:prstGeom prst="rect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2804175" y="1872525"/>
            <a:ext cx="683896" cy="404604"/>
          </a:xfrm>
          <a:prstGeom prst="rect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1402295" y="2366744"/>
            <a:ext cx="1548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+mn-lt"/>
              </a:rPr>
              <a:t>8÷2=4</a:t>
            </a:r>
            <a:endParaRPr lang="zh-CN" altLang="en-US" sz="3200" b="1" dirty="0">
              <a:latin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8328660" y="1872396"/>
            <a:ext cx="2859367" cy="404733"/>
            <a:chOff x="8328660" y="1988711"/>
            <a:chExt cx="2859367" cy="404733"/>
          </a:xfrm>
        </p:grpSpPr>
        <p:sp>
          <p:nvSpPr>
            <p:cNvPr id="40" name="椭圆 39"/>
            <p:cNvSpPr/>
            <p:nvPr/>
          </p:nvSpPr>
          <p:spPr>
            <a:xfrm>
              <a:off x="8360412" y="2060848"/>
              <a:ext cx="265809" cy="265809"/>
            </a:xfrm>
            <a:prstGeom prst="ellipse">
              <a:avLst/>
            </a:prstGeom>
            <a:solidFill>
              <a:srgbClr val="FEEFD0"/>
            </a:solidFill>
            <a:ln>
              <a:solidFill>
                <a:srgbClr val="F6903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8726385" y="2060848"/>
              <a:ext cx="265809" cy="265809"/>
            </a:xfrm>
            <a:prstGeom prst="ellipse">
              <a:avLst/>
            </a:prstGeom>
            <a:solidFill>
              <a:srgbClr val="FEEFD0"/>
            </a:solidFill>
            <a:ln>
              <a:solidFill>
                <a:srgbClr val="F6903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9092358" y="2060848"/>
              <a:ext cx="265808" cy="265808"/>
            </a:xfrm>
            <a:prstGeom prst="ellipse">
              <a:avLst/>
            </a:prstGeom>
            <a:solidFill>
              <a:srgbClr val="FEEFD0"/>
            </a:solidFill>
            <a:ln>
              <a:solidFill>
                <a:srgbClr val="F6903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9458330" y="2060848"/>
              <a:ext cx="265808" cy="265808"/>
            </a:xfrm>
            <a:prstGeom prst="ellipse">
              <a:avLst/>
            </a:prstGeom>
            <a:solidFill>
              <a:srgbClr val="FEEFD0"/>
            </a:solidFill>
            <a:ln>
              <a:solidFill>
                <a:srgbClr val="F6903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9824302" y="2060848"/>
              <a:ext cx="265809" cy="265809"/>
            </a:xfrm>
            <a:prstGeom prst="ellipse">
              <a:avLst/>
            </a:prstGeom>
            <a:solidFill>
              <a:srgbClr val="FEEFD0"/>
            </a:solidFill>
            <a:ln>
              <a:solidFill>
                <a:srgbClr val="F6903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10190275" y="2060848"/>
              <a:ext cx="265809" cy="265809"/>
            </a:xfrm>
            <a:prstGeom prst="ellipse">
              <a:avLst/>
            </a:prstGeom>
            <a:solidFill>
              <a:srgbClr val="FEEFD0"/>
            </a:solidFill>
            <a:ln>
              <a:solidFill>
                <a:srgbClr val="F6903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0556248" y="2060848"/>
              <a:ext cx="265809" cy="265809"/>
            </a:xfrm>
            <a:prstGeom prst="ellipse">
              <a:avLst/>
            </a:prstGeom>
            <a:solidFill>
              <a:srgbClr val="FEEFD0"/>
            </a:solidFill>
            <a:ln>
              <a:solidFill>
                <a:srgbClr val="F6903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0922218" y="2060848"/>
              <a:ext cx="265809" cy="265809"/>
            </a:xfrm>
            <a:prstGeom prst="ellipse">
              <a:avLst/>
            </a:prstGeom>
            <a:solidFill>
              <a:srgbClr val="FEEFD0"/>
            </a:solidFill>
            <a:ln>
              <a:solidFill>
                <a:srgbClr val="F6903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8328660" y="1988840"/>
              <a:ext cx="1061720" cy="404604"/>
            </a:xfrm>
            <a:prstGeom prst="rect">
              <a:avLst/>
            </a:prstGeom>
            <a:noFill/>
            <a:ln w="19050"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9422132" y="1988711"/>
              <a:ext cx="1070608" cy="404604"/>
            </a:xfrm>
            <a:prstGeom prst="rect">
              <a:avLst/>
            </a:prstGeom>
            <a:noFill/>
            <a:ln w="19050"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9311999" y="2366743"/>
            <a:ext cx="27543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+mn-lt"/>
              </a:rPr>
              <a:t>8÷3=2</a:t>
            </a:r>
            <a:r>
              <a:rPr lang="en-US" altLang="zh-CN" sz="3200" b="1" dirty="0">
                <a:latin typeface="+mn-ea"/>
                <a:ea typeface="+mn-ea"/>
              </a:rPr>
              <a:t>……</a:t>
            </a:r>
            <a:r>
              <a:rPr lang="en-US" altLang="zh-CN" sz="3200" b="1" dirty="0">
                <a:latin typeface="+mn-lt"/>
              </a:rPr>
              <a:t>2</a:t>
            </a:r>
            <a:endParaRPr lang="zh-CN" altLang="en-US" sz="3200" b="1" dirty="0">
              <a:latin typeface="+mn-lt"/>
            </a:endParaRPr>
          </a:p>
        </p:txBody>
      </p:sp>
      <p:cxnSp>
        <p:nvCxnSpPr>
          <p:cNvPr id="57" name="直接箭头连接符 56"/>
          <p:cNvCxnSpPr/>
          <p:nvPr/>
        </p:nvCxnSpPr>
        <p:spPr>
          <a:xfrm>
            <a:off x="7604268" y="3124761"/>
            <a:ext cx="0" cy="350195"/>
          </a:xfrm>
          <a:prstGeom prst="straightConnector1">
            <a:avLst/>
          </a:prstGeom>
          <a:solidFill>
            <a:srgbClr val="FEEFD0"/>
          </a:solidFill>
          <a:ln w="19050">
            <a:solidFill>
              <a:srgbClr val="F6903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71" name="组合 70"/>
          <p:cNvGrpSpPr/>
          <p:nvPr/>
        </p:nvGrpSpPr>
        <p:grpSpPr>
          <a:xfrm>
            <a:off x="6507534" y="3384559"/>
            <a:ext cx="2166049" cy="2144849"/>
            <a:chOff x="3264482" y="3936630"/>
            <a:chExt cx="2166049" cy="2144849"/>
          </a:xfrm>
        </p:grpSpPr>
        <p:sp>
          <p:nvSpPr>
            <p:cNvPr id="61" name="文本框 60"/>
            <p:cNvSpPr txBox="1"/>
            <p:nvPr/>
          </p:nvSpPr>
          <p:spPr>
            <a:xfrm>
              <a:off x="4448039" y="3936630"/>
              <a:ext cx="79208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3</a:t>
              </a:r>
              <a:endParaRPr lang="zh-CN" altLang="en-US" sz="1600" dirty="0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3935317" y="4950026"/>
              <a:ext cx="149521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1   2</a:t>
              </a:r>
              <a:endParaRPr lang="zh-CN" altLang="en-US" sz="1600" dirty="0"/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3769507" y="5515752"/>
              <a:ext cx="122466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63"/>
            <p:cNvSpPr txBox="1"/>
            <p:nvPr/>
          </p:nvSpPr>
          <p:spPr>
            <a:xfrm>
              <a:off x="4448039" y="5496704"/>
              <a:ext cx="79208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</a:t>
              </a:r>
              <a:endParaRPr lang="zh-CN" altLang="en-US" sz="1600" dirty="0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3264482" y="4250317"/>
              <a:ext cx="2166049" cy="1096703"/>
              <a:chOff x="2177453" y="2956252"/>
              <a:chExt cx="2166049" cy="1096703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2177453" y="2956252"/>
                <a:ext cx="1724606" cy="1096703"/>
                <a:chOff x="3067485" y="2885985"/>
                <a:chExt cx="1724606" cy="1096703"/>
              </a:xfrm>
            </p:grpSpPr>
            <p:cxnSp>
              <p:nvCxnSpPr>
                <p:cNvPr id="69" name="直接连接符 68"/>
                <p:cNvCxnSpPr/>
                <p:nvPr/>
              </p:nvCxnSpPr>
              <p:spPr>
                <a:xfrm>
                  <a:off x="3598967" y="3115568"/>
                  <a:ext cx="1193124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0" name="弧形 69"/>
                <p:cNvSpPr/>
                <p:nvPr/>
              </p:nvSpPr>
              <p:spPr>
                <a:xfrm rot="5871805">
                  <a:off x="2798404" y="3155066"/>
                  <a:ext cx="1096703" cy="558541"/>
                </a:xfrm>
                <a:prstGeom prst="arc">
                  <a:avLst>
                    <a:gd name="adj1" fmla="val 12674334"/>
                    <a:gd name="adj2" fmla="val 19157524"/>
                  </a:avLst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7" name="文本框 66"/>
              <p:cNvSpPr txBox="1"/>
              <p:nvPr/>
            </p:nvSpPr>
            <p:spPr>
              <a:xfrm>
                <a:off x="2197687" y="3203004"/>
                <a:ext cx="792088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4</a:t>
                </a:r>
                <a:endParaRPr lang="zh-CN" altLang="en-US" sz="1600" dirty="0"/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2848288" y="3189681"/>
                <a:ext cx="1495214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1   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endParaRPr lang="zh-CN" altLang="en-US" sz="1600" dirty="0"/>
              </a:p>
            </p:txBody>
          </p:sp>
        </p:grpSp>
      </p:grpSp>
      <p:sp>
        <p:nvSpPr>
          <p:cNvPr id="76" name="文本框 75"/>
          <p:cNvSpPr txBox="1"/>
          <p:nvPr/>
        </p:nvSpPr>
        <p:spPr>
          <a:xfrm>
            <a:off x="8570001" y="3418806"/>
            <a:ext cx="2880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+mn-ea"/>
                <a:ea typeface="+mn-ea"/>
              </a:rPr>
              <a:t>解决实际问题</a:t>
            </a:r>
            <a:endParaRPr lang="zh-CN" altLang="en-US" sz="2800" b="1" dirty="0">
              <a:latin typeface="+mn-ea"/>
              <a:ea typeface="+mn-ea"/>
            </a:endParaRPr>
          </a:p>
        </p:txBody>
      </p:sp>
      <p:cxnSp>
        <p:nvCxnSpPr>
          <p:cNvPr id="93" name="直接箭头连接符 92"/>
          <p:cNvCxnSpPr/>
          <p:nvPr/>
        </p:nvCxnSpPr>
        <p:spPr>
          <a:xfrm>
            <a:off x="7604268" y="5472925"/>
            <a:ext cx="0" cy="350195"/>
          </a:xfrm>
          <a:prstGeom prst="straightConnector1">
            <a:avLst/>
          </a:prstGeom>
          <a:solidFill>
            <a:srgbClr val="FEEFD0"/>
          </a:solidFill>
          <a:ln w="19050">
            <a:solidFill>
              <a:srgbClr val="F6903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4" name="文本框 93"/>
          <p:cNvSpPr txBox="1"/>
          <p:nvPr/>
        </p:nvSpPr>
        <p:spPr>
          <a:xfrm>
            <a:off x="6782955" y="5823120"/>
            <a:ext cx="26753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  <a:ea typeface="+mn-ea"/>
              </a:rPr>
              <a:t>余数</a:t>
            </a:r>
            <a:r>
              <a:rPr lang="en-US" altLang="zh-CN" sz="3200" b="1" dirty="0">
                <a:latin typeface="+mn-lt"/>
                <a:ea typeface="+mn-ea"/>
              </a:rPr>
              <a:t>&lt;</a:t>
            </a:r>
            <a:r>
              <a:rPr lang="zh-CN" altLang="en-US" sz="3200" b="1" dirty="0">
                <a:latin typeface="+mn-ea"/>
                <a:ea typeface="+mn-ea"/>
              </a:rPr>
              <a:t>除数</a:t>
            </a:r>
            <a:endParaRPr lang="zh-CN" altLang="en-US" sz="3200" b="1" dirty="0">
              <a:latin typeface="+mn-ea"/>
              <a:ea typeface="+mn-ea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3610335" y="3501008"/>
            <a:ext cx="3243064" cy="1665014"/>
            <a:chOff x="3287688" y="3935317"/>
            <a:chExt cx="3243064" cy="1665014"/>
          </a:xfrm>
        </p:grpSpPr>
        <p:sp>
          <p:nvSpPr>
            <p:cNvPr id="95" name="文本框 94"/>
            <p:cNvSpPr txBox="1"/>
            <p:nvPr/>
          </p:nvSpPr>
          <p:spPr>
            <a:xfrm>
              <a:off x="3287688" y="3961739"/>
              <a:ext cx="324306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+mn-lt"/>
                  <a:ea typeface="+mn-ea"/>
                </a:rPr>
                <a:t>想：      </a:t>
              </a:r>
              <a:r>
                <a:rPr lang="en-US" altLang="zh-CN" sz="2800" b="1" dirty="0">
                  <a:latin typeface="+mn-lt"/>
                  <a:ea typeface="+mn-ea"/>
                </a:rPr>
                <a:t>×4 &lt; 13</a:t>
              </a:r>
              <a:endParaRPr lang="zh-CN" altLang="en-US" sz="2800" b="1" dirty="0">
                <a:latin typeface="+mn-lt"/>
                <a:ea typeface="+mn-ea"/>
              </a:endParaRP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3719736" y="3935317"/>
              <a:ext cx="2117605" cy="1665014"/>
              <a:chOff x="3719736" y="3935317"/>
              <a:chExt cx="2117605" cy="1665014"/>
            </a:xfrm>
          </p:grpSpPr>
          <p:sp>
            <p:nvSpPr>
              <p:cNvPr id="96" name="矩形 95"/>
              <p:cNvSpPr/>
              <p:nvPr/>
            </p:nvSpPr>
            <p:spPr>
              <a:xfrm>
                <a:off x="4034677" y="3935317"/>
                <a:ext cx="576064" cy="57606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F69037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hangingPunct="1"/>
                <a:endParaRPr lang="zh-CN" altLang="en-US" sz="32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7" name="直接箭头连接符 96"/>
              <p:cNvCxnSpPr/>
              <p:nvPr/>
            </p:nvCxnSpPr>
            <p:spPr>
              <a:xfrm flipV="1">
                <a:off x="4322709" y="4599506"/>
                <a:ext cx="0" cy="437925"/>
              </a:xfrm>
              <a:prstGeom prst="straightConnector1">
                <a:avLst/>
              </a:prstGeom>
              <a:solidFill>
                <a:srgbClr val="FEEFD0"/>
              </a:solidFill>
              <a:ln w="19050">
                <a:solidFill>
                  <a:srgbClr val="F69037"/>
                </a:solidFill>
                <a:headEnd type="none" w="med" len="med"/>
                <a:tailEnd type="triangle" w="med" len="med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9" name="文本框 98"/>
              <p:cNvSpPr txBox="1"/>
              <p:nvPr/>
            </p:nvSpPr>
            <p:spPr>
              <a:xfrm>
                <a:off x="3719736" y="5077111"/>
                <a:ext cx="2117605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+mn-ea"/>
                    <a:ea typeface="+mn-ea"/>
                  </a:rPr>
                  <a:t>最大的</a:t>
                </a:r>
                <a:endParaRPr lang="zh-CN" altLang="en-US" sz="2800" b="1" dirty="0">
                  <a:latin typeface="+mn-ea"/>
                  <a:ea typeface="+mn-ea"/>
                </a:endParaRPr>
              </a:p>
            </p:txBody>
          </p:sp>
        </p:grpSp>
      </p:grpSp>
      <p:sp>
        <p:nvSpPr>
          <p:cNvPr id="111" name="文本框 110"/>
          <p:cNvSpPr txBox="1"/>
          <p:nvPr/>
        </p:nvSpPr>
        <p:spPr>
          <a:xfrm>
            <a:off x="695400" y="5299145"/>
            <a:ext cx="6000734" cy="11440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0" i="0" u="none" strike="noStrike" baseline="0">
                <a:latin typeface="+mj-ea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rgbClr val="3333CC"/>
                </a:solidFill>
              </a:rPr>
              <a:t>请参考她的知识图独立制作本单元的知识图，并向大家展示</a:t>
            </a:r>
            <a:r>
              <a:rPr lang="en-US" altLang="zh-CN" dirty="0">
                <a:solidFill>
                  <a:srgbClr val="3333CC"/>
                </a:solidFill>
              </a:rPr>
              <a:t>!</a:t>
            </a:r>
            <a:endParaRPr lang="zh-CN" altLang="en-US" dirty="0">
              <a:solidFill>
                <a:srgbClr val="3333CC"/>
              </a:solidFill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>
            <a:off x="8544272" y="3140968"/>
            <a:ext cx="936104" cy="360040"/>
          </a:xfrm>
          <a:prstGeom prst="straightConnector1">
            <a:avLst/>
          </a:prstGeom>
          <a:solidFill>
            <a:srgbClr val="FEEFD0"/>
          </a:solidFill>
          <a:ln w="19050">
            <a:solidFill>
              <a:srgbClr val="F6903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7590" y="1732775"/>
            <a:ext cx="738664" cy="33663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  <a:latin typeface="+mj-ea"/>
                <a:ea typeface="+mj-ea"/>
              </a:rPr>
              <a:t>有余数的除法</a:t>
            </a:r>
            <a:endParaRPr lang="zh-CN" altLang="en-US" sz="36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43472" y="1219720"/>
            <a:ext cx="288498" cy="4392488"/>
          </a:xfrm>
          <a:prstGeom prst="leftBrace">
            <a:avLst>
              <a:gd name="adj1" fmla="val 30848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31970" y="1111708"/>
            <a:ext cx="9952440" cy="11440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200" dirty="0">
                <a:solidFill>
                  <a:srgbClr val="3333CC"/>
                </a:solidFill>
                <a:latin typeface="+mj-ea"/>
                <a:ea typeface="+mj-ea"/>
              </a:rPr>
              <a:t>含义：</a:t>
            </a:r>
            <a:r>
              <a:rPr lang="zh-CN" altLang="en-US" sz="3200" dirty="0">
                <a:latin typeface="+mj-ea"/>
                <a:ea typeface="+mj-ea"/>
              </a:rPr>
              <a:t>当平均分一些物品，有剩余且不够再分时，剩余的数叫余数，带有余数的除法就是有余数的除法。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31970" y="2341186"/>
            <a:ext cx="7416358" cy="6045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200" dirty="0">
                <a:solidFill>
                  <a:srgbClr val="3333CC"/>
                </a:solidFill>
                <a:latin typeface="+mj-ea"/>
                <a:ea typeface="+mj-ea"/>
              </a:rPr>
              <a:t>余数和除数的关系：</a:t>
            </a:r>
            <a:r>
              <a:rPr lang="zh-CN" altLang="en-US" sz="3200" dirty="0">
                <a:latin typeface="+mj-ea"/>
                <a:ea typeface="+mj-ea"/>
              </a:rPr>
              <a:t>余数</a:t>
            </a:r>
            <a:r>
              <a:rPr lang="en-US" altLang="zh-CN" sz="3200" b="1" dirty="0">
                <a:latin typeface="+mn-lt"/>
                <a:ea typeface="+mj-ea"/>
              </a:rPr>
              <a:t>&lt;</a:t>
            </a:r>
            <a:r>
              <a:rPr lang="zh-CN" altLang="en-US" sz="3200" dirty="0">
                <a:latin typeface="+mj-ea"/>
                <a:ea typeface="+mj-ea"/>
              </a:rPr>
              <a:t>除数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31970" y="3436023"/>
            <a:ext cx="2375798" cy="6045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200" dirty="0">
                <a:solidFill>
                  <a:srgbClr val="3333CC"/>
                </a:solidFill>
                <a:latin typeface="+mj-ea"/>
                <a:ea typeface="+mj-ea"/>
              </a:rPr>
              <a:t>竖式计算</a:t>
            </a:r>
            <a:endParaRPr lang="zh-CN" altLang="en-US" sz="32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3503712" y="3191312"/>
            <a:ext cx="230088" cy="1094010"/>
          </a:xfrm>
          <a:prstGeom prst="leftBrace">
            <a:avLst>
              <a:gd name="adj1" fmla="val 30848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733800" y="3031221"/>
            <a:ext cx="4301181" cy="6045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200" dirty="0">
                <a:latin typeface="+mj-ea"/>
                <a:ea typeface="+mj-ea"/>
              </a:rPr>
              <a:t>一商二乘三减四比较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33800" y="3815540"/>
            <a:ext cx="5530552" cy="582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200" dirty="0">
                <a:latin typeface="+mj-ea"/>
                <a:ea typeface="+mj-ea"/>
              </a:rPr>
              <a:t>被除数＝除数</a:t>
            </a:r>
            <a:r>
              <a:rPr lang="en-US" altLang="zh-CN" sz="3200" dirty="0">
                <a:latin typeface="+mj-ea"/>
                <a:ea typeface="+mj-ea"/>
              </a:rPr>
              <a:t>×</a:t>
            </a:r>
            <a:r>
              <a:rPr lang="zh-CN" altLang="en-US" sz="3200" dirty="0">
                <a:latin typeface="+mj-ea"/>
                <a:ea typeface="+mj-ea"/>
              </a:rPr>
              <a:t>商＋余数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1970" y="5149480"/>
            <a:ext cx="2375798" cy="60458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200" dirty="0">
                <a:solidFill>
                  <a:srgbClr val="3333CC"/>
                </a:solidFill>
                <a:latin typeface="+mj-ea"/>
                <a:ea typeface="+mj-ea"/>
              </a:rPr>
              <a:t>解决问题</a:t>
            </a:r>
            <a:endParaRPr lang="zh-CN" altLang="en-US" sz="32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3503712" y="4679322"/>
            <a:ext cx="230088" cy="1544904"/>
          </a:xfrm>
          <a:prstGeom prst="leftBrace">
            <a:avLst>
              <a:gd name="adj1" fmla="val 30848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733800" y="4517210"/>
            <a:ext cx="4436368" cy="582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200" dirty="0">
                <a:latin typeface="+mj-ea"/>
                <a:ea typeface="+mj-ea"/>
              </a:rPr>
              <a:t>“进一法”解决问题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33800" y="5157939"/>
            <a:ext cx="4436368" cy="582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200" dirty="0">
                <a:latin typeface="+mj-ea"/>
                <a:ea typeface="+mj-ea"/>
              </a:rPr>
              <a:t>“去尾法”解决问题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33800" y="5798668"/>
            <a:ext cx="2578224" cy="582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200" dirty="0">
                <a:latin typeface="+mj-ea"/>
                <a:ea typeface="+mj-ea"/>
              </a:rPr>
              <a:t>周期问题</a:t>
            </a:r>
            <a:endParaRPr lang="zh-CN" altLang="en-US" sz="32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/>
      <p:bldP spid="7" grpId="0"/>
      <p:bldP spid="8" grpId="0" animBg="1"/>
      <p:bldP spid="9" grpId="0"/>
      <p:bldP spid="10" grpId="0"/>
      <p:bldP spid="12" grpId="0"/>
      <p:bldP spid="13" grpId="0" animBg="1"/>
      <p:bldP spid="14" grpId="0"/>
      <p:bldP spid="15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复习回顾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3882" y="3506822"/>
            <a:ext cx="2474998" cy="2659819"/>
          </a:xfrm>
          <a:prstGeom prst="rect">
            <a:avLst/>
          </a:prstGeom>
        </p:spPr>
      </p:pic>
      <p:sp>
        <p:nvSpPr>
          <p:cNvPr id="10" name="对话气泡: 圆角矩形 9"/>
          <p:cNvSpPr/>
          <p:nvPr/>
        </p:nvSpPr>
        <p:spPr>
          <a:xfrm>
            <a:off x="1885540" y="1515358"/>
            <a:ext cx="8129543" cy="1913642"/>
          </a:xfrm>
          <a:prstGeom prst="wedgeRoundRectCallout">
            <a:avLst>
              <a:gd name="adj1" fmla="val 38557"/>
              <a:gd name="adj2" fmla="val 77446"/>
              <a:gd name="adj3" fmla="val 16667"/>
            </a:avLst>
          </a:prstGeom>
          <a:solidFill>
            <a:sysClr val="window" lastClr="FFFFFF"/>
          </a:solidFill>
          <a:ln w="1905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121920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回顾本单元学习，你有哪些收获？说说你们学到了哪些知识？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3119448" y="2186285"/>
            <a:ext cx="6192688" cy="576064"/>
            <a:chOff x="3119448" y="4014772"/>
            <a:chExt cx="6192688" cy="576064"/>
          </a:xfrm>
        </p:grpSpPr>
        <p:grpSp>
          <p:nvGrpSpPr>
            <p:cNvPr id="17" name="组合 16"/>
            <p:cNvGrpSpPr/>
            <p:nvPr/>
          </p:nvGrpSpPr>
          <p:grpSpPr>
            <a:xfrm>
              <a:off x="3119448" y="4014772"/>
              <a:ext cx="1296144" cy="576064"/>
              <a:chOff x="1631504" y="2852936"/>
              <a:chExt cx="1296144" cy="576064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1631504" y="2852936"/>
                <a:ext cx="576064" cy="576064"/>
              </a:xfrm>
              <a:prstGeom prst="ellips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351584" y="2852936"/>
                <a:ext cx="576064" cy="576064"/>
              </a:xfrm>
              <a:prstGeom prst="ellips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4991656" y="4014772"/>
              <a:ext cx="1296144" cy="576064"/>
              <a:chOff x="3592657" y="2852936"/>
              <a:chExt cx="1296144" cy="576064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592657" y="2852936"/>
                <a:ext cx="576064" cy="576064"/>
              </a:xfrm>
              <a:prstGeom prst="ellips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312737" y="2852936"/>
                <a:ext cx="576064" cy="576064"/>
              </a:xfrm>
              <a:prstGeom prst="ellips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863864" y="4014772"/>
              <a:ext cx="1296144" cy="576064"/>
              <a:chOff x="5375920" y="2852936"/>
              <a:chExt cx="1296144" cy="576064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5375920" y="2852936"/>
                <a:ext cx="576064" cy="576064"/>
              </a:xfrm>
              <a:prstGeom prst="ellips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6096000" y="2852936"/>
                <a:ext cx="576064" cy="576064"/>
              </a:xfrm>
              <a:prstGeom prst="ellips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8736072" y="4014772"/>
              <a:ext cx="576064" cy="576064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67408" y="1178173"/>
            <a:ext cx="11297530" cy="646331"/>
            <a:chOff x="767408" y="3070701"/>
            <a:chExt cx="11297530" cy="646331"/>
          </a:xfrm>
        </p:grpSpPr>
        <p:sp>
          <p:nvSpPr>
            <p:cNvPr id="7" name="文本框 6"/>
            <p:cNvSpPr txBox="1"/>
            <p:nvPr/>
          </p:nvSpPr>
          <p:spPr>
            <a:xfrm>
              <a:off x="767408" y="3070701"/>
              <a:ext cx="1129753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latin typeface="+mn-lt"/>
                  <a:ea typeface="+mn-ea"/>
                </a:rPr>
                <a:t>7</a:t>
              </a:r>
              <a:r>
                <a:rPr lang="zh-CN" altLang="en-US" sz="3600" b="1" dirty="0">
                  <a:latin typeface="+mn-lt"/>
                  <a:ea typeface="+mn-ea"/>
                </a:rPr>
                <a:t>个      ，每</a:t>
              </a:r>
              <a:r>
                <a:rPr lang="en-US" altLang="zh-CN" sz="3600" b="1" dirty="0">
                  <a:latin typeface="+mn-lt"/>
                  <a:ea typeface="+mn-ea"/>
                </a:rPr>
                <a:t>2</a:t>
              </a:r>
              <a:r>
                <a:rPr lang="zh-CN" altLang="en-US" sz="3600" b="1" dirty="0">
                  <a:latin typeface="+mn-lt"/>
                  <a:ea typeface="+mn-ea"/>
                </a:rPr>
                <a:t>个为一份，可以分成几份？还剩几个？</a:t>
              </a:r>
              <a:endParaRPr lang="zh-CN" altLang="en-US" sz="3600" b="1" dirty="0">
                <a:latin typeface="+mn-lt"/>
                <a:ea typeface="+mn-ea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631504" y="3105834"/>
              <a:ext cx="576064" cy="576064"/>
            </a:xfrm>
            <a:prstGeom prst="ellipse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椭圆 18"/>
          <p:cNvSpPr/>
          <p:nvPr/>
        </p:nvSpPr>
        <p:spPr>
          <a:xfrm>
            <a:off x="2879864" y="1970261"/>
            <a:ext cx="1751752" cy="1008112"/>
          </a:xfrm>
          <a:prstGeom prst="ellipse">
            <a:avLst/>
          </a:prstGeom>
          <a:noFill/>
          <a:ln w="19050">
            <a:solidFill>
              <a:srgbClr val="F00C0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774770" y="1970261"/>
            <a:ext cx="1751752" cy="1008112"/>
          </a:xfrm>
          <a:prstGeom prst="ellipse">
            <a:avLst/>
          </a:prstGeom>
          <a:noFill/>
          <a:ln w="19050">
            <a:solidFill>
              <a:srgbClr val="F00C0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669676" y="1970261"/>
            <a:ext cx="1751752" cy="1008112"/>
          </a:xfrm>
          <a:prstGeom prst="ellipse">
            <a:avLst/>
          </a:prstGeom>
          <a:noFill/>
          <a:ln w="19050">
            <a:solidFill>
              <a:srgbClr val="F00C0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860928" y="3194397"/>
            <a:ext cx="73097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7 ÷ 2 = 3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（份）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1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4813" y="4158561"/>
            <a:ext cx="2093381" cy="2249703"/>
          </a:xfrm>
          <a:prstGeom prst="rect">
            <a:avLst/>
          </a:prstGeom>
        </p:spPr>
      </p:pic>
      <p:sp>
        <p:nvSpPr>
          <p:cNvPr id="29" name="圆角矩形标注 5"/>
          <p:cNvSpPr/>
          <p:nvPr/>
        </p:nvSpPr>
        <p:spPr bwMode="auto">
          <a:xfrm>
            <a:off x="2441145" y="5312430"/>
            <a:ext cx="7309710" cy="686592"/>
          </a:xfrm>
          <a:prstGeom prst="wedgeRoundRectCallout">
            <a:avLst>
              <a:gd name="adj1" fmla="val -56896"/>
              <a:gd name="adj2" fmla="val -3376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平均分时有剩余，也可以用除法表示。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730372" y="3863435"/>
            <a:ext cx="677108" cy="16537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rgbClr val="3333CC"/>
                </a:solidFill>
                <a:latin typeface="+mj-ea"/>
                <a:ea typeface="+mj-ea"/>
              </a:rPr>
              <a:t>被除数</a:t>
            </a:r>
            <a:endParaRPr lang="zh-CN" altLang="en-US" sz="32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657888" y="3863435"/>
            <a:ext cx="677108" cy="16537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rgbClr val="3333CC"/>
                </a:solidFill>
                <a:latin typeface="+mj-ea"/>
                <a:ea typeface="+mj-ea"/>
              </a:rPr>
              <a:t>除数</a:t>
            </a:r>
            <a:endParaRPr lang="zh-CN" altLang="en-US" sz="32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436216" y="3863435"/>
            <a:ext cx="677108" cy="16537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rgbClr val="3333CC"/>
                </a:solidFill>
                <a:latin typeface="+mj-ea"/>
                <a:ea typeface="+mj-ea"/>
              </a:rPr>
              <a:t>商</a:t>
            </a:r>
            <a:endParaRPr lang="zh-CN" altLang="en-US" sz="32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916968" y="3863435"/>
            <a:ext cx="677108" cy="16537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rgbClr val="3333CC"/>
                </a:solidFill>
                <a:latin typeface="+mj-ea"/>
                <a:ea typeface="+mj-ea"/>
              </a:rPr>
              <a:t>余数</a:t>
            </a:r>
            <a:endParaRPr lang="zh-CN" altLang="en-US" sz="32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880185" y="4086656"/>
            <a:ext cx="4124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+mn-lt"/>
                <a:ea typeface="+mj-ea"/>
              </a:rPr>
              <a:t>读作：</a:t>
            </a:r>
            <a:r>
              <a:rPr lang="en-US" altLang="zh-CN" sz="2800" b="1" dirty="0">
                <a:latin typeface="+mn-lt"/>
                <a:ea typeface="+mj-ea"/>
              </a:rPr>
              <a:t>7</a:t>
            </a:r>
            <a:r>
              <a:rPr lang="zh-CN" altLang="en-US" sz="2800" dirty="0">
                <a:latin typeface="+mn-lt"/>
                <a:ea typeface="+mj-ea"/>
              </a:rPr>
              <a:t>除以</a:t>
            </a:r>
            <a:r>
              <a:rPr lang="en-US" altLang="zh-CN" sz="2800" b="1" dirty="0">
                <a:latin typeface="+mn-lt"/>
                <a:ea typeface="+mj-ea"/>
              </a:rPr>
              <a:t>2</a:t>
            </a:r>
            <a:r>
              <a:rPr lang="zh-CN" altLang="en-US" sz="2800" dirty="0">
                <a:latin typeface="+mn-lt"/>
                <a:ea typeface="+mj-ea"/>
              </a:rPr>
              <a:t>等于</a:t>
            </a:r>
            <a:r>
              <a:rPr lang="en-US" altLang="zh-CN" sz="2800" b="1" dirty="0">
                <a:latin typeface="+mn-lt"/>
                <a:ea typeface="+mj-ea"/>
              </a:rPr>
              <a:t>3</a:t>
            </a:r>
            <a:r>
              <a:rPr lang="zh-CN" altLang="en-US" sz="2800" dirty="0">
                <a:latin typeface="+mn-lt"/>
                <a:ea typeface="+mj-ea"/>
              </a:rPr>
              <a:t>余</a:t>
            </a:r>
            <a:r>
              <a:rPr lang="en-US" altLang="zh-CN" sz="2800" b="1" dirty="0">
                <a:latin typeface="+mn-lt"/>
                <a:ea typeface="+mj-ea"/>
              </a:rPr>
              <a:t>1</a:t>
            </a:r>
            <a:endParaRPr lang="zh-CN" altLang="en-US" sz="2800" b="1" dirty="0"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7" grpId="0"/>
      <p:bldP spid="29" grpId="0" animBg="1"/>
      <p:bldP spid="30" grpId="0"/>
      <p:bldP spid="31" grpId="0"/>
      <p:bldP spid="32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7408" y="587253"/>
            <a:ext cx="106571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+mn-lt"/>
                <a:ea typeface="+mn-ea"/>
              </a:rPr>
              <a:t>列竖式计算：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45333" y="587253"/>
            <a:ext cx="3600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+mn-lt"/>
                <a:ea typeface="+mn-ea"/>
              </a:rPr>
              <a:t>13÷4=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1869" y="1305592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14389" y="2589933"/>
            <a:ext cx="149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zh-CN" altLang="en-US" dirty="0">
              <a:solidFill>
                <a:srgbClr val="F00C08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948579" y="3213404"/>
            <a:ext cx="1346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671869" y="3214717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endParaRPr lang="zh-CN" altLang="en-US" dirty="0">
              <a:solidFill>
                <a:srgbClr val="F00C08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401661" y="1696940"/>
            <a:ext cx="2207942" cy="1096703"/>
            <a:chOff x="2135560" y="2956252"/>
            <a:chExt cx="2207942" cy="1096703"/>
          </a:xfrm>
        </p:grpSpPr>
        <p:grpSp>
          <p:nvGrpSpPr>
            <p:cNvPr id="17" name="组合 16"/>
            <p:cNvGrpSpPr/>
            <p:nvPr/>
          </p:nvGrpSpPr>
          <p:grpSpPr>
            <a:xfrm>
              <a:off x="2177453" y="2956252"/>
              <a:ext cx="1834715" cy="1096703"/>
              <a:chOff x="3067485" y="2885985"/>
              <a:chExt cx="1834715" cy="1096703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3598967" y="3115568"/>
                <a:ext cx="1303233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弧形 20"/>
              <p:cNvSpPr/>
              <p:nvPr/>
            </p:nvSpPr>
            <p:spPr>
              <a:xfrm rot="5871805">
                <a:off x="2798404" y="3155066"/>
                <a:ext cx="1096703" cy="558541"/>
              </a:xfrm>
              <a:prstGeom prst="arc">
                <a:avLst>
                  <a:gd name="adj1" fmla="val 12674334"/>
                  <a:gd name="adj2" fmla="val 20006784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2135560" y="3246938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4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848288" y="3246938"/>
              <a:ext cx="149521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   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3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364181" y="587253"/>
            <a:ext cx="24273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r>
              <a:rPr lang="en-US" altLang="zh-CN" sz="3600" b="1" dirty="0">
                <a:solidFill>
                  <a:srgbClr val="FF0000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6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67913" y="1976762"/>
            <a:ext cx="28619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3333CC"/>
                </a:solidFill>
                <a:latin typeface="+mj-ea"/>
                <a:ea typeface="+mj-ea"/>
              </a:rPr>
              <a:t>……</a:t>
            </a:r>
            <a:r>
              <a:rPr lang="zh-CN" altLang="en-US" sz="3200" dirty="0">
                <a:solidFill>
                  <a:srgbClr val="3333CC"/>
                </a:solidFill>
                <a:latin typeface="+mj-ea"/>
                <a:ea typeface="+mj-ea"/>
              </a:rPr>
              <a:t>被除数</a:t>
            </a:r>
            <a:endParaRPr lang="zh-CN" altLang="en-US" sz="32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01461" y="1976762"/>
            <a:ext cx="28619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3333CC"/>
                </a:solidFill>
                <a:latin typeface="+mj-ea"/>
                <a:ea typeface="+mj-ea"/>
              </a:rPr>
              <a:t>除数</a:t>
            </a:r>
            <a:r>
              <a:rPr lang="en-US" altLang="zh-CN" sz="3200" dirty="0">
                <a:solidFill>
                  <a:srgbClr val="3333CC"/>
                </a:solidFill>
                <a:latin typeface="+mj-ea"/>
                <a:ea typeface="+mj-ea"/>
              </a:rPr>
              <a:t>……</a:t>
            </a:r>
            <a:endParaRPr lang="zh-CN" altLang="en-US" sz="32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067913" y="1306045"/>
            <a:ext cx="2252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3333CC"/>
                </a:solidFill>
                <a:latin typeface="+mj-ea"/>
                <a:ea typeface="+mj-ea"/>
              </a:rPr>
              <a:t>……</a:t>
            </a:r>
            <a:r>
              <a:rPr lang="zh-CN" altLang="en-US" sz="3200" dirty="0">
                <a:solidFill>
                  <a:srgbClr val="3333CC"/>
                </a:solidFill>
                <a:latin typeface="+mj-ea"/>
                <a:ea typeface="+mj-ea"/>
              </a:rPr>
              <a:t>商</a:t>
            </a:r>
            <a:endParaRPr lang="zh-CN" altLang="en-US" sz="32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67913" y="2620710"/>
            <a:ext cx="34763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3333CC"/>
                </a:solidFill>
                <a:latin typeface="+mj-ea"/>
                <a:ea typeface="+mj-ea"/>
              </a:rPr>
              <a:t>……</a:t>
            </a:r>
            <a:r>
              <a:rPr lang="en-US" altLang="zh-CN" sz="3200" b="1" dirty="0">
                <a:solidFill>
                  <a:srgbClr val="3333CC"/>
                </a:solidFill>
                <a:latin typeface="+mn-lt"/>
                <a:ea typeface="+mj-ea"/>
              </a:rPr>
              <a:t>4×3</a:t>
            </a:r>
            <a:r>
              <a:rPr lang="zh-CN" altLang="en-US" sz="3200" dirty="0">
                <a:solidFill>
                  <a:srgbClr val="3333CC"/>
                </a:solidFill>
                <a:latin typeface="+mj-ea"/>
                <a:ea typeface="+mj-ea"/>
              </a:rPr>
              <a:t>的积</a:t>
            </a:r>
            <a:endParaRPr lang="zh-CN" altLang="en-US" sz="32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67913" y="3245495"/>
            <a:ext cx="2252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3333CC"/>
                </a:solidFill>
                <a:latin typeface="+mj-ea"/>
                <a:ea typeface="+mj-ea"/>
              </a:rPr>
              <a:t>……</a:t>
            </a:r>
            <a:r>
              <a:rPr lang="zh-CN" altLang="en-US" sz="3200" dirty="0">
                <a:solidFill>
                  <a:srgbClr val="3333CC"/>
                </a:solidFill>
                <a:latin typeface="+mj-ea"/>
                <a:ea typeface="+mj-ea"/>
              </a:rPr>
              <a:t>余数</a:t>
            </a:r>
            <a:endParaRPr lang="zh-CN" altLang="en-US" sz="32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58559" y="3880504"/>
            <a:ext cx="62111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计算有余数的除法时要注意：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58559" y="4504913"/>
            <a:ext cx="62111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latin typeface="+mj-ea"/>
                <a:ea typeface="+mj-ea"/>
              </a:defRPr>
            </a:lvl1pPr>
          </a:lstStyle>
          <a:p>
            <a:r>
              <a:rPr lang="en-US" altLang="zh-CN" b="1" dirty="0">
                <a:solidFill>
                  <a:srgbClr val="F00C08"/>
                </a:solidFill>
                <a:latin typeface="+mn-lt"/>
              </a:rPr>
              <a:t>1.</a:t>
            </a:r>
            <a:r>
              <a:rPr lang="zh-CN" altLang="en-US" dirty="0">
                <a:solidFill>
                  <a:srgbClr val="F00C08"/>
                </a:solidFill>
              </a:rPr>
              <a:t>余数小于除数。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58559" y="5129323"/>
            <a:ext cx="112700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latin typeface="+mj-ea"/>
                <a:ea typeface="+mj-ea"/>
              </a:defRPr>
            </a:lvl1pPr>
          </a:lstStyle>
          <a:p>
            <a:r>
              <a:rPr lang="en-US" altLang="zh-CN" b="1" dirty="0">
                <a:solidFill>
                  <a:srgbClr val="F00C08"/>
                </a:solidFill>
                <a:latin typeface="+mn-lt"/>
              </a:rPr>
              <a:t>2.</a:t>
            </a:r>
            <a:r>
              <a:rPr lang="zh-CN" altLang="en-US" dirty="0">
                <a:solidFill>
                  <a:srgbClr val="F00C08"/>
                </a:solidFill>
              </a:rPr>
              <a:t>列竖式时注意被除数、除数、商的位置，特别是商的位置。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58559" y="5753732"/>
            <a:ext cx="85337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>
                <a:latin typeface="+mj-ea"/>
                <a:ea typeface="+mj-ea"/>
              </a:defRPr>
            </a:lvl1pPr>
          </a:lstStyle>
          <a:p>
            <a:r>
              <a:rPr lang="en-US" altLang="zh-CN" b="1" dirty="0">
                <a:solidFill>
                  <a:srgbClr val="F00C08"/>
                </a:solidFill>
                <a:latin typeface="+mn-lt"/>
              </a:rPr>
              <a:t>3.</a:t>
            </a:r>
            <a:r>
              <a:rPr lang="zh-CN" altLang="en-US" dirty="0">
                <a:solidFill>
                  <a:srgbClr val="F00C08"/>
                </a:solidFill>
              </a:rPr>
              <a:t>试商要细心，最接近被除数且小于被除数。</a:t>
            </a:r>
            <a:endParaRPr lang="zh-CN" altLang="en-US" dirty="0">
              <a:solidFill>
                <a:srgbClr val="F00C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5" grpId="0"/>
      <p:bldP spid="22" grpId="0"/>
      <p:bldP spid="23" grpId="0"/>
      <p:bldP spid="24" grpId="0"/>
      <p:bldP spid="25" grpId="0"/>
      <p:bldP spid="26" grpId="0"/>
      <p:bldP spid="27" grpId="0"/>
      <p:bldP spid="29" grpId="0"/>
      <p:bldP spid="31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1384" y="1091476"/>
            <a:ext cx="11089232" cy="13002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600" b="1" dirty="0">
                <a:latin typeface="+mn-lt"/>
                <a:ea typeface="+mn-ea"/>
              </a:rPr>
              <a:t>        将</a:t>
            </a:r>
            <a:r>
              <a:rPr lang="en-US" altLang="zh-CN" sz="3600" b="1" dirty="0">
                <a:latin typeface="+mn-lt"/>
                <a:ea typeface="+mn-ea"/>
              </a:rPr>
              <a:t>50</a:t>
            </a:r>
            <a:r>
              <a:rPr lang="zh-CN" altLang="en-US" sz="3600" b="1" dirty="0">
                <a:latin typeface="+mn-lt"/>
                <a:ea typeface="+mn-ea"/>
              </a:rPr>
              <a:t>个鸡蛋装在包装盒里，</a:t>
            </a:r>
            <a:r>
              <a:rPr lang="en-US" altLang="zh-CN" sz="3600" b="1" dirty="0">
                <a:latin typeface="+mn-lt"/>
                <a:ea typeface="+mn-ea"/>
              </a:rPr>
              <a:t>8</a:t>
            </a:r>
            <a:r>
              <a:rPr lang="zh-CN" altLang="en-US" sz="3600" b="1" dirty="0">
                <a:latin typeface="+mn-lt"/>
                <a:ea typeface="+mn-ea"/>
              </a:rPr>
              <a:t>个装一盒，可以装满几盒？要准备几个包装盒才能全部装下？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23592" y="2562618"/>
            <a:ext cx="63367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en-US" altLang="zh-CN" dirty="0"/>
              <a:t>50÷8=6</a:t>
            </a:r>
            <a:r>
              <a:rPr lang="zh-CN" altLang="en-US" b="0" dirty="0"/>
              <a:t>（盒）</a:t>
            </a:r>
            <a:r>
              <a:rPr lang="en-US" altLang="zh-CN" b="0" dirty="0">
                <a:latin typeface="+mn-ea"/>
                <a:ea typeface="+mn-ea"/>
              </a:rPr>
              <a:t>……</a:t>
            </a:r>
            <a:r>
              <a:rPr lang="en-US" altLang="zh-CN" dirty="0"/>
              <a:t>2</a:t>
            </a:r>
            <a:r>
              <a:rPr lang="zh-CN" altLang="en-US" b="0" dirty="0"/>
              <a:t>（个）</a:t>
            </a:r>
            <a:endParaRPr lang="zh-CN" altLang="en-US" b="0" dirty="0"/>
          </a:p>
        </p:txBody>
      </p:sp>
      <p:sp>
        <p:nvSpPr>
          <p:cNvPr id="4" name="文本框 3"/>
          <p:cNvSpPr txBox="1"/>
          <p:nvPr/>
        </p:nvSpPr>
        <p:spPr>
          <a:xfrm>
            <a:off x="2423592" y="3325886"/>
            <a:ext cx="31683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en-US" altLang="zh-CN" dirty="0"/>
              <a:t>6+1=7</a:t>
            </a:r>
            <a:r>
              <a:rPr lang="zh-CN" altLang="en-US" b="0" dirty="0"/>
              <a:t>（盒）</a:t>
            </a:r>
            <a:endParaRPr lang="zh-CN" altLang="en-US" b="0" dirty="0"/>
          </a:p>
        </p:txBody>
      </p:sp>
      <p:sp>
        <p:nvSpPr>
          <p:cNvPr id="11" name="文本框 10"/>
          <p:cNvSpPr txBox="1"/>
          <p:nvPr/>
        </p:nvSpPr>
        <p:spPr>
          <a:xfrm>
            <a:off x="695400" y="4089154"/>
            <a:ext cx="11377264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3600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口答：可以装满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6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盒，要准备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7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个包装盒才能全部装下。</a:t>
            </a:r>
            <a:endParaRPr lang="zh-CN" altLang="en-US" sz="3600" dirty="0">
              <a:solidFill>
                <a:srgbClr val="F00C08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91544" y="5229200"/>
            <a:ext cx="7848872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进一法：</a:t>
            </a:r>
            <a:r>
              <a:rPr lang="zh-CN" altLang="en-US" sz="3600" dirty="0">
                <a:latin typeface="+mj-ea"/>
                <a:ea typeface="+mj-ea"/>
              </a:rPr>
              <a:t>租车、租船、装货（装完）</a:t>
            </a:r>
            <a:endParaRPr lang="zh-CN" altLang="en-US" sz="36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1384" y="764704"/>
            <a:ext cx="11089232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600" b="1" dirty="0">
                <a:latin typeface="+mn-lt"/>
                <a:ea typeface="+mn-ea"/>
              </a:rPr>
              <a:t>一盒面包</a:t>
            </a:r>
            <a:r>
              <a:rPr lang="en-US" altLang="zh-CN" sz="3600" b="1" dirty="0">
                <a:latin typeface="+mn-lt"/>
                <a:ea typeface="+mn-ea"/>
              </a:rPr>
              <a:t>9</a:t>
            </a:r>
            <a:r>
              <a:rPr lang="zh-CN" altLang="en-US" sz="3600" b="1" dirty="0">
                <a:latin typeface="+mn-lt"/>
                <a:ea typeface="+mn-ea"/>
              </a:rPr>
              <a:t>元，用</a:t>
            </a:r>
            <a:r>
              <a:rPr lang="en-US" altLang="zh-CN" sz="3600" b="1" dirty="0">
                <a:latin typeface="+mn-lt"/>
                <a:ea typeface="+mn-ea"/>
              </a:rPr>
              <a:t>30</a:t>
            </a:r>
            <a:r>
              <a:rPr lang="zh-CN" altLang="en-US" sz="3600" b="1" dirty="0">
                <a:latin typeface="+mn-lt"/>
                <a:ea typeface="+mn-ea"/>
              </a:rPr>
              <a:t>元可以买几盒？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79576" y="1692595"/>
            <a:ext cx="63465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30÷9=3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（盒）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3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（元）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2104" y="2598172"/>
            <a:ext cx="10033792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3600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口答：一盒面包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9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元，用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30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元可以买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盒。</a:t>
            </a:r>
            <a:endParaRPr lang="zh-CN" altLang="en-US" sz="3600" dirty="0">
              <a:solidFill>
                <a:srgbClr val="F00C08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79576" y="3550941"/>
            <a:ext cx="7632848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去尾法：</a:t>
            </a:r>
            <a:r>
              <a:rPr lang="zh-CN" altLang="en-US" sz="3600" dirty="0">
                <a:latin typeface="+mj-ea"/>
                <a:ea typeface="+mj-ea"/>
              </a:rPr>
              <a:t>买东西、做衣服、扎花束</a:t>
            </a:r>
            <a:endParaRPr lang="zh-CN" altLang="en-US" sz="3600" dirty="0">
              <a:latin typeface="+mj-ea"/>
              <a:ea typeface="+mj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4813" y="4118080"/>
            <a:ext cx="2093381" cy="2249703"/>
          </a:xfrm>
          <a:prstGeom prst="rect">
            <a:avLst/>
          </a:prstGeom>
        </p:spPr>
      </p:pic>
      <p:sp>
        <p:nvSpPr>
          <p:cNvPr id="10" name="圆角矩形标注 5"/>
          <p:cNvSpPr/>
          <p:nvPr/>
        </p:nvSpPr>
        <p:spPr bwMode="auto">
          <a:xfrm>
            <a:off x="2568191" y="4555595"/>
            <a:ext cx="9038996" cy="1374672"/>
          </a:xfrm>
          <a:prstGeom prst="wedgeRoundRectCallout">
            <a:avLst>
              <a:gd name="adj1" fmla="val -56314"/>
              <a:gd name="adj2" fmla="val -794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解决问题时，要考虑实际情况，不同的情况要用不同的方法来解答。有时要</a:t>
            </a:r>
            <a:r>
              <a:rPr lang="zh-CN" altLang="en-US" sz="3200" b="1" dirty="0">
                <a:solidFill>
                  <a:srgbClr val="F00C08"/>
                </a:solidFill>
                <a:latin typeface="+mn-lt"/>
                <a:ea typeface="楷体" panose="02010609060101010101" pitchFamily="49" charset="-122"/>
              </a:rPr>
              <a:t>进一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，有时要</a:t>
            </a:r>
            <a:r>
              <a:rPr lang="zh-CN" altLang="en-US" sz="3200" b="1" dirty="0">
                <a:solidFill>
                  <a:srgbClr val="F00C08"/>
                </a:solidFill>
                <a:latin typeface="+mn-lt"/>
                <a:ea typeface="楷体" panose="02010609060101010101" pitchFamily="49" charset="-122"/>
              </a:rPr>
              <a:t>去尾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1384" y="611131"/>
            <a:ext cx="11089232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600" b="1" dirty="0">
                <a:latin typeface="+mn-lt"/>
                <a:ea typeface="+mn-ea"/>
              </a:rPr>
              <a:t>按下面的规律摆下去，第</a:t>
            </a:r>
            <a:r>
              <a:rPr lang="en-US" altLang="zh-CN" sz="3600" b="1" dirty="0">
                <a:latin typeface="+mn-lt"/>
                <a:ea typeface="+mn-ea"/>
              </a:rPr>
              <a:t>16</a:t>
            </a:r>
            <a:r>
              <a:rPr lang="zh-CN" altLang="en-US" sz="3600" b="1" dirty="0">
                <a:latin typeface="+mn-lt"/>
                <a:ea typeface="+mn-ea"/>
              </a:rPr>
              <a:t>面小旗是什么颜色？</a:t>
            </a:r>
            <a:endParaRPr lang="zh-CN" altLang="en-US" sz="3600" b="1" dirty="0">
              <a:latin typeface="+mn-lt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984" y="1403811"/>
            <a:ext cx="10076033" cy="1143857"/>
          </a:xfrm>
          <a:prstGeom prst="rect">
            <a:avLst/>
          </a:prstGeom>
        </p:spPr>
      </p:pic>
      <p:sp>
        <p:nvSpPr>
          <p:cNvPr id="4" name="矩形: 圆角 3"/>
          <p:cNvSpPr/>
          <p:nvPr/>
        </p:nvSpPr>
        <p:spPr>
          <a:xfrm>
            <a:off x="1051560" y="1413248"/>
            <a:ext cx="2230120" cy="1140636"/>
          </a:xfrm>
          <a:prstGeom prst="roundRect">
            <a:avLst>
              <a:gd name="adj" fmla="val 13741"/>
            </a:avLst>
          </a:prstGeom>
          <a:noFill/>
          <a:ln w="19050">
            <a:solidFill>
              <a:srgbClr val="F00C0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711624" y="2705364"/>
            <a:ext cx="63367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en-US" altLang="zh-CN" dirty="0"/>
              <a:t>16÷3=5</a:t>
            </a:r>
            <a:r>
              <a:rPr lang="zh-CN" altLang="en-US" b="0" dirty="0"/>
              <a:t>（组）</a:t>
            </a:r>
            <a:r>
              <a:rPr lang="en-US" altLang="zh-CN" b="0" dirty="0">
                <a:latin typeface="+mn-ea"/>
                <a:ea typeface="+mn-ea"/>
              </a:rPr>
              <a:t>……</a:t>
            </a:r>
            <a:r>
              <a:rPr lang="en-US" altLang="zh-CN" dirty="0"/>
              <a:t>1</a:t>
            </a:r>
            <a:r>
              <a:rPr lang="zh-CN" altLang="en-US" b="0" dirty="0"/>
              <a:t>（面）</a:t>
            </a:r>
            <a:endParaRPr lang="zh-CN" altLang="en-US" b="0" dirty="0"/>
          </a:p>
        </p:txBody>
      </p:sp>
      <p:sp>
        <p:nvSpPr>
          <p:cNvPr id="6" name="文本框 5"/>
          <p:cNvSpPr txBox="1"/>
          <p:nvPr/>
        </p:nvSpPr>
        <p:spPr>
          <a:xfrm>
            <a:off x="1343472" y="3476821"/>
            <a:ext cx="9289032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3600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口答：余数是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，第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16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面小旗是黄色的。</a:t>
            </a:r>
            <a:endParaRPr lang="zh-CN" altLang="en-US" sz="3600" dirty="0">
              <a:solidFill>
                <a:srgbClr val="F00C08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847528" y="4295470"/>
            <a:ext cx="74106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+mn-ea"/>
              </a:rPr>
              <a:t>总数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</a:rPr>
              <a:t>÷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+mn-ea"/>
              </a:rPr>
              <a:t>每组个数</a:t>
            </a:r>
            <a:r>
              <a:rPr lang="en-US" altLang="zh-CN" sz="3600" b="1" kern="0" dirty="0">
                <a:solidFill>
                  <a:srgbClr val="002060"/>
                </a:solidFill>
                <a:latin typeface="+mn-lt"/>
                <a:ea typeface="+mn-ea"/>
              </a:rPr>
              <a:t>=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+mn-ea"/>
              </a:rPr>
              <a:t>组数……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</a:rPr>
              <a:t>余几个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027548" y="5102838"/>
            <a:ext cx="8136904" cy="114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</a:pPr>
            <a:r>
              <a:rPr lang="zh-CN" altLang="en-US" sz="3200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余数是几，对应一组中的第几个；</a:t>
            </a:r>
            <a:endParaRPr lang="zh-CN" altLang="en-US" sz="3200" b="1" dirty="0">
              <a:solidFill>
                <a:srgbClr val="33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14000"/>
              </a:lnSpc>
            </a:pPr>
            <a:r>
              <a:rPr lang="zh-CN" altLang="en-US" sz="3200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没有余数，对应一组中的最后一个。</a:t>
            </a:r>
            <a:endParaRPr lang="zh-CN" altLang="en-US" sz="3200" b="1" dirty="0">
              <a:solidFill>
                <a:srgbClr val="33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00743" y="997235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6121" y="944388"/>
            <a:ext cx="10515136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买文具。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2833289" y="1184954"/>
            <a:ext cx="360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22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2912" y="1825630"/>
            <a:ext cx="2127857" cy="275549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36" y="2169415"/>
            <a:ext cx="1871003" cy="2105343"/>
          </a:xfrm>
          <a:prstGeom prst="rect">
            <a:avLst/>
          </a:prstGeom>
        </p:spPr>
      </p:pic>
      <p:sp>
        <p:nvSpPr>
          <p:cNvPr id="9" name="圆角矩形标注 5"/>
          <p:cNvSpPr/>
          <p:nvPr/>
        </p:nvSpPr>
        <p:spPr bwMode="auto">
          <a:xfrm>
            <a:off x="5519936" y="2429999"/>
            <a:ext cx="3004199" cy="1199654"/>
          </a:xfrm>
          <a:prstGeom prst="wedgeRoundRectCallout">
            <a:avLst>
              <a:gd name="adj1" fmla="val 67830"/>
              <a:gd name="adj2" fmla="val 29872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我有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15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元，能买几支？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139439" y="3552287"/>
            <a:ext cx="1588409" cy="843280"/>
          </a:xfrm>
          <a:prstGeom prst="ellipse">
            <a:avLst/>
          </a:prstGeom>
          <a:noFill/>
          <a:ln w="19050">
            <a:solidFill>
              <a:srgbClr val="F00C0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139439" y="4585836"/>
            <a:ext cx="63465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15÷6=2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（支）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3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（元）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39439" y="5267281"/>
            <a:ext cx="32942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2+1=3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（支）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6000" y="5673046"/>
            <a:ext cx="5496677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b="0" dirty="0"/>
              <a:t>口答：</a:t>
            </a:r>
            <a:r>
              <a:rPr lang="en-US" altLang="zh-CN" dirty="0"/>
              <a:t>15</a:t>
            </a:r>
            <a:r>
              <a:rPr lang="zh-CN" altLang="en-US" b="0" dirty="0"/>
              <a:t>元能买</a:t>
            </a:r>
            <a:r>
              <a:rPr lang="en-US" altLang="zh-CN" dirty="0"/>
              <a:t>3</a:t>
            </a:r>
            <a:r>
              <a:rPr lang="zh-CN" altLang="en-US" b="0" dirty="0"/>
              <a:t>支。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00743" y="1249599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76121" y="1196752"/>
            <a:ext cx="10515136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小丽按规律摆了一排图形。第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33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个是什么图形？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1176121" y="620688"/>
            <a:ext cx="360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22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4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0832" y="2162539"/>
            <a:ext cx="10630336" cy="625314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695400" y="2060848"/>
            <a:ext cx="3384376" cy="843280"/>
          </a:xfrm>
          <a:prstGeom prst="ellipse">
            <a:avLst/>
          </a:prstGeom>
          <a:noFill/>
          <a:ln w="19050">
            <a:solidFill>
              <a:srgbClr val="F00C0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567608" y="3279533"/>
            <a:ext cx="63465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33÷6=5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（组）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3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19536" y="4301269"/>
            <a:ext cx="6124116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b="0" dirty="0"/>
              <a:t>口答：第</a:t>
            </a:r>
            <a:r>
              <a:rPr lang="en-US" altLang="zh-CN" dirty="0"/>
              <a:t>33</a:t>
            </a:r>
            <a:r>
              <a:rPr lang="zh-CN" altLang="en-US" b="0" dirty="0"/>
              <a:t>个是正方形。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  <p:bldP spid="13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1341</Words>
  <Application>WPS 演示</Application>
  <PresentationFormat>宽屏</PresentationFormat>
  <Paragraphs>287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楷体</vt:lpstr>
      <vt:lpstr>阿里巴巴普惠体 R</vt:lpstr>
      <vt:lpstr>微软雅黑</vt:lpstr>
      <vt:lpstr>Times New Roman</vt:lpstr>
      <vt:lpstr>Arial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状元成才路;Administrator</dc:creator>
  <cp:keywords>状元成才路</cp:keywords>
  <dc:description>www.wookey.cn</dc:description>
  <dc:subject>状元成才路</dc:subject>
  <cp:category>状元成才路</cp:category>
  <cp:lastModifiedBy>唐唐唐小糖1</cp:lastModifiedBy>
  <cp:revision>71</cp:revision>
  <dcterms:created xsi:type="dcterms:W3CDTF">2015-08-27T07:30:00Z</dcterms:created>
  <dcterms:modified xsi:type="dcterms:W3CDTF">2026-02-28T06:46:30Z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8EA3A00FD1CD4CA5B2998F25A15ECC13_12</vt:lpwstr>
  </property>
</Properties>
</file>