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3" r:id="rId4"/>
    <p:sldId id="377" r:id="rId6"/>
    <p:sldId id="280" r:id="rId7"/>
    <p:sldId id="374" r:id="rId8"/>
    <p:sldId id="375" r:id="rId9"/>
    <p:sldId id="376" r:id="rId10"/>
    <p:sldId id="378" r:id="rId11"/>
    <p:sldId id="343" r:id="rId12"/>
    <p:sldId id="388" r:id="rId13"/>
    <p:sldId id="277" r:id="rId1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8" userDrawn="1">
          <p15:clr>
            <a:srgbClr val="A4A3A4"/>
          </p15:clr>
        </p15:guide>
        <p15:guide id="2" orient="horz" pos="744" userDrawn="1">
          <p15:clr>
            <a:srgbClr val="A4A3A4"/>
          </p15:clr>
        </p15:guide>
        <p15:guide id="3" orient="horz" pos="2998" userDrawn="1">
          <p15:clr>
            <a:srgbClr val="A4A3A4"/>
          </p15:clr>
        </p15:guide>
        <p15:guide id="4" pos="213" userDrawn="1">
          <p15:clr>
            <a:srgbClr val="A4A3A4"/>
          </p15:clr>
        </p15:guide>
        <p15:guide id="5" pos="2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9ABEF"/>
    <a:srgbClr val="FFFFFF"/>
    <a:srgbClr val="109570"/>
    <a:srgbClr val="FAF9E5"/>
    <a:srgbClr val="EA1C20"/>
    <a:srgbClr val="EC1E22"/>
    <a:srgbClr val="F7E263"/>
    <a:srgbClr val="E6E6E6"/>
    <a:srgbClr val="FCD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0" autoAdjust="0"/>
    <p:restoredTop sz="95238" autoAdjust="0"/>
  </p:normalViewPr>
  <p:slideViewPr>
    <p:cSldViewPr>
      <p:cViewPr>
        <p:scale>
          <a:sx n="125" d="100"/>
          <a:sy n="125" d="100"/>
        </p:scale>
        <p:origin x="1074" y="390"/>
      </p:cViewPr>
      <p:guideLst>
        <p:guide orient="horz" pos="1548"/>
        <p:guide orient="horz" pos="744"/>
        <p:guide orient="horz" pos="2998"/>
        <p:guide pos="213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187263-DEBF-4170-BD66-4E086303E6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31ACD559-F217-4A00-85BF-A5C5EE827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3E6FDAD-646F-4D1E-B081-AF19C9AF8B6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3977" y="10097225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838" y="9106542"/>
                    <a:ext cx="766232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8929" y="9196386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8035" y="9196669"/>
                    <a:ext cx="764116" cy="84031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9698" y="10216277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81" y="9096528"/>
                    <a:ext cx="956731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2152" y="3933303"/>
                  <a:ext cx="1248832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6200" y="13282795"/>
                    <a:ext cx="3027646" cy="1652330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530" y="1396090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1297" y="138096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4101" y="1370664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4415" y="13639224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719" y="13569330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932" y="1432352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742" y="14247704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068" y="1416505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1284" y="141412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919" y="1404357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5619" y="13637623"/>
                    <a:ext cx="2933135" cy="1427458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4382"/>
                    <a:ext cx="431172" cy="350165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67CF2-9D0F-44B9-8AF9-ECA33ED05C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719C328F-92AD-49BC-A807-DF7CAFE89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3824"/>
            <a:ext cx="8791575" cy="496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7" b="42113"/>
          <a:stretch>
            <a:fillRect/>
          </a:stretch>
        </p:blipFill>
        <p:spPr bwMode="auto">
          <a:xfrm>
            <a:off x="-1620838" y="3648075"/>
            <a:ext cx="1310005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68338"/>
            <a:ext cx="10585450" cy="515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410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2067694"/>
            <a:ext cx="65167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求一个数的几倍是多少</a:t>
            </a:r>
            <a:endParaRPr lang="zh-CN" altLang="en-US" sz="4000" b="1" dirty="0">
              <a:latin typeface="+mn-lt"/>
              <a:ea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0161" r="626" b="25383"/>
          <a:stretch>
            <a:fillRect/>
          </a:stretch>
        </p:blipFill>
        <p:spPr bwMode="auto">
          <a:xfrm>
            <a:off x="0" y="771525"/>
            <a:ext cx="84597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10652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pic>
        <p:nvPicPr>
          <p:cNvPr id="38916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3813"/>
            <a:ext cx="185578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8098" b="10774"/>
          <a:stretch>
            <a:fillRect/>
          </a:stretch>
        </p:blipFill>
        <p:spPr bwMode="auto">
          <a:xfrm>
            <a:off x="-396875" y="-20638"/>
            <a:ext cx="40687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635000" y="88900"/>
            <a:ext cx="20256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</a:rPr>
              <a:t>课堂小结</a:t>
            </a:r>
            <a:endParaRPr lang="zh-CN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0"/>
          <p:cNvSpPr txBox="1">
            <a:spLocks noChangeArrowheads="1"/>
          </p:cNvSpPr>
          <p:nvPr/>
        </p:nvSpPr>
        <p:spPr bwMode="auto">
          <a:xfrm>
            <a:off x="900113" y="1154113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第一行：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grpSp>
        <p:nvGrpSpPr>
          <p:cNvPr id="29699" name="Group 58"/>
          <p:cNvGrpSpPr/>
          <p:nvPr/>
        </p:nvGrpSpPr>
        <p:grpSpPr bwMode="auto">
          <a:xfrm>
            <a:off x="2297113" y="1058863"/>
            <a:ext cx="841375" cy="812800"/>
            <a:chOff x="4059" y="1020"/>
            <a:chExt cx="592" cy="572"/>
          </a:xfrm>
        </p:grpSpPr>
        <p:pic>
          <p:nvPicPr>
            <p:cNvPr id="29720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1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0" name="Text Box 31"/>
          <p:cNvSpPr txBox="1">
            <a:spLocks noChangeArrowheads="1"/>
          </p:cNvSpPr>
          <p:nvPr/>
        </p:nvSpPr>
        <p:spPr bwMode="auto">
          <a:xfrm>
            <a:off x="908050" y="2139950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第二行：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grpSp>
        <p:nvGrpSpPr>
          <p:cNvPr id="29701" name="Group 58"/>
          <p:cNvGrpSpPr/>
          <p:nvPr/>
        </p:nvGrpSpPr>
        <p:grpSpPr bwMode="auto">
          <a:xfrm>
            <a:off x="2168525" y="2098675"/>
            <a:ext cx="841375" cy="812800"/>
            <a:chOff x="4059" y="1020"/>
            <a:chExt cx="592" cy="572"/>
          </a:xfrm>
        </p:grpSpPr>
        <p:pic>
          <p:nvPicPr>
            <p:cNvPr id="29718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9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2" name="Group 58"/>
          <p:cNvGrpSpPr/>
          <p:nvPr/>
        </p:nvGrpSpPr>
        <p:grpSpPr bwMode="auto">
          <a:xfrm>
            <a:off x="2917825" y="2098675"/>
            <a:ext cx="841375" cy="812800"/>
            <a:chOff x="4059" y="1020"/>
            <a:chExt cx="592" cy="572"/>
          </a:xfrm>
        </p:grpSpPr>
        <p:pic>
          <p:nvPicPr>
            <p:cNvPr id="29716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7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3" name="Group 58"/>
          <p:cNvGrpSpPr/>
          <p:nvPr/>
        </p:nvGrpSpPr>
        <p:grpSpPr bwMode="auto">
          <a:xfrm>
            <a:off x="3667125" y="2098675"/>
            <a:ext cx="841375" cy="812800"/>
            <a:chOff x="4059" y="1020"/>
            <a:chExt cx="592" cy="572"/>
          </a:xfrm>
        </p:grpSpPr>
        <p:pic>
          <p:nvPicPr>
            <p:cNvPr id="29714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5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4" name="Group 58"/>
          <p:cNvGrpSpPr/>
          <p:nvPr/>
        </p:nvGrpSpPr>
        <p:grpSpPr bwMode="auto">
          <a:xfrm>
            <a:off x="4418013" y="2098675"/>
            <a:ext cx="841375" cy="812800"/>
            <a:chOff x="4059" y="1020"/>
            <a:chExt cx="592" cy="572"/>
          </a:xfrm>
        </p:grpSpPr>
        <p:pic>
          <p:nvPicPr>
            <p:cNvPr id="29712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3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5" name="Text Box 31"/>
          <p:cNvSpPr txBox="1">
            <a:spLocks noChangeArrowheads="1"/>
          </p:cNvSpPr>
          <p:nvPr/>
        </p:nvSpPr>
        <p:spPr bwMode="auto">
          <a:xfrm>
            <a:off x="673100" y="3205163"/>
            <a:ext cx="82454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</a:t>
            </a:r>
            <a:r>
              <a:rPr lang="zh-CN" altLang="en-US" sz="2800" b="1">
                <a:ea typeface="黑体" panose="02010609060101010101" pitchFamily="49" charset="-122"/>
              </a:rPr>
              <a:t>一</a:t>
            </a:r>
            <a:r>
              <a:rPr lang="zh-CN" altLang="zh-CN" sz="2800" b="1">
                <a:ea typeface="黑体" panose="02010609060101010101" pitchFamily="49" charset="-122"/>
              </a:rPr>
              <a:t>行</a:t>
            </a:r>
            <a:r>
              <a:rPr lang="zh-CN" altLang="en-US" sz="2800" b="1">
                <a:ea typeface="黑体" panose="02010609060101010101" pitchFamily="49" charset="-122"/>
              </a:rPr>
              <a:t>有（    ）根      ，第二行有（    ）个（      ）根，第二行的根数是第一行的（     ）倍。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pic>
        <p:nvPicPr>
          <p:cNvPr id="29706" name="Picture 60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788" y="3214688"/>
            <a:ext cx="582612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586038" y="3321050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294438" y="3300413"/>
            <a:ext cx="36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7766050" y="332105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2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854700" y="3994150"/>
            <a:ext cx="365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</a:rPr>
              <a:t>4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新课导入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0"/>
          <p:cNvSpPr txBox="1">
            <a:spLocks noChangeArrowheads="1"/>
          </p:cNvSpPr>
          <p:nvPr/>
        </p:nvSpPr>
        <p:spPr bwMode="auto">
          <a:xfrm>
            <a:off x="431800" y="1217613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第一行：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28800" y="1132205"/>
            <a:ext cx="1426845" cy="803910"/>
            <a:chOff x="2880" y="1783"/>
            <a:chExt cx="2247" cy="1266"/>
          </a:xfrm>
        </p:grpSpPr>
        <p:pic>
          <p:nvPicPr>
            <p:cNvPr id="30761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2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9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0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5" name="Text Box 31"/>
          <p:cNvSpPr txBox="1">
            <a:spLocks noChangeArrowheads="1"/>
          </p:cNvSpPr>
          <p:nvPr/>
        </p:nvSpPr>
        <p:spPr bwMode="auto">
          <a:xfrm>
            <a:off x="439738" y="2203450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第二行：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sp>
        <p:nvSpPr>
          <p:cNvPr id="33" name="AutoShape 27"/>
          <p:cNvSpPr/>
          <p:nvPr/>
        </p:nvSpPr>
        <p:spPr>
          <a:xfrm>
            <a:off x="2416175" y="3248025"/>
            <a:ext cx="5697538" cy="1108075"/>
          </a:xfrm>
          <a:prstGeom prst="wedgeRoundRectCallout">
            <a:avLst>
              <a:gd name="adj1" fmla="val -60076"/>
              <a:gd name="adj2" fmla="val 5025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chemeClr val="bg1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sz="2400" b="1" dirty="0" err="1">
                <a:solidFill>
                  <a:srgbClr val="FF0000"/>
                </a:solidFill>
                <a:latin typeface="+mn-lt"/>
                <a:ea typeface="+mn-ea"/>
              </a:rPr>
              <a:t>第二行</a:t>
            </a:r>
            <a:r>
              <a:rPr lang="zh-CN" sz="2400" b="1" dirty="0">
                <a:solidFill>
                  <a:srgbClr val="FF0000"/>
                </a:solidFill>
                <a:latin typeface="+mn-lt"/>
                <a:ea typeface="+mn-ea"/>
              </a:rPr>
              <a:t>的根数</a:t>
            </a:r>
            <a:r>
              <a:rPr sz="2400" b="1" dirty="0">
                <a:solidFill>
                  <a:srgbClr val="FF0000"/>
                </a:solidFill>
                <a:latin typeface="+mn-lt"/>
                <a:ea typeface="+mn-ea"/>
              </a:rPr>
              <a:t>是第一行的5倍，该摆多少根呢？你是怎么摆的？</a:t>
            </a:r>
            <a:endParaRPr sz="24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30727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3649" y="3723878"/>
            <a:ext cx="1146175" cy="112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新课导入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28800" y="2131695"/>
            <a:ext cx="1426845" cy="803910"/>
            <a:chOff x="2880" y="1783"/>
            <a:chExt cx="2247" cy="1266"/>
          </a:xfrm>
        </p:grpSpPr>
        <p:pic>
          <p:nvPicPr>
            <p:cNvPr id="8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3202305" y="2131695"/>
            <a:ext cx="1426845" cy="803910"/>
            <a:chOff x="2880" y="1783"/>
            <a:chExt cx="2247" cy="1266"/>
          </a:xfrm>
        </p:grpSpPr>
        <p:pic>
          <p:nvPicPr>
            <p:cNvPr id="14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4575810" y="2131695"/>
            <a:ext cx="1426845" cy="803910"/>
            <a:chOff x="2880" y="1783"/>
            <a:chExt cx="2247" cy="1266"/>
          </a:xfrm>
        </p:grpSpPr>
        <p:pic>
          <p:nvPicPr>
            <p:cNvPr id="22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5949315" y="2131695"/>
            <a:ext cx="1426845" cy="803910"/>
            <a:chOff x="2880" y="1783"/>
            <a:chExt cx="2247" cy="1266"/>
          </a:xfrm>
        </p:grpSpPr>
        <p:pic>
          <p:nvPicPr>
            <p:cNvPr id="29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7322820" y="2131695"/>
            <a:ext cx="1426845" cy="803910"/>
            <a:chOff x="2880" y="1783"/>
            <a:chExt cx="2247" cy="1266"/>
          </a:xfrm>
        </p:grpSpPr>
        <p:pic>
          <p:nvPicPr>
            <p:cNvPr id="38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3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6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9" y="1783"/>
              <a:ext cx="918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探索新知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32681" y="860797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李爷爷养了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头牛，养的羊的数量是牛的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倍。李爷爷养了多少只羊？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784" y="782948"/>
            <a:ext cx="540771" cy="738664"/>
            <a:chOff x="245169" y="833418"/>
            <a:chExt cx="405578" cy="553997"/>
          </a:xfrm>
        </p:grpSpPr>
        <p:sp>
          <p:nvSpPr>
            <p:cNvPr id="7" name="椭圆 6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0785" y="2040990"/>
            <a:ext cx="3816155" cy="2691000"/>
            <a:chOff x="460791" y="2113964"/>
            <a:chExt cx="4420067" cy="2846536"/>
          </a:xfrm>
        </p:grpSpPr>
        <p:pic>
          <p:nvPicPr>
            <p:cNvPr id="11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91" y="2113964"/>
              <a:ext cx="4420067" cy="2846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/>
          </p:nvSpPr>
          <p:spPr>
            <a:xfrm>
              <a:off x="783229" y="2297623"/>
              <a:ext cx="3891813" cy="2439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画一画，画出它们的数量关系；</a:t>
              </a:r>
              <a:endParaRPr lang="en-US" altLang="zh-CN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说一说：小组内根据画的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图互相说一说自己的想法。</a:t>
              </a:r>
              <a:endParaRPr lang="en-US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55976" y="2307601"/>
            <a:ext cx="4773441" cy="1142692"/>
            <a:chOff x="4397193" y="2293154"/>
            <a:chExt cx="4773441" cy="1142692"/>
          </a:xfrm>
        </p:grpSpPr>
        <p:sp>
          <p:nvSpPr>
            <p:cNvPr id="9" name="文本框 8"/>
            <p:cNvSpPr txBox="1"/>
            <p:nvPr/>
          </p:nvSpPr>
          <p:spPr>
            <a:xfrm>
              <a:off x="4397194" y="2395896"/>
              <a:ext cx="477344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你们发现了哪些数学信息？要解决的问题是什么？</a:t>
              </a:r>
              <a:endParaRPr lang="en-US" sz="28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对话气泡: 圆角矩形 12"/>
            <p:cNvSpPr/>
            <p:nvPr/>
          </p:nvSpPr>
          <p:spPr>
            <a:xfrm>
              <a:off x="4397193" y="2293154"/>
              <a:ext cx="4423279" cy="1142692"/>
            </a:xfrm>
            <a:prstGeom prst="wedgeRoundRectCallout">
              <a:avLst>
                <a:gd name="adj1" fmla="val -36395"/>
                <a:gd name="adj2" fmla="val -63312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7624" y="201327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李爷爷养了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头牛，养的羊的数量是牛的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倍。李爷爷养了多少只羊？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3727" y="123478"/>
            <a:ext cx="540771" cy="738664"/>
            <a:chOff x="245169" y="833418"/>
            <a:chExt cx="405578" cy="553997"/>
          </a:xfrm>
        </p:grpSpPr>
        <p:sp>
          <p:nvSpPr>
            <p:cNvPr id="4" name="椭圆 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5269" y="142453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牛：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269" y="1905423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羊：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463362" y="1497471"/>
            <a:ext cx="36004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椭圆 8"/>
          <p:cNvSpPr/>
          <p:nvPr/>
        </p:nvSpPr>
        <p:spPr>
          <a:xfrm>
            <a:off x="187674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椭圆 9"/>
          <p:cNvSpPr/>
          <p:nvPr/>
        </p:nvSpPr>
        <p:spPr>
          <a:xfrm>
            <a:off x="228949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椭圆 10"/>
          <p:cNvSpPr/>
          <p:nvPr/>
        </p:nvSpPr>
        <p:spPr>
          <a:xfrm>
            <a:off x="270224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/>
          <p:cNvSpPr/>
          <p:nvPr/>
        </p:nvSpPr>
        <p:spPr>
          <a:xfrm>
            <a:off x="311499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椭圆 12"/>
          <p:cNvSpPr/>
          <p:nvPr/>
        </p:nvSpPr>
        <p:spPr>
          <a:xfrm>
            <a:off x="352774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椭圆 13"/>
          <p:cNvSpPr/>
          <p:nvPr/>
        </p:nvSpPr>
        <p:spPr>
          <a:xfrm>
            <a:off x="394049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椭圆 14"/>
          <p:cNvSpPr/>
          <p:nvPr/>
        </p:nvSpPr>
        <p:spPr>
          <a:xfrm>
            <a:off x="4353242" y="1497471"/>
            <a:ext cx="359410" cy="3600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463362" y="1985215"/>
            <a:ext cx="3248370" cy="360040"/>
            <a:chOff x="1705677" y="1843368"/>
            <a:chExt cx="3248370" cy="360040"/>
          </a:xfrm>
        </p:grpSpPr>
        <p:sp>
          <p:nvSpPr>
            <p:cNvPr id="18" name="椭圆 17"/>
            <p:cNvSpPr/>
            <p:nvPr/>
          </p:nvSpPr>
          <p:spPr>
            <a:xfrm>
              <a:off x="170567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18296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530915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943534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356153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768772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181391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459400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48064" y="1985215"/>
            <a:ext cx="3248370" cy="360040"/>
            <a:chOff x="1705677" y="1843368"/>
            <a:chExt cx="3248370" cy="360040"/>
          </a:xfrm>
        </p:grpSpPr>
        <p:sp>
          <p:nvSpPr>
            <p:cNvPr id="27" name="椭圆 26"/>
            <p:cNvSpPr/>
            <p:nvPr/>
          </p:nvSpPr>
          <p:spPr>
            <a:xfrm>
              <a:off x="170567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118296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530915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2943534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356153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768772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4181391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59400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463362" y="2490198"/>
            <a:ext cx="3248370" cy="360040"/>
            <a:chOff x="1705677" y="1843368"/>
            <a:chExt cx="3248370" cy="360040"/>
          </a:xfrm>
        </p:grpSpPr>
        <p:sp>
          <p:nvSpPr>
            <p:cNvPr id="36" name="椭圆 35"/>
            <p:cNvSpPr/>
            <p:nvPr/>
          </p:nvSpPr>
          <p:spPr>
            <a:xfrm>
              <a:off x="170567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118296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530915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2943534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356153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68772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4181391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59400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148064" y="2490198"/>
            <a:ext cx="3248370" cy="360040"/>
            <a:chOff x="1705677" y="1843368"/>
            <a:chExt cx="3248370" cy="360040"/>
          </a:xfrm>
        </p:grpSpPr>
        <p:sp>
          <p:nvSpPr>
            <p:cNvPr id="45" name="椭圆 44"/>
            <p:cNvSpPr/>
            <p:nvPr/>
          </p:nvSpPr>
          <p:spPr>
            <a:xfrm>
              <a:off x="170567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118296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530915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943534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356153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768772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181391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594007" y="1843368"/>
              <a:ext cx="360040" cy="3600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606471" y="320918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牛：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06471" y="375926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羊：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圆柱体 57"/>
          <p:cNvSpPr/>
          <p:nvPr/>
        </p:nvSpPr>
        <p:spPr>
          <a:xfrm rot="5400000">
            <a:off x="1890655" y="3100913"/>
            <a:ext cx="142389" cy="829167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圆柱体 58"/>
          <p:cNvSpPr/>
          <p:nvPr/>
        </p:nvSpPr>
        <p:spPr>
          <a:xfrm rot="5400000">
            <a:off x="1869217" y="3654415"/>
            <a:ext cx="142389" cy="829167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圆柱体 59"/>
          <p:cNvSpPr/>
          <p:nvPr/>
        </p:nvSpPr>
        <p:spPr>
          <a:xfrm rot="5400000">
            <a:off x="2965884" y="3654415"/>
            <a:ext cx="142389" cy="829167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圆柱体 60"/>
          <p:cNvSpPr/>
          <p:nvPr/>
        </p:nvSpPr>
        <p:spPr>
          <a:xfrm rot="5400000">
            <a:off x="4062551" y="3654415"/>
            <a:ext cx="142389" cy="829167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圆柱体 61"/>
          <p:cNvSpPr/>
          <p:nvPr/>
        </p:nvSpPr>
        <p:spPr>
          <a:xfrm rot="5400000">
            <a:off x="5159218" y="3654415"/>
            <a:ext cx="142389" cy="829167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文本框 62"/>
          <p:cNvSpPr txBox="1"/>
          <p:nvPr/>
        </p:nvSpPr>
        <p:spPr>
          <a:xfrm>
            <a:off x="2552524" y="3174485"/>
            <a:ext cx="1115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754602" y="3736207"/>
            <a:ext cx="19842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05542" y="1419317"/>
            <a:ext cx="8470914" cy="1533882"/>
            <a:chOff x="205542" y="1419317"/>
            <a:chExt cx="8470914" cy="1533882"/>
          </a:xfrm>
        </p:grpSpPr>
        <p:sp>
          <p:nvSpPr>
            <p:cNvPr id="53" name="矩形: 圆角 52"/>
            <p:cNvSpPr/>
            <p:nvPr/>
          </p:nvSpPr>
          <p:spPr>
            <a:xfrm>
              <a:off x="323528" y="1424536"/>
              <a:ext cx="8352928" cy="1528663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平行四边形 66"/>
            <p:cNvSpPr/>
            <p:nvPr/>
          </p:nvSpPr>
          <p:spPr>
            <a:xfrm>
              <a:off x="205542" y="1419317"/>
              <a:ext cx="464044" cy="423037"/>
            </a:xfrm>
            <a:prstGeom prst="parallelogram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/>
                <a:t>1</a:t>
              </a:r>
              <a:endParaRPr lang="en-US" sz="3600" b="1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31348" y="3054022"/>
            <a:ext cx="8441849" cy="1700615"/>
            <a:chOff x="205455" y="3208672"/>
            <a:chExt cx="8441849" cy="1700615"/>
          </a:xfrm>
        </p:grpSpPr>
        <p:sp>
          <p:nvSpPr>
            <p:cNvPr id="54" name="矩形: 圆角 53"/>
            <p:cNvSpPr/>
            <p:nvPr/>
          </p:nvSpPr>
          <p:spPr>
            <a:xfrm>
              <a:off x="294376" y="3213785"/>
              <a:ext cx="8352928" cy="1695502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平行四边形 69"/>
            <p:cNvSpPr/>
            <p:nvPr/>
          </p:nvSpPr>
          <p:spPr>
            <a:xfrm>
              <a:off x="205455" y="3208672"/>
              <a:ext cx="464044" cy="423037"/>
            </a:xfrm>
            <a:prstGeom prst="parallelogram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/>
                <a:t>2</a:t>
              </a:r>
              <a:endParaRPr lang="en-US" sz="3600" b="1"/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6590278" y="3736206"/>
            <a:ext cx="20144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是多少？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458095" y="4155578"/>
            <a:ext cx="2420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×4=32(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711825" y="3105150"/>
            <a:ext cx="3247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7030A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solidFill>
                  <a:srgbClr val="7030A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3200" b="1">
                <a:solidFill>
                  <a:srgbClr val="7030A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solidFill>
                  <a:srgbClr val="7030A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倍是多少？</a:t>
            </a:r>
            <a:endParaRPr lang="zh-CN" altLang="en-US" sz="3200" b="1">
              <a:solidFill>
                <a:srgbClr val="7030A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55" grpId="0"/>
      <p:bldP spid="56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72" grpId="0"/>
      <p:bldP spid="73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60" y="3003163"/>
            <a:ext cx="2321130" cy="72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1187624" y="201327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李爷爷养了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头牛，养的羊的数量是牛的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倍。李爷爷养了多少只羊？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3727" y="123478"/>
            <a:ext cx="540771" cy="738664"/>
            <a:chOff x="245169" y="833418"/>
            <a:chExt cx="405578" cy="553997"/>
          </a:xfrm>
        </p:grpSpPr>
        <p:sp>
          <p:nvSpPr>
            <p:cNvPr id="5" name="椭圆 4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973070" y="1276350"/>
            <a:ext cx="3197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×4=32(</a:t>
            </a:r>
            <a:r>
              <a:rPr lang="zh-CN" altLang="en-US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40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7824" y="3138468"/>
            <a:ext cx="55446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正确吗？怎么检验？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4270" y="3997047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÷8=4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0467" y="4027824"/>
            <a:ext cx="5076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的确是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倍，解答正确。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7485" y="2041525"/>
            <a:ext cx="620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口答：李爷爷养了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32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只羊。</a:t>
            </a:r>
            <a:endParaRPr lang="zh-CN" alt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7534"/>
            <a:ext cx="2060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1331640" y="1513681"/>
            <a:ext cx="6552728" cy="2642245"/>
            <a:chOff x="2985639" y="356125"/>
            <a:chExt cx="6057900" cy="2116417"/>
          </a:xfrm>
        </p:grpSpPr>
        <p:sp>
          <p:nvSpPr>
            <p:cNvPr id="4" name="圆角矩形 51"/>
            <p:cNvSpPr/>
            <p:nvPr/>
          </p:nvSpPr>
          <p:spPr>
            <a:xfrm>
              <a:off x="2985639" y="356125"/>
              <a:ext cx="6057900" cy="2116417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3130336" y="441218"/>
              <a:ext cx="5611811" cy="1303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/>
                <a:t>        求一个数的几倍是多少，就是求几个几是多少，用乘法解决。</a:t>
              </a:r>
              <a:endParaRPr lang="en-US" altLang="zh-CN" sz="280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625921" y="3235469"/>
            <a:ext cx="579466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一个数的几倍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倍数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5"/>
          <p:cNvSpPr>
            <a:spLocks noChangeArrowheads="1"/>
          </p:cNvSpPr>
          <p:nvPr/>
        </p:nvSpPr>
        <p:spPr bwMode="auto">
          <a:xfrm>
            <a:off x="6588224" y="4515966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P29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矩形: 剪去对角 5"/>
          <p:cNvSpPr/>
          <p:nvPr/>
        </p:nvSpPr>
        <p:spPr>
          <a:xfrm>
            <a:off x="803275" y="279400"/>
            <a:ext cx="2265363" cy="496888"/>
          </a:xfrm>
          <a:prstGeom prst="snip2DiagRect">
            <a:avLst>
              <a:gd name="adj1" fmla="val 0"/>
              <a:gd name="adj2" fmla="val 28697"/>
            </a:avLst>
          </a:prstGeom>
          <a:solidFill>
            <a:srgbClr val="F29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6888" name="文本框 65"/>
          <p:cNvSpPr txBox="1">
            <a:spLocks noChangeArrowheads="1"/>
          </p:cNvSpPr>
          <p:nvPr/>
        </p:nvSpPr>
        <p:spPr bwMode="auto">
          <a:xfrm>
            <a:off x="1106488" y="84138"/>
            <a:ext cx="202565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2515" y="1282700"/>
            <a:ext cx="407035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一副跳棋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元，一副象棋的价钱是它的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倍。一副象棋多少钱？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0823" y="1282856"/>
            <a:ext cx="3153512" cy="2448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74948" y="1704052"/>
            <a:ext cx="5760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en-US" sz="40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3661" y="3114671"/>
            <a:ext cx="1348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0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endParaRPr lang="en-US" sz="40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9813" y="3146105"/>
            <a:ext cx="2978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×3=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27(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en-US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0120" y="1274950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1.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9135" y="3932555"/>
            <a:ext cx="5441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口答：一副象棋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95486"/>
            <a:ext cx="7416824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+mj-lt"/>
                <a:ea typeface="+mj-ea"/>
              </a:rPr>
              <a:t>乘高铁列车从北京到济南大约需要</a:t>
            </a:r>
            <a:r>
              <a:rPr lang="en-US" altLang="zh-CN" sz="2800" b="1">
                <a:latin typeface="+mj-lt"/>
                <a:ea typeface="+mj-ea"/>
              </a:rPr>
              <a:t>2</a:t>
            </a:r>
            <a:r>
              <a:rPr lang="zh-CN" altLang="en-US" sz="2800" b="1">
                <a:latin typeface="+mj-lt"/>
                <a:ea typeface="+mj-ea"/>
              </a:rPr>
              <a:t>小时，从北京到广州的时间是从北京到济南的</a:t>
            </a:r>
            <a:r>
              <a:rPr lang="en-US" altLang="zh-CN" sz="2800" b="1">
                <a:latin typeface="+mj-lt"/>
                <a:ea typeface="+mj-ea"/>
              </a:rPr>
              <a:t>4</a:t>
            </a:r>
            <a:r>
              <a:rPr lang="zh-CN" altLang="en-US" sz="2800" b="1">
                <a:latin typeface="+mj-lt"/>
                <a:ea typeface="+mj-ea"/>
              </a:rPr>
              <a:t>倍。乘高铁列车从北京到广州大约需要几小时？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72247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2.</a:t>
            </a:r>
            <a:endParaRPr lang="en-US" sz="3200" b="1">
              <a:latin typeface="+mj-lt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00398" y="1737008"/>
            <a:ext cx="2952328" cy="805966"/>
            <a:chOff x="6084168" y="2150610"/>
            <a:chExt cx="2952328" cy="805966"/>
          </a:xfrm>
        </p:grpSpPr>
        <p:sp>
          <p:nvSpPr>
            <p:cNvPr id="5" name="文本框 4"/>
            <p:cNvSpPr txBox="1"/>
            <p:nvPr/>
          </p:nvSpPr>
          <p:spPr>
            <a:xfrm>
              <a:off x="6084168" y="2248690"/>
              <a:ext cx="29523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北京 </a:t>
              </a:r>
              <a:r>
                <a:rPr lang="zh-CN" altLang="en-US" sz="4000">
                  <a:solidFill>
                    <a:srgbClr val="0000FF"/>
                  </a:solidFill>
                  <a:latin typeface="+mj-lt"/>
                  <a:ea typeface="+mj-ea"/>
                </a:rPr>
                <a:t>       </a:t>
              </a:r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济南</a:t>
              </a:r>
              <a:endParaRPr lang="en-US" sz="2800">
                <a:solidFill>
                  <a:srgbClr val="0000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876256" y="2150610"/>
              <a:ext cx="1150558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400" b="1">
                  <a:latin typeface="+mj-lt"/>
                  <a:ea typeface="+mj-ea"/>
                </a:rPr>
                <a:t>2</a:t>
              </a:r>
              <a:r>
                <a:rPr lang="zh-CN" altLang="en-US" sz="2400" b="1">
                  <a:latin typeface="+mj-lt"/>
                  <a:ea typeface="+mj-ea"/>
                </a:rPr>
                <a:t>小时</a:t>
              </a:r>
              <a:endParaRPr lang="en-US" sz="2400" b="1">
                <a:latin typeface="+mj-lt"/>
                <a:ea typeface="+mj-ea"/>
              </a:endParaRPr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6912260" y="2643758"/>
              <a:ext cx="936104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6172406" y="3109330"/>
            <a:ext cx="2808312" cy="805966"/>
            <a:chOff x="6084168" y="2150610"/>
            <a:chExt cx="2808312" cy="805966"/>
          </a:xfrm>
        </p:grpSpPr>
        <p:sp>
          <p:nvSpPr>
            <p:cNvPr id="11" name="文本框 10"/>
            <p:cNvSpPr txBox="1"/>
            <p:nvPr/>
          </p:nvSpPr>
          <p:spPr>
            <a:xfrm>
              <a:off x="6084168" y="2248690"/>
              <a:ext cx="280831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北京 </a:t>
              </a:r>
              <a:r>
                <a:rPr lang="zh-CN" altLang="en-US" sz="4000">
                  <a:solidFill>
                    <a:srgbClr val="0000FF"/>
                  </a:solidFill>
                  <a:latin typeface="+mj-lt"/>
                  <a:ea typeface="+mj-ea"/>
                </a:rPr>
                <a:t>       </a:t>
              </a:r>
              <a:r>
                <a:rPr lang="zh-CN" altLang="en-US" sz="2800" b="1">
                  <a:solidFill>
                    <a:srgbClr val="0000FF"/>
                  </a:solidFill>
                  <a:latin typeface="+mj-lt"/>
                  <a:ea typeface="+mj-ea"/>
                </a:rPr>
                <a:t>广州</a:t>
              </a:r>
              <a:endParaRPr lang="en-US" sz="2800">
                <a:solidFill>
                  <a:srgbClr val="0000FF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76256" y="2150610"/>
              <a:ext cx="1150558" cy="493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400" b="1">
                  <a:latin typeface="+mj-lt"/>
                  <a:ea typeface="+mj-ea"/>
                </a:rPr>
                <a:t>?</a:t>
              </a:r>
              <a:r>
                <a:rPr lang="zh-CN" altLang="en-US" sz="2400" b="1">
                  <a:latin typeface="+mj-lt"/>
                  <a:ea typeface="+mj-ea"/>
                </a:rPr>
                <a:t>小时</a:t>
              </a:r>
              <a:endParaRPr lang="en-US" sz="2400" b="1">
                <a:latin typeface="+mj-lt"/>
                <a:ea typeface="+mj-ea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6912260" y="2643758"/>
              <a:ext cx="936104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/>
          <p:nvPr/>
        </p:nvCxnSpPr>
        <p:spPr>
          <a:xfrm>
            <a:off x="7324153" y="2310617"/>
            <a:ext cx="0" cy="807474"/>
          </a:xfrm>
          <a:prstGeom prst="straightConnector1">
            <a:avLst/>
          </a:prstGeom>
          <a:ln w="38100">
            <a:solidFill>
              <a:srgbClr val="EA1C2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7300608" y="2450131"/>
            <a:ext cx="10618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+mj-lt"/>
                <a:ea typeface="+mj-ea"/>
              </a:rPr>
              <a:t>4</a:t>
            </a:r>
            <a:r>
              <a:rPr lang="zh-CN" altLang="en-US" sz="2400" b="1">
                <a:latin typeface="+mj-lt"/>
                <a:ea typeface="+mj-ea"/>
              </a:rPr>
              <a:t>倍</a:t>
            </a:r>
            <a:endParaRPr 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346689" y="2426214"/>
            <a:ext cx="237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北京到济南：</a:t>
            </a:r>
            <a:endParaRPr lang="en-US" sz="20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圆柱体 24"/>
          <p:cNvSpPr/>
          <p:nvPr/>
        </p:nvSpPr>
        <p:spPr>
          <a:xfrm rot="5400000">
            <a:off x="2115057" y="2363331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圆柱体 25"/>
          <p:cNvSpPr/>
          <p:nvPr/>
        </p:nvSpPr>
        <p:spPr>
          <a:xfrm rot="5400000">
            <a:off x="2093619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圆柱体 26"/>
          <p:cNvSpPr/>
          <p:nvPr/>
        </p:nvSpPr>
        <p:spPr>
          <a:xfrm rot="5400000">
            <a:off x="2671272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圆柱体 27"/>
          <p:cNvSpPr/>
          <p:nvPr/>
        </p:nvSpPr>
        <p:spPr>
          <a:xfrm rot="5400000">
            <a:off x="3248925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文本框 29"/>
          <p:cNvSpPr txBox="1"/>
          <p:nvPr/>
        </p:nvSpPr>
        <p:spPr>
          <a:xfrm>
            <a:off x="2806648" y="2386395"/>
            <a:ext cx="1573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349249" y="2983551"/>
            <a:ext cx="1984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1632" y="1862981"/>
            <a:ext cx="5438725" cy="1700615"/>
            <a:chOff x="205455" y="3208672"/>
            <a:chExt cx="5438725" cy="1700615"/>
          </a:xfrm>
        </p:grpSpPr>
        <p:sp>
          <p:nvSpPr>
            <p:cNvPr id="33" name="矩形: 圆角 32"/>
            <p:cNvSpPr/>
            <p:nvPr/>
          </p:nvSpPr>
          <p:spPr>
            <a:xfrm>
              <a:off x="294375" y="3213785"/>
              <a:ext cx="5349805" cy="1695502"/>
            </a:xfrm>
            <a:prstGeom prst="round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平行四边形 33"/>
            <p:cNvSpPr/>
            <p:nvPr/>
          </p:nvSpPr>
          <p:spPr>
            <a:xfrm>
              <a:off x="205455" y="3208672"/>
              <a:ext cx="1530277" cy="423037"/>
            </a:xfrm>
            <a:prstGeom prst="parallelogram">
              <a:avLst/>
            </a:prstGeom>
            <a:ln>
              <a:solidFill>
                <a:srgbClr val="00B0F0"/>
              </a:solidFill>
            </a:ln>
          </p:spPr>
          <p:style>
            <a:lnRef idx="2">
              <a:schemeClr val="accent4">
                <a:shade val="15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摆小棒</a:t>
              </a:r>
              <a:endPara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11450" y="3602931"/>
            <a:ext cx="3191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2×4=8(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37638" y="2960229"/>
            <a:ext cx="2271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北京到广州：</a:t>
            </a:r>
            <a:endParaRPr lang="en-US" sz="20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圆柱体 37"/>
          <p:cNvSpPr/>
          <p:nvPr/>
        </p:nvSpPr>
        <p:spPr>
          <a:xfrm rot="5400000">
            <a:off x="3826579" y="2872135"/>
            <a:ext cx="126205" cy="540988"/>
          </a:xfrm>
          <a:prstGeom prst="can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矩形 5"/>
          <p:cNvSpPr>
            <a:spLocks noChangeArrowheads="1"/>
          </p:cNvSpPr>
          <p:nvPr/>
        </p:nvSpPr>
        <p:spPr bwMode="auto">
          <a:xfrm>
            <a:off x="6078319" y="4559930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4124960"/>
            <a:ext cx="79209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口答：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乘高铁列车从北京到广州大约需要</a:t>
            </a:r>
            <a:r>
              <a:rPr lang="en-US" altLang="zh-CN" sz="2800" b="1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8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+mj-ea"/>
                <a:sym typeface="+mn-ea"/>
              </a:rPr>
              <a:t>小时</a:t>
            </a:r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 bldLvl="0" animBg="1"/>
      <p:bldP spid="26" grpId="0" bldLvl="0" animBg="1"/>
      <p:bldP spid="27" grpId="0" bldLvl="0" animBg="1"/>
      <p:bldP spid="28" grpId="0" bldLvl="0" animBg="1"/>
      <p:bldP spid="30" grpId="0"/>
      <p:bldP spid="31" grpId="0"/>
      <p:bldP spid="36" grpId="0"/>
      <p:bldP spid="37" grpId="0"/>
      <p:bldP spid="38" grpId="0" bldLvl="0" animBg="1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FFFF"/>
        </a:solidFill>
        <a:ln w="19050">
          <a:solidFill>
            <a:srgbClr val="3399FF"/>
          </a:solidFill>
          <a:miter lim="800000"/>
        </a:ln>
      </a:spPr>
      <a:bodyPr/>
      <a:lstStyle>
        <a:defPPr algn="l" eaLnBrk="1" hangingPunct="1">
          <a:lnSpc>
            <a:spcPct val="130000"/>
          </a:lnSpc>
          <a:defRPr sz="2800" b="1" dirty="0">
            <a:solidFill>
              <a:srgbClr val="000000"/>
            </a:solidFill>
            <a:latin typeface="+mn-lt"/>
            <a:ea typeface="楷体" panose="02010609060101010101" pitchFamily="49" charset="-122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sz="3200" b="1" smtClean="0">
            <a:latin typeface="+mj-lt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Application>WPS 演示</Application>
  <PresentationFormat>全屏显示(16:9)</PresentationFormat>
  <Paragraphs>133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 Light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482</cp:revision>
  <dcterms:created xsi:type="dcterms:W3CDTF">2015-08-27T07:30:00Z</dcterms:created>
  <dcterms:modified xsi:type="dcterms:W3CDTF">2026-02-28T06:40:27Z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E5D80F14D4E54A3DA5B0273D63B0E966_12</vt:lpwstr>
  </property>
</Properties>
</file>