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263" r:id="rId3"/>
    <p:sldId id="372" r:id="rId5"/>
    <p:sldId id="373" r:id="rId6"/>
    <p:sldId id="384" r:id="rId7"/>
    <p:sldId id="381" r:id="rId8"/>
    <p:sldId id="382" r:id="rId9"/>
    <p:sldId id="374" r:id="rId10"/>
    <p:sldId id="383" r:id="rId11"/>
    <p:sldId id="385" r:id="rId12"/>
    <p:sldId id="386" r:id="rId13"/>
    <p:sldId id="387" r:id="rId14"/>
    <p:sldId id="388" r:id="rId15"/>
    <p:sldId id="389" r:id="rId16"/>
    <p:sldId id="390" r:id="rId1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783632" y="2997745"/>
            <a:ext cx="662473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练一练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400" y="3284984"/>
            <a:ext cx="11737304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）几个大鸡笼和几个小鸡笼搭配能正好装下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只鸡？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Picture 9" descr="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580" y="548680"/>
            <a:ext cx="699284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775520" y="4103629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22÷6=3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91944" y="4103629"/>
            <a:ext cx="648072" cy="693523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28248" y="2595050"/>
            <a:ext cx="1264172" cy="693523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1343472" y="4875082"/>
            <a:ext cx="90730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</a:t>
            </a:r>
            <a:r>
              <a:rPr lang="en-US" altLang="zh-CN" dirty="0"/>
              <a:t>3</a:t>
            </a:r>
            <a:r>
              <a:rPr lang="zh-CN" altLang="en-US" b="0" dirty="0"/>
              <a:t>个大鸡笼和</a:t>
            </a:r>
            <a:r>
              <a:rPr lang="en-US" altLang="zh-CN" dirty="0"/>
              <a:t>1</a:t>
            </a:r>
            <a:r>
              <a:rPr lang="zh-CN" altLang="en-US" b="0" dirty="0"/>
              <a:t>个小鸡笼搭配能正好装下</a:t>
            </a:r>
            <a:r>
              <a:rPr lang="en-US" altLang="zh-CN" dirty="0"/>
              <a:t>22</a:t>
            </a:r>
            <a:r>
              <a:rPr lang="zh-CN" altLang="en-US" b="0" dirty="0"/>
              <a:t>只鸡。</a:t>
            </a:r>
            <a:endParaRPr lang="zh-CN" altLang="en-US" b="0" dirty="0"/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48797" y="5475246"/>
            <a:ext cx="76281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（或</a:t>
            </a:r>
            <a:r>
              <a:rPr lang="en-US" altLang="zh-CN" dirty="0"/>
              <a:t>1</a:t>
            </a:r>
            <a:r>
              <a:rPr lang="zh-CN" altLang="en-US" b="0" dirty="0"/>
              <a:t>个大鸡笼和</a:t>
            </a:r>
            <a:r>
              <a:rPr lang="en-US" altLang="zh-CN" dirty="0"/>
              <a:t>4</a:t>
            </a:r>
            <a:r>
              <a:rPr lang="zh-CN" altLang="en-US" b="0" dirty="0"/>
              <a:t>个小鸡笼搭配）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199" y="935277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制作水果拼盘。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988124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1088572" y="508610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7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350" y="1655357"/>
            <a:ext cx="8327300" cy="86517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57199" y="2636912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）一号套餐每份需要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      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      ，这些水果最多能做几份一号套餐？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5805" y="2645566"/>
            <a:ext cx="652708" cy="73859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70742" y="2602625"/>
            <a:ext cx="664160" cy="8244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590684" y="4084256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23÷5=4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90684" y="4819610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17÷3=5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2279576" y="5554964"/>
            <a:ext cx="7632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口答：最多能做</a:t>
            </a:r>
            <a:r>
              <a:rPr lang="en-US" altLang="zh-CN" dirty="0"/>
              <a:t>4</a:t>
            </a:r>
            <a:r>
              <a:rPr lang="zh-CN" altLang="en-US" b="0" dirty="0"/>
              <a:t>份一号套餐。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350" y="801092"/>
            <a:ext cx="8327300" cy="8651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7408" y="1926663"/>
            <a:ext cx="1092384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）二号套餐每份需要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      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      ，这些水果最多能做几份二号套餐？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95462" y="1926663"/>
            <a:ext cx="652708" cy="7385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21950" y="1986780"/>
            <a:ext cx="687062" cy="6183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90684" y="3345101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17÷2=8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0684" y="4051549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15÷2=7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279576" y="4757069"/>
            <a:ext cx="76328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口答：最多能做</a:t>
            </a:r>
            <a:r>
              <a:rPr lang="en-US" altLang="zh-CN" dirty="0"/>
              <a:t>7</a:t>
            </a:r>
            <a:r>
              <a:rPr lang="zh-CN" altLang="en-US" b="0" dirty="0"/>
              <a:t>份二号套餐。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199" y="932567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小亮和小丽按规律摆花。说说他们分别是按什么规律摆的。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985414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1088572" y="508610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8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2253102"/>
            <a:ext cx="3162333" cy="754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171" y="2952358"/>
            <a:ext cx="4457385" cy="21624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857" y="2952122"/>
            <a:ext cx="4490507" cy="21577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13989" y="1705625"/>
            <a:ext cx="34563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sz="3200" dirty="0"/>
              <a:t>21÷3=7</a:t>
            </a:r>
            <a:r>
              <a:rPr lang="zh-CN" altLang="en-US" sz="3200" b="0" dirty="0"/>
              <a:t>（组）</a:t>
            </a:r>
            <a:endParaRPr lang="zh-CN" altLang="en-US" sz="3200" b="0" dirty="0"/>
          </a:p>
        </p:txBody>
      </p:sp>
      <p:sp>
        <p:nvSpPr>
          <p:cNvPr id="9" name="文本框 8"/>
          <p:cNvSpPr txBox="1"/>
          <p:nvPr/>
        </p:nvSpPr>
        <p:spPr>
          <a:xfrm>
            <a:off x="5813989" y="2422327"/>
            <a:ext cx="57606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en-US" altLang="zh-CN" dirty="0"/>
              <a:t>21÷4=5</a:t>
            </a:r>
            <a:r>
              <a:rPr lang="zh-CN" altLang="en-US" b="0" dirty="0"/>
              <a:t>（组）</a:t>
            </a:r>
            <a:r>
              <a:rPr lang="en-US" altLang="zh-CN" b="0" dirty="0">
                <a:latin typeface="+mn-ea"/>
                <a:ea typeface="+mn-ea"/>
              </a:rPr>
              <a:t>……</a:t>
            </a:r>
            <a:r>
              <a:rPr lang="en-US" altLang="zh-CN" dirty="0"/>
              <a:t>1</a:t>
            </a:r>
            <a:r>
              <a:rPr lang="zh-CN" altLang="en-US" b="0" dirty="0"/>
              <a:t>（朵）</a:t>
            </a:r>
            <a:endParaRPr lang="zh-CN" altLang="en-US" b="0" dirty="0"/>
          </a:p>
        </p:txBody>
      </p:sp>
      <p:sp>
        <p:nvSpPr>
          <p:cNvPr id="11" name="文本框 10"/>
          <p:cNvSpPr txBox="1"/>
          <p:nvPr/>
        </p:nvSpPr>
        <p:spPr>
          <a:xfrm>
            <a:off x="2041364" y="4859987"/>
            <a:ext cx="9001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小亮是按</a:t>
            </a:r>
            <a:r>
              <a:rPr lang="en-US" altLang="zh-CN" dirty="0"/>
              <a:t>1</a:t>
            </a:r>
            <a:r>
              <a:rPr lang="zh-CN" altLang="en-US" b="0" dirty="0"/>
              <a:t>红</a:t>
            </a:r>
            <a:r>
              <a:rPr lang="en-US" altLang="zh-CN" dirty="0"/>
              <a:t>2</a:t>
            </a:r>
            <a:r>
              <a:rPr lang="zh-CN" altLang="en-US" b="0" dirty="0"/>
              <a:t>白这样</a:t>
            </a:r>
            <a:r>
              <a:rPr lang="en-US" altLang="zh-CN" dirty="0"/>
              <a:t>3</a:t>
            </a:r>
            <a:r>
              <a:rPr lang="zh-CN" altLang="en-US" b="0" dirty="0"/>
              <a:t>朵为一组的规律排列的。</a:t>
            </a:r>
            <a:endParaRPr lang="zh-CN" altLang="en-US" b="0" dirty="0"/>
          </a:p>
        </p:txBody>
      </p:sp>
      <p:sp>
        <p:nvSpPr>
          <p:cNvPr id="12" name="文本框 11"/>
          <p:cNvSpPr txBox="1"/>
          <p:nvPr/>
        </p:nvSpPr>
        <p:spPr>
          <a:xfrm>
            <a:off x="2041364" y="5480985"/>
            <a:ext cx="97675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小丽是按</a:t>
            </a:r>
            <a:r>
              <a:rPr lang="en-US" altLang="zh-CN" dirty="0"/>
              <a:t>1</a:t>
            </a:r>
            <a:r>
              <a:rPr lang="zh-CN" altLang="en-US" b="0" dirty="0"/>
              <a:t>红</a:t>
            </a:r>
            <a:r>
              <a:rPr lang="en-US" altLang="zh-CN" dirty="0"/>
              <a:t>2</a:t>
            </a:r>
            <a:r>
              <a:rPr lang="zh-CN" altLang="en-US" b="0" dirty="0"/>
              <a:t>白</a:t>
            </a:r>
            <a:r>
              <a:rPr lang="en-US" altLang="zh-CN" dirty="0"/>
              <a:t>1</a:t>
            </a:r>
            <a:r>
              <a:rPr lang="zh-CN" altLang="en-US" b="0" dirty="0"/>
              <a:t>红这样</a:t>
            </a:r>
            <a:r>
              <a:rPr lang="en-US" altLang="zh-CN" dirty="0"/>
              <a:t>4</a:t>
            </a:r>
            <a:r>
              <a:rPr lang="zh-CN" altLang="en-US" b="0" dirty="0"/>
              <a:t>朵为一组的规律排列的。</a:t>
            </a:r>
            <a:endParaRPr lang="zh-CN" altLang="en-US" b="0" dirty="0"/>
          </a:p>
        </p:txBody>
      </p:sp>
      <p:sp>
        <p:nvSpPr>
          <p:cNvPr id="13" name="文本框 12"/>
          <p:cNvSpPr txBox="1"/>
          <p:nvPr/>
        </p:nvSpPr>
        <p:spPr>
          <a:xfrm>
            <a:off x="2064315" y="6082673"/>
            <a:ext cx="31683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0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sz="2800" dirty="0"/>
              <a:t>答案不唯一。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408" y="1700808"/>
            <a:ext cx="1092384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8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、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26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中选择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 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个数，组成一道除法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算式。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87828" y="620688"/>
            <a:ext cx="2621902" cy="848560"/>
          </a:xfrm>
          <a:prstGeom prst="roundRect">
            <a:avLst>
              <a:gd name="adj" fmla="val 50000"/>
            </a:avLst>
          </a:prstGeom>
          <a:solidFill>
            <a:srgbClr val="FAE7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solidFill>
                  <a:srgbClr val="037F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思考题</a:t>
            </a:r>
            <a:endParaRPr lang="zh-CN" altLang="en-US" sz="4400" b="1" dirty="0">
              <a:solidFill>
                <a:srgbClr val="037FB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2074112" y="2564904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思考题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514596" y="3356992"/>
            <a:ext cx="5162808" cy="651600"/>
            <a:chOff x="3416893" y="4431843"/>
            <a:chExt cx="5162808" cy="651600"/>
          </a:xfrm>
        </p:grpSpPr>
        <p:sp>
          <p:nvSpPr>
            <p:cNvPr id="6" name="文本框 5"/>
            <p:cNvSpPr txBox="1"/>
            <p:nvPr/>
          </p:nvSpPr>
          <p:spPr>
            <a:xfrm>
              <a:off x="4043197" y="4434478"/>
              <a:ext cx="45365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+mn-lt"/>
                  <a:ea typeface="+mn-ea"/>
                </a:rPr>
                <a:t>÷       =       </a:t>
              </a:r>
              <a:r>
                <a:rPr lang="en-US" altLang="zh-CN" sz="3600" dirty="0">
                  <a:latin typeface="+mn-ea"/>
                  <a:ea typeface="+mn-ea"/>
                </a:rPr>
                <a:t>……</a:t>
              </a:r>
              <a:endParaRPr lang="zh-CN" altLang="en-US" sz="3600" dirty="0">
                <a:latin typeface="+mn-ea"/>
                <a:ea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416893" y="4431843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646697" y="4431843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756915" y="4431843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13099" y="4431843"/>
              <a:ext cx="651600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3200" b="1" ker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27574" y="3372544"/>
            <a:ext cx="9570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26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7837" y="3372544"/>
            <a:ext cx="9570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78846" y="3372544"/>
            <a:ext cx="9570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8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38923" y="3372544"/>
            <a:ext cx="9570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27574" y="4149080"/>
            <a:ext cx="5068386" cy="646331"/>
            <a:chOff x="3527574" y="4149080"/>
            <a:chExt cx="5068386" cy="646331"/>
          </a:xfrm>
        </p:grpSpPr>
        <p:sp>
          <p:nvSpPr>
            <p:cNvPr id="17" name="文本框 16"/>
            <p:cNvSpPr txBox="1"/>
            <p:nvPr/>
          </p:nvSpPr>
          <p:spPr>
            <a:xfrm>
              <a:off x="3527574" y="4149080"/>
              <a:ext cx="95703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26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857516" y="4149080"/>
              <a:ext cx="95703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7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976678" y="4149080"/>
              <a:ext cx="95703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3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638923" y="4149080"/>
              <a:ext cx="95703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5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7968208" y="5373216"/>
            <a:ext cx="31683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0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sz="3600" dirty="0"/>
              <a:t>答案不唯一。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7199" y="1124744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花店包装一批玫瑰花。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0743" y="1177591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5596850" y="1336126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7199" y="1831091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）如果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枝扎一束，这些玫瑰花可以扎几束，还剩几枝？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488" y="3143654"/>
            <a:ext cx="2357313" cy="258960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26905" y="3345423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16÷5=3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（束）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（枝）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83432" y="4380181"/>
            <a:ext cx="6406728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口答：这些玫瑰花可以扎</a:t>
            </a:r>
            <a:r>
              <a:rPr lang="en-US" altLang="zh-CN" dirty="0"/>
              <a:t>3</a:t>
            </a:r>
            <a:r>
              <a:rPr lang="zh-CN" altLang="en-US" b="0" dirty="0"/>
              <a:t>束，还剩</a:t>
            </a:r>
            <a:r>
              <a:rPr lang="en-US" altLang="zh-CN" dirty="0"/>
              <a:t>1</a:t>
            </a:r>
            <a:r>
              <a:rPr lang="zh-CN" altLang="en-US" b="0" dirty="0"/>
              <a:t>枝。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57199" y="1412776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）如果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枝扎一束，至少去掉几枝正好可以扎成整束？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77488" y="3143654"/>
            <a:ext cx="2357313" cy="258960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326905" y="3345423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16÷6=2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（束）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（枝）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3432" y="4380181"/>
            <a:ext cx="8784976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口答：至少去掉</a:t>
            </a:r>
            <a:r>
              <a:rPr lang="en-US" altLang="zh-CN" dirty="0"/>
              <a:t>4</a:t>
            </a:r>
            <a:r>
              <a:rPr lang="zh-CN" altLang="en-US" b="0" dirty="0"/>
              <a:t>枝正好可以扎成整束。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57199" y="922612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）用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元能买几份蛋炒饭？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0743" y="975459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911424" y="508636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7199" y="3230520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）每次最多炒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份，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份蛋炒饭至少要炒几次？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834" y="955146"/>
            <a:ext cx="2051069" cy="1910058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22097" y="1715938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45÷8=5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（元）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21824" y="2462072"/>
            <a:ext cx="7350439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口答：用</a:t>
            </a:r>
            <a:r>
              <a:rPr lang="en-US" altLang="zh-CN" dirty="0"/>
              <a:t>45</a:t>
            </a:r>
            <a:r>
              <a:rPr lang="zh-CN" altLang="en-US" b="0" dirty="0"/>
              <a:t>元能买</a:t>
            </a:r>
            <a:r>
              <a:rPr lang="en-US" altLang="zh-CN" dirty="0"/>
              <a:t>5</a:t>
            </a:r>
            <a:r>
              <a:rPr lang="zh-CN" altLang="en-US" b="0" dirty="0"/>
              <a:t>份蛋炒饭。</a:t>
            </a:r>
            <a:endParaRPr lang="zh-CN" altLang="en-US" b="0" dirty="0"/>
          </a:p>
        </p:txBody>
      </p:sp>
      <p:sp>
        <p:nvSpPr>
          <p:cNvPr id="14" name="文本框 13"/>
          <p:cNvSpPr txBox="1"/>
          <p:nvPr/>
        </p:nvSpPr>
        <p:spPr>
          <a:xfrm>
            <a:off x="1422097" y="4023846"/>
            <a:ext cx="87398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17÷3=5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（次）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22097" y="4769980"/>
            <a:ext cx="34780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5+1=6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（次）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21824" y="5516112"/>
            <a:ext cx="7350439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17</a:t>
            </a:r>
            <a:r>
              <a:rPr lang="zh-CN" altLang="en-US" b="0" dirty="0"/>
              <a:t>份蛋炒饭至少要炒</a:t>
            </a:r>
            <a:r>
              <a:rPr lang="en-US" altLang="zh-CN" dirty="0"/>
              <a:t>6</a:t>
            </a:r>
            <a:r>
              <a:rPr lang="zh-CN" altLang="en-US" b="0" dirty="0"/>
              <a:t>次。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0743" y="1249599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023992" y="1408134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7199" y="1196752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按照下面的规律画一画。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00743" y="2420888"/>
            <a:ext cx="731567" cy="1802859"/>
            <a:chOff x="792147" y="2996952"/>
            <a:chExt cx="731567" cy="1802859"/>
          </a:xfrm>
        </p:grpSpPr>
        <p:sp>
          <p:nvSpPr>
            <p:cNvPr id="8" name="矩形 7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304840" y="2420888"/>
            <a:ext cx="731567" cy="1802859"/>
            <a:chOff x="792147" y="2996952"/>
            <a:chExt cx="731567" cy="1802859"/>
          </a:xfrm>
        </p:grpSpPr>
        <p:sp>
          <p:nvSpPr>
            <p:cNvPr id="80" name="矩形 7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108937" y="2420888"/>
            <a:ext cx="731567" cy="1802859"/>
            <a:chOff x="792147" y="2996952"/>
            <a:chExt cx="731567" cy="1802859"/>
          </a:xfrm>
        </p:grpSpPr>
        <p:sp>
          <p:nvSpPr>
            <p:cNvPr id="85" name="矩形 8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913034" y="2420888"/>
            <a:ext cx="731567" cy="1802859"/>
            <a:chOff x="792147" y="2996952"/>
            <a:chExt cx="731567" cy="1802859"/>
          </a:xfrm>
        </p:grpSpPr>
        <p:sp>
          <p:nvSpPr>
            <p:cNvPr id="90" name="矩形 8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717131" y="2420888"/>
            <a:ext cx="731567" cy="1802859"/>
            <a:chOff x="792147" y="2996952"/>
            <a:chExt cx="731567" cy="1802859"/>
          </a:xfrm>
        </p:grpSpPr>
        <p:sp>
          <p:nvSpPr>
            <p:cNvPr id="95" name="矩形 9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521228" y="2420888"/>
            <a:ext cx="731567" cy="1802859"/>
            <a:chOff x="792147" y="2996952"/>
            <a:chExt cx="731567" cy="1802859"/>
          </a:xfrm>
        </p:grpSpPr>
        <p:sp>
          <p:nvSpPr>
            <p:cNvPr id="100" name="矩形 9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325325" y="2420888"/>
            <a:ext cx="731567" cy="1802859"/>
            <a:chOff x="792147" y="2996952"/>
            <a:chExt cx="731567" cy="1802859"/>
          </a:xfrm>
        </p:grpSpPr>
        <p:sp>
          <p:nvSpPr>
            <p:cNvPr id="105" name="矩形 10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737616" y="2420888"/>
            <a:ext cx="731567" cy="1802859"/>
            <a:chOff x="792147" y="2996952"/>
            <a:chExt cx="731567" cy="1802859"/>
          </a:xfrm>
        </p:grpSpPr>
        <p:sp>
          <p:nvSpPr>
            <p:cNvPr id="110" name="矩形 10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933519" y="2420888"/>
            <a:ext cx="731567" cy="1802859"/>
            <a:chOff x="792147" y="2996952"/>
            <a:chExt cx="731567" cy="1802859"/>
          </a:xfrm>
        </p:grpSpPr>
        <p:sp>
          <p:nvSpPr>
            <p:cNvPr id="115" name="矩形 11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矩形 11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8541713" y="2420888"/>
            <a:ext cx="731567" cy="1802859"/>
            <a:chOff x="792147" y="2996952"/>
            <a:chExt cx="731567" cy="1802859"/>
          </a:xfrm>
        </p:grpSpPr>
        <p:sp>
          <p:nvSpPr>
            <p:cNvPr id="120" name="矩形 11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129422" y="2420888"/>
            <a:ext cx="731567" cy="1802859"/>
            <a:chOff x="792147" y="2996952"/>
            <a:chExt cx="731567" cy="1802859"/>
          </a:xfrm>
        </p:grpSpPr>
        <p:sp>
          <p:nvSpPr>
            <p:cNvPr id="125" name="矩形 12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矩形 12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0149907" y="2420888"/>
            <a:ext cx="731567" cy="1802859"/>
            <a:chOff x="792147" y="2996952"/>
            <a:chExt cx="731567" cy="1802859"/>
          </a:xfrm>
        </p:grpSpPr>
        <p:sp>
          <p:nvSpPr>
            <p:cNvPr id="130" name="矩形 12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矩形 13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345810" y="2420888"/>
            <a:ext cx="731567" cy="1802859"/>
            <a:chOff x="792147" y="2996952"/>
            <a:chExt cx="731567" cy="1802859"/>
          </a:xfrm>
        </p:grpSpPr>
        <p:sp>
          <p:nvSpPr>
            <p:cNvPr id="135" name="矩形 134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矩形 135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0954007" y="2420888"/>
            <a:ext cx="731567" cy="1802859"/>
            <a:chOff x="792147" y="2996952"/>
            <a:chExt cx="731567" cy="1802859"/>
          </a:xfrm>
        </p:grpSpPr>
        <p:sp>
          <p:nvSpPr>
            <p:cNvPr id="140" name="矩形 139"/>
            <p:cNvSpPr/>
            <p:nvPr/>
          </p:nvSpPr>
          <p:spPr>
            <a:xfrm>
              <a:off x="792147" y="2996952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792147" y="3898728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/>
          </p:nvSpPr>
          <p:spPr>
            <a:xfrm>
              <a:off x="792147" y="4349616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矩形 142"/>
            <p:cNvSpPr/>
            <p:nvPr/>
          </p:nvSpPr>
          <p:spPr>
            <a:xfrm>
              <a:off x="792147" y="3447840"/>
              <a:ext cx="731567" cy="45019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647848" y="2420888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445623" y="2871873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249719" y="3321873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51950" y="3773747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851593" y="242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62011" y="287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67976" y="332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270205" y="3773649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074302" y="2422666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872078" y="287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682494" y="332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484723" y="377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290690" y="2420195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094905" y="2870200"/>
            <a:ext cx="450000" cy="45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199" y="1134575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为庆祝节日，二（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）班用彩灯装饰教室。按照下面的规律，第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个彩灯是什么颜色？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120658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1088572" y="620688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84" y="2668004"/>
            <a:ext cx="10076033" cy="1335712"/>
          </a:xfrm>
          <a:prstGeom prst="rect">
            <a:avLst/>
          </a:prstGeom>
        </p:spPr>
      </p:pic>
      <p:sp>
        <p:nvSpPr>
          <p:cNvPr id="6" name="椭圆 1"/>
          <p:cNvSpPr>
            <a:spLocks noChangeArrowheads="1"/>
          </p:cNvSpPr>
          <p:nvPr/>
        </p:nvSpPr>
        <p:spPr bwMode="auto">
          <a:xfrm>
            <a:off x="953310" y="2538919"/>
            <a:ext cx="2550401" cy="967902"/>
          </a:xfrm>
          <a:prstGeom prst="ellipse">
            <a:avLst/>
          </a:prstGeom>
          <a:noFill/>
          <a:ln w="28575">
            <a:solidFill>
              <a:srgbClr val="3333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3632" y="4251328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53÷7=7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171563" y="5145271"/>
            <a:ext cx="7848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口答：第</a:t>
            </a:r>
            <a:r>
              <a:rPr lang="en-US" altLang="zh-CN" dirty="0"/>
              <a:t>53</a:t>
            </a:r>
            <a:r>
              <a:rPr lang="zh-CN" altLang="en-US" b="0" dirty="0"/>
              <a:t>个彩灯是黄色的。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07368" y="2173007"/>
            <a:ext cx="11593287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）按照上面的规律摆花，第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盆应该摆什么颜色的？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0743" y="865697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088572" y="508610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19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3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1098689"/>
            <a:ext cx="10376459" cy="102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407369" y="3984780"/>
            <a:ext cx="835292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）请你提出其他数学问题并解答。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" name="椭圆 1"/>
          <p:cNvSpPr>
            <a:spLocks noChangeArrowheads="1"/>
          </p:cNvSpPr>
          <p:nvPr/>
        </p:nvSpPr>
        <p:spPr bwMode="auto">
          <a:xfrm>
            <a:off x="1085828" y="992200"/>
            <a:ext cx="3353987" cy="1155104"/>
          </a:xfrm>
          <a:prstGeom prst="ellipse">
            <a:avLst/>
          </a:prstGeom>
          <a:noFill/>
          <a:ln w="28575">
            <a:solidFill>
              <a:srgbClr val="3333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8675" y="2849430"/>
            <a:ext cx="42614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j-ea"/>
              </a:rPr>
              <a:t>32÷4=8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endParaRPr lang="zh-CN" altLang="en-US" sz="32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855640" y="3417105"/>
            <a:ext cx="78488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sz="3200" b="0" dirty="0"/>
              <a:t>口答：第</a:t>
            </a:r>
            <a:r>
              <a:rPr lang="en-US" altLang="zh-CN" sz="3200" dirty="0"/>
              <a:t>32</a:t>
            </a:r>
            <a:r>
              <a:rPr lang="zh-CN" altLang="en-US" sz="3200" b="0" dirty="0"/>
              <a:t>盆应该摆黄色的。</a:t>
            </a:r>
            <a:endParaRPr lang="zh-CN" altLang="en-US" sz="3200" b="0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373930" y="4661203"/>
            <a:ext cx="930095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sz="3200" b="0" dirty="0"/>
              <a:t>答案不唯一，例：第</a:t>
            </a:r>
            <a:r>
              <a:rPr lang="en-US" altLang="zh-CN" sz="3200" dirty="0"/>
              <a:t>35</a:t>
            </a:r>
            <a:r>
              <a:rPr lang="zh-CN" altLang="en-US" sz="3200" b="0" dirty="0"/>
              <a:t>盆应该摆什么颜色的？</a:t>
            </a:r>
            <a:endParaRPr lang="zh-CN" altLang="en-US" sz="3200" b="0" dirty="0"/>
          </a:p>
        </p:txBody>
      </p:sp>
      <p:sp>
        <p:nvSpPr>
          <p:cNvPr id="9" name="文本框 8"/>
          <p:cNvSpPr txBox="1"/>
          <p:nvPr/>
        </p:nvSpPr>
        <p:spPr>
          <a:xfrm>
            <a:off x="2351584" y="5228878"/>
            <a:ext cx="70106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j-ea"/>
              </a:rPr>
              <a:t>35÷4=8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2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（盆）</a:t>
            </a:r>
            <a:endParaRPr lang="zh-CN" altLang="en-US" sz="32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855640" y="5796553"/>
            <a:ext cx="78488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sz="3200" b="0" dirty="0"/>
              <a:t>口答：第</a:t>
            </a:r>
            <a:r>
              <a:rPr lang="en-US" altLang="zh-CN" sz="3200" dirty="0"/>
              <a:t>35</a:t>
            </a:r>
            <a:r>
              <a:rPr lang="zh-CN" altLang="en-US" sz="3200" b="0" dirty="0"/>
              <a:t>盆应该摆红色的。</a:t>
            </a:r>
            <a:endParaRPr lang="zh-CN" alt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199" y="935277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将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只鸡放进下面的两种鸡笼里。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988124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1088572" y="508610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20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5" name="Picture 9" descr="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580" y="1656917"/>
            <a:ext cx="699284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95400" y="4277322"/>
            <a:ext cx="10995857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）如果都放进大鸡笼，至少需要几个大鸡笼？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1504" y="5014917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22÷6=3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8168" y="5014917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3+1=4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891986" y="5696086"/>
            <a:ext cx="10408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口答：如果都放进大鸡笼，至少需要</a:t>
            </a:r>
            <a:r>
              <a:rPr lang="en-US" altLang="zh-CN" dirty="0"/>
              <a:t>4</a:t>
            </a:r>
            <a:r>
              <a:rPr lang="zh-CN" altLang="en-US" b="0" dirty="0"/>
              <a:t>个大鸡笼。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400" y="3284984"/>
            <a:ext cx="10995857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）如果都放进小鸡笼，至少需要几个小鸡笼？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Picture 9" descr="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580" y="548680"/>
            <a:ext cx="699284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423592" y="4014954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22÷4=5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23592" y="4697732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5+1=6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1127448" y="5380510"/>
            <a:ext cx="10297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口答：如果都放进小鸡笼，至少需要</a:t>
            </a:r>
            <a:r>
              <a:rPr lang="en-US" altLang="zh-CN" dirty="0"/>
              <a:t>6</a:t>
            </a:r>
            <a:r>
              <a:rPr lang="zh-CN" altLang="en-US" b="0" dirty="0"/>
              <a:t>个小鸡笼。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1187</Words>
  <Application>WPS 演示</Application>
  <PresentationFormat>宽屏</PresentationFormat>
  <Paragraphs>175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53</cp:revision>
  <dcterms:created xsi:type="dcterms:W3CDTF">2015-08-27T07:30:00Z</dcterms:created>
  <dcterms:modified xsi:type="dcterms:W3CDTF">2026-02-28T06:45:12Z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22A6B462770C4F2496C34941BA01E808_12</vt:lpwstr>
  </property>
</Properties>
</file>