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63" r:id="rId3"/>
    <p:sldId id="368" r:id="rId5"/>
    <p:sldId id="264" r:id="rId6"/>
    <p:sldId id="344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1038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783632" y="2996952"/>
            <a:ext cx="6624736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66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余数及有余数的除法的含义</a:t>
            </a:r>
            <a:endParaRPr lang="zh-CN" altLang="en-US" sz="66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464" y="1278591"/>
            <a:ext cx="102668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支铅笔，每人分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支。能分给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人，还剩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支。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3669" y="1331438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1415480" y="764704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461" y="2852936"/>
            <a:ext cx="8177076" cy="171765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666590" y="4895778"/>
            <a:ext cx="7416824" cy="651600"/>
            <a:chOff x="1271464" y="5072214"/>
            <a:chExt cx="7416824" cy="651600"/>
          </a:xfrm>
        </p:grpSpPr>
        <p:sp>
          <p:nvSpPr>
            <p:cNvPr id="7" name="文本框 6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9÷2=     </a:t>
              </a:r>
              <a:r>
                <a:rPr lang="zh-CN" altLang="en-US" dirty="0">
                  <a:latin typeface="+mn-lt"/>
                </a:rPr>
                <a:t>（人）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（支）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643122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5531062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 rot="2876220">
            <a:off x="2155080" y="2654591"/>
            <a:ext cx="1617849" cy="2026886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876220">
            <a:off x="3925923" y="2654591"/>
            <a:ext cx="1617849" cy="2026886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876220">
            <a:off x="5696766" y="2654591"/>
            <a:ext cx="1617849" cy="2026886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876220">
            <a:off x="7467608" y="2654591"/>
            <a:ext cx="1617849" cy="2026886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8832304" y="1326434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2189984" y="1984532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4150582" y="4895778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7041420" y="4895778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464" y="941719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9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支铅笔平均分给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人。把分的结果画出来。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6816" y="4145552"/>
            <a:ext cx="792552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sz="36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</a:defRPr>
            </a:lvl1pPr>
          </a:lstStyle>
          <a:p>
            <a:r>
              <a:rPr lang="zh-CN" altLang="en-US" dirty="0"/>
              <a:t>每人分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>
                <a:latin typeface="+mn-ea"/>
                <a:ea typeface="+mn-ea"/>
              </a:rPr>
              <a:t>支</a:t>
            </a:r>
            <a:r>
              <a:rPr lang="zh-CN" altLang="en-US" dirty="0"/>
              <a:t>，还剩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dirty="0"/>
              <a:t>支。</a:t>
            </a:r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919536" y="5223038"/>
            <a:ext cx="8352928" cy="654234"/>
            <a:chOff x="1919536" y="5154558"/>
            <a:chExt cx="8352928" cy="654234"/>
          </a:xfrm>
        </p:grpSpPr>
        <p:grpSp>
          <p:nvGrpSpPr>
            <p:cNvPr id="4" name="组合 3"/>
            <p:cNvGrpSpPr/>
            <p:nvPr/>
          </p:nvGrpSpPr>
          <p:grpSpPr>
            <a:xfrm>
              <a:off x="1919536" y="5154558"/>
              <a:ext cx="8352928" cy="654234"/>
              <a:chOff x="524410" y="5069580"/>
              <a:chExt cx="8352928" cy="654234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617292" y="5074849"/>
                <a:ext cx="6260046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marR="0" lvl="0" indent="0" defTabSz="914400" latinLnBrk="0">
                  <a:lnSpc>
                    <a:spcPct val="120000"/>
                  </a:lnSpc>
                  <a:buClrTx/>
                  <a:buSzTx/>
                  <a:buFontTx/>
                  <a:buNone/>
                  <a:defRPr sz="3600" b="1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+mn-ea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en-US" altLang="zh-CN" dirty="0">
                    <a:latin typeface="+mn-lt"/>
                  </a:rPr>
                  <a:t>=     </a:t>
                </a:r>
                <a:r>
                  <a:rPr lang="zh-CN" altLang="en-US" dirty="0">
                    <a:latin typeface="+mn-lt"/>
                  </a:rPr>
                  <a:t>（支）</a:t>
                </a:r>
                <a:r>
                  <a:rPr lang="en-US" altLang="zh-CN" dirty="0">
                    <a:latin typeface="+mn-ea"/>
                    <a:ea typeface="+mn-ea"/>
                  </a:rPr>
                  <a:t>……   </a:t>
                </a:r>
                <a:r>
                  <a:rPr lang="zh-CN" altLang="en-US" dirty="0">
                    <a:latin typeface="+mn-lt"/>
                  </a:rPr>
                  <a:t>（支）</a:t>
                </a:r>
                <a:endParaRPr lang="zh-CN" altLang="en-US" dirty="0">
                  <a:latin typeface="+mn-lt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 bwMode="auto">
              <a:xfrm>
                <a:off x="524410" y="5072214"/>
                <a:ext cx="652721" cy="6516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 bwMode="auto">
              <a:xfrm>
                <a:off x="3078371" y="5069580"/>
                <a:ext cx="652721" cy="6516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1964571" y="5072214"/>
                <a:ext cx="652721" cy="6516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>
                <a:off x="5997018" y="5069580"/>
                <a:ext cx="652721" cy="65160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2640177" y="5154558"/>
              <a:ext cx="651600" cy="6516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0994" y="1988840"/>
            <a:ext cx="10747614" cy="1728192"/>
            <a:chOff x="820994" y="1988840"/>
            <a:chExt cx="10747614" cy="1728192"/>
          </a:xfrm>
        </p:grpSpPr>
        <p:sp>
          <p:nvSpPr>
            <p:cNvPr id="14" name="文本框 13"/>
            <p:cNvSpPr txBox="1"/>
            <p:nvPr/>
          </p:nvSpPr>
          <p:spPr>
            <a:xfrm>
              <a:off x="820994" y="1988840"/>
              <a:ext cx="107476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用       代表铅笔，画出</a:t>
              </a:r>
              <a:r>
                <a:rPr lang="en-US" altLang="zh-CN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4</a:t>
              </a:r>
              <a:r>
                <a:rPr lang="zh-CN" altLang="en-US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组，每组</a:t>
              </a:r>
              <a:r>
                <a:rPr lang="en-US" altLang="zh-CN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2</a:t>
              </a:r>
              <a:r>
                <a:rPr lang="zh-CN" altLang="en-US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个       ，剩余</a:t>
              </a:r>
              <a:r>
                <a:rPr lang="en-US" altLang="zh-CN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1</a:t>
              </a:r>
              <a:r>
                <a:rPr lang="zh-CN" altLang="en-US" sz="3200" b="1" dirty="0">
                  <a:solidFill>
                    <a:srgbClr val="F00C08"/>
                  </a:solidFill>
                  <a:latin typeface="+mn-lt"/>
                  <a:ea typeface="宋体" panose="02010600030101010101" pitchFamily="2" charset="-122"/>
                </a:rPr>
                <a:t>个       。</a:t>
              </a:r>
              <a:endParaRPr lang="zh-CN" altLang="en-US" sz="32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893216" y="3070737"/>
              <a:ext cx="1203859" cy="537736"/>
              <a:chOff x="1901485" y="2830851"/>
              <a:chExt cx="1203859" cy="537736"/>
            </a:xfrm>
            <a:solidFill>
              <a:schemeClr val="bg1"/>
            </a:solidFill>
          </p:grpSpPr>
          <p:sp>
            <p:nvSpPr>
              <p:cNvPr id="15" name="椭圆 14"/>
              <p:cNvSpPr/>
              <p:nvPr/>
            </p:nvSpPr>
            <p:spPr>
              <a:xfrm>
                <a:off x="1901485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567608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485202" y="3070737"/>
              <a:ext cx="1203859" cy="537736"/>
              <a:chOff x="3629677" y="2830851"/>
              <a:chExt cx="1203859" cy="537736"/>
            </a:xfrm>
            <a:solidFill>
              <a:schemeClr val="bg1"/>
            </a:solidFill>
          </p:grpSpPr>
          <p:sp>
            <p:nvSpPr>
              <p:cNvPr id="17" name="椭圆 16"/>
              <p:cNvSpPr/>
              <p:nvPr/>
            </p:nvSpPr>
            <p:spPr>
              <a:xfrm>
                <a:off x="3629677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295800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077188" y="3070737"/>
              <a:ext cx="1203859" cy="537736"/>
              <a:chOff x="5501885" y="2830851"/>
              <a:chExt cx="1203859" cy="537736"/>
            </a:xfrm>
            <a:solidFill>
              <a:schemeClr val="bg1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5501885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6168008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669173" y="3070737"/>
              <a:ext cx="1203859" cy="537736"/>
              <a:chOff x="7416302" y="2830851"/>
              <a:chExt cx="1203859" cy="537736"/>
            </a:xfrm>
            <a:solidFill>
              <a:schemeClr val="bg1"/>
            </a:solidFill>
          </p:grpSpPr>
          <p:sp>
            <p:nvSpPr>
              <p:cNvPr id="21" name="椭圆 20"/>
              <p:cNvSpPr/>
              <p:nvPr/>
            </p:nvSpPr>
            <p:spPr>
              <a:xfrm>
                <a:off x="7416302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082425" y="2830851"/>
                <a:ext cx="537736" cy="537736"/>
              </a:xfrm>
              <a:prstGeom prst="ellipse">
                <a:avLst/>
              </a:prstGeom>
              <a:grpFill/>
              <a:ln w="19050">
                <a:solidFill>
                  <a:srgbClr val="F00C08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8256240" y="3070737"/>
              <a:ext cx="537736" cy="53773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780162" y="2929092"/>
              <a:ext cx="1429966" cy="787940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372148" y="2929092"/>
              <a:ext cx="1429966" cy="787940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964134" y="2929092"/>
              <a:ext cx="1429966" cy="787940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556119" y="2929092"/>
              <a:ext cx="1429966" cy="787940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1410400" y="2006353"/>
              <a:ext cx="537736" cy="53773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7448349" y="2006353"/>
              <a:ext cx="537736" cy="53773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10003596" y="2006353"/>
              <a:ext cx="537736" cy="53773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3121010" y="4178875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6108038" y="4178875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050898" y="5223038"/>
            <a:ext cx="6217651" cy="646331"/>
            <a:chOff x="2050898" y="5223038"/>
            <a:chExt cx="6217651" cy="646331"/>
          </a:xfrm>
        </p:grpSpPr>
        <p:sp>
          <p:nvSpPr>
            <p:cNvPr id="38" name="TextBox 9"/>
            <p:cNvSpPr txBox="1">
              <a:spLocks noChangeArrowheads="1"/>
            </p:cNvSpPr>
            <p:nvPr/>
          </p:nvSpPr>
          <p:spPr bwMode="auto">
            <a:xfrm>
              <a:off x="2050898" y="5223038"/>
              <a:ext cx="8816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9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39" name="TextBox 9"/>
            <p:cNvSpPr txBox="1">
              <a:spLocks noChangeArrowheads="1"/>
            </p:cNvSpPr>
            <p:nvPr/>
          </p:nvSpPr>
          <p:spPr bwMode="auto">
            <a:xfrm>
              <a:off x="2639616" y="5223038"/>
              <a:ext cx="88168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÷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0" name="TextBox 9"/>
            <p:cNvSpPr txBox="1">
              <a:spLocks noChangeArrowheads="1"/>
            </p:cNvSpPr>
            <p:nvPr/>
          </p:nvSpPr>
          <p:spPr bwMode="auto">
            <a:xfrm>
              <a:off x="3486128" y="5223038"/>
              <a:ext cx="7552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1" name="TextBox 9"/>
            <p:cNvSpPr txBox="1">
              <a:spLocks noChangeArrowheads="1"/>
            </p:cNvSpPr>
            <p:nvPr/>
          </p:nvSpPr>
          <p:spPr bwMode="auto">
            <a:xfrm>
              <a:off x="4597811" y="5223038"/>
              <a:ext cx="7552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42" name="TextBox 9"/>
            <p:cNvSpPr txBox="1">
              <a:spLocks noChangeArrowheads="1"/>
            </p:cNvSpPr>
            <p:nvPr/>
          </p:nvSpPr>
          <p:spPr bwMode="auto">
            <a:xfrm>
              <a:off x="7513300" y="5223038"/>
              <a:ext cx="75524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126485"/>
            <a:ext cx="8261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168" y="1942657"/>
            <a:ext cx="5069841" cy="263223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879336" y="1916832"/>
            <a:ext cx="6580635" cy="3266185"/>
            <a:chOff x="5879336" y="1916832"/>
            <a:chExt cx="6580635" cy="3266185"/>
          </a:xfrm>
        </p:grpSpPr>
        <p:sp>
          <p:nvSpPr>
            <p:cNvPr id="5" name="文本框 4"/>
            <p:cNvSpPr txBox="1"/>
            <p:nvPr/>
          </p:nvSpPr>
          <p:spPr>
            <a:xfrm>
              <a:off x="5983091" y="1916832"/>
              <a:ext cx="374145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9 ÷ 4 = 2</a:t>
              </a:r>
              <a:r>
                <a:rPr lang="zh-CN" altLang="en-US" sz="3600" dirty="0">
                  <a:solidFill>
                    <a:srgbClr val="F00C08"/>
                  </a:solidFill>
                  <a:latin typeface="+mn-lt"/>
                  <a:ea typeface="+mj-ea"/>
                </a:rPr>
                <a:t>（个）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075594" y="1916832"/>
              <a:ext cx="338437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ea"/>
                  <a:ea typeface="+mn-ea"/>
                </a:rPr>
                <a:t>……</a:t>
              </a:r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1</a:t>
              </a:r>
              <a:r>
                <a:rPr lang="zh-CN" altLang="en-US" sz="3600" dirty="0">
                  <a:solidFill>
                    <a:srgbClr val="F00C08"/>
                  </a:solidFill>
                  <a:latin typeface="+mn-lt"/>
                  <a:ea typeface="+mj-ea"/>
                </a:rPr>
                <a:t>（</a:t>
              </a:r>
              <a:r>
                <a:rPr lang="zh-CN" altLang="en-US" sz="3600" dirty="0">
                  <a:solidFill>
                    <a:srgbClr val="3333CC"/>
                  </a:solidFill>
                  <a:latin typeface="+mn-lt"/>
                  <a:ea typeface="+mj-ea"/>
                </a:rPr>
                <a:t>根</a:t>
              </a:r>
              <a:r>
                <a:rPr lang="zh-CN" altLang="en-US" sz="3600" dirty="0">
                  <a:solidFill>
                    <a:srgbClr val="F00C08"/>
                  </a:solidFill>
                  <a:latin typeface="+mn-lt"/>
                  <a:ea typeface="+mj-ea"/>
                </a:rPr>
                <a:t>）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79336" y="2550787"/>
              <a:ext cx="677108" cy="26322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被除数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87044" y="2550787"/>
              <a:ext cx="677108" cy="26322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除数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07128" y="2550787"/>
              <a:ext cx="677108" cy="26322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商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872789" y="2550787"/>
              <a:ext cx="677108" cy="26322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3333CC"/>
                  </a:solidFill>
                  <a:latin typeface="+mj-ea"/>
                  <a:ea typeface="+mj-ea"/>
                </a:rPr>
                <a:t>……</a:t>
              </a:r>
              <a:r>
                <a:rPr lang="zh-CN" altLang="en-US" sz="3200" dirty="0">
                  <a:solidFill>
                    <a:srgbClr val="3333CC"/>
                  </a:solidFill>
                  <a:latin typeface="+mj-ea"/>
                  <a:ea typeface="+mj-ea"/>
                </a:rPr>
                <a:t>余数</a:t>
              </a:r>
              <a:endParaRPr lang="zh-CN" altLang="en-US" sz="3200" dirty="0">
                <a:solidFill>
                  <a:srgbClr val="3333CC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80435" y="5077340"/>
            <a:ext cx="10231130" cy="11659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solidFill>
                  <a:srgbClr val="3333CC"/>
                </a:solidFill>
                <a:latin typeface="+mn-lt"/>
                <a:ea typeface="+mj-ea"/>
              </a:rPr>
              <a:t>        将一些物品平均分，如果分完后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还有剩余</a:t>
            </a:r>
            <a:r>
              <a:rPr lang="zh-CN" altLang="en-US" sz="3200" dirty="0">
                <a:solidFill>
                  <a:srgbClr val="3333CC"/>
                </a:solidFill>
                <a:latin typeface="+mn-lt"/>
                <a:ea typeface="+mj-ea"/>
              </a:rPr>
              <a:t>，但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不够再分</a:t>
            </a:r>
            <a:r>
              <a:rPr lang="zh-CN" altLang="en-US" sz="3200" dirty="0">
                <a:solidFill>
                  <a:srgbClr val="3333CC"/>
                </a:solidFill>
                <a:latin typeface="+mn-lt"/>
                <a:ea typeface="+mj-ea"/>
              </a:rPr>
              <a:t>，剩余的部分就是有余数除法中的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余数</a:t>
            </a:r>
            <a:r>
              <a:rPr lang="zh-CN" altLang="en-US" sz="3200" dirty="0">
                <a:solidFill>
                  <a:srgbClr val="3333CC"/>
                </a:solidFill>
                <a:latin typeface="+mn-lt"/>
                <a:ea typeface="+mj-ea"/>
              </a:rPr>
              <a:t>。</a:t>
            </a:r>
            <a:endParaRPr lang="zh-CN" altLang="en-US" sz="3200" dirty="0">
              <a:solidFill>
                <a:srgbClr val="3333CC"/>
              </a:solidFill>
              <a:latin typeface="+mn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5" name="组合 12294"/>
          <p:cNvGrpSpPr/>
          <p:nvPr/>
        </p:nvGrpSpPr>
        <p:grpSpPr>
          <a:xfrm>
            <a:off x="2081076" y="3216279"/>
            <a:ext cx="8029848" cy="655644"/>
            <a:chOff x="1231313" y="3260505"/>
            <a:chExt cx="10155041" cy="829168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1231313" y="3260505"/>
              <a:ext cx="1549035" cy="829168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2307064" y="3260505"/>
              <a:ext cx="1549035" cy="829168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3382815" y="3260505"/>
              <a:ext cx="1549035" cy="829168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4458566" y="3260505"/>
              <a:ext cx="1549035" cy="829168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5534317" y="3260505"/>
              <a:ext cx="1549035" cy="829168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6610068" y="3260505"/>
              <a:ext cx="1549035" cy="829168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7685819" y="3260505"/>
              <a:ext cx="1549035" cy="829168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8761570" y="3260505"/>
              <a:ext cx="1549035" cy="829168"/>
            </a:xfrm>
            <a:prstGeom prst="rect">
              <a:avLst/>
            </a:prstGeom>
          </p:spPr>
        </p:pic>
        <p:pic>
          <p:nvPicPr>
            <p:cNvPr id="12288" name="图片 1228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9837319" y="3260505"/>
              <a:ext cx="1549035" cy="829168"/>
            </a:xfrm>
            <a:prstGeom prst="rect">
              <a:avLst/>
            </a:prstGeom>
          </p:spPr>
        </p:pic>
      </p:grpSp>
      <p:sp>
        <p:nvSpPr>
          <p:cNvPr id="12301" name="文本框 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39700" y="6674656"/>
            <a:ext cx="10604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1200">
                <a:solidFill>
                  <a:srgbClr val="21B8B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>
              <a:solidFill>
                <a:srgbClr val="21B8B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87388" y="1087407"/>
            <a:ext cx="11017224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>
                <a:latin typeface="+mn-lt"/>
                <a:ea typeface="+mn-ea"/>
              </a:rPr>
              <a:t>        面包店根据顾客需求，采取不同的包装，可以</a:t>
            </a:r>
            <a:r>
              <a:rPr lang="en-US" altLang="zh-CN" sz="3600" b="1" dirty="0">
                <a:latin typeface="+mn-lt"/>
                <a:ea typeface="+mn-ea"/>
              </a:rPr>
              <a:t>2</a:t>
            </a:r>
            <a:r>
              <a:rPr lang="zh-CN" altLang="en-US" sz="3600" b="1" dirty="0">
                <a:latin typeface="+mn-lt"/>
                <a:ea typeface="+mn-ea"/>
              </a:rPr>
              <a:t>个装一袋，</a:t>
            </a:r>
            <a:r>
              <a:rPr lang="en-US" altLang="zh-CN" sz="3600" b="1" dirty="0">
                <a:latin typeface="+mn-lt"/>
                <a:ea typeface="+mn-ea"/>
              </a:rPr>
              <a:t>3</a:t>
            </a:r>
            <a:r>
              <a:rPr lang="zh-CN" altLang="en-US" sz="3600" b="1" dirty="0">
                <a:latin typeface="+mn-lt"/>
                <a:ea typeface="+mn-ea"/>
              </a:rPr>
              <a:t>个装一袋。有</a:t>
            </a:r>
            <a:r>
              <a:rPr lang="en-US" altLang="zh-CN" sz="3600" b="1" dirty="0">
                <a:latin typeface="+mn-lt"/>
                <a:ea typeface="+mn-ea"/>
              </a:rPr>
              <a:t>9</a:t>
            </a:r>
            <a:r>
              <a:rPr lang="zh-CN" altLang="en-US" sz="3600" b="1" dirty="0">
                <a:latin typeface="+mn-lt"/>
                <a:ea typeface="+mn-ea"/>
              </a:rPr>
              <a:t>个面包，用同一种包装，请你装一下，结果会怎样</a:t>
            </a:r>
            <a:r>
              <a:rPr lang="en-US" altLang="zh-CN" sz="3600" b="1" dirty="0">
                <a:latin typeface="+mn-lt"/>
                <a:ea typeface="+mn-ea"/>
              </a:rPr>
              <a:t>?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12327" name="矩形: 圆角 12326"/>
          <p:cNvSpPr/>
          <p:nvPr/>
        </p:nvSpPr>
        <p:spPr>
          <a:xfrm>
            <a:off x="2563015" y="4239970"/>
            <a:ext cx="166874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28" name="矩形: 圆角 12327"/>
          <p:cNvSpPr/>
          <p:nvPr/>
        </p:nvSpPr>
        <p:spPr>
          <a:xfrm>
            <a:off x="833158" y="4239970"/>
            <a:ext cx="166874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29" name="矩形: 圆角 12328"/>
          <p:cNvSpPr/>
          <p:nvPr/>
        </p:nvSpPr>
        <p:spPr>
          <a:xfrm>
            <a:off x="4292872" y="4239970"/>
            <a:ext cx="166874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30" name="矩形: 圆角 12329"/>
          <p:cNvSpPr/>
          <p:nvPr/>
        </p:nvSpPr>
        <p:spPr>
          <a:xfrm>
            <a:off x="6022730" y="4239970"/>
            <a:ext cx="166874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65" name="组合 12364"/>
          <p:cNvGrpSpPr/>
          <p:nvPr/>
        </p:nvGrpSpPr>
        <p:grpSpPr>
          <a:xfrm>
            <a:off x="806017" y="4433960"/>
            <a:ext cx="7974106" cy="541855"/>
            <a:chOff x="806017" y="4399289"/>
            <a:chExt cx="7974106" cy="541855"/>
          </a:xfrm>
        </p:grpSpPr>
        <p:grpSp>
          <p:nvGrpSpPr>
            <p:cNvPr id="12341" name="组合 12340"/>
            <p:cNvGrpSpPr/>
            <p:nvPr/>
          </p:nvGrpSpPr>
          <p:grpSpPr>
            <a:xfrm>
              <a:off x="806017" y="4399289"/>
              <a:ext cx="1699351" cy="541855"/>
              <a:chOff x="1022041" y="4311340"/>
              <a:chExt cx="1699351" cy="541855"/>
            </a:xfrm>
          </p:grpSpPr>
          <p:pic>
            <p:nvPicPr>
              <p:cNvPr id="12331" name="图片 12330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022041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32" name="图片 1233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709110" y="4311340"/>
                <a:ext cx="1012282" cy="541855"/>
              </a:xfrm>
              <a:prstGeom prst="rect">
                <a:avLst/>
              </a:prstGeom>
            </p:spPr>
          </p:pic>
        </p:grpSp>
        <p:grpSp>
          <p:nvGrpSpPr>
            <p:cNvPr id="12342" name="组合 12341"/>
            <p:cNvGrpSpPr/>
            <p:nvPr/>
          </p:nvGrpSpPr>
          <p:grpSpPr>
            <a:xfrm>
              <a:off x="2554700" y="4399289"/>
              <a:ext cx="1699351" cy="541855"/>
              <a:chOff x="2727734" y="4311340"/>
              <a:chExt cx="1699351" cy="541855"/>
            </a:xfrm>
          </p:grpSpPr>
          <p:pic>
            <p:nvPicPr>
              <p:cNvPr id="12333" name="图片 1233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2727734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34" name="图片 12333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3414803" y="4311340"/>
                <a:ext cx="1012282" cy="541855"/>
              </a:xfrm>
              <a:prstGeom prst="rect">
                <a:avLst/>
              </a:prstGeom>
            </p:spPr>
          </p:pic>
        </p:grpSp>
        <p:grpSp>
          <p:nvGrpSpPr>
            <p:cNvPr id="12343" name="组合 12342"/>
            <p:cNvGrpSpPr/>
            <p:nvPr/>
          </p:nvGrpSpPr>
          <p:grpSpPr>
            <a:xfrm>
              <a:off x="4303383" y="4399289"/>
              <a:ext cx="1699351" cy="541855"/>
              <a:chOff x="4491012" y="4311340"/>
              <a:chExt cx="1699351" cy="541855"/>
            </a:xfrm>
          </p:grpSpPr>
          <p:pic>
            <p:nvPicPr>
              <p:cNvPr id="12335" name="图片 12334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4491012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36" name="图片 1233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5178081" y="4311340"/>
                <a:ext cx="1012282" cy="541855"/>
              </a:xfrm>
              <a:prstGeom prst="rect">
                <a:avLst/>
              </a:prstGeom>
            </p:spPr>
          </p:pic>
        </p:grpSp>
        <p:grpSp>
          <p:nvGrpSpPr>
            <p:cNvPr id="12340" name="组合 12339"/>
            <p:cNvGrpSpPr/>
            <p:nvPr/>
          </p:nvGrpSpPr>
          <p:grpSpPr>
            <a:xfrm>
              <a:off x="6052066" y="4399289"/>
              <a:ext cx="1699351" cy="541855"/>
              <a:chOff x="6268090" y="4311340"/>
              <a:chExt cx="1699351" cy="541855"/>
            </a:xfrm>
          </p:grpSpPr>
          <p:pic>
            <p:nvPicPr>
              <p:cNvPr id="12337" name="图片 12336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6268090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38" name="图片 12337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6955159" y="4311340"/>
                <a:ext cx="1012282" cy="541855"/>
              </a:xfrm>
              <a:prstGeom prst="rect">
                <a:avLst/>
              </a:prstGeom>
            </p:spPr>
          </p:pic>
        </p:grpSp>
        <p:pic>
          <p:nvPicPr>
            <p:cNvPr id="12339" name="图片 123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222293">
              <a:off x="7767841" y="4399289"/>
              <a:ext cx="1012282" cy="541855"/>
            </a:xfrm>
            <a:prstGeom prst="rect">
              <a:avLst/>
            </a:prstGeom>
          </p:spPr>
        </p:pic>
      </p:grpSp>
      <p:sp>
        <p:nvSpPr>
          <p:cNvPr id="12344" name="箭头: 右 12343"/>
          <p:cNvSpPr/>
          <p:nvPr/>
        </p:nvSpPr>
        <p:spPr>
          <a:xfrm>
            <a:off x="8878119" y="4487725"/>
            <a:ext cx="746273" cy="414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45" name="文本框 12344"/>
          <p:cNvSpPr txBox="1"/>
          <p:nvPr/>
        </p:nvSpPr>
        <p:spPr>
          <a:xfrm>
            <a:off x="9661009" y="4412499"/>
            <a:ext cx="2048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剩下</a:t>
            </a:r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个</a:t>
            </a:r>
            <a:endParaRPr lang="zh-CN" altLang="en-US" sz="32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2356" name="矩形: 圆角 12355"/>
          <p:cNvSpPr/>
          <p:nvPr/>
        </p:nvSpPr>
        <p:spPr>
          <a:xfrm>
            <a:off x="833158" y="5414156"/>
            <a:ext cx="235437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57" name="矩形: 圆角 12356"/>
          <p:cNvSpPr/>
          <p:nvPr/>
        </p:nvSpPr>
        <p:spPr>
          <a:xfrm>
            <a:off x="3278248" y="5414156"/>
            <a:ext cx="235437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58" name="矩形: 圆角 12357"/>
          <p:cNvSpPr/>
          <p:nvPr/>
        </p:nvSpPr>
        <p:spPr>
          <a:xfrm>
            <a:off x="5723338" y="5414156"/>
            <a:ext cx="2354374" cy="92983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66" name="组合 12365"/>
          <p:cNvGrpSpPr/>
          <p:nvPr/>
        </p:nvGrpSpPr>
        <p:grpSpPr>
          <a:xfrm>
            <a:off x="806017" y="5608146"/>
            <a:ext cx="7297553" cy="541855"/>
            <a:chOff x="806017" y="5573475"/>
            <a:chExt cx="7297553" cy="541855"/>
          </a:xfrm>
        </p:grpSpPr>
        <p:grpSp>
          <p:nvGrpSpPr>
            <p:cNvPr id="12348" name="组合 12347"/>
            <p:cNvGrpSpPr/>
            <p:nvPr/>
          </p:nvGrpSpPr>
          <p:grpSpPr>
            <a:xfrm>
              <a:off x="806017" y="5573475"/>
              <a:ext cx="2406091" cy="541855"/>
              <a:chOff x="1022041" y="4311340"/>
              <a:chExt cx="2406091" cy="541855"/>
            </a:xfrm>
          </p:grpSpPr>
          <p:pic>
            <p:nvPicPr>
              <p:cNvPr id="12349" name="图片 1234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022041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50" name="图片 1234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718946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51" name="图片 12350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2415850" y="4311340"/>
                <a:ext cx="1012282" cy="541855"/>
              </a:xfrm>
              <a:prstGeom prst="rect">
                <a:avLst/>
              </a:prstGeom>
            </p:spPr>
          </p:pic>
        </p:grpSp>
        <p:grpSp>
          <p:nvGrpSpPr>
            <p:cNvPr id="12352" name="组合 12351"/>
            <p:cNvGrpSpPr/>
            <p:nvPr/>
          </p:nvGrpSpPr>
          <p:grpSpPr>
            <a:xfrm>
              <a:off x="3251748" y="5573475"/>
              <a:ext cx="2406091" cy="541855"/>
              <a:chOff x="1022041" y="4311340"/>
              <a:chExt cx="2406091" cy="541855"/>
            </a:xfrm>
          </p:grpSpPr>
          <p:pic>
            <p:nvPicPr>
              <p:cNvPr id="12353" name="图片 1235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022041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54" name="图片 12353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718946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55" name="图片 12354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2415850" y="4311340"/>
                <a:ext cx="1012282" cy="541855"/>
              </a:xfrm>
              <a:prstGeom prst="rect">
                <a:avLst/>
              </a:prstGeom>
            </p:spPr>
          </p:pic>
        </p:grpSp>
        <p:grpSp>
          <p:nvGrpSpPr>
            <p:cNvPr id="12359" name="组合 12358"/>
            <p:cNvGrpSpPr/>
            <p:nvPr/>
          </p:nvGrpSpPr>
          <p:grpSpPr>
            <a:xfrm>
              <a:off x="5697479" y="5573475"/>
              <a:ext cx="2406091" cy="541855"/>
              <a:chOff x="1022041" y="4311340"/>
              <a:chExt cx="2406091" cy="541855"/>
            </a:xfrm>
          </p:grpSpPr>
          <p:pic>
            <p:nvPicPr>
              <p:cNvPr id="12360" name="图片 1235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022041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61" name="图片 12360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1718946" y="4311340"/>
                <a:ext cx="1012282" cy="541855"/>
              </a:xfrm>
              <a:prstGeom prst="rect">
                <a:avLst/>
              </a:prstGeom>
            </p:spPr>
          </p:pic>
          <p:pic>
            <p:nvPicPr>
              <p:cNvPr id="12362" name="图片 1236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222293">
                <a:off x="2415850" y="4311340"/>
                <a:ext cx="1012282" cy="541855"/>
              </a:xfrm>
              <a:prstGeom prst="rect">
                <a:avLst/>
              </a:prstGeom>
            </p:spPr>
          </p:pic>
        </p:grpSp>
      </p:grpSp>
      <p:sp>
        <p:nvSpPr>
          <p:cNvPr id="12363" name="箭头: 右 12362"/>
          <p:cNvSpPr/>
          <p:nvPr/>
        </p:nvSpPr>
        <p:spPr>
          <a:xfrm>
            <a:off x="8274734" y="5671668"/>
            <a:ext cx="746273" cy="41481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64" name="文本框 12363"/>
          <p:cNvSpPr txBox="1"/>
          <p:nvPr/>
        </p:nvSpPr>
        <p:spPr>
          <a:xfrm>
            <a:off x="9094191" y="5586685"/>
            <a:ext cx="2264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没有剩余</a:t>
            </a:r>
            <a:endParaRPr lang="zh-CN" altLang="en-US" sz="32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新课导入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7" grpId="0" animBg="1"/>
      <p:bldP spid="12328" grpId="0" animBg="1"/>
      <p:bldP spid="12329" grpId="0" animBg="1"/>
      <p:bldP spid="12330" grpId="0" animBg="1"/>
      <p:bldP spid="12344" grpId="0" animBg="1"/>
      <p:bldP spid="12345" grpId="0"/>
      <p:bldP spid="12356" grpId="0" animBg="1"/>
      <p:bldP spid="12357" grpId="0" animBg="1"/>
      <p:bldP spid="12358" grpId="0" animBg="1"/>
      <p:bldP spid="12363" grpId="0" animBg="1"/>
      <p:bldP spid="123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1052736"/>
            <a:ext cx="904663" cy="9046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520" y="1181901"/>
            <a:ext cx="6207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  <a:ea typeface="+mn-ea"/>
              </a:rPr>
              <a:t>用下面这些小棒摆     </a:t>
            </a:r>
            <a:r>
              <a:rPr lang="zh-CN" altLang="en-US" sz="3600" b="1" dirty="0">
                <a:solidFill>
                  <a:srgbClr val="231F20"/>
                </a:solidFill>
                <a:latin typeface="+mn-ea"/>
                <a:ea typeface="+mn-ea"/>
              </a:rPr>
              <a:t>。</a:t>
            </a:r>
            <a:endParaRPr lang="zh-CN" altLang="en-US" sz="4400" b="1" dirty="0">
              <a:latin typeface="+mn-ea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451" y="1122122"/>
            <a:ext cx="787098" cy="7658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120" y="2041392"/>
            <a:ext cx="696500" cy="13598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913" y="2041392"/>
            <a:ext cx="696500" cy="135983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706" y="2041392"/>
            <a:ext cx="696500" cy="135983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499" y="2041392"/>
            <a:ext cx="696500" cy="135983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92" y="2041392"/>
            <a:ext cx="696500" cy="135983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85" y="2041392"/>
            <a:ext cx="696500" cy="135983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878" y="2041392"/>
            <a:ext cx="696500" cy="1359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72" y="2041392"/>
            <a:ext cx="696500" cy="13598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120" y="2041392"/>
            <a:ext cx="696500" cy="135983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913" y="2041392"/>
            <a:ext cx="696500" cy="135983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706" y="2041392"/>
            <a:ext cx="696500" cy="135983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9499" y="2041392"/>
            <a:ext cx="696500" cy="135983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88" y="4049298"/>
            <a:ext cx="1397492" cy="13598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92" y="2041392"/>
            <a:ext cx="696500" cy="135983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85" y="2041392"/>
            <a:ext cx="696500" cy="135983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878" y="2041392"/>
            <a:ext cx="696500" cy="135983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672" y="2041392"/>
            <a:ext cx="696500" cy="135983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4049298"/>
            <a:ext cx="1397492" cy="135983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770360" y="5641731"/>
            <a:ext cx="6211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摆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个，正好摆完。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095999" y="5641731"/>
            <a:ext cx="33843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8÷4=2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47" name="箭头: 下 46"/>
          <p:cNvSpPr/>
          <p:nvPr/>
        </p:nvSpPr>
        <p:spPr>
          <a:xfrm>
            <a:off x="5447928" y="3504901"/>
            <a:ext cx="321541" cy="5104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01329 0.2925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146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7.40741E-7 L -0.01537 0.2930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1465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7.40741E-7 L -0.04453 0.2930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1465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0.07291 0.2925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1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-0.00039 0.29259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463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0293 0.29305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1465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7.40741E-7 L -0.05794 0.29352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467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7.40741E-7 L -0.08685 0.2932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13388"/>
            <a:ext cx="696500" cy="1359834"/>
          </a:xfrm>
          <a:prstGeom prst="rect">
            <a:avLst/>
          </a:prstGeom>
        </p:spPr>
      </p:pic>
      <p:pic>
        <p:nvPicPr>
          <p:cNvPr id="11264" name="图片 1126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249" y="1213388"/>
            <a:ext cx="696500" cy="1359834"/>
          </a:xfrm>
          <a:prstGeom prst="rect">
            <a:avLst/>
          </a:prstGeom>
        </p:spPr>
      </p:pic>
      <p:pic>
        <p:nvPicPr>
          <p:cNvPr id="11265" name="图片 1126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042" y="1213388"/>
            <a:ext cx="696500" cy="1359834"/>
          </a:xfrm>
          <a:prstGeom prst="rect">
            <a:avLst/>
          </a:prstGeom>
        </p:spPr>
      </p:pic>
      <p:pic>
        <p:nvPicPr>
          <p:cNvPr id="11268" name="图片 1126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835" y="1213388"/>
            <a:ext cx="696500" cy="1359834"/>
          </a:xfrm>
          <a:prstGeom prst="rect">
            <a:avLst/>
          </a:prstGeom>
        </p:spPr>
      </p:pic>
      <p:pic>
        <p:nvPicPr>
          <p:cNvPr id="11269" name="图片 1126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28" y="1213388"/>
            <a:ext cx="696500" cy="1359834"/>
          </a:xfrm>
          <a:prstGeom prst="rect">
            <a:avLst/>
          </a:prstGeom>
        </p:spPr>
      </p:pic>
      <p:pic>
        <p:nvPicPr>
          <p:cNvPr id="11270" name="图片 1126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21" y="1213388"/>
            <a:ext cx="696500" cy="1359834"/>
          </a:xfrm>
          <a:prstGeom prst="rect">
            <a:avLst/>
          </a:prstGeom>
        </p:spPr>
      </p:pic>
      <p:pic>
        <p:nvPicPr>
          <p:cNvPr id="11271" name="图片 1127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14" y="1213388"/>
            <a:ext cx="696500" cy="1359834"/>
          </a:xfrm>
          <a:prstGeom prst="rect">
            <a:avLst/>
          </a:prstGeom>
        </p:spPr>
      </p:pic>
      <p:pic>
        <p:nvPicPr>
          <p:cNvPr id="11272" name="图片 1127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1213388"/>
            <a:ext cx="696500" cy="1359834"/>
          </a:xfrm>
          <a:prstGeom prst="rect">
            <a:avLst/>
          </a:prstGeom>
        </p:spPr>
      </p:pic>
      <p:pic>
        <p:nvPicPr>
          <p:cNvPr id="11273" name="图片 1127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13388"/>
            <a:ext cx="696500" cy="1359834"/>
          </a:xfrm>
          <a:prstGeom prst="rect">
            <a:avLst/>
          </a:prstGeom>
        </p:spPr>
      </p:pic>
      <p:pic>
        <p:nvPicPr>
          <p:cNvPr id="11274" name="图片 1127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249" y="1213388"/>
            <a:ext cx="696500" cy="1359834"/>
          </a:xfrm>
          <a:prstGeom prst="rect">
            <a:avLst/>
          </a:prstGeom>
        </p:spPr>
      </p:pic>
      <p:pic>
        <p:nvPicPr>
          <p:cNvPr id="11275" name="图片 1127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042" y="1213388"/>
            <a:ext cx="696500" cy="1359834"/>
          </a:xfrm>
          <a:prstGeom prst="rect">
            <a:avLst/>
          </a:prstGeom>
        </p:spPr>
      </p:pic>
      <p:pic>
        <p:nvPicPr>
          <p:cNvPr id="11276" name="图片 1127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835" y="1213388"/>
            <a:ext cx="696500" cy="1359834"/>
          </a:xfrm>
          <a:prstGeom prst="rect">
            <a:avLst/>
          </a:prstGeom>
        </p:spPr>
      </p:pic>
      <p:pic>
        <p:nvPicPr>
          <p:cNvPr id="11277" name="图片 112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724" y="3221294"/>
            <a:ext cx="1397492" cy="1359834"/>
          </a:xfrm>
          <a:prstGeom prst="rect">
            <a:avLst/>
          </a:prstGeom>
        </p:spPr>
      </p:pic>
      <p:pic>
        <p:nvPicPr>
          <p:cNvPr id="11278" name="图片 1127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28" y="1213388"/>
            <a:ext cx="696500" cy="1359834"/>
          </a:xfrm>
          <a:prstGeom prst="rect">
            <a:avLst/>
          </a:prstGeom>
        </p:spPr>
      </p:pic>
      <p:pic>
        <p:nvPicPr>
          <p:cNvPr id="11281" name="图片 1128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421" y="1213388"/>
            <a:ext cx="696500" cy="1359834"/>
          </a:xfrm>
          <a:prstGeom prst="rect">
            <a:avLst/>
          </a:prstGeom>
        </p:spPr>
      </p:pic>
      <p:pic>
        <p:nvPicPr>
          <p:cNvPr id="11282" name="图片 1128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14" y="1213388"/>
            <a:ext cx="696500" cy="1359834"/>
          </a:xfrm>
          <a:prstGeom prst="rect">
            <a:avLst/>
          </a:prstGeom>
        </p:spPr>
      </p:pic>
      <p:pic>
        <p:nvPicPr>
          <p:cNvPr id="11283" name="图片 1128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8" y="1213388"/>
            <a:ext cx="696500" cy="1359834"/>
          </a:xfrm>
          <a:prstGeom prst="rect">
            <a:avLst/>
          </a:prstGeom>
        </p:spPr>
      </p:pic>
      <p:pic>
        <p:nvPicPr>
          <p:cNvPr id="11284" name="图片 1128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360" y="3221294"/>
            <a:ext cx="1397492" cy="1359834"/>
          </a:xfrm>
          <a:prstGeom prst="rect">
            <a:avLst/>
          </a:prstGeom>
        </p:spPr>
      </p:pic>
      <p:sp>
        <p:nvSpPr>
          <p:cNvPr id="11285" name="箭头: 下 11284"/>
          <p:cNvSpPr/>
          <p:nvPr/>
        </p:nvSpPr>
        <p:spPr>
          <a:xfrm>
            <a:off x="3377264" y="2676897"/>
            <a:ext cx="321541" cy="510445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86" name="图片 1128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01" y="1213388"/>
            <a:ext cx="696500" cy="1359834"/>
          </a:xfrm>
          <a:prstGeom prst="rect">
            <a:avLst/>
          </a:prstGeom>
        </p:spPr>
      </p:pic>
      <p:pic>
        <p:nvPicPr>
          <p:cNvPr id="11288" name="图片 1128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801" y="1213388"/>
            <a:ext cx="696500" cy="1359834"/>
          </a:xfrm>
          <a:prstGeom prst="rect">
            <a:avLst/>
          </a:prstGeom>
        </p:spPr>
      </p:pic>
      <p:pic>
        <p:nvPicPr>
          <p:cNvPr id="11291" name="图片 112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0352" y="3197770"/>
            <a:ext cx="1804041" cy="1879073"/>
          </a:xfrm>
          <a:prstGeom prst="rect">
            <a:avLst/>
          </a:prstGeom>
        </p:spPr>
      </p:pic>
      <p:sp>
        <p:nvSpPr>
          <p:cNvPr id="11293" name="AutoShape 27"/>
          <p:cNvSpPr>
            <a:spLocks noChangeArrowheads="1"/>
          </p:cNvSpPr>
          <p:nvPr/>
        </p:nvSpPr>
        <p:spPr bwMode="auto">
          <a:xfrm flipH="1">
            <a:off x="7896200" y="1506463"/>
            <a:ext cx="3688305" cy="1170434"/>
          </a:xfrm>
          <a:prstGeom prst="wedgeRoundRectCallout">
            <a:avLst>
              <a:gd name="adj1" fmla="val -17145"/>
              <a:gd name="adj2" fmla="val 813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多余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个，不够摆一个正方形。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295" name="文本框 11294"/>
          <p:cNvSpPr txBox="1"/>
          <p:nvPr/>
        </p:nvSpPr>
        <p:spPr>
          <a:xfrm>
            <a:off x="2495600" y="478413"/>
            <a:ext cx="62111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摆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个，还剩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根。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302" name="文本框 11301"/>
          <p:cNvSpPr txBox="1"/>
          <p:nvPr/>
        </p:nvSpPr>
        <p:spPr>
          <a:xfrm>
            <a:off x="2783631" y="4798893"/>
            <a:ext cx="33843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9÷4=2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303" name="文本框 11302"/>
          <p:cNvSpPr txBox="1"/>
          <p:nvPr/>
        </p:nvSpPr>
        <p:spPr>
          <a:xfrm>
            <a:off x="5454284" y="4798893"/>
            <a:ext cx="33843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</a:t>
            </a:r>
            <a:r>
              <a:rPr lang="zh-CN" altLang="en-US" sz="3600" dirty="0">
                <a:solidFill>
                  <a:srgbClr val="3333CC"/>
                </a:solidFill>
                <a:latin typeface="+mn-lt"/>
                <a:ea typeface="+mj-ea"/>
              </a:rPr>
              <a:t>根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305" name="矩形 11304"/>
          <p:cNvSpPr/>
          <p:nvPr/>
        </p:nvSpPr>
        <p:spPr>
          <a:xfrm>
            <a:off x="6312024" y="4828540"/>
            <a:ext cx="533276" cy="59436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anchor="ctr">
            <a:spAutoFit/>
          </a:bodyPr>
          <a:lstStyle/>
          <a:p>
            <a:pPr algn="ctr" eaLnBrk="1" hangingPunct="1"/>
            <a:endParaRPr lang="zh-CN" altLang="en-US" sz="3200" b="1">
              <a:solidFill>
                <a:schemeClr val="accent5"/>
              </a:solidFill>
              <a:ea typeface="黑体" panose="02010609060101010101" pitchFamily="49" charset="-122"/>
            </a:endParaRPr>
          </a:p>
        </p:txBody>
      </p:sp>
      <p:sp>
        <p:nvSpPr>
          <p:cNvPr id="11307" name="椭圆形标注 14"/>
          <p:cNvSpPr/>
          <p:nvPr/>
        </p:nvSpPr>
        <p:spPr bwMode="auto">
          <a:xfrm>
            <a:off x="7252801" y="3863558"/>
            <a:ext cx="1835018" cy="908864"/>
          </a:xfrm>
          <a:prstGeom prst="wedgeEllipseCallout">
            <a:avLst>
              <a:gd name="adj1" fmla="val -66297"/>
              <a:gd name="adj2" fmla="val 67301"/>
            </a:avLst>
          </a:prstGeom>
          <a:noFill/>
          <a:ln w="19050">
            <a:solidFill>
              <a:schemeClr val="accent1"/>
            </a:solidFill>
            <a:miter lim="800000"/>
          </a:ln>
        </p:spPr>
        <p:txBody>
          <a:bodyPr wrap="square" anchor="ctr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chemeClr val="accent5"/>
                </a:solidFill>
                <a:latin typeface="+mn-lt"/>
                <a:ea typeface="黑体" panose="02010609060101010101" pitchFamily="49" charset="-122"/>
              </a:rPr>
              <a:t>余数</a:t>
            </a:r>
            <a:endParaRPr lang="zh-CN" altLang="en-US" sz="3600" b="1" dirty="0">
              <a:solidFill>
                <a:schemeClr val="accent5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95956" y="5759654"/>
            <a:ext cx="8664698" cy="662605"/>
            <a:chOff x="1895956" y="5759654"/>
            <a:chExt cx="8664698" cy="662605"/>
          </a:xfrm>
        </p:grpSpPr>
        <p:sp>
          <p:nvSpPr>
            <p:cNvPr id="2" name="矩形 1"/>
            <p:cNvSpPr/>
            <p:nvPr/>
          </p:nvSpPr>
          <p:spPr>
            <a:xfrm>
              <a:off x="1895956" y="5759654"/>
              <a:ext cx="8289428" cy="64633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006616" y="5759654"/>
              <a:ext cx="338437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j-lt"/>
                  <a:ea typeface="+mj-ea"/>
                </a:rPr>
                <a:t>9÷4=2</a:t>
              </a:r>
              <a:r>
                <a:rPr lang="en-US" altLang="zh-CN" sz="3600" b="1" dirty="0">
                  <a:solidFill>
                    <a:srgbClr val="F00C08"/>
                  </a:solidFill>
                  <a:latin typeface="+mn-ea"/>
                  <a:ea typeface="+mn-ea"/>
                </a:rPr>
                <a:t>……</a:t>
              </a:r>
              <a:r>
                <a:rPr lang="en-US" altLang="zh-CN" sz="3600" b="1" dirty="0">
                  <a:solidFill>
                    <a:srgbClr val="F00C08"/>
                  </a:solidFill>
                  <a:latin typeface="+mj-lt"/>
                </a:rPr>
                <a:t>1</a:t>
              </a:r>
              <a:endParaRPr lang="zh-CN" altLang="en-US" sz="3600" dirty="0">
                <a:solidFill>
                  <a:srgbClr val="F00C08"/>
                </a:solidFill>
                <a:latin typeface="+mj-lt"/>
                <a:ea typeface="+mj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50678" y="5775928"/>
              <a:ext cx="540997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3333CC"/>
                  </a:solidFill>
                  <a:latin typeface="+mj-lt"/>
                  <a:ea typeface="+mj-ea"/>
                </a:rPr>
                <a:t>读作：</a:t>
              </a:r>
              <a:r>
                <a:rPr lang="en-US" altLang="zh-CN" sz="3600" b="1" dirty="0">
                  <a:solidFill>
                    <a:srgbClr val="F00C08"/>
                  </a:solidFill>
                  <a:latin typeface="+mj-lt"/>
                  <a:ea typeface="+mj-ea"/>
                </a:rPr>
                <a:t>9</a:t>
              </a:r>
              <a:r>
                <a:rPr lang="zh-CN" altLang="en-US" sz="3600" dirty="0">
                  <a:solidFill>
                    <a:srgbClr val="F00C08"/>
                  </a:solidFill>
                  <a:latin typeface="+mj-lt"/>
                  <a:ea typeface="+mj-ea"/>
                </a:rPr>
                <a:t>除以</a:t>
              </a:r>
              <a:r>
                <a:rPr lang="en-US" altLang="zh-CN" sz="3600" b="1" dirty="0">
                  <a:solidFill>
                    <a:srgbClr val="F00C08"/>
                  </a:solidFill>
                  <a:latin typeface="+mj-lt"/>
                  <a:ea typeface="+mj-ea"/>
                </a:rPr>
                <a:t>4</a:t>
              </a:r>
              <a:r>
                <a:rPr lang="zh-CN" altLang="en-US" sz="3600" dirty="0">
                  <a:solidFill>
                    <a:srgbClr val="F00C08"/>
                  </a:solidFill>
                  <a:latin typeface="+mj-lt"/>
                  <a:ea typeface="+mj-ea"/>
                </a:rPr>
                <a:t>等于</a:t>
              </a:r>
              <a:r>
                <a:rPr lang="en-US" altLang="zh-CN" sz="3600" b="1" dirty="0">
                  <a:solidFill>
                    <a:srgbClr val="F00C08"/>
                  </a:solidFill>
                  <a:latin typeface="+mj-lt"/>
                  <a:ea typeface="+mj-ea"/>
                </a:rPr>
                <a:t>2</a:t>
              </a:r>
              <a:r>
                <a:rPr lang="zh-CN" altLang="en-US" sz="3600" dirty="0">
                  <a:solidFill>
                    <a:srgbClr val="F00C08"/>
                  </a:solidFill>
                  <a:latin typeface="+mj-lt"/>
                  <a:ea typeface="+mj-ea"/>
                </a:rPr>
                <a:t>余</a:t>
              </a:r>
              <a:r>
                <a:rPr lang="en-US" altLang="zh-CN" sz="3600" b="1" dirty="0">
                  <a:solidFill>
                    <a:srgbClr val="F00C08"/>
                  </a:solidFill>
                  <a:latin typeface="+mj-lt"/>
                  <a:ea typeface="+mj-ea"/>
                </a:rPr>
                <a:t>1</a:t>
              </a:r>
              <a:r>
                <a:rPr lang="zh-CN" altLang="en-US" sz="3600" dirty="0">
                  <a:solidFill>
                    <a:srgbClr val="F00C08"/>
                  </a:solidFill>
                  <a:latin typeface="+mj-lt"/>
                  <a:ea typeface="+mj-ea"/>
                </a:rPr>
                <a:t>。</a:t>
              </a:r>
              <a:endParaRPr lang="zh-CN" altLang="en-US" sz="3600" dirty="0">
                <a:solidFill>
                  <a:srgbClr val="F00C08"/>
                </a:solidFill>
                <a:latin typeface="+mj-lt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/>
                                        <p:tgtEl>
                                          <p:spTgt spid="112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1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0" dur="indefinite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01328 0.2925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146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-0.01537 0.29305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8" y="1465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-0.04453 0.2930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1465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-0.07291 0.2925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1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-0.00039 0.29259 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14630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07407E-6 L -0.0293 0.29305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" y="1465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-0.05794 0.29351 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4" y="14676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-0.08685 0.29328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9" y="14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5" dur="indefinite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07407E-6 L -0.03347 0.29768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" y="1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112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5" grpId="0" animBg="1"/>
      <p:bldP spid="11293" grpId="0" animBg="1"/>
      <p:bldP spid="11295" grpId="0"/>
      <p:bldP spid="11302" grpId="0"/>
      <p:bldP spid="11303" grpId="0"/>
      <p:bldP spid="11305" grpId="0" animBg="1"/>
      <p:bldP spid="1130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1994403"/>
            <a:ext cx="5200637" cy="30639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2024" y="1506171"/>
            <a:ext cx="5034996" cy="3551992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104031" y="1392704"/>
            <a:ext cx="0" cy="4124528"/>
          </a:xfrm>
          <a:prstGeom prst="line">
            <a:avLst/>
          </a:prstGeom>
          <a:ln w="28575">
            <a:solidFill>
              <a:srgbClr val="22C0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31404" y="4421088"/>
            <a:ext cx="10729192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+mn-lt"/>
                <a:ea typeface="+mj-ea"/>
              </a:rPr>
              <a:t>        将一些物品平均分，如果分完后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还有剩余</a:t>
            </a:r>
            <a:r>
              <a:rPr lang="zh-CN" altLang="en-US" sz="3600" dirty="0">
                <a:latin typeface="+mn-lt"/>
                <a:ea typeface="+mj-ea"/>
              </a:rPr>
              <a:t>，但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不够再分</a:t>
            </a:r>
            <a:r>
              <a:rPr lang="zh-CN" altLang="en-US" sz="3600" dirty="0">
                <a:latin typeface="+mn-lt"/>
                <a:ea typeface="+mj-ea"/>
              </a:rPr>
              <a:t>，剩下的部分就是有余数除法中的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余数</a:t>
            </a:r>
            <a:r>
              <a:rPr lang="zh-CN" altLang="en-US" sz="3600" dirty="0">
                <a:latin typeface="+mn-lt"/>
                <a:ea typeface="+mj-ea"/>
              </a:rPr>
              <a:t>。</a:t>
            </a:r>
            <a:endParaRPr lang="zh-CN" altLang="en-US" sz="3600" dirty="0">
              <a:latin typeface="+mn-lt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8502" y="787743"/>
            <a:ext cx="5034996" cy="3551992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731404" y="620688"/>
            <a:ext cx="2715351" cy="650240"/>
          </a:xfrm>
          <a:prstGeom prst="roundRect">
            <a:avLst>
              <a:gd name="adj" fmla="val 50000"/>
            </a:avLst>
          </a:prstGeom>
          <a:solidFill>
            <a:srgbClr val="FDECE2"/>
          </a:solidFill>
          <a:ln>
            <a:noFill/>
          </a:ln>
          <a:effectLst>
            <a:outerShdw dist="76200" dir="2700000" algn="tl" rotWithShape="0">
              <a:srgbClr val="FCDAC7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D63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归纳小结</a:t>
            </a:r>
            <a:endParaRPr lang="zh-CN" altLang="en-US" sz="3600" b="1" dirty="0">
              <a:solidFill>
                <a:srgbClr val="FD63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7396" y="469673"/>
            <a:ext cx="1008112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        用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10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根小棒摆，能摆几个         ？有剩余吗？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11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根、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12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根、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根呢</a:t>
            </a:r>
            <a:r>
              <a:rPr lang="zh-CN" altLang="en-US" sz="3600" b="1" dirty="0">
                <a:solidFill>
                  <a:srgbClr val="231F20"/>
                </a:solidFill>
                <a:latin typeface="+mn-lt"/>
                <a:ea typeface="+mn-ea"/>
              </a:rPr>
              <a:t>？请你动手摆一摆，完成下面的表格，并用算式表述出来。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24120"/>
            <a:ext cx="720080" cy="700676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79403" y="2456765"/>
          <a:ext cx="10633194" cy="3937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4189"/>
                <a:gridCol w="1656184"/>
                <a:gridCol w="1944216"/>
                <a:gridCol w="5388605"/>
              </a:tblGrid>
              <a:tr h="7468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小棒</a:t>
                      </a:r>
                      <a:endParaRPr lang="en-US" altLang="zh-CN" sz="3200" b="0" dirty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数量</a:t>
                      </a:r>
                      <a:r>
                        <a:rPr lang="en-US" altLang="zh-CN" sz="3200" b="0" dirty="0"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根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正方形数量</a:t>
                      </a:r>
                      <a:r>
                        <a:rPr lang="en-US" altLang="zh-CN" sz="3200" b="0" dirty="0"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个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剩余几根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算式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10</a:t>
                      </a:r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2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2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10÷4=2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（个）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ea"/>
                          <a:ea typeface="+mn-ea"/>
                        </a:rPr>
                        <a:t>……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2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（根）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11</a:t>
                      </a:r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2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3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11÷4=2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（个）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ea"/>
                          <a:ea typeface="+mn-ea"/>
                        </a:rPr>
                        <a:t>……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3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（根）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12</a:t>
                      </a:r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3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0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12÷4=3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（个）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+mn-lt"/>
                          <a:ea typeface="+mn-ea"/>
                        </a:rPr>
                        <a:t>13</a:t>
                      </a:r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3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13÷4=3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（个）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ea"/>
                          <a:ea typeface="+mn-ea"/>
                        </a:rPr>
                        <a:t>……</a:t>
                      </a:r>
                      <a:r>
                        <a:rPr lang="en-US" altLang="zh-CN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1</a:t>
                      </a:r>
                      <a:r>
                        <a:rPr lang="zh-CN" altLang="en-US" sz="3200" b="1" dirty="0">
                          <a:solidFill>
                            <a:srgbClr val="F00C08"/>
                          </a:solidFill>
                          <a:latin typeface="+mn-lt"/>
                          <a:ea typeface="+mn-ea"/>
                        </a:rPr>
                        <a:t>（根）</a:t>
                      </a:r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3592472"/>
            <a:ext cx="86409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592472"/>
            <a:ext cx="864096" cy="576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4" y="3592472"/>
            <a:ext cx="5010554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4302824"/>
            <a:ext cx="864096" cy="5760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4302824"/>
            <a:ext cx="864096" cy="5760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4" y="4302824"/>
            <a:ext cx="5010554" cy="5760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5031449"/>
            <a:ext cx="864096" cy="5760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5031449"/>
            <a:ext cx="864096" cy="5760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4" y="5031449"/>
            <a:ext cx="5010554" cy="5760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5750343"/>
            <a:ext cx="864096" cy="57606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5750343"/>
            <a:ext cx="864096" cy="5760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14" y="5750343"/>
            <a:ext cx="501055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1464" y="1124744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圈一圈，填一填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3669" y="1177591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4727848" y="1365310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23196" y="1988840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17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      ，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个地圈。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9" name="星形: 五角 8"/>
          <p:cNvSpPr/>
          <p:nvPr/>
        </p:nvSpPr>
        <p:spPr>
          <a:xfrm>
            <a:off x="809546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星形: 五角 9"/>
          <p:cNvSpPr/>
          <p:nvPr/>
        </p:nvSpPr>
        <p:spPr>
          <a:xfrm>
            <a:off x="1435478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星形: 五角 10"/>
          <p:cNvSpPr/>
          <p:nvPr/>
        </p:nvSpPr>
        <p:spPr>
          <a:xfrm>
            <a:off x="2061410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星形: 五角 11"/>
          <p:cNvSpPr/>
          <p:nvPr/>
        </p:nvSpPr>
        <p:spPr>
          <a:xfrm>
            <a:off x="2687342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星形: 五角 15"/>
          <p:cNvSpPr/>
          <p:nvPr/>
        </p:nvSpPr>
        <p:spPr>
          <a:xfrm>
            <a:off x="3939206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星形: 五角 16"/>
          <p:cNvSpPr/>
          <p:nvPr/>
        </p:nvSpPr>
        <p:spPr>
          <a:xfrm>
            <a:off x="3313274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星形: 五角 17"/>
          <p:cNvSpPr/>
          <p:nvPr/>
        </p:nvSpPr>
        <p:spPr>
          <a:xfrm>
            <a:off x="4565138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星形: 五角 18"/>
          <p:cNvSpPr/>
          <p:nvPr/>
        </p:nvSpPr>
        <p:spPr>
          <a:xfrm>
            <a:off x="5191070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星形: 五角 19"/>
          <p:cNvSpPr/>
          <p:nvPr/>
        </p:nvSpPr>
        <p:spPr>
          <a:xfrm>
            <a:off x="5817002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星形: 五角 20"/>
          <p:cNvSpPr/>
          <p:nvPr/>
        </p:nvSpPr>
        <p:spPr>
          <a:xfrm>
            <a:off x="6442934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星形: 五角 21"/>
          <p:cNvSpPr/>
          <p:nvPr/>
        </p:nvSpPr>
        <p:spPr>
          <a:xfrm>
            <a:off x="7068866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星形: 五角 22"/>
          <p:cNvSpPr/>
          <p:nvPr/>
        </p:nvSpPr>
        <p:spPr>
          <a:xfrm>
            <a:off x="7694798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五角 23"/>
          <p:cNvSpPr/>
          <p:nvPr/>
        </p:nvSpPr>
        <p:spPr>
          <a:xfrm>
            <a:off x="8320730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星形: 五角 24"/>
          <p:cNvSpPr/>
          <p:nvPr/>
        </p:nvSpPr>
        <p:spPr>
          <a:xfrm>
            <a:off x="8946662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五角 25"/>
          <p:cNvSpPr/>
          <p:nvPr/>
        </p:nvSpPr>
        <p:spPr>
          <a:xfrm>
            <a:off x="9572594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星形: 五角 26"/>
          <p:cNvSpPr/>
          <p:nvPr/>
        </p:nvSpPr>
        <p:spPr>
          <a:xfrm>
            <a:off x="10198526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星形: 五角 27"/>
          <p:cNvSpPr/>
          <p:nvPr/>
        </p:nvSpPr>
        <p:spPr>
          <a:xfrm>
            <a:off x="10824454" y="2943008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星形: 五角 28"/>
          <p:cNvSpPr/>
          <p:nvPr/>
        </p:nvSpPr>
        <p:spPr>
          <a:xfrm>
            <a:off x="3267115" y="2056601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271464" y="3933056"/>
            <a:ext cx="6485632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sz="36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</a:defRPr>
            </a:lvl1pPr>
          </a:lstStyle>
          <a:p>
            <a:r>
              <a:rPr lang="zh-CN" altLang="en-US" dirty="0"/>
              <a:t>圈了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组，剩下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dirty="0"/>
              <a:t>个。</a:t>
            </a:r>
            <a:endParaRPr lang="zh-CN" altLang="en-US" dirty="0"/>
          </a:p>
        </p:txBody>
      </p:sp>
      <p:grpSp>
        <p:nvGrpSpPr>
          <p:cNvPr id="36" name="组合 35"/>
          <p:cNvGrpSpPr/>
          <p:nvPr/>
        </p:nvGrpSpPr>
        <p:grpSpPr>
          <a:xfrm>
            <a:off x="2666590" y="5072214"/>
            <a:ext cx="7416824" cy="651600"/>
            <a:chOff x="1271464" y="5072214"/>
            <a:chExt cx="7416824" cy="651600"/>
          </a:xfrm>
        </p:grpSpPr>
        <p:sp>
          <p:nvSpPr>
            <p:cNvPr id="32" name="文本框 31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17÷4=     </a:t>
              </a:r>
              <a:r>
                <a:rPr lang="zh-CN" altLang="en-US" dirty="0">
                  <a:latin typeface="+mn-lt"/>
                </a:rPr>
                <a:t>（组）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762000" y="2876550"/>
            <a:ext cx="2510790" cy="681989"/>
          </a:xfrm>
          <a:prstGeom prst="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289495" y="2876550"/>
            <a:ext cx="2487930" cy="681989"/>
          </a:xfrm>
          <a:prstGeom prst="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794130" y="2876550"/>
            <a:ext cx="2482201" cy="681989"/>
          </a:xfrm>
          <a:prstGeom prst="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8293035" y="2876550"/>
            <a:ext cx="2491740" cy="681989"/>
          </a:xfrm>
          <a:prstGeom prst="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2631331" y="3956651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5655160" y="3956651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4367808" y="5072214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7286228" y="5072214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3196" y="1324420"/>
            <a:ext cx="10515136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（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）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      ，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 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 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个地圈。圈了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组，剩下</a:t>
            </a:r>
            <a:endParaRPr lang="zh-CN" altLang="en-US" sz="36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   )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星形: 五角 2"/>
          <p:cNvSpPr/>
          <p:nvPr/>
        </p:nvSpPr>
        <p:spPr>
          <a:xfrm>
            <a:off x="3377760" y="1392181"/>
            <a:ext cx="558000" cy="558000"/>
          </a:xfrm>
          <a:prstGeom prst="star5">
            <a:avLst/>
          </a:prstGeom>
          <a:solidFill>
            <a:srgbClr val="F9B6A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666590" y="2898765"/>
            <a:ext cx="7416824" cy="651600"/>
            <a:chOff x="1271464" y="5072214"/>
            <a:chExt cx="7416824" cy="651600"/>
          </a:xfrm>
        </p:grpSpPr>
        <p:sp>
          <p:nvSpPr>
            <p:cNvPr id="5" name="文本框 4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19÷4=     </a:t>
              </a:r>
              <a:r>
                <a:rPr lang="zh-CN" altLang="en-US" dirty="0">
                  <a:latin typeface="+mn-lt"/>
                </a:rPr>
                <a:t>（组）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704018" y="4034922"/>
            <a:ext cx="8285393" cy="1554318"/>
            <a:chOff x="1704018" y="4024908"/>
            <a:chExt cx="8285393" cy="1554318"/>
          </a:xfrm>
        </p:grpSpPr>
        <p:grpSp>
          <p:nvGrpSpPr>
            <p:cNvPr id="12" name="组合 11"/>
            <p:cNvGrpSpPr/>
            <p:nvPr/>
          </p:nvGrpSpPr>
          <p:grpSpPr>
            <a:xfrm>
              <a:off x="1837425" y="4086903"/>
              <a:ext cx="2435796" cy="558000"/>
              <a:chOff x="809546" y="2943008"/>
              <a:chExt cx="2435796" cy="558000"/>
            </a:xfrm>
          </p:grpSpPr>
          <p:sp>
            <p:nvSpPr>
              <p:cNvPr id="8" name="星形: 五角 7"/>
              <p:cNvSpPr/>
              <p:nvPr/>
            </p:nvSpPr>
            <p:spPr>
              <a:xfrm>
                <a:off x="809546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星形: 五角 8"/>
              <p:cNvSpPr/>
              <p:nvPr/>
            </p:nvSpPr>
            <p:spPr>
              <a:xfrm>
                <a:off x="1435478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星形: 五角 9"/>
              <p:cNvSpPr/>
              <p:nvPr/>
            </p:nvSpPr>
            <p:spPr>
              <a:xfrm>
                <a:off x="2061410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星形: 五角 10"/>
              <p:cNvSpPr/>
              <p:nvPr/>
            </p:nvSpPr>
            <p:spPr>
              <a:xfrm>
                <a:off x="2687342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628816" y="4086903"/>
              <a:ext cx="2435796" cy="558000"/>
              <a:chOff x="809546" y="2943008"/>
              <a:chExt cx="2435796" cy="558000"/>
            </a:xfrm>
          </p:grpSpPr>
          <p:sp>
            <p:nvSpPr>
              <p:cNvPr id="14" name="星形: 五角 13"/>
              <p:cNvSpPr/>
              <p:nvPr/>
            </p:nvSpPr>
            <p:spPr>
              <a:xfrm>
                <a:off x="809546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星形: 五角 14"/>
              <p:cNvSpPr/>
              <p:nvPr/>
            </p:nvSpPr>
            <p:spPr>
              <a:xfrm>
                <a:off x="1435478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星形: 五角 15"/>
              <p:cNvSpPr/>
              <p:nvPr/>
            </p:nvSpPr>
            <p:spPr>
              <a:xfrm>
                <a:off x="2061410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星形: 五角 16"/>
              <p:cNvSpPr/>
              <p:nvPr/>
            </p:nvSpPr>
            <p:spPr>
              <a:xfrm>
                <a:off x="2687342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7420207" y="4086903"/>
              <a:ext cx="2435796" cy="558000"/>
              <a:chOff x="809546" y="2943008"/>
              <a:chExt cx="2435796" cy="558000"/>
            </a:xfrm>
          </p:grpSpPr>
          <p:sp>
            <p:nvSpPr>
              <p:cNvPr id="19" name="星形: 五角 18"/>
              <p:cNvSpPr/>
              <p:nvPr/>
            </p:nvSpPr>
            <p:spPr>
              <a:xfrm>
                <a:off x="809546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星形: 五角 19"/>
              <p:cNvSpPr/>
              <p:nvPr/>
            </p:nvSpPr>
            <p:spPr>
              <a:xfrm>
                <a:off x="1435478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星形: 五角 20"/>
              <p:cNvSpPr/>
              <p:nvPr/>
            </p:nvSpPr>
            <p:spPr>
              <a:xfrm>
                <a:off x="2061410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星形: 五角 21"/>
              <p:cNvSpPr/>
              <p:nvPr/>
            </p:nvSpPr>
            <p:spPr>
              <a:xfrm>
                <a:off x="2687342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837425" y="4959232"/>
              <a:ext cx="2435796" cy="558000"/>
              <a:chOff x="809546" y="2943008"/>
              <a:chExt cx="2435796" cy="558000"/>
            </a:xfrm>
          </p:grpSpPr>
          <p:sp>
            <p:nvSpPr>
              <p:cNvPr id="24" name="星形: 五角 23"/>
              <p:cNvSpPr/>
              <p:nvPr/>
            </p:nvSpPr>
            <p:spPr>
              <a:xfrm>
                <a:off x="809546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星形: 五角 24"/>
              <p:cNvSpPr/>
              <p:nvPr/>
            </p:nvSpPr>
            <p:spPr>
              <a:xfrm>
                <a:off x="1435478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星形: 五角 25"/>
              <p:cNvSpPr/>
              <p:nvPr/>
            </p:nvSpPr>
            <p:spPr>
              <a:xfrm>
                <a:off x="2061410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星形: 五角 26"/>
              <p:cNvSpPr/>
              <p:nvPr/>
            </p:nvSpPr>
            <p:spPr>
              <a:xfrm>
                <a:off x="2687342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628816" y="4959232"/>
              <a:ext cx="1809864" cy="558000"/>
              <a:chOff x="861236" y="2943008"/>
              <a:chExt cx="1809864" cy="558000"/>
            </a:xfrm>
          </p:grpSpPr>
          <p:sp>
            <p:nvSpPr>
              <p:cNvPr id="29" name="星形: 五角 28"/>
              <p:cNvSpPr/>
              <p:nvPr/>
            </p:nvSpPr>
            <p:spPr>
              <a:xfrm>
                <a:off x="861236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星形: 五角 29"/>
              <p:cNvSpPr/>
              <p:nvPr/>
            </p:nvSpPr>
            <p:spPr>
              <a:xfrm>
                <a:off x="1487168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星形: 五角 30"/>
              <p:cNvSpPr/>
              <p:nvPr/>
            </p:nvSpPr>
            <p:spPr>
              <a:xfrm>
                <a:off x="2113100" y="2943008"/>
                <a:ext cx="558000" cy="558000"/>
              </a:xfrm>
              <a:prstGeom prst="star5">
                <a:avLst/>
              </a:prstGeom>
              <a:solidFill>
                <a:srgbClr val="F9B6AE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1704018" y="4024908"/>
              <a:ext cx="2702611" cy="681989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495409" y="4024908"/>
              <a:ext cx="2702611" cy="681989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7286800" y="4024908"/>
              <a:ext cx="2702611" cy="681989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704018" y="4897237"/>
              <a:ext cx="2702611" cy="681989"/>
            </a:xfrm>
            <a:prstGeom prst="rect">
              <a:avLst/>
            </a:prstGeom>
            <a:noFill/>
            <a:ln w="19050">
              <a:solidFill>
                <a:srgbClr val="3333CC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8824448" y="1382453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1497215" y="2016954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355304" y="2895156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7288847" y="2895156"/>
            <a:ext cx="881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tags/tag1.xml><?xml version="1.0" encoding="utf-8"?>
<p:tagLst xmlns:p="http://schemas.openxmlformats.org/presentationml/2006/main">
  <p:tag name="ISLIDE.ADDREMOVEWATERMARK" val="f9pKRpzumL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WPS 演示</Application>
  <PresentationFormat>宽屏</PresentationFormat>
  <Paragraphs>178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Calibri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37</cp:revision>
  <dcterms:created xsi:type="dcterms:W3CDTF">2015-08-27T07:30:00Z</dcterms:created>
  <dcterms:modified xsi:type="dcterms:W3CDTF">2026-02-28T06:45:26Z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927FF5BFB1FF48568E04536C41F656F1_12</vt:lpwstr>
  </property>
</Properties>
</file>