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3" r:id="rId4"/>
    <p:sldId id="373" r:id="rId6"/>
    <p:sldId id="382" r:id="rId7"/>
    <p:sldId id="381" r:id="rId8"/>
    <p:sldId id="383" r:id="rId9"/>
    <p:sldId id="393" r:id="rId10"/>
    <p:sldId id="384" r:id="rId11"/>
    <p:sldId id="385" r:id="rId12"/>
    <p:sldId id="386" r:id="rId13"/>
    <p:sldId id="387" r:id="rId14"/>
    <p:sldId id="277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2" userDrawn="1">
          <p15:clr>
            <a:srgbClr val="A4A3A4"/>
          </p15:clr>
        </p15:guide>
        <p15:guide id="2" orient="horz" pos="706" userDrawn="1">
          <p15:clr>
            <a:srgbClr val="A4A3A4"/>
          </p15:clr>
        </p15:guide>
        <p15:guide id="3" orient="horz" pos="2995" userDrawn="1">
          <p15:clr>
            <a:srgbClr val="A4A3A4"/>
          </p15:clr>
        </p15:guide>
        <p15:guide id="4" pos="203" userDrawn="1">
          <p15:clr>
            <a:srgbClr val="A4A3A4"/>
          </p15:clr>
        </p15:guide>
        <p15:guide id="5" pos="2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A1C20"/>
    <a:srgbClr val="F29F13"/>
    <a:srgbClr val="09ABEF"/>
    <a:srgbClr val="FFFFFF"/>
    <a:srgbClr val="109570"/>
    <a:srgbClr val="FAF9E5"/>
    <a:srgbClr val="EC1E22"/>
    <a:srgbClr val="F7E26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0" autoAdjust="0"/>
    <p:restoredTop sz="95238" autoAdjust="0"/>
  </p:normalViewPr>
  <p:slideViewPr>
    <p:cSldViewPr>
      <p:cViewPr varScale="1">
        <p:scale>
          <a:sx n="142" d="100"/>
          <a:sy n="142" d="100"/>
        </p:scale>
        <p:origin x="306" y="120"/>
      </p:cViewPr>
      <p:guideLst>
        <p:guide orient="horz" pos="1642"/>
        <p:guide orient="horz" pos="706"/>
        <p:guide orient="horz" pos="2995"/>
        <p:guide pos="203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187263-DEBF-4170-BD66-4E086303E6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31ACD559-F217-4A00-85BF-A5C5EE827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3E6FDAD-646F-4D1E-B081-AF19C9AF8B6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3977" y="10097225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838" y="9106542"/>
                    <a:ext cx="766232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8929" y="9196386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8035" y="9196669"/>
                    <a:ext cx="764116" cy="84031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9698" y="10216277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81" y="9096528"/>
                    <a:ext cx="956731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2152" y="3933303"/>
                  <a:ext cx="1248832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6200" y="13282795"/>
                    <a:ext cx="3027646" cy="1652330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530" y="1396090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1297" y="138096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4101" y="1370664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4415" y="13639224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719" y="13569330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932" y="1432352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742" y="14247704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068" y="1416505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1284" y="141412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919" y="1404357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5619" y="13637623"/>
                    <a:ext cx="2933135" cy="1427458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4382"/>
                    <a:ext cx="431172" cy="350165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67CF2-9D0F-44B9-8AF9-ECA33ED05C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719C328F-92AD-49BC-A807-DF7CAFE89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4034"/>
            <a:ext cx="8879681" cy="501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7858" y="51471"/>
            <a:ext cx="514227" cy="504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7" b="42113"/>
          <a:stretch>
            <a:fillRect/>
          </a:stretch>
        </p:blipFill>
        <p:spPr bwMode="auto">
          <a:xfrm>
            <a:off x="-1620838" y="3648075"/>
            <a:ext cx="1310005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68338"/>
            <a:ext cx="10585450" cy="515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410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7124" y="2222378"/>
            <a:ext cx="500697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练一练</a:t>
            </a:r>
            <a:endParaRPr lang="zh-CN" altLang="en-US" sz="4000" b="1" dirty="0">
              <a:latin typeface="+mn-lt"/>
              <a:ea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8327" y="360971"/>
            <a:ext cx="8064896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下面是同一种抽纸，每提的包数不同。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339502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330" y="3102610"/>
            <a:ext cx="7734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latin typeface="+mj-lt"/>
                <a:ea typeface="+mj-ea"/>
              </a:rPr>
              <a:t>(1)</a:t>
            </a:r>
            <a:r>
              <a:rPr lang="zh-CN" altLang="en-US" sz="3200" b="1">
                <a:latin typeface="+mj-lt"/>
                <a:ea typeface="+mj-ea"/>
              </a:rPr>
              <a:t>请你提出关于乘除关系的问题并解答。</a:t>
            </a:r>
            <a:endParaRPr lang="en-US" altLang="zh-CN" sz="3200" b="1">
              <a:latin typeface="+mj-lt"/>
              <a:ea typeface="+mj-ea"/>
            </a:endParaRPr>
          </a:p>
          <a:p>
            <a:pPr algn="l"/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请你提出其他数学问题并解答。</a:t>
            </a:r>
            <a:endParaRPr lang="en-US" sz="3200" b="1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5380" y="1301750"/>
            <a:ext cx="1508125" cy="148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450" y="1224686"/>
            <a:ext cx="2577465" cy="1638877"/>
          </a:xfrm>
          <a:prstGeom prst="rect">
            <a:avLst/>
          </a:prstGeom>
        </p:spPr>
      </p:pic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P28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0161" r="626" b="25383"/>
          <a:stretch>
            <a:fillRect/>
          </a:stretch>
        </p:blipFill>
        <p:spPr bwMode="auto">
          <a:xfrm>
            <a:off x="0" y="771525"/>
            <a:ext cx="84597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10652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pic>
        <p:nvPicPr>
          <p:cNvPr id="38916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3813"/>
            <a:ext cx="185578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8098" b="10774"/>
          <a:stretch>
            <a:fillRect/>
          </a:stretch>
        </p:blipFill>
        <p:spPr bwMode="auto">
          <a:xfrm>
            <a:off x="-396875" y="-20638"/>
            <a:ext cx="40687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635000" y="88900"/>
            <a:ext cx="20256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</a:rPr>
              <a:t>课堂小结</a:t>
            </a:r>
            <a:endParaRPr lang="zh-CN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第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576" y="339502"/>
            <a:ext cx="7560840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画一画，写一写。</a:t>
            </a:r>
            <a:endParaRPr lang="en-US" altLang="zh-CN" sz="3200" b="1">
              <a:latin typeface="+mj-lt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第二行画△，△的个数是〇的4倍</a:t>
            </a:r>
            <a:r>
              <a:rPr lang="zh-CN" altLang="en-US" sz="3200" b="1">
                <a:latin typeface="+mj-lt"/>
                <a:ea typeface="+mj-ea"/>
              </a:rPr>
              <a:t>。</a:t>
            </a:r>
            <a:r>
              <a:rPr lang="en-US" altLang="zh-CN" sz="3200" b="1">
                <a:latin typeface="+mj-lt"/>
                <a:ea typeface="+mj-ea"/>
              </a:rPr>
              <a:t>第二行有(    )个△。</a:t>
            </a:r>
            <a:endParaRPr lang="en-US" altLang="zh-CN" sz="3200" b="1">
              <a:latin typeface="+mj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7524" y="322238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600" y="2233411"/>
            <a:ext cx="6192688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+mj-lt"/>
                <a:ea typeface="+mj-ea"/>
              </a:rPr>
              <a:t>第一行</a:t>
            </a:r>
            <a:r>
              <a:rPr lang="en-US" altLang="zh-CN" sz="3200" b="1">
                <a:latin typeface="+mj-lt"/>
                <a:ea typeface="+mj-ea"/>
              </a:rPr>
              <a:t>: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latin typeface="+mj-lt"/>
                <a:ea typeface="+mj-ea"/>
              </a:rPr>
              <a:t>第二行</a:t>
            </a:r>
            <a:r>
              <a:rPr lang="en-US" altLang="zh-CN" sz="3200" b="1">
                <a:latin typeface="+mj-lt"/>
                <a:ea typeface="+mj-ea"/>
              </a:rPr>
              <a:t>: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83768" y="2468002"/>
            <a:ext cx="316835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>
                <a:latin typeface="+mj-lt"/>
                <a:ea typeface="+mj-ea"/>
              </a:rPr>
              <a:t>〇〇</a:t>
            </a:r>
            <a:endParaRPr lang="en-US" altLang="zh-CN" sz="3200"/>
          </a:p>
        </p:txBody>
      </p:sp>
      <p:sp>
        <p:nvSpPr>
          <p:cNvPr id="12" name="文本框 11"/>
          <p:cNvSpPr txBox="1"/>
          <p:nvPr/>
        </p:nvSpPr>
        <p:spPr>
          <a:xfrm>
            <a:off x="2457792" y="3196564"/>
            <a:ext cx="10340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△△</a:t>
            </a:r>
            <a:endParaRPr lang="en-US" altLang="zh-CN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63688" y="1540182"/>
            <a:ext cx="72008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endParaRPr 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76615" y="3196564"/>
            <a:ext cx="10337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△△</a:t>
            </a:r>
            <a:endParaRPr lang="en-US" altLang="zh-CN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5130" y="3196564"/>
            <a:ext cx="10337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△△</a:t>
            </a:r>
            <a:endParaRPr lang="en-US" altLang="zh-CN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3645" y="3196564"/>
            <a:ext cx="10337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△△</a:t>
            </a:r>
            <a:endParaRPr lang="en-US" altLang="zh-CN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1182" y="322238"/>
            <a:ext cx="684076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小红说得对吗？为什么？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524" y="322238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645" y="1131590"/>
            <a:ext cx="6245475" cy="20378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4048" y="843558"/>
            <a:ext cx="3935728" cy="244827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35696" y="3391517"/>
            <a:ext cx="393572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不对</a:t>
            </a:r>
            <a:endParaRPr 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821182" y="2283718"/>
            <a:ext cx="1806602" cy="792089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: 圆角 7"/>
          <p:cNvSpPr/>
          <p:nvPr/>
        </p:nvSpPr>
        <p:spPr>
          <a:xfrm>
            <a:off x="2699792" y="2282098"/>
            <a:ext cx="2160240" cy="792089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: 圆角 8"/>
          <p:cNvSpPr/>
          <p:nvPr/>
        </p:nvSpPr>
        <p:spPr>
          <a:xfrm>
            <a:off x="4932040" y="2294612"/>
            <a:ext cx="1806602" cy="792089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65060" y="3115528"/>
            <a:ext cx="10801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+mj-lt"/>
                <a:ea typeface="+mj-ea"/>
              </a:rPr>
              <a:t>倍</a:t>
            </a:r>
            <a:endParaRPr lang="en-US" sz="4000"/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78238" y="54506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65986" y="537872"/>
            <a:ext cx="7344816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0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桃的个数是香蕉的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686" y="2596452"/>
            <a:ext cx="7344816" cy="138967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en-US" altLang="zh-CN" sz="30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苹果的个数是梨的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231" y="321848"/>
            <a:ext cx="5677705" cy="125654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931" y="2715616"/>
            <a:ext cx="7323312" cy="60251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7119112" y="552119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桃：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0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香蕉：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19109" y="3318134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苹果：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0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梨：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777975" y="511931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2590" y="969798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78567" y="1659333"/>
            <a:ext cx="1865259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÷4=2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78696" y="1541319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99308" y="3215802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7451" y="3701023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05460" y="4044416"/>
            <a:ext cx="1865259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÷3=3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78696" y="3252358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07765" y="2643505"/>
            <a:ext cx="144145" cy="144145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20000"/>
              </a:lnSpc>
            </a:pPr>
            <a:endParaRPr lang="zh-CN" altLang="en-US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339502"/>
            <a:ext cx="576064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圈一圈，填一填。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599574"/>
            <a:ext cx="7488832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(1)        </a:t>
            </a:r>
            <a:r>
              <a:rPr lang="zh-CN" altLang="en-US" sz="3200" b="1">
                <a:latin typeface="+mj-lt"/>
                <a:ea typeface="+mj-ea"/>
              </a:rPr>
              <a:t>的个数是          的</a:t>
            </a:r>
            <a:r>
              <a:rPr lang="en-US" altLang="zh-CN" sz="3200" b="1">
                <a:latin typeface="+mj-lt"/>
                <a:ea typeface="+mj-ea"/>
              </a:rPr>
              <a:t>(     )</a:t>
            </a:r>
            <a:r>
              <a:rPr lang="zh-CN" altLang="en-US" sz="3200" b="1">
                <a:latin typeface="+mj-lt"/>
                <a:ea typeface="+mj-ea"/>
              </a:rPr>
              <a:t>倍。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如果拿走一个         ，        的个数是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的</a:t>
            </a:r>
            <a:r>
              <a:rPr lang="en-US" altLang="zh-CN" sz="3200" b="1">
                <a:latin typeface="+mj-lt"/>
                <a:ea typeface="+mj-ea"/>
              </a:rPr>
              <a:t>(     )</a:t>
            </a:r>
            <a:r>
              <a:rPr lang="zh-CN" altLang="en-US" sz="3200" b="1">
                <a:latin typeface="+mj-lt"/>
                <a:ea typeface="+mj-ea"/>
              </a:rPr>
              <a:t>倍。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230" y="339502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29" y="964992"/>
            <a:ext cx="5300239" cy="15613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350" y="2463484"/>
            <a:ext cx="909771" cy="8322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599574"/>
            <a:ext cx="718060" cy="6317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983" y="3231285"/>
            <a:ext cx="718060" cy="6317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2888" y="3151859"/>
            <a:ext cx="909771" cy="832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6348" y="3188004"/>
            <a:ext cx="718060" cy="6317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24485" y="2458711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784225" y="971550"/>
            <a:ext cx="248666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矩形: 圆角 6"/>
          <p:cNvSpPr/>
          <p:nvPr/>
        </p:nvSpPr>
        <p:spPr>
          <a:xfrm>
            <a:off x="784225" y="1753870"/>
            <a:ext cx="236982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矩形: 圆角 6"/>
          <p:cNvSpPr/>
          <p:nvPr/>
        </p:nvSpPr>
        <p:spPr>
          <a:xfrm>
            <a:off x="3270885" y="1753870"/>
            <a:ext cx="236982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339502"/>
            <a:ext cx="576064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圈一圈，填一填。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2599574"/>
            <a:ext cx="7488832" cy="1808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(1)        </a:t>
            </a:r>
            <a:r>
              <a:rPr lang="zh-CN" altLang="en-US" sz="3200" b="1">
                <a:latin typeface="+mj-lt"/>
                <a:ea typeface="+mj-ea"/>
              </a:rPr>
              <a:t>的个数是          的</a:t>
            </a:r>
            <a:r>
              <a:rPr lang="en-US" altLang="zh-CN" sz="3200" b="1">
                <a:latin typeface="+mj-lt"/>
                <a:ea typeface="+mj-ea"/>
              </a:rPr>
              <a:t>(     )</a:t>
            </a:r>
            <a:r>
              <a:rPr lang="zh-CN" altLang="en-US" sz="3200" b="1">
                <a:latin typeface="+mj-lt"/>
                <a:ea typeface="+mj-ea"/>
              </a:rPr>
              <a:t>倍。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如果拿走一个         ，        的个数是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的</a:t>
            </a:r>
            <a:r>
              <a:rPr lang="en-US" altLang="zh-CN" sz="3200" b="1">
                <a:latin typeface="+mj-lt"/>
                <a:ea typeface="+mj-ea"/>
              </a:rPr>
              <a:t>(     )</a:t>
            </a:r>
            <a:r>
              <a:rPr lang="zh-CN" altLang="en-US" sz="3200" b="1">
                <a:latin typeface="+mj-lt"/>
                <a:ea typeface="+mj-ea"/>
              </a:rPr>
              <a:t>倍。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230" y="339502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29" y="964992"/>
            <a:ext cx="5300239" cy="15613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350" y="2463484"/>
            <a:ext cx="909771" cy="8322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928" y="2599574"/>
            <a:ext cx="718060" cy="6317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983" y="3231285"/>
            <a:ext cx="718060" cy="6317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2888" y="3151859"/>
            <a:ext cx="909771" cy="832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6348" y="3188004"/>
            <a:ext cx="718060" cy="6317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24485" y="2458711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5734" y="3687490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784225" y="971550"/>
            <a:ext cx="157988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5" name="矩形: 圆角 6"/>
          <p:cNvSpPr/>
          <p:nvPr/>
        </p:nvSpPr>
        <p:spPr>
          <a:xfrm>
            <a:off x="784225" y="1753870"/>
            <a:ext cx="157988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6" name="矩形: 圆角 6"/>
          <p:cNvSpPr/>
          <p:nvPr/>
        </p:nvSpPr>
        <p:spPr>
          <a:xfrm>
            <a:off x="4029075" y="1753870"/>
            <a:ext cx="161163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7" name="矩形: 圆角 6"/>
          <p:cNvSpPr/>
          <p:nvPr/>
        </p:nvSpPr>
        <p:spPr>
          <a:xfrm>
            <a:off x="2390775" y="1762760"/>
            <a:ext cx="1611630" cy="701040"/>
          </a:xfrm>
          <a:prstGeom prst="roundRect">
            <a:avLst/>
          </a:prstGeom>
          <a:noFill/>
          <a:ln w="28575">
            <a:solidFill>
              <a:srgbClr val="EA1C2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510790" y="948690"/>
            <a:ext cx="764540" cy="68707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2067694"/>
            <a:ext cx="8064896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(1)</a:t>
            </a:r>
            <a:r>
              <a:rPr lang="zh-CN" altLang="en-US" sz="3200" b="1">
                <a:latin typeface="+mj-lt"/>
                <a:ea typeface="+mj-ea"/>
              </a:rPr>
              <a:t>第一行     的个数是     的几倍？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200" b="1">
                <a:latin typeface="+mj-lt"/>
                <a:ea typeface="+mj-ea"/>
              </a:rPr>
              <a:t>(2)</a:t>
            </a:r>
            <a:r>
              <a:rPr lang="zh-CN" altLang="en-US" sz="3200" b="1">
                <a:latin typeface="+mj-lt"/>
                <a:ea typeface="+mj-ea"/>
              </a:rPr>
              <a:t>请给第二行的     涂上两种不同的颜色。再根据涂色结果，提出数学问题并解答。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762" y="171196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351435" y="2222875"/>
            <a:ext cx="360040" cy="360040"/>
          </a:xfrm>
          <a:prstGeom prst="ellipse">
            <a:avLst/>
          </a:prstGeom>
          <a:solidFill>
            <a:srgbClr val="EA1C2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椭圆 5"/>
          <p:cNvSpPr/>
          <p:nvPr/>
        </p:nvSpPr>
        <p:spPr>
          <a:xfrm>
            <a:off x="4505558" y="2222875"/>
            <a:ext cx="360040" cy="360040"/>
          </a:xfrm>
          <a:prstGeom prst="ellipse">
            <a:avLst/>
          </a:prstGeom>
          <a:solidFill>
            <a:srgbClr val="09ABEF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95536" y="888363"/>
            <a:ext cx="8208912" cy="1132243"/>
            <a:chOff x="395536" y="672339"/>
            <a:chExt cx="8208912" cy="1132243"/>
          </a:xfrm>
        </p:grpSpPr>
        <p:sp>
          <p:nvSpPr>
            <p:cNvPr id="7" name="椭圆 6"/>
            <p:cNvSpPr/>
            <p:nvPr/>
          </p:nvSpPr>
          <p:spPr>
            <a:xfrm>
              <a:off x="1358536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10224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261912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713600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165288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16976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068664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20352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72040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423728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875416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327104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778792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230480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7682168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133852" y="758102"/>
              <a:ext cx="365014" cy="365014"/>
            </a:xfrm>
            <a:prstGeom prst="ellipse">
              <a:avLst/>
            </a:prstGeom>
            <a:solidFill>
              <a:srgbClr val="EA1C20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67544" y="763076"/>
              <a:ext cx="360040" cy="360040"/>
            </a:xfrm>
            <a:prstGeom prst="ellipse">
              <a:avLst/>
            </a:prstGeom>
            <a:solidFill>
              <a:srgbClr val="09ABEF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911822" y="758102"/>
              <a:ext cx="360040" cy="360040"/>
            </a:xfrm>
            <a:prstGeom prst="ellipse">
              <a:avLst/>
            </a:prstGeom>
            <a:solidFill>
              <a:srgbClr val="09ABEF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7419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2558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37696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82835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27973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73112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18250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63389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08527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53666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498804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43943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89081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34220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79358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244972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696357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8147745" y="1381470"/>
              <a:ext cx="360040" cy="36004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395536" y="672339"/>
              <a:ext cx="8208912" cy="5312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矩形: 圆角 43"/>
            <p:cNvSpPr/>
            <p:nvPr/>
          </p:nvSpPr>
          <p:spPr>
            <a:xfrm>
              <a:off x="395536" y="1273323"/>
              <a:ext cx="8208912" cy="531259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376653" y="37778"/>
            <a:ext cx="1007007" cy="626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0000FF"/>
                </a:solidFill>
                <a:latin typeface="+mj-lt"/>
                <a:ea typeface="+mj-ea"/>
              </a:rPr>
              <a:t>16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+mj-ea"/>
              </a:rPr>
              <a:t>个</a:t>
            </a:r>
            <a:endParaRPr lang="en-US" sz="3200" b="1">
              <a:solidFill>
                <a:srgbClr val="0000FF"/>
              </a:solidFill>
              <a:latin typeface="+mj-lt"/>
              <a:ea typeface="+mj-ea"/>
            </a:endParaRPr>
          </a:p>
        </p:txBody>
      </p:sp>
      <p:sp>
        <p:nvSpPr>
          <p:cNvPr id="49" name="左大括号 48"/>
          <p:cNvSpPr/>
          <p:nvPr/>
        </p:nvSpPr>
        <p:spPr>
          <a:xfrm rot="5400000">
            <a:off x="4742052" y="-2634064"/>
            <a:ext cx="276209" cy="6876251"/>
          </a:xfrm>
          <a:prstGeom prst="leftBrace">
            <a:avLst>
              <a:gd name="adj1" fmla="val 58763"/>
              <a:gd name="adj2" fmla="val 49627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文本框 49"/>
          <p:cNvSpPr txBox="1"/>
          <p:nvPr/>
        </p:nvSpPr>
        <p:spPr>
          <a:xfrm>
            <a:off x="6522222" y="1972700"/>
            <a:ext cx="2232248" cy="76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solidFill>
                  <a:srgbClr val="0000FF"/>
                </a:solidFill>
                <a:latin typeface="+mj-lt"/>
                <a:ea typeface="+mj-ea"/>
              </a:rPr>
              <a:t>16</a:t>
            </a:r>
            <a:r>
              <a:rPr lang="en-US" altLang="zh-CN" sz="4000" b="1">
                <a:solidFill>
                  <a:srgbClr val="0000FF"/>
                </a:solidFill>
                <a:latin typeface="+mj-lt"/>
                <a:ea typeface="+mj-ea"/>
              </a:rPr>
              <a:t>÷2=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+mj-ea"/>
              </a:rPr>
              <a:t>8</a:t>
            </a:r>
            <a:endParaRPr lang="en-US" sz="40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P28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556271" y="2863715"/>
            <a:ext cx="360040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bldLvl="0" animBg="1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97717"/>
            <a:ext cx="6840760" cy="1217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下面分别是小雨和她的妈妈、奶奶的年龄情况。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74827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283718"/>
            <a:ext cx="7992888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（</a:t>
            </a:r>
            <a:r>
              <a:rPr lang="en-US" altLang="zh-CN" sz="3200" b="1">
                <a:latin typeface="+mj-lt"/>
                <a:ea typeface="+mj-ea"/>
              </a:rPr>
              <a:t>1</a:t>
            </a:r>
            <a:r>
              <a:rPr lang="zh-CN" altLang="en-US" sz="3200" b="1">
                <a:latin typeface="+mj-lt"/>
                <a:ea typeface="+mj-ea"/>
              </a:rPr>
              <a:t>）妈妈的年龄是小雨的几倍？</a:t>
            </a:r>
            <a:endParaRPr lang="en-US" altLang="zh-CN" sz="3200" b="1">
              <a:latin typeface="+mj-lt"/>
              <a:ea typeface="+mj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（</a:t>
            </a:r>
            <a:r>
              <a:rPr lang="en-US" altLang="zh-CN" sz="3200" b="1">
                <a:latin typeface="+mj-lt"/>
                <a:ea typeface="+mj-ea"/>
              </a:rPr>
              <a:t>2</a:t>
            </a:r>
            <a:r>
              <a:rPr lang="zh-CN" altLang="en-US" sz="3200" b="1">
                <a:latin typeface="+mj-lt"/>
                <a:ea typeface="+mj-ea"/>
              </a:rPr>
              <a:t>）请你提出其他数学问题并解答。</a:t>
            </a:r>
            <a:endParaRPr lang="en-US" sz="3200" b="1">
              <a:latin typeface="+mj-lt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0044" y="706539"/>
            <a:ext cx="3465135" cy="1577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60232" y="2235487"/>
            <a:ext cx="2160240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+mj-lt"/>
                <a:ea typeface="+mj-ea"/>
              </a:rPr>
              <a:t>36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÷9=4</a:t>
            </a:r>
            <a:endParaRPr 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P28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267494"/>
            <a:ext cx="7848872" cy="239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姐姐和弟弟一起练习毛笔字。在相同的时间内，姐姐写了</a:t>
            </a:r>
            <a:r>
              <a:rPr lang="en-US" altLang="zh-CN" sz="3200" b="1">
                <a:latin typeface="+mj-lt"/>
                <a:ea typeface="+mj-ea"/>
              </a:rPr>
              <a:t>18</a:t>
            </a:r>
            <a:r>
              <a:rPr lang="zh-CN" altLang="en-US" sz="3200" b="1">
                <a:latin typeface="+mj-lt"/>
                <a:ea typeface="+mj-ea"/>
              </a:rPr>
              <a:t>个字，弟弟写了</a:t>
            </a:r>
            <a:r>
              <a:rPr lang="en-US" altLang="zh-CN" sz="3200" b="1">
                <a:latin typeface="+mj-lt"/>
                <a:ea typeface="+mj-ea"/>
              </a:rPr>
              <a:t>9</a:t>
            </a:r>
            <a:r>
              <a:rPr lang="zh-CN" altLang="en-US" sz="3200" b="1">
                <a:latin typeface="+mj-lt"/>
                <a:ea typeface="+mj-ea"/>
              </a:rPr>
              <a:t>个字，姐姐写的字数是弟弟的几倍？姐姐比弟弟多写了多少个字？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540" y="267494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7804" y="2859782"/>
            <a:ext cx="3528392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+mj-lt"/>
                <a:ea typeface="+mj-ea"/>
              </a:rPr>
              <a:t>18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+mj-ea"/>
              </a:rPr>
              <a:t>÷9=2</a:t>
            </a:r>
            <a:endParaRPr lang="zh-CN" alt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5879302" y="4556124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P28 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29F13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F29F13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7169" y="3541772"/>
            <a:ext cx="3528392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+mj-lt"/>
                <a:ea typeface="+mj-ea"/>
              </a:rPr>
              <a:t>18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－</a:t>
            </a:r>
            <a:r>
              <a:rPr lang="en-US" sz="3200" b="1">
                <a:solidFill>
                  <a:srgbClr val="FF0000"/>
                </a:solidFill>
                <a:latin typeface="+mj-lt"/>
                <a:ea typeface="+mj-ea"/>
              </a:rPr>
              <a:t>9=9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+mj-ea"/>
              </a:rPr>
              <a:t>（个）</a:t>
            </a:r>
            <a:endParaRPr lang="zh-CN" altLang="en-US" sz="3200" b="1">
              <a:solidFill>
                <a:srgbClr val="FF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smtClean="0">
            <a:latin typeface="+mj-lt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WPS 演示</Application>
  <PresentationFormat>全屏显示(16:9)</PresentationFormat>
  <Paragraphs>140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 Light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480</cp:revision>
  <dcterms:created xsi:type="dcterms:W3CDTF">2015-08-27T07:30:00Z</dcterms:created>
  <dcterms:modified xsi:type="dcterms:W3CDTF">2026-02-28T06:41:23Z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A157EE5D587C438299E3D2D7771F33BE_12</vt:lpwstr>
  </property>
</Properties>
</file>