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63" r:id="rId3"/>
    <p:sldId id="368" r:id="rId5"/>
    <p:sldId id="383" r:id="rId6"/>
    <p:sldId id="344" r:id="rId7"/>
    <p:sldId id="370" r:id="rId8"/>
    <p:sldId id="369" r:id="rId9"/>
    <p:sldId id="384" r:id="rId10"/>
    <p:sldId id="373" r:id="rId11"/>
    <p:sldId id="386" r:id="rId12"/>
    <p:sldId id="374" r:id="rId13"/>
    <p:sldId id="385" r:id="rId14"/>
    <p:sldId id="382" r:id="rId15"/>
    <p:sldId id="376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00C08"/>
    <a:srgbClr val="3333CC"/>
    <a:srgbClr val="F9B6AE"/>
    <a:srgbClr val="118A8D"/>
    <a:srgbClr val="22C0C4"/>
    <a:srgbClr val="FFFFFF"/>
    <a:srgbClr val="CAD7D7"/>
    <a:srgbClr val="1CA1A4"/>
    <a:srgbClr val="FF6699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96391" autoAdjust="0"/>
  </p:normalViewPr>
  <p:slideViewPr>
    <p:cSldViewPr showGuides="1">
      <p:cViewPr varScale="1">
        <p:scale>
          <a:sx n="111" d="100"/>
          <a:sy n="111" d="100"/>
        </p:scale>
        <p:origin x="132" y="78"/>
      </p:cViewPr>
      <p:guideLst>
        <p:guide orient="horz" pos="2176"/>
        <p:guide orient="horz" pos="951"/>
        <p:guide orient="horz" pos="3960"/>
        <p:guide pos="211"/>
        <p:guide pos="47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F0A4EBF-4035-4209-9D48-2CC843AEFB8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AAF7BCC-D6D3-4748-BCBC-7004F99D5B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6C8733-8C9B-4C0C-9B5B-24940581C8E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D35FB4A-6E19-4F88-B39F-5061E54895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E782B2BA-9D42-4B66-BDC3-26BC85D677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9336" y="4234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1" y="209550"/>
            <a:ext cx="11545973" cy="621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240" y="2729132"/>
            <a:ext cx="3220760" cy="41288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3543"/>
            <a:ext cx="3074796" cy="35872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 userDrawn="1"/>
        </p:nvGrpSpPr>
        <p:grpSpPr>
          <a:xfrm>
            <a:off x="4578574" y="165857"/>
            <a:ext cx="3034853" cy="814871"/>
            <a:chOff x="5015479" y="484442"/>
            <a:chExt cx="2061221" cy="553447"/>
          </a:xfrm>
        </p:grpSpPr>
        <p:sp>
          <p:nvSpPr>
            <p:cNvPr id="21" name="矩形 20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rgbClr val="118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015479" y="517964"/>
              <a:ext cx="2028825" cy="5199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18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928">
            <a:off x="6842525" y="-97654"/>
            <a:ext cx="1056178" cy="1069464"/>
          </a:xfrm>
          <a:prstGeom prst="rect">
            <a:avLst/>
          </a:prstGeom>
        </p:spPr>
      </p:pic>
      <p:cxnSp>
        <p:nvCxnSpPr>
          <p:cNvPr id="27" name="直接连接符 26"/>
          <p:cNvCxnSpPr/>
          <p:nvPr userDrawn="1"/>
        </p:nvCxnSpPr>
        <p:spPr>
          <a:xfrm>
            <a:off x="4937691" y="918568"/>
            <a:ext cx="2316619" cy="0"/>
          </a:xfrm>
          <a:prstGeom prst="line">
            <a:avLst/>
          </a:prstGeom>
          <a:ln w="19050">
            <a:solidFill>
              <a:srgbClr val="CA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1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672" y="1700808"/>
            <a:ext cx="6408712" cy="1080000"/>
            <a:chOff x="950552" y="1314629"/>
            <a:chExt cx="6408712" cy="1080000"/>
          </a:xfrm>
        </p:grpSpPr>
        <p:sp>
          <p:nvSpPr>
            <p:cNvPr id="3" name="文本框 2"/>
            <p:cNvSpPr txBox="1"/>
            <p:nvPr/>
          </p:nvSpPr>
          <p:spPr>
            <a:xfrm>
              <a:off x="1953234" y="1392964"/>
              <a:ext cx="54060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有余数的除法</a:t>
              </a:r>
              <a:endPara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950552" y="1314629"/>
              <a:ext cx="1080000" cy="1080000"/>
            </a:xfrm>
            <a:prstGeom prst="ellipse">
              <a:avLst/>
            </a:prstGeom>
            <a:solidFill>
              <a:srgbClr val="0079AD"/>
            </a:solidFill>
            <a:ln>
              <a:noFill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endPara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271" y="186501"/>
            <a:ext cx="27082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R·</a:t>
            </a:r>
            <a:r>
              <a:rPr lang="zh-CN" altLang="en-US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二年级数学下册</a:t>
            </a:r>
            <a:endParaRPr lang="zh-CN" altLang="en-US" sz="2000" dirty="0">
              <a:solidFill>
                <a:prstClr val="black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1419064" y="3246196"/>
            <a:ext cx="9353873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sz="80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解决问题（</a:t>
            </a:r>
            <a:r>
              <a:rPr lang="en-US" altLang="zh-CN" sz="80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r>
              <a:rPr lang="zh-CN" altLang="en-US" sz="80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endParaRPr lang="zh-CN" altLang="en-US" sz="8000" b="1" dirty="0">
              <a:solidFill>
                <a:srgbClr val="22C0C4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87388" y="1206583"/>
            <a:ext cx="1177330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面包房一炉烤了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20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个面包，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个装一盒，可以装满几盒？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7388" y="2026965"/>
            <a:ext cx="86807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一盒面包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9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元，用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30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元可以买几盒？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>
            <a:off x="619956" y="679614"/>
            <a:ext cx="321568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17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做一做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44668" y="2809542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20÷3=6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（盒）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（个）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44668" y="3592119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30÷9=3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（盒）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（元）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912424" y="3928126"/>
            <a:ext cx="1804041" cy="1879073"/>
          </a:xfrm>
          <a:prstGeom prst="rect">
            <a:avLst/>
          </a:prstGeom>
        </p:spPr>
      </p:pic>
      <p:sp>
        <p:nvSpPr>
          <p:cNvPr id="27" name="圆角矩形标注 5"/>
          <p:cNvSpPr/>
          <p:nvPr/>
        </p:nvSpPr>
        <p:spPr bwMode="auto">
          <a:xfrm>
            <a:off x="7241149" y="2726056"/>
            <a:ext cx="3024335" cy="1199654"/>
          </a:xfrm>
          <a:prstGeom prst="wedgeRoundRectCallout">
            <a:avLst>
              <a:gd name="adj1" fmla="val 35363"/>
              <a:gd name="adj2" fmla="val 8492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剩下的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元钱不够买一盒。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19956" y="4374697"/>
            <a:ext cx="9508492" cy="13002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</a:t>
            </a:r>
            <a:r>
              <a:rPr lang="en-US" altLang="zh-CN" dirty="0"/>
              <a:t>20</a:t>
            </a:r>
            <a:r>
              <a:rPr lang="zh-CN" altLang="en-US" b="0" dirty="0"/>
              <a:t>个面包，</a:t>
            </a:r>
            <a:r>
              <a:rPr lang="en-US" altLang="zh-CN" dirty="0"/>
              <a:t>3</a:t>
            </a:r>
            <a:r>
              <a:rPr lang="zh-CN" altLang="en-US" b="0" dirty="0"/>
              <a:t>个装一盒，可以装满</a:t>
            </a:r>
            <a:r>
              <a:rPr lang="en-US" altLang="zh-CN" dirty="0"/>
              <a:t>6</a:t>
            </a:r>
            <a:r>
              <a:rPr lang="zh-CN" altLang="en-US" b="0" dirty="0"/>
              <a:t>盒。一盒面包</a:t>
            </a:r>
            <a:r>
              <a:rPr lang="en-US" altLang="zh-CN" dirty="0"/>
              <a:t>9</a:t>
            </a:r>
            <a:r>
              <a:rPr lang="zh-CN" altLang="en-US" b="0" dirty="0"/>
              <a:t>元，用</a:t>
            </a:r>
            <a:r>
              <a:rPr lang="en-US" altLang="zh-CN" dirty="0"/>
              <a:t>30</a:t>
            </a:r>
            <a:r>
              <a:rPr lang="zh-CN" altLang="en-US" b="0" dirty="0"/>
              <a:t>元可以买</a:t>
            </a:r>
            <a:r>
              <a:rPr lang="en-US" altLang="zh-CN" dirty="0"/>
              <a:t>3</a:t>
            </a:r>
            <a:r>
              <a:rPr lang="zh-CN" altLang="en-US" b="0" dirty="0"/>
              <a:t>盒。</a:t>
            </a:r>
            <a:endParaRPr lang="zh-CN" altLang="en-US" b="0" dirty="0"/>
          </a:p>
        </p:txBody>
      </p:sp>
      <p:sp>
        <p:nvSpPr>
          <p:cNvPr id="30" name="文本框 29"/>
          <p:cNvSpPr txBox="1"/>
          <p:nvPr/>
        </p:nvSpPr>
        <p:spPr>
          <a:xfrm>
            <a:off x="7616377" y="5614247"/>
            <a:ext cx="2273878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去尾法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8" grpId="0"/>
      <p:bldP spid="22" grpId="0"/>
      <p:bldP spid="27" grpId="0" animBg="1"/>
      <p:bldP spid="29" grpId="0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2181"/>
          <a:stretch>
            <a:fillRect/>
          </a:stretch>
        </p:blipFill>
        <p:spPr>
          <a:xfrm>
            <a:off x="6096000" y="1193599"/>
            <a:ext cx="5539553" cy="2577542"/>
          </a:xfrm>
          <a:prstGeom prst="rect">
            <a:avLst/>
          </a:prstGeom>
          <a:solidFill>
            <a:schemeClr val="bg1"/>
          </a:solidFill>
          <a:ln w="19050">
            <a:solidFill>
              <a:srgbClr val="3333CC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6447" y="987441"/>
            <a:ext cx="5316609" cy="2989859"/>
          </a:xfrm>
          <a:prstGeom prst="rect">
            <a:avLst/>
          </a:prstGeom>
          <a:solidFill>
            <a:schemeClr val="bg1"/>
          </a:solidFill>
          <a:ln w="19050">
            <a:solidFill>
              <a:srgbClr val="3333CC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7991" y="4207336"/>
            <a:ext cx="1735057" cy="2075441"/>
          </a:xfrm>
          <a:prstGeom prst="rect">
            <a:avLst/>
          </a:prstGeom>
        </p:spPr>
      </p:pic>
      <p:sp>
        <p:nvSpPr>
          <p:cNvPr id="11" name="圆角矩形标注 5"/>
          <p:cNvSpPr/>
          <p:nvPr/>
        </p:nvSpPr>
        <p:spPr bwMode="auto">
          <a:xfrm>
            <a:off x="2999656" y="4280479"/>
            <a:ext cx="7344816" cy="1353794"/>
          </a:xfrm>
          <a:prstGeom prst="wedgeRoundRectCallout">
            <a:avLst>
              <a:gd name="adj1" fmla="val -57980"/>
              <a:gd name="adj2" fmla="val 2167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解决问题时，什么时候用“</a:t>
            </a:r>
            <a:r>
              <a:rPr lang="zh-CN" altLang="en-US" sz="3200" b="1" dirty="0">
                <a:solidFill>
                  <a:srgbClr val="F00C08"/>
                </a:solidFill>
                <a:latin typeface="+mn-lt"/>
                <a:ea typeface="楷体" panose="02010609060101010101" pitchFamily="49" charset="-122"/>
              </a:rPr>
              <a:t>进一法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”，什么时候用“</a:t>
            </a:r>
            <a:r>
              <a:rPr lang="zh-CN" altLang="en-US" sz="3200" b="1" dirty="0">
                <a:solidFill>
                  <a:srgbClr val="F00C08"/>
                </a:solidFill>
                <a:latin typeface="+mn-lt"/>
                <a:ea typeface="楷体" panose="02010609060101010101" pitchFamily="49" charset="-122"/>
              </a:rPr>
              <a:t>去尾法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?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/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8" y="0"/>
            <a:ext cx="8697721" cy="668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2996952"/>
            <a:ext cx="3299461" cy="354584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23991" y="2183646"/>
            <a:ext cx="6784554" cy="268791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eaLnBrk="1" hangingPunct="1">
              <a:lnSpc>
                <a:spcPct val="120000"/>
              </a:lnSpc>
            </a:pPr>
            <a:r>
              <a:rPr lang="zh-CN" altLang="en-US" dirty="0"/>
              <a:t>        在实际生活中，我们用有余数的除法来解决问题时，需要根据实际情况对余数进行合理取舍，具体情况具体分析。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 bwMode="auto">
          <a:xfrm>
            <a:off x="1559496" y="1124744"/>
            <a:ext cx="30545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 w="127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 w="12700"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归纳总结</a:t>
            </a:r>
            <a:endParaRPr kumimoji="0" lang="zh-CN" altLang="en-US" sz="4400" b="1" i="0" u="none" strike="noStrike" kern="0" cap="none" spc="0" normalizeH="0" baseline="0" noProof="0" dirty="0">
              <a:ln w="12700"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2848" y="1198493"/>
            <a:ext cx="85494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通过这节课的学习，你有什么收获？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48" y="2416980"/>
            <a:ext cx="1500586" cy="2124992"/>
          </a:xfrm>
          <a:prstGeom prst="rect">
            <a:avLst/>
          </a:prstGeom>
        </p:spPr>
      </p:pic>
      <p:sp>
        <p:nvSpPr>
          <p:cNvPr id="17" name="圆角矩形标注 5"/>
          <p:cNvSpPr/>
          <p:nvPr/>
        </p:nvSpPr>
        <p:spPr bwMode="auto">
          <a:xfrm>
            <a:off x="2351584" y="2058760"/>
            <a:ext cx="9038996" cy="1374672"/>
          </a:xfrm>
          <a:prstGeom prst="wedgeRoundRectCallout">
            <a:avLst>
              <a:gd name="adj1" fmla="val -54592"/>
              <a:gd name="adj2" fmla="val 4088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lnSpc>
                <a:spcPct val="114000"/>
              </a:lnSpc>
            </a:pP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解决问题时，要考虑实际情况，不同的情况要用不同的方法来解答。有时要</a:t>
            </a:r>
            <a:r>
              <a:rPr lang="zh-CN" altLang="en-US" sz="3200" b="1" dirty="0">
                <a:solidFill>
                  <a:srgbClr val="F00C08"/>
                </a:solidFill>
                <a:latin typeface="+mn-lt"/>
                <a:ea typeface="楷体" panose="02010609060101010101" pitchFamily="49" charset="-122"/>
              </a:rPr>
              <a:t>进一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，有时要</a:t>
            </a:r>
            <a:r>
              <a:rPr lang="zh-CN" altLang="en-US" sz="3200" b="1" dirty="0">
                <a:solidFill>
                  <a:srgbClr val="F00C08"/>
                </a:solidFill>
                <a:latin typeface="+mn-lt"/>
                <a:ea typeface="楷体" panose="02010609060101010101" pitchFamily="49" charset="-122"/>
              </a:rPr>
              <a:t>去尾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836573" y="3667616"/>
            <a:ext cx="3528392" cy="2383189"/>
            <a:chOff x="2836573" y="3667616"/>
            <a:chExt cx="3528392" cy="2383189"/>
          </a:xfrm>
        </p:grpSpPr>
        <p:sp>
          <p:nvSpPr>
            <p:cNvPr id="23" name="文本框 22"/>
            <p:cNvSpPr txBox="1"/>
            <p:nvPr/>
          </p:nvSpPr>
          <p:spPr>
            <a:xfrm>
              <a:off x="2836573" y="3667616"/>
              <a:ext cx="3528392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rgbClr val="33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租船、租车问题</a:t>
              </a:r>
              <a:endParaRPr lang="en-US" altLang="zh-CN" sz="3200" b="1" dirty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200" b="1" dirty="0">
                  <a:solidFill>
                    <a:srgbClr val="33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运货问题</a:t>
              </a:r>
              <a:endParaRPr lang="zh-CN" altLang="en-US" sz="3200" b="1" dirty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箭头: 下 23"/>
            <p:cNvSpPr/>
            <p:nvPr/>
          </p:nvSpPr>
          <p:spPr>
            <a:xfrm>
              <a:off x="3700669" y="4817400"/>
              <a:ext cx="360040" cy="576064"/>
            </a:xfrm>
            <a:prstGeom prst="down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952179" y="5466030"/>
              <a:ext cx="1857019" cy="58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进一法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747043" y="3667616"/>
            <a:ext cx="4408446" cy="2383189"/>
            <a:chOff x="6747043" y="3667616"/>
            <a:chExt cx="4408446" cy="2383189"/>
          </a:xfrm>
        </p:grpSpPr>
        <p:sp>
          <p:nvSpPr>
            <p:cNvPr id="25" name="文本框 24"/>
            <p:cNvSpPr txBox="1"/>
            <p:nvPr/>
          </p:nvSpPr>
          <p:spPr>
            <a:xfrm>
              <a:off x="6747043" y="3667616"/>
              <a:ext cx="4408446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rgbClr val="33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剪布做衣服问题</a:t>
              </a:r>
              <a:endParaRPr lang="en-US" altLang="zh-CN" sz="3200" b="1" dirty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3200" b="1" dirty="0">
                  <a:solidFill>
                    <a:srgbClr val="33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用长跳绳剪短跳绳问题</a:t>
              </a:r>
              <a:endParaRPr lang="zh-CN" altLang="en-US" sz="3200" b="1" dirty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箭头: 下 25"/>
            <p:cNvSpPr/>
            <p:nvPr/>
          </p:nvSpPr>
          <p:spPr>
            <a:xfrm>
              <a:off x="8381189" y="4817400"/>
              <a:ext cx="360040" cy="576064"/>
            </a:xfrm>
            <a:prstGeom prst="down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632699" y="5466030"/>
              <a:ext cx="1857019" cy="58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去尾法</a:t>
              </a:r>
              <a:endPara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1384" y="1029367"/>
            <a:ext cx="904663" cy="90466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542926" y="1137149"/>
            <a:ext cx="10097690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烘焙（</a:t>
            </a:r>
            <a:r>
              <a:rPr lang="en-US" altLang="zh-CN" sz="3600" b="1" dirty="0" err="1">
                <a:solidFill>
                  <a:srgbClr val="231F20"/>
                </a:solidFill>
                <a:effectLst/>
                <a:latin typeface="+mn-lt"/>
                <a:ea typeface="+mn-ea"/>
              </a:rPr>
              <a:t>bèi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）小组做了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23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块蛋糕，每个盒子装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4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块。可以装满几盒，还剩几块？装下全部蛋糕需要几个盒子？</a:t>
            </a:r>
            <a:endParaRPr lang="zh-CN" altLang="en-US" sz="4400" b="1" dirty="0">
              <a:latin typeface="+mn-lt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3250512"/>
            <a:ext cx="2160240" cy="6943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41" y="4295451"/>
            <a:ext cx="1364169" cy="1931811"/>
          </a:xfrm>
          <a:prstGeom prst="rect">
            <a:avLst/>
          </a:prstGeom>
        </p:spPr>
      </p:pic>
      <p:sp>
        <p:nvSpPr>
          <p:cNvPr id="7" name="圆角矩形标注 5"/>
          <p:cNvSpPr/>
          <p:nvPr/>
        </p:nvSpPr>
        <p:spPr bwMode="auto">
          <a:xfrm>
            <a:off x="2423592" y="4213557"/>
            <a:ext cx="2459056" cy="1214334"/>
          </a:xfrm>
          <a:prstGeom prst="wedgeRoundRectCallout">
            <a:avLst>
              <a:gd name="adj1" fmla="val -67544"/>
              <a:gd name="adj2" fmla="val 3901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知道了蛋糕的数量。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07968" y="1137149"/>
            <a:ext cx="1983887" cy="6624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4628522"/>
            <a:ext cx="1420788" cy="1598739"/>
          </a:xfrm>
          <a:prstGeom prst="rect">
            <a:avLst/>
          </a:prstGeom>
        </p:spPr>
      </p:pic>
      <p:sp>
        <p:nvSpPr>
          <p:cNvPr id="12" name="圆角矩形标注 5"/>
          <p:cNvSpPr/>
          <p:nvPr/>
        </p:nvSpPr>
        <p:spPr bwMode="auto">
          <a:xfrm>
            <a:off x="5752747" y="4365104"/>
            <a:ext cx="3676969" cy="1214334"/>
          </a:xfrm>
          <a:prstGeom prst="wedgeRoundRectCallout">
            <a:avLst>
              <a:gd name="adj1" fmla="val 65139"/>
              <a:gd name="adj2" fmla="val 3901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还知道了每个盒子装几块。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18323" y="1137149"/>
            <a:ext cx="787941" cy="6624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703512" y="2420888"/>
            <a:ext cx="962764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703512" y="3068960"/>
            <a:ext cx="162334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468533" y="3333868"/>
            <a:ext cx="313178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ffectLst/>
                <a:latin typeface="+mj-ea"/>
                <a:ea typeface="+mj-ea"/>
              </a:rPr>
              <a:t>要解决的问题</a:t>
            </a:r>
            <a:endParaRPr lang="zh-CN" altLang="en-US" sz="40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28" name="直接箭头连接符 27"/>
          <p:cNvCxnSpPr>
            <a:endCxn id="19" idx="1"/>
          </p:cNvCxnSpPr>
          <p:nvPr/>
        </p:nvCxnSpPr>
        <p:spPr>
          <a:xfrm>
            <a:off x="3093396" y="3151762"/>
            <a:ext cx="1375137" cy="47449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1384" y="1029367"/>
            <a:ext cx="904663" cy="90466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42926" y="1137149"/>
            <a:ext cx="10097690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烘焙（</a:t>
            </a:r>
            <a:r>
              <a:rPr lang="en-US" altLang="zh-CN" sz="3600" b="1" dirty="0" err="1">
                <a:solidFill>
                  <a:srgbClr val="231F20"/>
                </a:solidFill>
                <a:effectLst/>
                <a:latin typeface="+mn-lt"/>
                <a:ea typeface="+mn-ea"/>
              </a:rPr>
              <a:t>bèi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）小组做了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23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块蛋糕，每个盒子装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4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块。可以装满几盒，还剩几块？装下全部蛋糕需要几个盒子？</a:t>
            </a:r>
            <a:endParaRPr lang="zh-CN" altLang="en-US" sz="4400" b="1" dirty="0">
              <a:latin typeface="+mn-lt"/>
              <a:ea typeface="+mn-ea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2" cstate="hqprint"/>
          <a:srcRect/>
          <a:stretch>
            <a:fillRect/>
          </a:stretch>
        </p:blipFill>
        <p:spPr>
          <a:xfrm>
            <a:off x="695400" y="3250511"/>
            <a:ext cx="2154977" cy="69436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7448" y="4126426"/>
            <a:ext cx="9937104" cy="2025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defTabSz="914400" eaLnBrk="1" latinLnBrk="0" hangingPunct="1">
              <a:lnSpc>
                <a:spcPct val="120000"/>
              </a:lnSpc>
              <a:defRPr sz="3600" b="1">
                <a:solidFill>
                  <a:srgbClr val="3366FF"/>
                </a:solidFill>
                <a:latin typeface="+mn-lt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457200" defTabSz="914400" eaLnBrk="1" latinLnBrk="0" hangingPunct="1">
              <a:defRPr sz="1800">
                <a:latin typeface="+mn-lt"/>
                <a:ea typeface="+mn-ea"/>
              </a:defRPr>
            </a:lvl2pPr>
            <a:lvl3pPr marL="914400" defTabSz="914400" eaLnBrk="1" latinLnBrk="0" hangingPunct="1">
              <a:defRPr sz="1800">
                <a:latin typeface="+mn-lt"/>
                <a:ea typeface="+mn-ea"/>
              </a:defRPr>
            </a:lvl3pPr>
            <a:lvl4pPr marL="1371600" defTabSz="914400" eaLnBrk="1" latinLnBrk="0" hangingPunct="1">
              <a:defRPr sz="1800">
                <a:latin typeface="+mn-lt"/>
                <a:ea typeface="+mn-ea"/>
              </a:defRPr>
            </a:lvl4pPr>
            <a:lvl5pPr marL="1828800" defTabSz="914400" eaLnBrk="1" latinLnBrk="0" hangingPunct="1">
              <a:defRPr sz="1800">
                <a:latin typeface="+mn-lt"/>
                <a:ea typeface="+mn-ea"/>
              </a:defRPr>
            </a:lvl5pPr>
            <a:lvl6pPr marL="2286000" defTabSz="914400">
              <a:defRPr sz="1800">
                <a:latin typeface="+mn-lt"/>
                <a:ea typeface="+mn-ea"/>
              </a:defRPr>
            </a:lvl6pPr>
            <a:lvl7pPr marL="2743200" defTabSz="914400">
              <a:defRPr sz="1800">
                <a:latin typeface="+mn-lt"/>
                <a:ea typeface="+mn-ea"/>
              </a:defRPr>
            </a:lvl7pPr>
            <a:lvl8pPr marL="3200400" defTabSz="914400">
              <a:defRPr sz="1800">
                <a:latin typeface="+mn-lt"/>
                <a:ea typeface="+mn-ea"/>
              </a:defRPr>
            </a:lvl8pPr>
            <a:lvl9pPr marL="3657600" defTabSz="914400"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>
                <a:latin typeface="Arial" panose="020B0604020202020204" pitchFamily="34" charset="0"/>
              </a:rPr>
              <a:t>活动要求：</a:t>
            </a:r>
            <a:endParaRPr lang="en-US" altLang="zh-CN" dirty="0">
              <a:latin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</a:rPr>
              <a:t>1.</a:t>
            </a:r>
            <a:r>
              <a:rPr lang="zh-CN" altLang="en-US" dirty="0">
                <a:latin typeface="Arial" panose="020B0604020202020204" pitchFamily="34" charset="0"/>
              </a:rPr>
              <a:t>用学具摆一摆或在作业纸上画一画；</a:t>
            </a:r>
            <a:endParaRPr lang="en-US" altLang="zh-CN" dirty="0">
              <a:latin typeface="Arial" panose="020B0604020202020204" pitchFamily="34" charset="0"/>
            </a:endParaRPr>
          </a:p>
          <a:p>
            <a:r>
              <a:rPr lang="en-US" altLang="zh-CN" dirty="0">
                <a:latin typeface="Arial" panose="020B0604020202020204" pitchFamily="34" charset="0"/>
              </a:rPr>
              <a:t>2.</a:t>
            </a:r>
            <a:r>
              <a:rPr lang="zh-CN" altLang="en-US" dirty="0">
                <a:latin typeface="Arial" panose="020B0604020202020204" pitchFamily="34" charset="0"/>
              </a:rPr>
              <a:t>小组内互相说一说自己的想法和计算过程。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hqprint"/>
          <a:srcRect/>
          <a:stretch>
            <a:fillRect/>
          </a:stretch>
        </p:blipFill>
        <p:spPr>
          <a:xfrm>
            <a:off x="695400" y="2591577"/>
            <a:ext cx="2154977" cy="69436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5400" y="510115"/>
            <a:ext cx="10097690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烘焙（</a:t>
            </a:r>
            <a:r>
              <a:rPr lang="en-US" altLang="zh-CN" sz="3600" b="1" dirty="0" err="1">
                <a:solidFill>
                  <a:srgbClr val="231F20"/>
                </a:solidFill>
                <a:effectLst/>
                <a:latin typeface="+mn-lt"/>
                <a:ea typeface="+mn-ea"/>
              </a:rPr>
              <a:t>bèi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）小组做了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23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块蛋糕，每个盒子装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4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块。可以装满几盒，还剩几块？装下全部蛋糕需要几个盒子？</a:t>
            </a:r>
            <a:endParaRPr lang="zh-CN" altLang="en-US" sz="4400" b="1" dirty="0">
              <a:latin typeface="+mn-lt"/>
              <a:ea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7264" y="2615593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3333C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画图表示</a:t>
            </a:r>
            <a:endParaRPr lang="zh-CN" altLang="en-US" sz="3600" dirty="0">
              <a:solidFill>
                <a:srgbClr val="3333CC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273985" y="3792287"/>
            <a:ext cx="2340260" cy="504056"/>
            <a:chOff x="2063552" y="3717032"/>
            <a:chExt cx="2340260" cy="504056"/>
          </a:xfrm>
        </p:grpSpPr>
        <p:sp>
          <p:nvSpPr>
            <p:cNvPr id="12" name="矩形 11"/>
            <p:cNvSpPr/>
            <p:nvPr/>
          </p:nvSpPr>
          <p:spPr>
            <a:xfrm>
              <a:off x="2063552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675620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287688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899756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349987" y="3792287"/>
            <a:ext cx="2340260" cy="504056"/>
            <a:chOff x="2063552" y="3717032"/>
            <a:chExt cx="2340260" cy="504056"/>
          </a:xfrm>
        </p:grpSpPr>
        <p:sp>
          <p:nvSpPr>
            <p:cNvPr id="47" name="矩形 46"/>
            <p:cNvSpPr/>
            <p:nvPr/>
          </p:nvSpPr>
          <p:spPr>
            <a:xfrm>
              <a:off x="2063552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2675620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287688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899756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425989" y="3792287"/>
            <a:ext cx="2340260" cy="504056"/>
            <a:chOff x="2063552" y="3717032"/>
            <a:chExt cx="2340260" cy="504056"/>
          </a:xfrm>
        </p:grpSpPr>
        <p:sp>
          <p:nvSpPr>
            <p:cNvPr id="53" name="矩形 52"/>
            <p:cNvSpPr/>
            <p:nvPr/>
          </p:nvSpPr>
          <p:spPr>
            <a:xfrm>
              <a:off x="2063552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2675620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3287688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899756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271464" y="4852690"/>
            <a:ext cx="2340260" cy="504056"/>
            <a:chOff x="2063552" y="3717032"/>
            <a:chExt cx="2340260" cy="504056"/>
          </a:xfrm>
        </p:grpSpPr>
        <p:sp>
          <p:nvSpPr>
            <p:cNvPr id="59" name="矩形 58"/>
            <p:cNvSpPr/>
            <p:nvPr/>
          </p:nvSpPr>
          <p:spPr>
            <a:xfrm>
              <a:off x="2063552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2675620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3287688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3899756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349987" y="4852690"/>
            <a:ext cx="2340260" cy="504056"/>
            <a:chOff x="2063552" y="3717032"/>
            <a:chExt cx="2340260" cy="504056"/>
          </a:xfrm>
        </p:grpSpPr>
        <p:sp>
          <p:nvSpPr>
            <p:cNvPr id="65" name="矩形 64"/>
            <p:cNvSpPr/>
            <p:nvPr/>
          </p:nvSpPr>
          <p:spPr>
            <a:xfrm>
              <a:off x="2063552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2675620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3287688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3899756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428108" y="4852690"/>
            <a:ext cx="1728192" cy="504056"/>
            <a:chOff x="2063552" y="3717032"/>
            <a:chExt cx="1728192" cy="504056"/>
          </a:xfrm>
        </p:grpSpPr>
        <p:sp>
          <p:nvSpPr>
            <p:cNvPr id="72" name="矩形 71"/>
            <p:cNvSpPr/>
            <p:nvPr/>
          </p:nvSpPr>
          <p:spPr>
            <a:xfrm>
              <a:off x="2063552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2675620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3287688" y="3717032"/>
              <a:ext cx="504056" cy="50405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椭圆 76"/>
          <p:cNvSpPr/>
          <p:nvPr/>
        </p:nvSpPr>
        <p:spPr>
          <a:xfrm>
            <a:off x="960120" y="3566160"/>
            <a:ext cx="2967990" cy="956310"/>
          </a:xfrm>
          <a:prstGeom prst="ellipse">
            <a:avLst/>
          </a:prstGeom>
          <a:noFill/>
          <a:ln w="28575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4036122" y="3566160"/>
            <a:ext cx="2967990" cy="956310"/>
          </a:xfrm>
          <a:prstGeom prst="ellipse">
            <a:avLst/>
          </a:prstGeom>
          <a:noFill/>
          <a:ln w="28575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7112124" y="3566160"/>
            <a:ext cx="2967990" cy="956310"/>
          </a:xfrm>
          <a:prstGeom prst="ellipse">
            <a:avLst/>
          </a:prstGeom>
          <a:noFill/>
          <a:ln w="28575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960120" y="4626563"/>
            <a:ext cx="2967990" cy="956310"/>
          </a:xfrm>
          <a:prstGeom prst="ellipse">
            <a:avLst/>
          </a:prstGeom>
          <a:noFill/>
          <a:ln w="28575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036122" y="4626563"/>
            <a:ext cx="2967990" cy="956310"/>
          </a:xfrm>
          <a:prstGeom prst="ellipse">
            <a:avLst/>
          </a:prstGeom>
          <a:noFill/>
          <a:ln w="28575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112124" y="4626563"/>
            <a:ext cx="2967990" cy="956310"/>
          </a:xfrm>
          <a:prstGeom prst="ellipse">
            <a:avLst/>
          </a:prstGeom>
          <a:noFill/>
          <a:ln w="28575">
            <a:solidFill>
              <a:srgbClr val="F00C0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7504214" y="5746357"/>
            <a:ext cx="4020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zh-CN" altLang="en-US" sz="3200" dirty="0">
                <a:latin typeface="+mn-lt"/>
              </a:rPr>
              <a:t>一共需要</a:t>
            </a:r>
            <a:r>
              <a:rPr lang="en-US" altLang="zh-CN" sz="3200" b="1" dirty="0">
                <a:latin typeface="+mn-lt"/>
              </a:rPr>
              <a:t>6</a:t>
            </a:r>
            <a:r>
              <a:rPr lang="zh-CN" altLang="en-US" sz="3200" dirty="0">
                <a:latin typeface="+mn-lt"/>
              </a:rPr>
              <a:t>个盒子。</a:t>
            </a:r>
            <a:endParaRPr lang="zh-CN" altLang="en-US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hqprint"/>
          <a:srcRect/>
          <a:stretch>
            <a:fillRect/>
          </a:stretch>
        </p:blipFill>
        <p:spPr>
          <a:xfrm>
            <a:off x="695400" y="2591577"/>
            <a:ext cx="2154977" cy="69436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5400" y="510115"/>
            <a:ext cx="10097690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烘焙（</a:t>
            </a:r>
            <a:r>
              <a:rPr lang="en-US" altLang="zh-CN" sz="3600" b="1" dirty="0" err="1">
                <a:solidFill>
                  <a:srgbClr val="231F20"/>
                </a:solidFill>
                <a:effectLst/>
                <a:latin typeface="+mn-lt"/>
                <a:ea typeface="+mn-ea"/>
              </a:rPr>
              <a:t>bèi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）小组做了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23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块蛋糕，每个盒子装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4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块。可以装满几盒，还剩几块？装下全部蛋糕需要几个盒子？</a:t>
            </a:r>
            <a:endParaRPr lang="zh-CN" altLang="en-US" sz="4400" b="1" dirty="0">
              <a:latin typeface="+mn-lt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7264" y="2615593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3333CC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用数表示</a:t>
            </a:r>
            <a:endParaRPr lang="zh-CN" altLang="en-US" sz="3600" dirty="0">
              <a:solidFill>
                <a:srgbClr val="3333CC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1400" y="3285941"/>
            <a:ext cx="1008112" cy="6742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ct val="114000"/>
              </a:lnSpc>
              <a:defRPr sz="3600" b="1">
                <a:solidFill>
                  <a:srgbClr val="231F20"/>
                </a:solidFill>
                <a:effectLst/>
                <a:latin typeface="+mn-lt"/>
                <a:ea typeface="+mn-ea"/>
              </a:defRPr>
            </a:lvl1pPr>
          </a:lstStyle>
          <a:p>
            <a:pPr algn="ctr"/>
            <a:r>
              <a:rPr lang="en-US" altLang="zh-CN" dirty="0"/>
              <a:t>23</a:t>
            </a:r>
            <a:endParaRPr lang="zh-CN" altLang="en-US" dirty="0"/>
          </a:p>
        </p:txBody>
      </p:sp>
      <p:cxnSp>
        <p:nvCxnSpPr>
          <p:cNvPr id="17" name="直接箭头连接符 16"/>
          <p:cNvCxnSpPr>
            <a:stCxn id="8" idx="2"/>
            <a:endCxn id="9" idx="0"/>
          </p:cNvCxnSpPr>
          <p:nvPr/>
        </p:nvCxnSpPr>
        <p:spPr>
          <a:xfrm flipH="1">
            <a:off x="3463946" y="3960165"/>
            <a:ext cx="2281510" cy="765037"/>
          </a:xfrm>
          <a:prstGeom prst="straightConnector1">
            <a:avLst/>
          </a:prstGeom>
          <a:ln w="28575">
            <a:solidFill>
              <a:srgbClr val="F00C0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143672" y="4725202"/>
            <a:ext cx="640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+mj-lt"/>
                <a:cs typeface="times" panose="02020603050405020304" pitchFamily="18" charset="0"/>
              </a:rPr>
              <a:t>4</a:t>
            </a:r>
            <a:endParaRPr lang="zh-CN" altLang="en-US" sz="3600" b="1" dirty="0">
              <a:latin typeface="+mj-lt"/>
              <a:cs typeface="times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56276" y="4725202"/>
            <a:ext cx="640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+mj-lt"/>
                <a:cs typeface="times" panose="02020603050405020304" pitchFamily="18" charset="0"/>
              </a:rPr>
              <a:t>4</a:t>
            </a:r>
            <a:endParaRPr lang="zh-CN" altLang="en-US" sz="3600" b="1" dirty="0">
              <a:latin typeface="+mj-lt"/>
              <a:cs typeface="times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68880" y="4725202"/>
            <a:ext cx="640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+mj-lt"/>
                <a:cs typeface="times" panose="02020603050405020304" pitchFamily="18" charset="0"/>
              </a:rPr>
              <a:t>4</a:t>
            </a:r>
            <a:endParaRPr lang="zh-CN" altLang="en-US" sz="3600" b="1" dirty="0">
              <a:latin typeface="+mj-lt"/>
              <a:cs typeface="times" panose="02020603050405020304" pitchFamily="18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81484" y="4725202"/>
            <a:ext cx="640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+mj-lt"/>
                <a:cs typeface="times" panose="02020603050405020304" pitchFamily="18" charset="0"/>
              </a:rPr>
              <a:t>4</a:t>
            </a:r>
            <a:endParaRPr lang="zh-CN" altLang="en-US" sz="3600" b="1" dirty="0">
              <a:latin typeface="+mj-lt"/>
              <a:cs typeface="times" panose="02020603050405020304" pitchFamily="18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94088" y="4725202"/>
            <a:ext cx="640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+mj-lt"/>
                <a:cs typeface="times" panose="02020603050405020304" pitchFamily="18" charset="0"/>
              </a:rPr>
              <a:t>4</a:t>
            </a:r>
            <a:endParaRPr lang="zh-CN" altLang="en-US" sz="3600" b="1" dirty="0">
              <a:latin typeface="+mj-lt"/>
              <a:cs typeface="times" panose="02020603050405020304" pitchFamily="18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06692" y="4725202"/>
            <a:ext cx="640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+mj-lt"/>
                <a:cs typeface="times" panose="02020603050405020304" pitchFamily="18" charset="0"/>
              </a:rPr>
              <a:t>3</a:t>
            </a:r>
            <a:endParaRPr lang="zh-CN" altLang="en-US" sz="3600" b="1" dirty="0">
              <a:latin typeface="+mj-lt"/>
              <a:cs typeface="times" panose="02020603050405020304" pitchFamily="18" charset="0"/>
            </a:endParaRPr>
          </a:p>
        </p:txBody>
      </p:sp>
      <p:cxnSp>
        <p:nvCxnSpPr>
          <p:cNvPr id="28" name="直接箭头连接符 27"/>
          <p:cNvCxnSpPr>
            <a:stCxn id="8" idx="2"/>
            <a:endCxn id="20" idx="0"/>
          </p:cNvCxnSpPr>
          <p:nvPr/>
        </p:nvCxnSpPr>
        <p:spPr>
          <a:xfrm flipH="1">
            <a:off x="4376550" y="3960165"/>
            <a:ext cx="1368906" cy="765037"/>
          </a:xfrm>
          <a:prstGeom prst="straightConnector1">
            <a:avLst/>
          </a:prstGeom>
          <a:ln w="28575">
            <a:solidFill>
              <a:srgbClr val="F00C0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>
            <a:stCxn id="8" idx="2"/>
            <a:endCxn id="21" idx="0"/>
          </p:cNvCxnSpPr>
          <p:nvPr/>
        </p:nvCxnSpPr>
        <p:spPr>
          <a:xfrm flipH="1">
            <a:off x="5289154" y="3960165"/>
            <a:ext cx="456302" cy="765037"/>
          </a:xfrm>
          <a:prstGeom prst="straightConnector1">
            <a:avLst/>
          </a:prstGeom>
          <a:ln w="28575">
            <a:solidFill>
              <a:srgbClr val="F00C0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8" idx="2"/>
            <a:endCxn id="22" idx="0"/>
          </p:cNvCxnSpPr>
          <p:nvPr/>
        </p:nvCxnSpPr>
        <p:spPr>
          <a:xfrm>
            <a:off x="5745456" y="3960165"/>
            <a:ext cx="456302" cy="765037"/>
          </a:xfrm>
          <a:prstGeom prst="straightConnector1">
            <a:avLst/>
          </a:prstGeom>
          <a:ln w="28575">
            <a:solidFill>
              <a:srgbClr val="F00C0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>
            <a:stCxn id="8" idx="2"/>
            <a:endCxn id="23" idx="0"/>
          </p:cNvCxnSpPr>
          <p:nvPr/>
        </p:nvCxnSpPr>
        <p:spPr>
          <a:xfrm>
            <a:off x="5745456" y="3960165"/>
            <a:ext cx="1368906" cy="765037"/>
          </a:xfrm>
          <a:prstGeom prst="straightConnector1">
            <a:avLst/>
          </a:prstGeom>
          <a:ln w="28575">
            <a:solidFill>
              <a:srgbClr val="F00C0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>
            <a:stCxn id="8" idx="2"/>
            <a:endCxn id="24" idx="0"/>
          </p:cNvCxnSpPr>
          <p:nvPr/>
        </p:nvCxnSpPr>
        <p:spPr>
          <a:xfrm>
            <a:off x="5745456" y="3960165"/>
            <a:ext cx="2281510" cy="765037"/>
          </a:xfrm>
          <a:prstGeom prst="straightConnector1">
            <a:avLst/>
          </a:prstGeom>
          <a:ln w="28575">
            <a:solidFill>
              <a:srgbClr val="F00C0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立方体 43"/>
          <p:cNvSpPr/>
          <p:nvPr/>
        </p:nvSpPr>
        <p:spPr>
          <a:xfrm>
            <a:off x="2890480" y="5432273"/>
            <a:ext cx="913567" cy="559068"/>
          </a:xfrm>
          <a:prstGeom prst="cub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立方体 44"/>
          <p:cNvSpPr/>
          <p:nvPr/>
        </p:nvSpPr>
        <p:spPr>
          <a:xfrm>
            <a:off x="3837162" y="5432273"/>
            <a:ext cx="913567" cy="559068"/>
          </a:xfrm>
          <a:prstGeom prst="cub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立方体 45"/>
          <p:cNvSpPr/>
          <p:nvPr/>
        </p:nvSpPr>
        <p:spPr>
          <a:xfrm>
            <a:off x="4783844" y="5432273"/>
            <a:ext cx="913567" cy="559068"/>
          </a:xfrm>
          <a:prstGeom prst="cub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立方体 46"/>
          <p:cNvSpPr/>
          <p:nvPr/>
        </p:nvSpPr>
        <p:spPr>
          <a:xfrm>
            <a:off x="5730526" y="5432273"/>
            <a:ext cx="913567" cy="559068"/>
          </a:xfrm>
          <a:prstGeom prst="cub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立方体 47"/>
          <p:cNvSpPr/>
          <p:nvPr/>
        </p:nvSpPr>
        <p:spPr>
          <a:xfrm>
            <a:off x="6677208" y="5432273"/>
            <a:ext cx="913567" cy="559068"/>
          </a:xfrm>
          <a:prstGeom prst="cub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立方体 48"/>
          <p:cNvSpPr/>
          <p:nvPr/>
        </p:nvSpPr>
        <p:spPr>
          <a:xfrm>
            <a:off x="7623889" y="5432273"/>
            <a:ext cx="913567" cy="559068"/>
          </a:xfrm>
          <a:prstGeom prst="cube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7265233" y="3429000"/>
            <a:ext cx="4020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l"/>
            <a:r>
              <a:rPr lang="zh-CN" altLang="en-US" sz="3200" dirty="0">
                <a:latin typeface="+mn-lt"/>
              </a:rPr>
              <a:t>一共需要</a:t>
            </a:r>
            <a:r>
              <a:rPr lang="en-US" altLang="zh-CN" sz="3200" b="1" dirty="0">
                <a:latin typeface="+mn-lt"/>
              </a:rPr>
              <a:t>6</a:t>
            </a:r>
            <a:r>
              <a:rPr lang="zh-CN" altLang="en-US" sz="3200" dirty="0">
                <a:latin typeface="+mn-lt"/>
              </a:rPr>
              <a:t>个盒子。</a:t>
            </a:r>
            <a:endParaRPr lang="zh-CN" altLang="en-US" sz="32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20" grpId="0"/>
      <p:bldP spid="21" grpId="0"/>
      <p:bldP spid="22" grpId="0"/>
      <p:bldP spid="23" grpId="0"/>
      <p:bldP spid="24" grpId="0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hqprint"/>
          <a:srcRect/>
          <a:stretch>
            <a:fillRect/>
          </a:stretch>
        </p:blipFill>
        <p:spPr>
          <a:xfrm>
            <a:off x="695400" y="2591577"/>
            <a:ext cx="2154977" cy="69436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5400" y="510115"/>
            <a:ext cx="10097690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烘焙（</a:t>
            </a:r>
            <a:r>
              <a:rPr lang="en-US" altLang="zh-CN" sz="3600" b="1" dirty="0" err="1">
                <a:solidFill>
                  <a:srgbClr val="231F20"/>
                </a:solidFill>
                <a:effectLst/>
                <a:latin typeface="+mn-lt"/>
                <a:ea typeface="+mn-ea"/>
              </a:rPr>
              <a:t>bèi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）小组做了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23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块蛋糕，每个盒子装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4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块。可以装满几盒，还剩几块？装下全部蛋糕需要几个盒子？</a:t>
            </a:r>
            <a:endParaRPr lang="zh-CN" altLang="en-US" sz="4400" b="1" dirty="0">
              <a:latin typeface="+mn-lt"/>
              <a:ea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53418" y="2346404"/>
            <a:ext cx="1804041" cy="1879073"/>
          </a:xfrm>
          <a:prstGeom prst="rect">
            <a:avLst/>
          </a:prstGeom>
        </p:spPr>
      </p:pic>
      <p:sp>
        <p:nvSpPr>
          <p:cNvPr id="10" name="圆角矩形标注 5"/>
          <p:cNvSpPr/>
          <p:nvPr/>
        </p:nvSpPr>
        <p:spPr bwMode="auto">
          <a:xfrm>
            <a:off x="3286645" y="1941314"/>
            <a:ext cx="6048672" cy="1199654"/>
          </a:xfrm>
          <a:prstGeom prst="wedgeRoundRectCallout">
            <a:avLst>
              <a:gd name="adj1" fmla="val 58412"/>
              <a:gd name="adj2" fmla="val 3837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求可以装满几盒，就是求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23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里面最多有几个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，用除法计算。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44717" y="3284984"/>
            <a:ext cx="223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23÷4=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92797" y="3858969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35317" y="5143310"/>
            <a:ext cx="149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2   0</a:t>
            </a:r>
            <a:endParaRPr lang="zh-CN" altLang="en-US" dirty="0">
              <a:solidFill>
                <a:srgbClr val="F00C08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769507" y="5766781"/>
            <a:ext cx="1346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4492797" y="5768094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lang="zh-CN" altLang="en-US" dirty="0">
              <a:solidFill>
                <a:srgbClr val="F00C08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22589" y="4250317"/>
            <a:ext cx="2207942" cy="1096703"/>
            <a:chOff x="2135560" y="2956252"/>
            <a:chExt cx="2207942" cy="1096703"/>
          </a:xfrm>
        </p:grpSpPr>
        <p:grpSp>
          <p:nvGrpSpPr>
            <p:cNvPr id="17" name="组合 16"/>
            <p:cNvGrpSpPr/>
            <p:nvPr/>
          </p:nvGrpSpPr>
          <p:grpSpPr>
            <a:xfrm>
              <a:off x="2177453" y="2956252"/>
              <a:ext cx="1834715" cy="1096703"/>
              <a:chOff x="3067485" y="2885985"/>
              <a:chExt cx="1834715" cy="1096703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rgbClr val="F00C0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弧形 22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rgbClr val="F00C0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2135560" y="3246938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4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848288" y="3246938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2 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3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015880" y="3284984"/>
            <a:ext cx="47525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（盒）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块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00C08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" name="圆角矩形标注 5"/>
          <p:cNvSpPr/>
          <p:nvPr/>
        </p:nvSpPr>
        <p:spPr bwMode="auto">
          <a:xfrm>
            <a:off x="3647729" y="1941314"/>
            <a:ext cx="5692000" cy="1199654"/>
          </a:xfrm>
          <a:prstGeom prst="wedgeRoundRectCallout">
            <a:avLst>
              <a:gd name="adj1" fmla="val 58879"/>
              <a:gd name="adj2" fmla="val 3834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可以装满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盒，还剩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块。剩下的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块也需要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个盒子来装。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79976" y="4756025"/>
            <a:ext cx="33123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5</a:t>
            </a:r>
            <a:r>
              <a:rPr lang="en-US" altLang="zh-CN" sz="3600" b="1" dirty="0">
                <a:solidFill>
                  <a:srgbClr val="3333CC"/>
                </a:solidFill>
                <a:latin typeface="+mn-lt"/>
                <a:ea typeface="+mj-ea"/>
              </a:rPr>
              <a:t>+1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=6</a:t>
            </a:r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j-ea"/>
              </a:rPr>
              <a:t>（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个</a:t>
            </a:r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j-ea"/>
              </a:rPr>
              <a:t>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04312" y="5353880"/>
            <a:ext cx="2273878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进一法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/>
      <p:bldP spid="12" grpId="0"/>
      <p:bldP spid="13" grpId="0"/>
      <p:bldP spid="15" grpId="0"/>
      <p:bldP spid="24" grpId="0"/>
      <p:bldP spid="30" grpId="0" animBg="1"/>
      <p:bldP spid="31" grpId="0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400" y="510115"/>
            <a:ext cx="10097690" cy="19318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4000"/>
              </a:lnSpc>
            </a:pP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烘焙（</a:t>
            </a:r>
            <a:r>
              <a:rPr lang="en-US" altLang="zh-CN" sz="3600" b="1" dirty="0" err="1">
                <a:solidFill>
                  <a:srgbClr val="231F20"/>
                </a:solidFill>
                <a:effectLst/>
                <a:latin typeface="+mn-lt"/>
                <a:ea typeface="+mn-ea"/>
              </a:rPr>
              <a:t>bèi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）小组做了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23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块蛋糕，每个盒子装</a:t>
            </a:r>
            <a:r>
              <a:rPr lang="en-US" altLang="zh-CN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4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块。可以装满几盒，还剩几块？装下全部蛋糕需要几个盒子？</a:t>
            </a:r>
            <a:endParaRPr lang="zh-CN" altLang="en-US" sz="4400" b="1" dirty="0">
              <a:latin typeface="+mn-lt"/>
              <a:ea typeface="+mn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400" y="2591577"/>
            <a:ext cx="2177555" cy="70004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44717" y="3284984"/>
            <a:ext cx="223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23÷4=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15880" y="3284984"/>
            <a:ext cx="47525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（盒）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块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00C08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44717" y="4092909"/>
            <a:ext cx="33123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5</a:t>
            </a:r>
            <a:r>
              <a:rPr lang="en-US" altLang="zh-CN" sz="3600" b="1" dirty="0">
                <a:solidFill>
                  <a:srgbClr val="3333CC"/>
                </a:solidFill>
                <a:latin typeface="+mn-lt"/>
                <a:ea typeface="+mj-ea"/>
              </a:rPr>
              <a:t>+1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=6</a:t>
            </a:r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j-ea"/>
              </a:rPr>
              <a:t>（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个</a:t>
            </a:r>
            <a:r>
              <a:rPr lang="zh-CN" altLang="en-US" sz="3600" b="1" dirty="0">
                <a:solidFill>
                  <a:srgbClr val="F00C08"/>
                </a:solidFill>
                <a:latin typeface="+mn-lt"/>
                <a:ea typeface="+mj-ea"/>
              </a:rPr>
              <a:t>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64231" y="4580805"/>
            <a:ext cx="1778002" cy="1910773"/>
          </a:xfrm>
          <a:prstGeom prst="rect">
            <a:avLst/>
          </a:prstGeom>
        </p:spPr>
      </p:pic>
      <p:sp>
        <p:nvSpPr>
          <p:cNvPr id="7" name="圆角矩形标注 5"/>
          <p:cNvSpPr/>
          <p:nvPr/>
        </p:nvSpPr>
        <p:spPr bwMode="auto">
          <a:xfrm>
            <a:off x="531292" y="3603987"/>
            <a:ext cx="2718203" cy="670034"/>
          </a:xfrm>
          <a:prstGeom prst="wedgeRoundRectCallout">
            <a:avLst>
              <a:gd name="adj1" fmla="val -28183"/>
              <a:gd name="adj2" fmla="val 8996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解答正确吗？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EF2DF"/>
              </a:clrFrom>
              <a:clrTo>
                <a:srgbClr val="FEF2D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3207" y="1973807"/>
            <a:ext cx="7536412" cy="11394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920" y="4149080"/>
            <a:ext cx="1420788" cy="1598739"/>
          </a:xfrm>
          <a:prstGeom prst="rect">
            <a:avLst/>
          </a:prstGeom>
        </p:spPr>
      </p:pic>
      <p:sp>
        <p:nvSpPr>
          <p:cNvPr id="10" name="圆角矩形标注 5"/>
          <p:cNvSpPr/>
          <p:nvPr/>
        </p:nvSpPr>
        <p:spPr bwMode="auto">
          <a:xfrm>
            <a:off x="6240016" y="3967780"/>
            <a:ext cx="3782935" cy="1214334"/>
          </a:xfrm>
          <a:prstGeom prst="wedgeRoundRectCallout">
            <a:avLst>
              <a:gd name="adj1" fmla="val 61110"/>
              <a:gd name="adj2" fmla="val 3650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eaLnBrk="1" hangingPunct="1"/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4×5+3=23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（块），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解答正确。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85887" y="5269379"/>
            <a:ext cx="7767537" cy="11659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sz="3200" b="0" dirty="0"/>
              <a:t>口答：可以装满</a:t>
            </a:r>
            <a:r>
              <a:rPr lang="en-US" altLang="zh-CN" sz="3200" dirty="0"/>
              <a:t>5</a:t>
            </a:r>
            <a:r>
              <a:rPr lang="zh-CN" altLang="en-US" sz="3200" b="0" dirty="0"/>
              <a:t>盒，还剩</a:t>
            </a:r>
            <a:r>
              <a:rPr lang="en-US" altLang="zh-CN" sz="3200" dirty="0"/>
              <a:t>3</a:t>
            </a:r>
            <a:r>
              <a:rPr lang="zh-CN" altLang="en-US" sz="3200" b="0" dirty="0"/>
              <a:t>块。装下全部蛋糕需要</a:t>
            </a:r>
            <a:r>
              <a:rPr lang="en-US" altLang="zh-CN" sz="3200" dirty="0"/>
              <a:t>6</a:t>
            </a:r>
            <a:r>
              <a:rPr lang="zh-CN" altLang="en-US" sz="3200" b="0" dirty="0"/>
              <a:t>个盒子。</a:t>
            </a:r>
            <a:endParaRPr lang="zh-CN" altLang="en-US" sz="3200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0520" y="548680"/>
            <a:ext cx="1875080" cy="2015100"/>
          </a:xfrm>
          <a:prstGeom prst="rect">
            <a:avLst/>
          </a:prstGeom>
        </p:spPr>
      </p:pic>
      <p:sp>
        <p:nvSpPr>
          <p:cNvPr id="9" name="圆角矩形标注 5"/>
          <p:cNvSpPr/>
          <p:nvPr/>
        </p:nvSpPr>
        <p:spPr bwMode="auto">
          <a:xfrm>
            <a:off x="2351584" y="645711"/>
            <a:ext cx="8517840" cy="670034"/>
          </a:xfrm>
          <a:prstGeom prst="wedgeRoundRectCallout">
            <a:avLst>
              <a:gd name="adj1" fmla="val -55213"/>
              <a:gd name="adj2" fmla="val 2917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想一想生活中有哪些问题要用“</a:t>
            </a:r>
            <a:r>
              <a:rPr lang="zh-CN" altLang="en-US" sz="3200" b="1" dirty="0">
                <a:solidFill>
                  <a:srgbClr val="F00C08"/>
                </a:solidFill>
                <a:latin typeface="+mn-lt"/>
                <a:ea typeface="楷体" panose="02010609060101010101" pitchFamily="49" charset="-122"/>
              </a:rPr>
              <a:t>进一法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”的？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19436" y="2660811"/>
            <a:ext cx="10153128" cy="1300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3600" b="1" dirty="0">
                <a:latin typeface="+mn-lt"/>
                <a:ea typeface="+mj-ea"/>
              </a:rPr>
              <a:t>        22</a:t>
            </a:r>
            <a:r>
              <a:rPr lang="zh-CN" altLang="en-US" sz="3600" dirty="0">
                <a:latin typeface="+mn-lt"/>
                <a:ea typeface="+mj-ea"/>
              </a:rPr>
              <a:t>个学生去划船，每条船最多坐</a:t>
            </a:r>
            <a:r>
              <a:rPr lang="en-US" altLang="zh-CN" sz="3600" b="1" dirty="0">
                <a:latin typeface="+mn-lt"/>
                <a:ea typeface="+mj-ea"/>
              </a:rPr>
              <a:t>4</a:t>
            </a:r>
            <a:r>
              <a:rPr lang="zh-CN" altLang="en-US" sz="3600" dirty="0">
                <a:latin typeface="+mn-lt"/>
                <a:ea typeface="+mj-ea"/>
              </a:rPr>
              <a:t>人。他们至少要租多少条船</a:t>
            </a:r>
            <a:r>
              <a:rPr lang="en-US" altLang="zh-CN" sz="3600" dirty="0">
                <a:latin typeface="+mn-lt"/>
                <a:ea typeface="+mj-ea"/>
              </a:rPr>
              <a:t>?</a:t>
            </a:r>
            <a:endParaRPr lang="zh-CN" altLang="en-US" sz="3600" dirty="0">
              <a:latin typeface="+mn-lt"/>
              <a:ea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507328" y="1844824"/>
            <a:ext cx="39964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租船、租车问题：</a:t>
            </a:r>
            <a:endParaRPr lang="zh-CN" altLang="en-US" sz="36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351584" y="4037375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22÷4=5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（条）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（人）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13800" y="4803021"/>
            <a:ext cx="28803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5+1=6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（条）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351584" y="5568667"/>
            <a:ext cx="6346564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口答：他们至少要租</a:t>
            </a:r>
            <a:r>
              <a:rPr lang="en-US" altLang="zh-CN" dirty="0"/>
              <a:t>6</a:t>
            </a:r>
            <a:r>
              <a:rPr lang="zh-CN" altLang="en-US" b="0" dirty="0"/>
              <a:t>条船。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0520" y="548680"/>
            <a:ext cx="1875080" cy="2015100"/>
          </a:xfrm>
          <a:prstGeom prst="rect">
            <a:avLst/>
          </a:prstGeom>
        </p:spPr>
      </p:pic>
      <p:sp>
        <p:nvSpPr>
          <p:cNvPr id="3" name="圆角矩形标注 5"/>
          <p:cNvSpPr/>
          <p:nvPr/>
        </p:nvSpPr>
        <p:spPr bwMode="auto">
          <a:xfrm>
            <a:off x="2351584" y="645711"/>
            <a:ext cx="8517840" cy="670034"/>
          </a:xfrm>
          <a:prstGeom prst="wedgeRoundRectCallout">
            <a:avLst>
              <a:gd name="adj1" fmla="val -55213"/>
              <a:gd name="adj2" fmla="val 2917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想一想生活中有哪些问题要用“</a:t>
            </a:r>
            <a:r>
              <a:rPr lang="zh-CN" altLang="en-US" sz="3200" b="1" dirty="0">
                <a:solidFill>
                  <a:srgbClr val="F00C08"/>
                </a:solidFill>
                <a:latin typeface="+mn-lt"/>
                <a:ea typeface="楷体" panose="02010609060101010101" pitchFamily="49" charset="-122"/>
              </a:rPr>
              <a:t>进一法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”的？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9436" y="2660811"/>
            <a:ext cx="10153128" cy="13002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3600" b="1" dirty="0">
                <a:latin typeface="+mn-lt"/>
                <a:ea typeface="+mj-ea"/>
              </a:rPr>
              <a:t>        </a:t>
            </a:r>
            <a:r>
              <a:rPr lang="zh-CN" altLang="en-US" sz="3600" dirty="0">
                <a:latin typeface="+mn-lt"/>
                <a:ea typeface="+mj-ea"/>
              </a:rPr>
              <a:t>有</a:t>
            </a:r>
            <a:r>
              <a:rPr lang="en-US" altLang="zh-CN" sz="3600" b="1" dirty="0">
                <a:latin typeface="+mn-lt"/>
                <a:ea typeface="+mj-ea"/>
              </a:rPr>
              <a:t>27</a:t>
            </a:r>
            <a:r>
              <a:rPr lang="zh-CN" altLang="en-US" sz="3600" dirty="0">
                <a:latin typeface="+mn-lt"/>
                <a:ea typeface="+mj-ea"/>
              </a:rPr>
              <a:t>箱菠萝，王叔叔每次最多能运</a:t>
            </a:r>
            <a:r>
              <a:rPr lang="en-US" altLang="zh-CN" sz="3600" b="1" dirty="0">
                <a:latin typeface="+mn-lt"/>
                <a:ea typeface="+mj-ea"/>
              </a:rPr>
              <a:t>8</a:t>
            </a:r>
            <a:r>
              <a:rPr lang="zh-CN" altLang="en-US" sz="3600" dirty="0">
                <a:latin typeface="+mn-lt"/>
                <a:ea typeface="+mj-ea"/>
              </a:rPr>
              <a:t>箱。至少要运多少次才能运完？</a:t>
            </a:r>
            <a:endParaRPr lang="zh-CN" altLang="en-US" sz="3600" dirty="0">
              <a:latin typeface="+mn-lt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7328" y="1844824"/>
            <a:ext cx="39964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运货问题：</a:t>
            </a:r>
            <a:endParaRPr lang="zh-CN" altLang="en-US" sz="36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1584" y="4135383"/>
            <a:ext cx="63465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27÷8=3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（次）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（箱）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13800" y="4852025"/>
            <a:ext cx="28803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3+1=4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（次）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1584" y="5568667"/>
            <a:ext cx="7632848" cy="6686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00C08"/>
                </a:solidFill>
                <a:latin typeface="+mn-lt"/>
                <a:ea typeface="+mj-ea"/>
              </a:defRPr>
            </a:lvl1pPr>
          </a:lstStyle>
          <a:p>
            <a:pPr>
              <a:lnSpc>
                <a:spcPct val="114000"/>
              </a:lnSpc>
            </a:pPr>
            <a:r>
              <a:rPr lang="zh-CN" altLang="en-US" b="0" dirty="0"/>
              <a:t>口答：至少要运</a:t>
            </a:r>
            <a:r>
              <a:rPr lang="en-US" altLang="zh-CN" dirty="0"/>
              <a:t>4</a:t>
            </a:r>
            <a:r>
              <a:rPr lang="zh-CN" altLang="en-US" b="0" dirty="0"/>
              <a:t>次才能运完。</a:t>
            </a:r>
            <a:endParaRPr lang="zh-CN" altLang="en-US" b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1134</Words>
  <Application>WPS 演示</Application>
  <PresentationFormat>宽屏</PresentationFormat>
  <Paragraphs>155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阿里巴巴普惠体 R</vt:lpstr>
      <vt:lpstr>微软雅黑</vt:lpstr>
      <vt:lpstr>times</vt:lpstr>
      <vt:lpstr>Traditional Arabic</vt:lpstr>
      <vt:lpstr>Times New Roman</vt:lpstr>
      <vt:lpstr>Arial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63</cp:revision>
  <dcterms:created xsi:type="dcterms:W3CDTF">2015-08-27T07:30:00Z</dcterms:created>
  <dcterms:modified xsi:type="dcterms:W3CDTF">2026-02-28T06:45:45Z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CC986945D25246A6BB2117545FD00FF7_12</vt:lpwstr>
  </property>
</Properties>
</file>