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sldIdLst>
    <p:sldId id="263" r:id="rId4"/>
    <p:sldId id="388" r:id="rId6"/>
    <p:sldId id="389" r:id="rId7"/>
    <p:sldId id="390" r:id="rId8"/>
    <p:sldId id="402" r:id="rId9"/>
    <p:sldId id="392" r:id="rId10"/>
    <p:sldId id="393" r:id="rId11"/>
    <p:sldId id="394" r:id="rId12"/>
    <p:sldId id="396" r:id="rId13"/>
    <p:sldId id="395" r:id="rId14"/>
    <p:sldId id="277" r:id="rId15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orient="horz" pos="718" userDrawn="1">
          <p15:clr>
            <a:srgbClr val="A4A3A4"/>
          </p15:clr>
        </p15:guide>
        <p15:guide id="3" orient="horz" pos="2984" userDrawn="1">
          <p15:clr>
            <a:srgbClr val="A4A3A4"/>
          </p15:clr>
        </p15:guide>
        <p15:guide id="4" pos="144" userDrawn="1">
          <p15:clr>
            <a:srgbClr val="A4A3A4"/>
          </p15:clr>
        </p15:guide>
        <p15:guide id="5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A1C20"/>
    <a:srgbClr val="F29F13"/>
    <a:srgbClr val="09ABEF"/>
    <a:srgbClr val="FFFFFF"/>
    <a:srgbClr val="109570"/>
    <a:srgbClr val="FAF9E5"/>
    <a:srgbClr val="EC1E22"/>
    <a:srgbClr val="F7E26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0" autoAdjust="0"/>
    <p:restoredTop sz="95238" autoAdjust="0"/>
  </p:normalViewPr>
  <p:slideViewPr>
    <p:cSldViewPr showGuides="1">
      <p:cViewPr varScale="1">
        <p:scale>
          <a:sx n="130" d="100"/>
          <a:sy n="130" d="100"/>
        </p:scale>
        <p:origin x="138" y="270"/>
      </p:cViewPr>
      <p:guideLst>
        <p:guide orient="horz" pos="1620"/>
        <p:guide orient="horz" pos="718"/>
        <p:guide orient="horz" pos="2984"/>
        <p:guide pos="14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B187263-DEBF-4170-BD66-4E086303E66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31ACD559-F217-4A00-85BF-A5C5EE827E4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53E6FDAD-646F-4D1E-B081-AF19C9AF8B62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23813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3688"/>
            <a:ext cx="914400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形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89175" y="3327400"/>
            <a:ext cx="4565650" cy="16208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9297" y="2381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-4763" y="19050"/>
            <a:ext cx="9159876" cy="5143500"/>
            <a:chOff x="-15865" y="0"/>
            <a:chExt cx="9159866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 bwMode="auto">
            <a:xfrm>
              <a:off x="-15865" y="207562"/>
              <a:ext cx="9159866" cy="4935938"/>
              <a:chOff x="-15864" y="207562"/>
              <a:chExt cx="9159866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6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8DC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grpSp>
            <p:nvGrpSpPr>
              <p:cNvPr id="6" name="组合 5"/>
              <p:cNvGrpSpPr/>
              <p:nvPr/>
            </p:nvGrpSpPr>
            <p:grpSpPr bwMode="auto">
              <a:xfrm rot="-1291772">
                <a:off x="4773845" y="2066086"/>
                <a:ext cx="921544" cy="1913812"/>
                <a:chOff x="10922634" y="3936050"/>
                <a:chExt cx="1228725" cy="2551749"/>
              </a:xfrm>
            </p:grpSpPr>
            <p:grpSp>
              <p:nvGrpSpPr>
                <p:cNvPr id="38" name="组合 37"/>
                <p:cNvGrpSpPr/>
                <p:nvPr/>
              </p:nvGrpSpPr>
              <p:grpSpPr bwMode="auto">
                <a:xfrm>
                  <a:off x="11029950" y="4058923"/>
                  <a:ext cx="1033462" cy="2428876"/>
                  <a:chOff x="10836275" y="9112251"/>
                  <a:chExt cx="1033462" cy="2428876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43977" y="10097225"/>
                    <a:ext cx="194733" cy="146049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5838" y="9106542"/>
                    <a:ext cx="766232" cy="929216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88929" y="9196386"/>
                    <a:ext cx="757765" cy="844549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58035" y="9196669"/>
                    <a:ext cx="764116" cy="840317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39698" y="10216277"/>
                    <a:ext cx="461432" cy="1295400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8DC31E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46181" y="9096528"/>
                    <a:ext cx="956731" cy="963084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902152" y="3933303"/>
                  <a:ext cx="1248832" cy="1221317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" name="组合 6"/>
              <p:cNvGrpSpPr/>
              <p:nvPr userDrawn="1"/>
            </p:nvGrpSpPr>
            <p:grpSpPr bwMode="auto"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10" name="图片 9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" name="图片 10" descr="1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2" name="组合 11"/>
                <p:cNvGrpSpPr/>
                <p:nvPr/>
              </p:nvGrpSpPr>
              <p:grpSpPr bwMode="auto">
                <a:xfrm rot="6000000">
                  <a:off x="1331569" y="3487054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56200" y="13282795"/>
                    <a:ext cx="3027646" cy="1652330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3530" y="13960902"/>
                    <a:ext cx="149916" cy="231391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89" y="13828941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61297" y="13809637"/>
                    <a:ext cx="146658" cy="218354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4101" y="1370664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14415" y="13639224"/>
                    <a:ext cx="146658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5719" y="13569330"/>
                    <a:ext cx="149916" cy="218354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79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56932" y="14323526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4742" y="14247704"/>
                    <a:ext cx="14991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6068" y="14165055"/>
                    <a:ext cx="149916" cy="231393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51284" y="14141299"/>
                    <a:ext cx="146656" cy="211838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1919" y="14043575"/>
                    <a:ext cx="149916" cy="21183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95619" y="13637623"/>
                    <a:ext cx="2933135" cy="1427458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3" name="组合 12"/>
                <p:cNvGrpSpPr>
                  <a:grpSpLocks noChangeAspect="1"/>
                </p:cNvGrpSpPr>
                <p:nvPr/>
              </p:nvGrpSpPr>
              <p:grpSpPr bwMode="auto"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90109" y="3795346"/>
                    <a:ext cx="1983394" cy="350165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90109" y="3795346"/>
                    <a:ext cx="1983394" cy="350165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7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17" name="Picture 100"/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60197" y="3804382"/>
                    <a:ext cx="431172" cy="350165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4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5" y="3875335"/>
                    <a:ext cx="248250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4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algn="dist" eaLnBrk="1" hangingPunct="1">
                  <a:defRPr/>
                </a:pPr>
                <a:r>
                  <a:rPr lang="en-US" altLang="zh-CN" sz="5400" b="1">
                    <a:solidFill>
                      <a:srgbClr val="404040"/>
                    </a:solidFill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lang="zh-CN" altLang="en-US" sz="5400" b="1">
                  <a:solidFill>
                    <a:srgbClr val="404040"/>
                  </a:solidFill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985960" y="913572"/>
                <a:ext cx="1110927" cy="10889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088"/>
            <a:ext cx="9144000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588"/>
            <a:ext cx="9182100" cy="5146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5767CF2-9D0F-44B9-8AF9-ECA33ED05CD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fld id="{719C328F-92AD-49BC-A807-DF7CAFE897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85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85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74034"/>
            <a:ext cx="8879681" cy="5017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57858" y="51471"/>
            <a:ext cx="514227" cy="504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37" b="42113"/>
          <a:stretch>
            <a:fillRect/>
          </a:stretch>
        </p:blipFill>
        <p:spPr bwMode="auto">
          <a:xfrm>
            <a:off x="-1620838" y="3648075"/>
            <a:ext cx="13100051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75" y="-668338"/>
            <a:ext cx="10585450" cy="515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5410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9" t="36337" r="26479" b="47771"/>
          <a:stretch>
            <a:fillRect/>
          </a:stretch>
        </p:blipFill>
        <p:spPr bwMode="auto">
          <a:xfrm>
            <a:off x="0" y="3771900"/>
            <a:ext cx="9144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85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一、新课导入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二、探究新知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三、随堂练习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四、课堂小结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五、巩固练习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26988" y="-38100"/>
            <a:ext cx="9197976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声  明</a:t>
            </a: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武汉天成贵龙文化传播有限公司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湖北山河律师事务所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0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1" Type="http://schemas.openxmlformats.org/officeDocument/2006/relationships/theme" Target="../theme/theme2.xml"/><Relationship Id="rId10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57124" y="2222378"/>
            <a:ext cx="5006975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latin typeface="+mn-lt"/>
                <a:ea typeface="+mn-ea"/>
                <a:cs typeface="+mn-ea"/>
              </a:rPr>
              <a:t>练一练</a:t>
            </a:r>
            <a:endParaRPr lang="zh-CN" altLang="en-US" sz="4000" b="1" dirty="0">
              <a:latin typeface="+mn-lt"/>
              <a:ea typeface="+mn-ea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39852" y="3939902"/>
            <a:ext cx="266429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latin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b="1">
                <a:latin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b="1">
                <a:latin typeface="楷体" panose="02010609060101010101" pitchFamily="49" charset="-122"/>
                <a:cs typeface="Times New Roman" panose="02020603050405020304" pitchFamily="18" charset="0"/>
              </a:rPr>
              <a:t>二年级下册</a:t>
            </a:r>
            <a:endParaRPr lang="en-US" b="1" dirty="0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3679" y="148114"/>
            <a:ext cx="648072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+mj-lt"/>
                <a:ea typeface="+mj-ea"/>
              </a:rPr>
              <a:t>8.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9897" y="148114"/>
            <a:ext cx="5976664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+mj-ea"/>
              </a:rPr>
              <a:t>熊妈妈原来有多少根玉米？</a:t>
            </a:r>
            <a:endParaRPr lang="zh-CN" altLang="en-US" sz="3200" b="1">
              <a:latin typeface="+mj-lt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255" y="1057910"/>
            <a:ext cx="5460365" cy="26492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831190" y="1180966"/>
            <a:ext cx="2808312" cy="2084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  <a:latin typeface="+mj-lt"/>
                <a:ea typeface="+mj-ea"/>
              </a:rPr>
              <a:t>5+3=8(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根</a:t>
            </a:r>
            <a:r>
              <a:rPr lang="en-US" sz="3600" b="1">
                <a:solidFill>
                  <a:srgbClr val="FF0000"/>
                </a:solidFill>
                <a:latin typeface="+mj-lt"/>
                <a:ea typeface="+mj-ea"/>
              </a:rPr>
              <a:t>)</a:t>
            </a:r>
            <a:endParaRPr lang="en-US" sz="3600" b="1">
              <a:solidFill>
                <a:srgbClr val="FF0000"/>
              </a:solidFill>
              <a:latin typeface="+mj-lt"/>
              <a:ea typeface="+mj-ea"/>
            </a:endParaRPr>
          </a:p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  <a:latin typeface="+mj-lt"/>
                <a:ea typeface="+mj-ea"/>
              </a:rPr>
              <a:t>8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×2=16(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根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)</a:t>
            </a:r>
            <a:endParaRPr lang="en-US" altLang="zh-CN" sz="3600" b="1">
              <a:solidFill>
                <a:srgbClr val="FF0000"/>
              </a:solidFill>
              <a:latin typeface="+mj-lt"/>
              <a:ea typeface="+mj-ea"/>
            </a:endParaRPr>
          </a:p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  <a:latin typeface="+mj-lt"/>
                <a:ea typeface="+mj-ea"/>
              </a:rPr>
              <a:t>16+3=19(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根</a:t>
            </a:r>
            <a:r>
              <a:rPr lang="en-US" sz="3600" b="1">
                <a:solidFill>
                  <a:srgbClr val="FF0000"/>
                </a:solidFill>
                <a:latin typeface="+mj-lt"/>
                <a:ea typeface="+mj-ea"/>
              </a:rPr>
              <a:t>)</a:t>
            </a:r>
            <a:endParaRPr lang="en-US" altLang="zh-CN" sz="3600" b="1">
              <a:solidFill>
                <a:srgbClr val="FF0000"/>
              </a:solidFill>
              <a:latin typeface="+mj-lt"/>
              <a:ea typeface="+mj-ea"/>
              <a:sym typeface="+mn-ea"/>
            </a:endParaRPr>
          </a:p>
        </p:txBody>
      </p:sp>
      <p:sp>
        <p:nvSpPr>
          <p:cNvPr id="42" name="矩形 5"/>
          <p:cNvSpPr>
            <a:spLocks noChangeArrowheads="1"/>
          </p:cNvSpPr>
          <p:nvPr/>
        </p:nvSpPr>
        <p:spPr bwMode="auto">
          <a:xfrm>
            <a:off x="6092461" y="4537705"/>
            <a:ext cx="27787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r" eaLnBrk="1" hangingPunct="1"/>
            <a:r>
              <a:rPr lang="en-US" altLang="zh-CN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P32 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en-US" altLang="zh-CN" sz="2000" dirty="0">
              <a:solidFill>
                <a:srgbClr val="FF66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8" t="20161" r="626" b="25383"/>
          <a:stretch>
            <a:fillRect/>
          </a:stretch>
        </p:blipFill>
        <p:spPr bwMode="auto">
          <a:xfrm>
            <a:off x="0" y="771525"/>
            <a:ext cx="8459788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矩形 2"/>
          <p:cNvSpPr>
            <a:spLocks noChangeArrowheads="1"/>
          </p:cNvSpPr>
          <p:nvPr/>
        </p:nvSpPr>
        <p:spPr bwMode="auto">
          <a:xfrm>
            <a:off x="1065213" y="2355850"/>
            <a:ext cx="59547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</a:rPr>
              <a:t>通过本节课的学习，你有什么收获？</a:t>
            </a:r>
            <a:endParaRPr lang="zh-CN" altLang="en-US" sz="2800" b="1">
              <a:latin typeface="楷体" panose="02010609060101010101" pitchFamily="49" charset="-122"/>
            </a:endParaRPr>
          </a:p>
        </p:txBody>
      </p:sp>
      <p:pic>
        <p:nvPicPr>
          <p:cNvPr id="38916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23813"/>
            <a:ext cx="1855787" cy="185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6" t="68098" b="10774"/>
          <a:stretch>
            <a:fillRect/>
          </a:stretch>
        </p:blipFill>
        <p:spPr bwMode="auto">
          <a:xfrm>
            <a:off x="-396875" y="-20638"/>
            <a:ext cx="4068763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文本框 11"/>
          <p:cNvSpPr txBox="1">
            <a:spLocks noChangeArrowheads="1"/>
          </p:cNvSpPr>
          <p:nvPr/>
        </p:nvSpPr>
        <p:spPr bwMode="auto">
          <a:xfrm>
            <a:off x="635000" y="88900"/>
            <a:ext cx="202565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</a:rPr>
              <a:t>课堂小结</a:t>
            </a:r>
            <a:endParaRPr lang="zh-CN" altLang="en-US" sz="3200" b="1"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5616" y="195486"/>
            <a:ext cx="7416824" cy="1594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latin typeface="+mj-lt"/>
                <a:ea typeface="+mj-ea"/>
              </a:rPr>
              <a:t>乘高铁列车从北京到济南大约需要</a:t>
            </a:r>
            <a:r>
              <a:rPr lang="en-US" altLang="zh-CN" sz="2800" b="1">
                <a:latin typeface="+mj-lt"/>
                <a:ea typeface="+mj-ea"/>
              </a:rPr>
              <a:t>2</a:t>
            </a:r>
            <a:r>
              <a:rPr lang="zh-CN" altLang="en-US" sz="2800" b="1">
                <a:latin typeface="+mj-lt"/>
                <a:ea typeface="+mj-ea"/>
              </a:rPr>
              <a:t>小时，从北京到广州的时间是从北京到济南的</a:t>
            </a:r>
            <a:r>
              <a:rPr lang="en-US" altLang="zh-CN" sz="2800" b="1">
                <a:latin typeface="+mj-lt"/>
                <a:ea typeface="+mj-ea"/>
              </a:rPr>
              <a:t>4</a:t>
            </a:r>
            <a:r>
              <a:rPr lang="zh-CN" altLang="en-US" sz="2800" b="1">
                <a:latin typeface="+mj-lt"/>
                <a:ea typeface="+mj-ea"/>
              </a:rPr>
              <a:t>倍。乘高铁列车从北京到广州大约需要几小时</a:t>
            </a:r>
            <a:r>
              <a:rPr lang="en-US" altLang="zh-CN" sz="2800" b="1">
                <a:latin typeface="+mj-lt"/>
                <a:ea typeface="+mj-ea"/>
              </a:rPr>
              <a:t>?</a:t>
            </a:r>
            <a:endParaRPr lang="en-US" sz="2800" b="1">
              <a:latin typeface="+mj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60" y="172247"/>
            <a:ext cx="648072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+mj-lt"/>
                <a:ea typeface="+mj-ea"/>
              </a:rPr>
              <a:t>1.</a:t>
            </a:r>
            <a:endParaRPr lang="en-US" sz="3200" b="1">
              <a:latin typeface="+mj-lt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00398" y="1737008"/>
            <a:ext cx="2952328" cy="805966"/>
            <a:chOff x="6084168" y="2150610"/>
            <a:chExt cx="2952328" cy="805966"/>
          </a:xfrm>
        </p:grpSpPr>
        <p:sp>
          <p:nvSpPr>
            <p:cNvPr id="7" name="文本框 6"/>
            <p:cNvSpPr txBox="1"/>
            <p:nvPr/>
          </p:nvSpPr>
          <p:spPr>
            <a:xfrm>
              <a:off x="6084168" y="2248690"/>
              <a:ext cx="295232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rgbClr val="0000FF"/>
                  </a:solidFill>
                  <a:latin typeface="+mj-lt"/>
                  <a:ea typeface="+mj-ea"/>
                </a:rPr>
                <a:t>北京 </a:t>
              </a:r>
              <a:r>
                <a:rPr lang="zh-CN" altLang="en-US" sz="4000">
                  <a:solidFill>
                    <a:srgbClr val="0000FF"/>
                  </a:solidFill>
                  <a:latin typeface="+mj-lt"/>
                  <a:ea typeface="+mj-ea"/>
                </a:rPr>
                <a:t>       </a:t>
              </a:r>
              <a:r>
                <a:rPr lang="zh-CN" altLang="en-US" sz="2800" b="1">
                  <a:solidFill>
                    <a:srgbClr val="0000FF"/>
                  </a:solidFill>
                  <a:latin typeface="+mj-lt"/>
                  <a:ea typeface="+mj-ea"/>
                </a:rPr>
                <a:t>济南</a:t>
              </a:r>
              <a:endParaRPr lang="en-US" sz="2800">
                <a:solidFill>
                  <a:srgbClr val="0000FF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876256" y="2150610"/>
              <a:ext cx="1150558" cy="493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2400" b="1">
                  <a:latin typeface="+mj-lt"/>
                  <a:ea typeface="+mj-ea"/>
                </a:rPr>
                <a:t>2</a:t>
              </a:r>
              <a:r>
                <a:rPr lang="zh-CN" altLang="en-US" sz="2400" b="1">
                  <a:latin typeface="+mj-lt"/>
                  <a:ea typeface="+mj-ea"/>
                </a:rPr>
                <a:t>小时</a:t>
              </a:r>
              <a:endParaRPr lang="en-US" sz="2400" b="1">
                <a:latin typeface="+mj-lt"/>
                <a:ea typeface="+mj-ea"/>
              </a:endParaRPr>
            </a:p>
          </p:txBody>
        </p:sp>
        <p:cxnSp>
          <p:nvCxnSpPr>
            <p:cNvPr id="16" name="直接箭头连接符 15"/>
            <p:cNvCxnSpPr/>
            <p:nvPr/>
          </p:nvCxnSpPr>
          <p:spPr>
            <a:xfrm>
              <a:off x="6912260" y="2643758"/>
              <a:ext cx="936104" cy="0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6172406" y="3109330"/>
            <a:ext cx="2808312" cy="805966"/>
            <a:chOff x="6084168" y="2150610"/>
            <a:chExt cx="2808312" cy="805966"/>
          </a:xfrm>
        </p:grpSpPr>
        <p:sp>
          <p:nvSpPr>
            <p:cNvPr id="18" name="文本框 17"/>
            <p:cNvSpPr txBox="1"/>
            <p:nvPr/>
          </p:nvSpPr>
          <p:spPr>
            <a:xfrm>
              <a:off x="6084168" y="2248690"/>
              <a:ext cx="280831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rgbClr val="0000FF"/>
                  </a:solidFill>
                  <a:latin typeface="+mj-lt"/>
                  <a:ea typeface="+mj-ea"/>
                </a:rPr>
                <a:t>北京 </a:t>
              </a:r>
              <a:r>
                <a:rPr lang="zh-CN" altLang="en-US" sz="4000">
                  <a:solidFill>
                    <a:srgbClr val="0000FF"/>
                  </a:solidFill>
                  <a:latin typeface="+mj-lt"/>
                  <a:ea typeface="+mj-ea"/>
                </a:rPr>
                <a:t>       </a:t>
              </a:r>
              <a:r>
                <a:rPr lang="zh-CN" altLang="en-US" sz="2800" b="1">
                  <a:solidFill>
                    <a:srgbClr val="0000FF"/>
                  </a:solidFill>
                  <a:latin typeface="+mj-lt"/>
                  <a:ea typeface="+mj-ea"/>
                </a:rPr>
                <a:t>广州</a:t>
              </a:r>
              <a:endParaRPr lang="en-US" sz="2800">
                <a:solidFill>
                  <a:srgbClr val="0000FF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876256" y="2150610"/>
              <a:ext cx="1150558" cy="493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>
                  <a:latin typeface="+mj-lt"/>
                  <a:ea typeface="+mj-ea"/>
                </a:rPr>
                <a:t>?</a:t>
              </a:r>
              <a:r>
                <a:rPr lang="zh-CN" altLang="en-US" sz="2400" b="1">
                  <a:latin typeface="+mj-lt"/>
                  <a:ea typeface="+mj-ea"/>
                </a:rPr>
                <a:t>小时</a:t>
              </a:r>
              <a:endParaRPr lang="en-US" sz="2400" b="1">
                <a:latin typeface="+mj-lt"/>
                <a:ea typeface="+mj-ea"/>
              </a:endParaRPr>
            </a:p>
          </p:txBody>
        </p:sp>
        <p:cxnSp>
          <p:nvCxnSpPr>
            <p:cNvPr id="21" name="直接箭头连接符 20"/>
            <p:cNvCxnSpPr/>
            <p:nvPr/>
          </p:nvCxnSpPr>
          <p:spPr>
            <a:xfrm>
              <a:off x="6912260" y="2643758"/>
              <a:ext cx="936104" cy="0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" name="直接箭头连接符 21"/>
          <p:cNvCxnSpPr/>
          <p:nvPr/>
        </p:nvCxnSpPr>
        <p:spPr>
          <a:xfrm>
            <a:off x="7324153" y="2310617"/>
            <a:ext cx="0" cy="807474"/>
          </a:xfrm>
          <a:prstGeom prst="straightConnector1">
            <a:avLst/>
          </a:prstGeom>
          <a:ln w="38100">
            <a:solidFill>
              <a:srgbClr val="EA1C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7300608" y="2450131"/>
            <a:ext cx="10618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+mj-lt"/>
                <a:ea typeface="+mj-ea"/>
              </a:rPr>
              <a:t>4</a:t>
            </a:r>
            <a:r>
              <a:rPr lang="zh-CN" altLang="en-US" sz="2400" b="1">
                <a:latin typeface="+mj-lt"/>
                <a:ea typeface="+mj-ea"/>
              </a:rPr>
              <a:t>倍</a:t>
            </a:r>
            <a:endParaRPr lang="en-US" sz="2400"/>
          </a:p>
        </p:txBody>
      </p:sp>
      <p:sp>
        <p:nvSpPr>
          <p:cNvPr id="29" name="文本框 28"/>
          <p:cNvSpPr txBox="1"/>
          <p:nvPr/>
        </p:nvSpPr>
        <p:spPr>
          <a:xfrm>
            <a:off x="346689" y="2426214"/>
            <a:ext cx="2379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北京到济南：</a:t>
            </a:r>
            <a:endParaRPr lang="en-US" sz="2000" b="1">
              <a:solidFill>
                <a:srgbClr val="0000FF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圆柱体 24"/>
          <p:cNvSpPr/>
          <p:nvPr/>
        </p:nvSpPr>
        <p:spPr>
          <a:xfrm rot="5400000">
            <a:off x="2115057" y="2363331"/>
            <a:ext cx="126205" cy="540988"/>
          </a:xfrm>
          <a:prstGeom prst="can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圆柱体 25"/>
          <p:cNvSpPr/>
          <p:nvPr/>
        </p:nvSpPr>
        <p:spPr>
          <a:xfrm rot="5400000">
            <a:off x="2093619" y="2872135"/>
            <a:ext cx="126205" cy="540988"/>
          </a:xfrm>
          <a:prstGeom prst="can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圆柱体 26"/>
          <p:cNvSpPr/>
          <p:nvPr/>
        </p:nvSpPr>
        <p:spPr>
          <a:xfrm rot="5400000">
            <a:off x="2671272" y="2872135"/>
            <a:ext cx="126205" cy="540988"/>
          </a:xfrm>
          <a:prstGeom prst="can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圆柱体 27"/>
          <p:cNvSpPr/>
          <p:nvPr/>
        </p:nvSpPr>
        <p:spPr>
          <a:xfrm rot="5400000">
            <a:off x="3248925" y="2872135"/>
            <a:ext cx="126205" cy="540988"/>
          </a:xfrm>
          <a:prstGeom prst="can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文本框 42"/>
          <p:cNvSpPr txBox="1"/>
          <p:nvPr/>
        </p:nvSpPr>
        <p:spPr>
          <a:xfrm>
            <a:off x="2806648" y="2386395"/>
            <a:ext cx="1573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小时</a:t>
            </a:r>
            <a:endParaRPr lang="en-US" sz="24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349249" y="2983551"/>
            <a:ext cx="1984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4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小时</a:t>
            </a:r>
            <a:endParaRPr lang="en-US" sz="24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01632" y="1862981"/>
            <a:ext cx="5438725" cy="1700615"/>
            <a:chOff x="205455" y="3208672"/>
            <a:chExt cx="5438725" cy="1700615"/>
          </a:xfrm>
        </p:grpSpPr>
        <p:sp>
          <p:nvSpPr>
            <p:cNvPr id="46" name="矩形: 圆角 32"/>
            <p:cNvSpPr/>
            <p:nvPr/>
          </p:nvSpPr>
          <p:spPr>
            <a:xfrm>
              <a:off x="294375" y="3213785"/>
              <a:ext cx="5349805" cy="1695502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205455" y="3208672"/>
              <a:ext cx="1530277" cy="423037"/>
            </a:xfrm>
            <a:prstGeom prst="parallelogram">
              <a:avLst/>
            </a:prstGeom>
            <a:ln>
              <a:solidFill>
                <a:srgbClr val="00B0F0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摆小棒</a:t>
              </a:r>
              <a:endPara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648405" y="3915351"/>
            <a:ext cx="31914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2×4=8(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37638" y="2960229"/>
            <a:ext cx="2271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北京到广州：</a:t>
            </a:r>
            <a:endParaRPr lang="en-US" sz="2000" b="1">
              <a:solidFill>
                <a:srgbClr val="0000FF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圆柱体 37"/>
          <p:cNvSpPr/>
          <p:nvPr/>
        </p:nvSpPr>
        <p:spPr>
          <a:xfrm rot="5400000">
            <a:off x="3826579" y="2872135"/>
            <a:ext cx="126205" cy="540988"/>
          </a:xfrm>
          <a:prstGeom prst="can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矩形 5"/>
          <p:cNvSpPr>
            <a:spLocks noChangeArrowheads="1"/>
          </p:cNvSpPr>
          <p:nvPr/>
        </p:nvSpPr>
        <p:spPr bwMode="auto">
          <a:xfrm>
            <a:off x="6078319" y="4559930"/>
            <a:ext cx="27787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P31 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en-US" altLang="zh-CN" sz="2000" dirty="0">
              <a:solidFill>
                <a:srgbClr val="FF66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9" grpId="0"/>
      <p:bldP spid="35" grpId="0" bldLvl="0" animBg="1"/>
      <p:bldP spid="40" grpId="0" bldLvl="0" animBg="1"/>
      <p:bldP spid="41" grpId="0" bldLvl="0" animBg="1"/>
      <p:bldP spid="42" grpId="0" bldLvl="0" animBg="1"/>
      <p:bldP spid="43" grpId="0"/>
      <p:bldP spid="44" grpId="0"/>
      <p:bldP spid="48" grpId="0"/>
      <p:bldP spid="49" grpId="0"/>
      <p:bldP spid="5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99592" y="916325"/>
            <a:ext cx="8352928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+mj-ea"/>
              </a:rPr>
              <a:t>有</a:t>
            </a:r>
            <a:r>
              <a:rPr lang="en-US" altLang="zh-CN" sz="3200" b="1">
                <a:latin typeface="+mj-lt"/>
                <a:ea typeface="+mj-ea"/>
              </a:rPr>
              <a:t>8</a:t>
            </a:r>
            <a:r>
              <a:rPr lang="zh-CN" altLang="en-US" sz="3200" b="1">
                <a:latin typeface="+mj-lt"/>
                <a:ea typeface="+mj-ea"/>
              </a:rPr>
              <a:t>只。    的只数是      的</a:t>
            </a:r>
            <a:r>
              <a:rPr lang="en-US" altLang="zh-CN" sz="3200" b="1">
                <a:latin typeface="+mj-lt"/>
                <a:ea typeface="+mj-ea"/>
              </a:rPr>
              <a:t>4</a:t>
            </a:r>
            <a:r>
              <a:rPr lang="zh-CN" altLang="en-US" sz="3200" b="1">
                <a:latin typeface="+mj-lt"/>
                <a:ea typeface="+mj-ea"/>
              </a:rPr>
              <a:t>倍，   有多少只？</a:t>
            </a:r>
            <a:endParaRPr lang="zh-CN" altLang="en-US" sz="3200" b="1">
              <a:latin typeface="+mj-lt"/>
              <a:ea typeface="+mj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773" y="719674"/>
            <a:ext cx="756976" cy="12150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3728" y="772309"/>
            <a:ext cx="756976" cy="1215018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3968" y="780467"/>
            <a:ext cx="798635" cy="1215018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160" y="780467"/>
            <a:ext cx="798635" cy="1215018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611560" y="172247"/>
            <a:ext cx="648072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+mj-lt"/>
                <a:ea typeface="+mj-ea"/>
              </a:rPr>
              <a:t>2.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42" name="矩形 5"/>
          <p:cNvSpPr>
            <a:spLocks noChangeArrowheads="1"/>
          </p:cNvSpPr>
          <p:nvPr/>
        </p:nvSpPr>
        <p:spPr bwMode="auto">
          <a:xfrm>
            <a:off x="6092461" y="4537705"/>
            <a:ext cx="27787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r" eaLnBrk="1" hangingPunct="1"/>
            <a:r>
              <a:rPr lang="en-US" altLang="zh-CN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P31 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en-US" altLang="zh-CN" sz="2000" dirty="0">
              <a:solidFill>
                <a:srgbClr val="FF66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693817" y="2590038"/>
            <a:ext cx="2978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÷4=2</a:t>
            </a:r>
            <a:r>
              <a:rPr 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6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570931" y="2633186"/>
            <a:ext cx="898546" cy="227147"/>
            <a:chOff x="4891596" y="5935198"/>
            <a:chExt cx="3293616" cy="196578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1561778" y="3562281"/>
            <a:ext cx="898546" cy="227147"/>
            <a:chOff x="4891596" y="5935198"/>
            <a:chExt cx="3293616" cy="196578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2444215" y="3562281"/>
            <a:ext cx="898546" cy="227147"/>
            <a:chOff x="4891596" y="5935198"/>
            <a:chExt cx="3293616" cy="196578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3328969" y="3562281"/>
            <a:ext cx="898546" cy="227147"/>
            <a:chOff x="4891596" y="5935198"/>
            <a:chExt cx="3293616" cy="196578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右大括号 59"/>
          <p:cNvSpPr/>
          <p:nvPr/>
        </p:nvSpPr>
        <p:spPr>
          <a:xfrm rot="16200000">
            <a:off x="1907382" y="2037265"/>
            <a:ext cx="225681" cy="880206"/>
          </a:xfrm>
          <a:prstGeom prst="rightBrac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文本框 60"/>
          <p:cNvSpPr txBox="1"/>
          <p:nvPr/>
        </p:nvSpPr>
        <p:spPr>
          <a:xfrm>
            <a:off x="1588175" y="1947356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？只</a:t>
            </a:r>
            <a:endParaRPr lang="en-US" sz="28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右大括号 61"/>
          <p:cNvSpPr/>
          <p:nvPr/>
        </p:nvSpPr>
        <p:spPr>
          <a:xfrm rot="5400000">
            <a:off x="3206170" y="2163180"/>
            <a:ext cx="225680" cy="3526492"/>
          </a:xfrm>
          <a:prstGeom prst="rightBrac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文本框 62"/>
          <p:cNvSpPr txBox="1"/>
          <p:nvPr/>
        </p:nvSpPr>
        <p:spPr>
          <a:xfrm>
            <a:off x="2929822" y="406342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只</a:t>
            </a:r>
            <a:endParaRPr lang="en-US" sz="28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798" y="1935075"/>
            <a:ext cx="798635" cy="1215018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628" y="3204583"/>
            <a:ext cx="756976" cy="1215018"/>
          </a:xfrm>
          <a:prstGeom prst="rect">
            <a:avLst/>
          </a:prstGeom>
        </p:spPr>
      </p:pic>
      <p:grpSp>
        <p:nvGrpSpPr>
          <p:cNvPr id="66" name="组合 65"/>
          <p:cNvGrpSpPr/>
          <p:nvPr/>
        </p:nvGrpSpPr>
        <p:grpSpPr>
          <a:xfrm>
            <a:off x="4212913" y="3562281"/>
            <a:ext cx="898546" cy="227147"/>
            <a:chOff x="4891596" y="5935198"/>
            <a:chExt cx="3293616" cy="196578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60" grpId="0" bldLvl="0" animBg="1"/>
      <p:bldP spid="61" grpId="0"/>
      <p:bldP spid="62" grpId="0" bldLvl="0" animBg="1"/>
      <p:bldP spid="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172247"/>
            <a:ext cx="648072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+mj-lt"/>
                <a:ea typeface="+mj-ea"/>
              </a:rPr>
              <a:t>3.</a:t>
            </a:r>
            <a:endParaRPr lang="en-US" sz="3200" b="1">
              <a:latin typeface="+mj-lt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788" y="774984"/>
            <a:ext cx="1660989" cy="15725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1620" y="818667"/>
            <a:ext cx="1659946" cy="15288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409" y="987574"/>
            <a:ext cx="2117159" cy="13599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4412" y="1194339"/>
            <a:ext cx="1639561" cy="115322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7170" y="2433545"/>
            <a:ext cx="7128792" cy="1272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latin typeface="+mj-lt"/>
                <a:ea typeface="+mj-ea"/>
              </a:rPr>
              <a:t>(1)</a:t>
            </a:r>
            <a:r>
              <a:rPr lang="zh-CN" altLang="en-US" sz="3200" b="1">
                <a:latin typeface="+mj-lt"/>
                <a:ea typeface="+mj-ea"/>
              </a:rPr>
              <a:t>小鹿的只数是小猴的几倍？</a:t>
            </a:r>
            <a:endParaRPr lang="en-US" altLang="zh-CN" sz="3200" b="1">
              <a:latin typeface="+mj-lt"/>
              <a:ea typeface="+mj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+mj-lt"/>
                <a:ea typeface="+mj-ea"/>
              </a:rPr>
              <a:t>(2)</a:t>
            </a:r>
            <a:r>
              <a:rPr lang="zh-CN" altLang="en-US" sz="3200" b="1">
                <a:latin typeface="+mj-lt"/>
                <a:ea typeface="+mj-ea"/>
              </a:rPr>
              <a:t>请你提出其他数学问题并解答。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74548" y="2415655"/>
            <a:ext cx="2672282" cy="69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  <a:latin typeface="+mj-lt"/>
                <a:ea typeface="+mj-ea"/>
              </a:rPr>
              <a:t>18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÷6=3</a:t>
            </a:r>
            <a:endParaRPr lang="en-US" sz="36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2" name="矩形 5"/>
          <p:cNvSpPr>
            <a:spLocks noChangeArrowheads="1"/>
          </p:cNvSpPr>
          <p:nvPr/>
        </p:nvSpPr>
        <p:spPr bwMode="auto">
          <a:xfrm>
            <a:off x="6092461" y="4537705"/>
            <a:ext cx="27787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r" eaLnBrk="1" hangingPunct="1"/>
            <a:r>
              <a:rPr lang="en-US" altLang="zh-CN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P31 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en-US" altLang="zh-CN" sz="2000" dirty="0">
              <a:solidFill>
                <a:srgbClr val="FF66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000581" y="1787571"/>
            <a:ext cx="1168891" cy="1808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+mj-ea"/>
              </a:rPr>
              <a:t>？</a:t>
            </a:r>
            <a:endParaRPr lang="en-US" sz="3200" b="1">
              <a:latin typeface="+mj-lt"/>
              <a:ea typeface="+mj-ea"/>
            </a:endParaRPr>
          </a:p>
          <a:p>
            <a:pPr algn="l">
              <a:lnSpc>
                <a:spcPct val="120000"/>
              </a:lnSpc>
            </a:pPr>
            <a:r>
              <a:rPr lang="en-US" sz="3200" b="1">
                <a:latin typeface="+mj-lt"/>
                <a:ea typeface="+mj-ea"/>
              </a:rPr>
              <a:t>36</a:t>
            </a:r>
            <a:r>
              <a:rPr lang="zh-CN" altLang="en-US" sz="3200" b="1">
                <a:latin typeface="+mj-lt"/>
                <a:ea typeface="+mj-ea"/>
              </a:rPr>
              <a:t>本</a:t>
            </a:r>
            <a:endParaRPr lang="en-US" altLang="zh-CN" sz="3200" b="1">
              <a:latin typeface="+mj-lt"/>
              <a:ea typeface="+mj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+mj-ea"/>
              </a:rPr>
              <a:t>？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493" y="100239"/>
            <a:ext cx="648072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+mj-lt"/>
                <a:ea typeface="+mj-ea"/>
              </a:rPr>
              <a:t>4.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0549" y="100239"/>
            <a:ext cx="4464496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+mj-ea"/>
              </a:rPr>
              <a:t>书架有三层。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9065" y="2366010"/>
            <a:ext cx="4717415" cy="1272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+mj-ea"/>
              </a:rPr>
              <a:t>（</a:t>
            </a:r>
            <a:r>
              <a:rPr lang="en-US" altLang="zh-CN" sz="3200" b="1">
                <a:latin typeface="+mj-lt"/>
                <a:ea typeface="+mj-ea"/>
              </a:rPr>
              <a:t>1</a:t>
            </a:r>
            <a:r>
              <a:rPr lang="zh-CN" altLang="en-US" sz="3200" b="1">
                <a:latin typeface="+mj-lt"/>
                <a:ea typeface="+mj-ea"/>
              </a:rPr>
              <a:t>）下层有多少本书？</a:t>
            </a:r>
            <a:endParaRPr lang="en-US" altLang="zh-CN" sz="3200" b="1">
              <a:latin typeface="+mj-lt"/>
              <a:ea typeface="+mj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+mj-ea"/>
              </a:rPr>
              <a:t>（</a:t>
            </a:r>
            <a:r>
              <a:rPr lang="en-US" altLang="zh-CN" sz="3200" b="1">
                <a:latin typeface="+mj-lt"/>
                <a:ea typeface="+mj-ea"/>
              </a:rPr>
              <a:t>2</a:t>
            </a:r>
            <a:r>
              <a:rPr lang="zh-CN" altLang="en-US" sz="3200" b="1">
                <a:latin typeface="+mj-lt"/>
                <a:ea typeface="+mj-ea"/>
              </a:rPr>
              <a:t>）上层有多少本书？</a:t>
            </a:r>
            <a:endParaRPr lang="en-US" sz="3200" b="1">
              <a:latin typeface="+mj-lt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7606" y="51499"/>
            <a:ext cx="7019464" cy="25202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652491"/>
            <a:ext cx="2034705" cy="2862921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585373" y="2708110"/>
            <a:ext cx="1449913" cy="626710"/>
            <a:chOff x="7585373" y="3076410"/>
            <a:chExt cx="1449913" cy="626710"/>
          </a:xfrm>
        </p:grpSpPr>
        <p:sp>
          <p:nvSpPr>
            <p:cNvPr id="12" name="弧形 11"/>
            <p:cNvSpPr/>
            <p:nvPr/>
          </p:nvSpPr>
          <p:spPr>
            <a:xfrm rot="2282273">
              <a:off x="7585373" y="3090648"/>
              <a:ext cx="775382" cy="545105"/>
            </a:xfrm>
            <a:custGeom>
              <a:avLst/>
              <a:gdLst>
                <a:gd name="connsiteX0" fmla="*/ 812599 w 1271692"/>
                <a:gd name="connsiteY0" fmla="*/ 28121 h 1426946"/>
                <a:gd name="connsiteX1" fmla="*/ 1271580 w 1271692"/>
                <a:gd name="connsiteY1" fmla="*/ 726839 h 1426946"/>
                <a:gd name="connsiteX2" fmla="*/ 635846 w 1271692"/>
                <a:gd name="connsiteY2" fmla="*/ 713473 h 1426946"/>
                <a:gd name="connsiteX3" fmla="*/ 812599 w 1271692"/>
                <a:gd name="connsiteY3" fmla="*/ 28121 h 1426946"/>
                <a:gd name="connsiteX0-1" fmla="*/ 812599 w 1271692"/>
                <a:gd name="connsiteY0-2" fmla="*/ 28121 h 1426946"/>
                <a:gd name="connsiteX1-3" fmla="*/ 1271580 w 1271692"/>
                <a:gd name="connsiteY1-4" fmla="*/ 726839 h 1426946"/>
                <a:gd name="connsiteX0-5" fmla="*/ 316333 w 775426"/>
                <a:gd name="connsiteY0-6" fmla="*/ 0 h 698718"/>
                <a:gd name="connsiteX1-7" fmla="*/ 775314 w 775426"/>
                <a:gd name="connsiteY1-8" fmla="*/ 698718 h 698718"/>
                <a:gd name="connsiteX2-9" fmla="*/ 0 w 775426"/>
                <a:gd name="connsiteY2-10" fmla="*/ 661522 h 698718"/>
                <a:gd name="connsiteX3-11" fmla="*/ 316333 w 775426"/>
                <a:gd name="connsiteY3-12" fmla="*/ 0 h 698718"/>
                <a:gd name="connsiteX0-13" fmla="*/ 316333 w 775426"/>
                <a:gd name="connsiteY0-14" fmla="*/ 0 h 698718"/>
                <a:gd name="connsiteX1-15" fmla="*/ 775314 w 775426"/>
                <a:gd name="connsiteY1-16" fmla="*/ 698718 h 698718"/>
                <a:gd name="connsiteX0-17" fmla="*/ 316333 w 775426"/>
                <a:gd name="connsiteY0-18" fmla="*/ 0 h 698718"/>
                <a:gd name="connsiteX1-19" fmla="*/ 775314 w 775426"/>
                <a:gd name="connsiteY1-20" fmla="*/ 698718 h 698718"/>
                <a:gd name="connsiteX2-21" fmla="*/ 0 w 775426"/>
                <a:gd name="connsiteY2-22" fmla="*/ 661522 h 698718"/>
                <a:gd name="connsiteX3-23" fmla="*/ 316333 w 775426"/>
                <a:gd name="connsiteY3-24" fmla="*/ 0 h 698718"/>
                <a:gd name="connsiteX0-25" fmla="*/ 316333 w 775426"/>
                <a:gd name="connsiteY0-26" fmla="*/ 0 h 698718"/>
                <a:gd name="connsiteX1-27" fmla="*/ 704222 w 775426"/>
                <a:gd name="connsiteY1-28" fmla="*/ 669681 h 698718"/>
                <a:gd name="connsiteX0-29" fmla="*/ 316333 w 775426"/>
                <a:gd name="connsiteY0-30" fmla="*/ 0 h 698718"/>
                <a:gd name="connsiteX1-31" fmla="*/ 775314 w 775426"/>
                <a:gd name="connsiteY1-32" fmla="*/ 698718 h 698718"/>
                <a:gd name="connsiteX2-33" fmla="*/ 0 w 775426"/>
                <a:gd name="connsiteY2-34" fmla="*/ 661522 h 698718"/>
                <a:gd name="connsiteX3-35" fmla="*/ 316333 w 775426"/>
                <a:gd name="connsiteY3-36" fmla="*/ 0 h 698718"/>
                <a:gd name="connsiteX0-37" fmla="*/ 210644 w 775426"/>
                <a:gd name="connsiteY0-38" fmla="*/ 143155 h 698718"/>
                <a:gd name="connsiteX1-39" fmla="*/ 704222 w 775426"/>
                <a:gd name="connsiteY1-40" fmla="*/ 669681 h 698718"/>
                <a:gd name="connsiteX0-41" fmla="*/ 316333 w 775426"/>
                <a:gd name="connsiteY0-42" fmla="*/ 0 h 740111"/>
                <a:gd name="connsiteX1-43" fmla="*/ 775314 w 775426"/>
                <a:gd name="connsiteY1-44" fmla="*/ 698718 h 740111"/>
                <a:gd name="connsiteX2-45" fmla="*/ 0 w 775426"/>
                <a:gd name="connsiteY2-46" fmla="*/ 661522 h 740111"/>
                <a:gd name="connsiteX3-47" fmla="*/ 316333 w 775426"/>
                <a:gd name="connsiteY3-48" fmla="*/ 0 h 740111"/>
                <a:gd name="connsiteX0-49" fmla="*/ 210644 w 775426"/>
                <a:gd name="connsiteY0-50" fmla="*/ 143155 h 740111"/>
                <a:gd name="connsiteX1-51" fmla="*/ 614199 w 775426"/>
                <a:gd name="connsiteY1-52" fmla="*/ 740111 h 740111"/>
                <a:gd name="connsiteX0-53" fmla="*/ 190742 w 775382"/>
                <a:gd name="connsiteY0-54" fmla="*/ 51851 h 596956"/>
                <a:gd name="connsiteX1-55" fmla="*/ 775314 w 775382"/>
                <a:gd name="connsiteY1-56" fmla="*/ 555563 h 596956"/>
                <a:gd name="connsiteX2-57" fmla="*/ 0 w 775382"/>
                <a:gd name="connsiteY2-58" fmla="*/ 518367 h 596956"/>
                <a:gd name="connsiteX3-59" fmla="*/ 190742 w 775382"/>
                <a:gd name="connsiteY3-60" fmla="*/ 51851 h 596956"/>
                <a:gd name="connsiteX0-61" fmla="*/ 210644 w 775382"/>
                <a:gd name="connsiteY0-62" fmla="*/ 0 h 596956"/>
                <a:gd name="connsiteX1-63" fmla="*/ 614199 w 775382"/>
                <a:gd name="connsiteY1-64" fmla="*/ 596956 h 596956"/>
                <a:gd name="connsiteX0-65" fmla="*/ 190742 w 775382"/>
                <a:gd name="connsiteY0-66" fmla="*/ 0 h 545105"/>
                <a:gd name="connsiteX1-67" fmla="*/ 775314 w 775382"/>
                <a:gd name="connsiteY1-68" fmla="*/ 503712 h 545105"/>
                <a:gd name="connsiteX2-69" fmla="*/ 0 w 775382"/>
                <a:gd name="connsiteY2-70" fmla="*/ 466516 h 545105"/>
                <a:gd name="connsiteX3-71" fmla="*/ 190742 w 775382"/>
                <a:gd name="connsiteY3-72" fmla="*/ 0 h 545105"/>
                <a:gd name="connsiteX0-73" fmla="*/ 157469 w 775382"/>
                <a:gd name="connsiteY0-74" fmla="*/ 50220 h 545105"/>
                <a:gd name="connsiteX1-75" fmla="*/ 614199 w 775382"/>
                <a:gd name="connsiteY1-76" fmla="*/ 545105 h 5451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775382" h="545105" stroke="0" extrusionOk="0">
                  <a:moveTo>
                    <a:pt x="190742" y="0"/>
                  </a:moveTo>
                  <a:cubicBezTo>
                    <a:pt x="466924" y="89681"/>
                    <a:pt x="780700" y="181154"/>
                    <a:pt x="775314" y="503712"/>
                  </a:cubicBezTo>
                  <a:lnTo>
                    <a:pt x="0" y="466516"/>
                  </a:lnTo>
                  <a:cubicBezTo>
                    <a:pt x="58918" y="238065"/>
                    <a:pt x="131824" y="228451"/>
                    <a:pt x="190742" y="0"/>
                  </a:cubicBezTo>
                  <a:close/>
                </a:path>
                <a:path w="775382" h="545105" fill="none">
                  <a:moveTo>
                    <a:pt x="157469" y="50220"/>
                  </a:moveTo>
                  <a:cubicBezTo>
                    <a:pt x="433651" y="139901"/>
                    <a:pt x="619585" y="222547"/>
                    <a:pt x="614199" y="545105"/>
                  </a:cubicBezTo>
                </a:path>
              </a:pathLst>
            </a:custGeom>
            <a:ln w="38100">
              <a:solidFill>
                <a:srgbClr val="0000FF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FF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057752" y="3076410"/>
              <a:ext cx="977534" cy="626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3200" b="1">
                  <a:solidFill>
                    <a:srgbClr val="0000FF"/>
                  </a:solidFill>
                  <a:latin typeface="+mj-lt"/>
                  <a:ea typeface="+mj-ea"/>
                </a:rPr>
                <a:t>4</a:t>
              </a:r>
              <a:r>
                <a:rPr lang="zh-CN" altLang="en-US" sz="3200" b="1">
                  <a:solidFill>
                    <a:srgbClr val="0000FF"/>
                  </a:solidFill>
                  <a:latin typeface="+mj-lt"/>
                  <a:ea typeface="+mj-ea"/>
                </a:rPr>
                <a:t>倍</a:t>
              </a:r>
              <a:endParaRPr lang="zh-CN" altLang="en-US" sz="3200" b="1">
                <a:solidFill>
                  <a:srgbClr val="0000FF"/>
                </a:solidFill>
                <a:latin typeface="+mj-lt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308301" y="1975484"/>
            <a:ext cx="1490948" cy="1430717"/>
            <a:chOff x="4308301" y="2343784"/>
            <a:chExt cx="1490948" cy="1430717"/>
          </a:xfrm>
        </p:grpSpPr>
        <p:sp>
          <p:nvSpPr>
            <p:cNvPr id="14" name="弧形 11"/>
            <p:cNvSpPr/>
            <p:nvPr/>
          </p:nvSpPr>
          <p:spPr>
            <a:xfrm rot="20026770" flipH="1">
              <a:off x="4727596" y="2343784"/>
              <a:ext cx="1071653" cy="1430717"/>
            </a:xfrm>
            <a:custGeom>
              <a:avLst/>
              <a:gdLst>
                <a:gd name="connsiteX0" fmla="*/ 812599 w 1271692"/>
                <a:gd name="connsiteY0" fmla="*/ 28121 h 1426946"/>
                <a:gd name="connsiteX1" fmla="*/ 1271580 w 1271692"/>
                <a:gd name="connsiteY1" fmla="*/ 726839 h 1426946"/>
                <a:gd name="connsiteX2" fmla="*/ 635846 w 1271692"/>
                <a:gd name="connsiteY2" fmla="*/ 713473 h 1426946"/>
                <a:gd name="connsiteX3" fmla="*/ 812599 w 1271692"/>
                <a:gd name="connsiteY3" fmla="*/ 28121 h 1426946"/>
                <a:gd name="connsiteX0-1" fmla="*/ 812599 w 1271692"/>
                <a:gd name="connsiteY0-2" fmla="*/ 28121 h 1426946"/>
                <a:gd name="connsiteX1-3" fmla="*/ 1271580 w 1271692"/>
                <a:gd name="connsiteY1-4" fmla="*/ 726839 h 1426946"/>
                <a:gd name="connsiteX0-5" fmla="*/ 316333 w 775426"/>
                <a:gd name="connsiteY0-6" fmla="*/ 0 h 698718"/>
                <a:gd name="connsiteX1-7" fmla="*/ 775314 w 775426"/>
                <a:gd name="connsiteY1-8" fmla="*/ 698718 h 698718"/>
                <a:gd name="connsiteX2-9" fmla="*/ 0 w 775426"/>
                <a:gd name="connsiteY2-10" fmla="*/ 661522 h 698718"/>
                <a:gd name="connsiteX3-11" fmla="*/ 316333 w 775426"/>
                <a:gd name="connsiteY3-12" fmla="*/ 0 h 698718"/>
                <a:gd name="connsiteX0-13" fmla="*/ 316333 w 775426"/>
                <a:gd name="connsiteY0-14" fmla="*/ 0 h 698718"/>
                <a:gd name="connsiteX1-15" fmla="*/ 775314 w 775426"/>
                <a:gd name="connsiteY1-16" fmla="*/ 698718 h 698718"/>
                <a:gd name="connsiteX0-17" fmla="*/ 316333 w 775426"/>
                <a:gd name="connsiteY0-18" fmla="*/ 0 h 698718"/>
                <a:gd name="connsiteX1-19" fmla="*/ 775314 w 775426"/>
                <a:gd name="connsiteY1-20" fmla="*/ 698718 h 698718"/>
                <a:gd name="connsiteX2-21" fmla="*/ 0 w 775426"/>
                <a:gd name="connsiteY2-22" fmla="*/ 661522 h 698718"/>
                <a:gd name="connsiteX3-23" fmla="*/ 316333 w 775426"/>
                <a:gd name="connsiteY3-24" fmla="*/ 0 h 698718"/>
                <a:gd name="connsiteX0-25" fmla="*/ 316333 w 775426"/>
                <a:gd name="connsiteY0-26" fmla="*/ 0 h 698718"/>
                <a:gd name="connsiteX1-27" fmla="*/ 704222 w 775426"/>
                <a:gd name="connsiteY1-28" fmla="*/ 669681 h 698718"/>
                <a:gd name="connsiteX0-29" fmla="*/ 316333 w 775426"/>
                <a:gd name="connsiteY0-30" fmla="*/ 0 h 698718"/>
                <a:gd name="connsiteX1-31" fmla="*/ 775314 w 775426"/>
                <a:gd name="connsiteY1-32" fmla="*/ 698718 h 698718"/>
                <a:gd name="connsiteX2-33" fmla="*/ 0 w 775426"/>
                <a:gd name="connsiteY2-34" fmla="*/ 661522 h 698718"/>
                <a:gd name="connsiteX3-35" fmla="*/ 316333 w 775426"/>
                <a:gd name="connsiteY3-36" fmla="*/ 0 h 698718"/>
                <a:gd name="connsiteX0-37" fmla="*/ 210644 w 775426"/>
                <a:gd name="connsiteY0-38" fmla="*/ 143155 h 698718"/>
                <a:gd name="connsiteX1-39" fmla="*/ 704222 w 775426"/>
                <a:gd name="connsiteY1-40" fmla="*/ 669681 h 698718"/>
                <a:gd name="connsiteX0-41" fmla="*/ 316333 w 775426"/>
                <a:gd name="connsiteY0-42" fmla="*/ 0 h 740111"/>
                <a:gd name="connsiteX1-43" fmla="*/ 775314 w 775426"/>
                <a:gd name="connsiteY1-44" fmla="*/ 698718 h 740111"/>
                <a:gd name="connsiteX2-45" fmla="*/ 0 w 775426"/>
                <a:gd name="connsiteY2-46" fmla="*/ 661522 h 740111"/>
                <a:gd name="connsiteX3-47" fmla="*/ 316333 w 775426"/>
                <a:gd name="connsiteY3-48" fmla="*/ 0 h 740111"/>
                <a:gd name="connsiteX0-49" fmla="*/ 210644 w 775426"/>
                <a:gd name="connsiteY0-50" fmla="*/ 143155 h 740111"/>
                <a:gd name="connsiteX1-51" fmla="*/ 614199 w 775426"/>
                <a:gd name="connsiteY1-52" fmla="*/ 740111 h 740111"/>
                <a:gd name="connsiteX0-53" fmla="*/ 190742 w 775382"/>
                <a:gd name="connsiteY0-54" fmla="*/ 51851 h 596956"/>
                <a:gd name="connsiteX1-55" fmla="*/ 775314 w 775382"/>
                <a:gd name="connsiteY1-56" fmla="*/ 555563 h 596956"/>
                <a:gd name="connsiteX2-57" fmla="*/ 0 w 775382"/>
                <a:gd name="connsiteY2-58" fmla="*/ 518367 h 596956"/>
                <a:gd name="connsiteX3-59" fmla="*/ 190742 w 775382"/>
                <a:gd name="connsiteY3-60" fmla="*/ 51851 h 596956"/>
                <a:gd name="connsiteX0-61" fmla="*/ 210644 w 775382"/>
                <a:gd name="connsiteY0-62" fmla="*/ 0 h 596956"/>
                <a:gd name="connsiteX1-63" fmla="*/ 614199 w 775382"/>
                <a:gd name="connsiteY1-64" fmla="*/ 596956 h 596956"/>
                <a:gd name="connsiteX0-65" fmla="*/ 190742 w 775382"/>
                <a:gd name="connsiteY0-66" fmla="*/ 0 h 545105"/>
                <a:gd name="connsiteX1-67" fmla="*/ 775314 w 775382"/>
                <a:gd name="connsiteY1-68" fmla="*/ 503712 h 545105"/>
                <a:gd name="connsiteX2-69" fmla="*/ 0 w 775382"/>
                <a:gd name="connsiteY2-70" fmla="*/ 466516 h 545105"/>
                <a:gd name="connsiteX3-71" fmla="*/ 190742 w 775382"/>
                <a:gd name="connsiteY3-72" fmla="*/ 0 h 545105"/>
                <a:gd name="connsiteX0-73" fmla="*/ 157469 w 775382"/>
                <a:gd name="connsiteY0-74" fmla="*/ 50220 h 545105"/>
                <a:gd name="connsiteX1-75" fmla="*/ 614199 w 775382"/>
                <a:gd name="connsiteY1-76" fmla="*/ 545105 h 5451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775382" h="545105" stroke="0" extrusionOk="0">
                  <a:moveTo>
                    <a:pt x="190742" y="0"/>
                  </a:moveTo>
                  <a:cubicBezTo>
                    <a:pt x="466924" y="89681"/>
                    <a:pt x="780700" y="181154"/>
                    <a:pt x="775314" y="503712"/>
                  </a:cubicBezTo>
                  <a:lnTo>
                    <a:pt x="0" y="466516"/>
                  </a:lnTo>
                  <a:cubicBezTo>
                    <a:pt x="58918" y="238065"/>
                    <a:pt x="131824" y="228451"/>
                    <a:pt x="190742" y="0"/>
                  </a:cubicBezTo>
                  <a:close/>
                </a:path>
                <a:path w="775382" h="545105" fill="none">
                  <a:moveTo>
                    <a:pt x="157469" y="50220"/>
                  </a:moveTo>
                  <a:cubicBezTo>
                    <a:pt x="433651" y="139901"/>
                    <a:pt x="619585" y="222547"/>
                    <a:pt x="614199" y="545105"/>
                  </a:cubicBezTo>
                </a:path>
              </a:pathLst>
            </a:custGeom>
            <a:ln w="38100">
              <a:solidFill>
                <a:srgbClr val="0000FF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FF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308301" y="2934529"/>
              <a:ext cx="977534" cy="626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3200" b="1">
                  <a:solidFill>
                    <a:srgbClr val="0000FF"/>
                  </a:solidFill>
                  <a:latin typeface="+mj-lt"/>
                  <a:ea typeface="+mj-ea"/>
                </a:rPr>
                <a:t>3</a:t>
              </a:r>
              <a:r>
                <a:rPr lang="zh-CN" altLang="en-US" sz="3200" b="1">
                  <a:solidFill>
                    <a:srgbClr val="0000FF"/>
                  </a:solidFill>
                  <a:latin typeface="+mj-lt"/>
                  <a:ea typeface="+mj-ea"/>
                </a:rPr>
                <a:t>倍</a:t>
              </a:r>
              <a:endParaRPr lang="zh-CN" altLang="en-US" sz="3200" b="1">
                <a:solidFill>
                  <a:srgbClr val="0000FF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46405" y="3644900"/>
            <a:ext cx="3811270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+mj-lt"/>
                <a:ea typeface="+mj-ea"/>
              </a:rPr>
              <a:t>下层：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+mj-ea"/>
              </a:rPr>
              <a:t>36÷4=9(</a:t>
            </a:r>
            <a:r>
              <a:rPr lang="zh-CN" altLang="en-US" sz="3200" b="1">
                <a:solidFill>
                  <a:srgbClr val="FF0000"/>
                </a:solidFill>
                <a:latin typeface="+mj-lt"/>
                <a:ea typeface="+mj-ea"/>
              </a:rPr>
              <a:t>本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+mj-ea"/>
              </a:rPr>
              <a:t>)</a:t>
            </a:r>
            <a:endParaRPr lang="en-US" sz="32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6405" y="4273550"/>
            <a:ext cx="3811270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+mj-lt"/>
                <a:ea typeface="+mj-ea"/>
              </a:rPr>
              <a:t>上层：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+mj-ea"/>
              </a:rPr>
              <a:t>9×3=27(</a:t>
            </a:r>
            <a:r>
              <a:rPr lang="zh-CN" altLang="en-US" sz="3200" b="1">
                <a:solidFill>
                  <a:srgbClr val="FF0000"/>
                </a:solidFill>
                <a:latin typeface="+mj-lt"/>
                <a:ea typeface="+mj-ea"/>
              </a:rPr>
              <a:t>本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+mj-ea"/>
              </a:rPr>
              <a:t>)</a:t>
            </a:r>
            <a:endParaRPr lang="en-US" sz="32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092461" y="4537705"/>
            <a:ext cx="27787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r" eaLnBrk="1" hangingPunct="1"/>
            <a:r>
              <a:rPr lang="en-US" altLang="zh-CN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P31 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en-US" altLang="zh-CN" sz="2000" dirty="0">
              <a:solidFill>
                <a:srgbClr val="FF66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6493" y="100239"/>
            <a:ext cx="648072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+mj-lt"/>
                <a:ea typeface="+mj-ea"/>
              </a:rPr>
              <a:t>5.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600" y="100239"/>
            <a:ext cx="3981491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+mj-ea"/>
              </a:rPr>
              <a:t>根据图意列算式。</a:t>
            </a:r>
            <a:endParaRPr lang="en-US" sz="3200" b="1">
              <a:latin typeface="+mj-lt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636" y="1022021"/>
            <a:ext cx="8312727" cy="23920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55776" y="3458613"/>
            <a:ext cx="3456384" cy="760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4000" b="1">
                <a:solidFill>
                  <a:srgbClr val="FF0000"/>
                </a:solidFill>
                <a:latin typeface="+mj-lt"/>
                <a:ea typeface="+mj-ea"/>
              </a:rPr>
              <a:t>7</a:t>
            </a:r>
            <a:r>
              <a:rPr lang="en-US" altLang="zh-CN" sz="4000" b="1">
                <a:solidFill>
                  <a:srgbClr val="FF0000"/>
                </a:solidFill>
                <a:latin typeface="+mj-lt"/>
                <a:ea typeface="+mj-ea"/>
              </a:rPr>
              <a:t>×3=21(</a:t>
            </a:r>
            <a:r>
              <a:rPr lang="zh-CN" altLang="en-US" sz="4000" b="1">
                <a:solidFill>
                  <a:srgbClr val="FF0000"/>
                </a:solidFill>
                <a:latin typeface="+mj-lt"/>
                <a:ea typeface="+mj-ea"/>
              </a:rPr>
              <a:t>只</a:t>
            </a:r>
            <a:r>
              <a:rPr lang="en-US" altLang="zh-CN" sz="4000" b="1">
                <a:solidFill>
                  <a:srgbClr val="FF0000"/>
                </a:solidFill>
                <a:latin typeface="+mj-lt"/>
                <a:ea typeface="+mj-ea"/>
              </a:rPr>
              <a:t>)</a:t>
            </a:r>
            <a:endParaRPr lang="en-US" sz="40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2" name="矩形 5"/>
          <p:cNvSpPr>
            <a:spLocks noChangeArrowheads="1"/>
          </p:cNvSpPr>
          <p:nvPr/>
        </p:nvSpPr>
        <p:spPr bwMode="auto">
          <a:xfrm>
            <a:off x="6092461" y="4537705"/>
            <a:ext cx="27787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r" eaLnBrk="1" hangingPunct="1"/>
            <a:r>
              <a:rPr lang="en-US" altLang="zh-CN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P32 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en-US" altLang="zh-CN" sz="2000" dirty="0">
              <a:solidFill>
                <a:srgbClr val="FF66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636" y="411510"/>
            <a:ext cx="8312727" cy="184333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99792" y="2894734"/>
            <a:ext cx="345638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4000" b="1">
                <a:solidFill>
                  <a:srgbClr val="FF0000"/>
                </a:solidFill>
                <a:latin typeface="+mj-lt"/>
                <a:ea typeface="+mj-ea"/>
              </a:rPr>
              <a:t>2×4+1=9(</a:t>
            </a:r>
            <a:r>
              <a:rPr lang="zh-CN" altLang="en-US" sz="4000" b="1">
                <a:solidFill>
                  <a:srgbClr val="FF0000"/>
                </a:solidFill>
                <a:latin typeface="+mj-lt"/>
                <a:ea typeface="+mj-ea"/>
              </a:rPr>
              <a:t>米</a:t>
            </a:r>
            <a:r>
              <a:rPr lang="en-US" altLang="zh-CN" sz="4000" b="1">
                <a:solidFill>
                  <a:srgbClr val="FF0000"/>
                </a:solidFill>
                <a:latin typeface="+mj-lt"/>
                <a:ea typeface="+mj-ea"/>
              </a:rPr>
              <a:t>)</a:t>
            </a:r>
            <a:endParaRPr lang="en-US" sz="40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2" name="矩形 5"/>
          <p:cNvSpPr>
            <a:spLocks noChangeArrowheads="1"/>
          </p:cNvSpPr>
          <p:nvPr/>
        </p:nvSpPr>
        <p:spPr bwMode="auto">
          <a:xfrm>
            <a:off x="6092461" y="4537705"/>
            <a:ext cx="27787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r" eaLnBrk="1" hangingPunct="1"/>
            <a:r>
              <a:rPr lang="en-US" altLang="zh-CN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P32 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en-US" altLang="zh-CN" sz="2000" dirty="0">
              <a:solidFill>
                <a:srgbClr val="FF66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1600" y="277788"/>
            <a:ext cx="7992888" cy="1808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+mj-ea"/>
              </a:rPr>
              <a:t>小丽今年</a:t>
            </a:r>
            <a:r>
              <a:rPr lang="en-US" altLang="zh-CN" sz="3200" b="1">
                <a:latin typeface="+mj-lt"/>
                <a:ea typeface="+mj-ea"/>
              </a:rPr>
              <a:t>6</a:t>
            </a:r>
            <a:r>
              <a:rPr lang="zh-CN" altLang="en-US" sz="3200" b="1">
                <a:latin typeface="+mj-lt"/>
                <a:ea typeface="+mj-ea"/>
              </a:rPr>
              <a:t>岁，爸爸的年龄是她的</a:t>
            </a:r>
            <a:r>
              <a:rPr lang="en-US" altLang="zh-CN" sz="3200" b="1">
                <a:latin typeface="+mj-lt"/>
                <a:ea typeface="+mj-ea"/>
              </a:rPr>
              <a:t>6</a:t>
            </a:r>
            <a:r>
              <a:rPr lang="zh-CN" altLang="en-US" sz="3200" b="1">
                <a:latin typeface="+mj-lt"/>
                <a:ea typeface="+mj-ea"/>
              </a:rPr>
              <a:t>倍。</a:t>
            </a:r>
            <a:endParaRPr lang="en-US" altLang="zh-CN" sz="3200" b="1">
              <a:latin typeface="+mj-lt"/>
              <a:ea typeface="+mj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+mj-lt"/>
                <a:ea typeface="+mj-ea"/>
              </a:rPr>
              <a:t>(1)</a:t>
            </a:r>
            <a:r>
              <a:rPr lang="zh-CN" altLang="en-US" sz="3200" b="1">
                <a:latin typeface="+mj-lt"/>
                <a:ea typeface="+mj-ea"/>
              </a:rPr>
              <a:t>爸爸今年多少岁？</a:t>
            </a:r>
            <a:endParaRPr lang="en-US" altLang="zh-CN" sz="3200" b="1">
              <a:latin typeface="+mj-lt"/>
              <a:ea typeface="+mj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+mj-lt"/>
                <a:ea typeface="+mj-ea"/>
              </a:rPr>
              <a:t>(2)</a:t>
            </a:r>
            <a:r>
              <a:rPr lang="zh-CN" altLang="en-US" sz="3200" b="1">
                <a:latin typeface="+mj-lt"/>
                <a:ea typeface="+mj-ea"/>
              </a:rPr>
              <a:t>去年爸爸的年龄是小丽的几倍？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374" y="267494"/>
            <a:ext cx="648072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+mj-lt"/>
                <a:ea typeface="+mj-ea"/>
              </a:rPr>
              <a:t>6.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7893" y="2114563"/>
            <a:ext cx="4392488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  <a:latin typeface="+mj-lt"/>
                <a:ea typeface="+mj-ea"/>
              </a:rPr>
              <a:t>(1)  6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×6=36(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岁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)</a:t>
            </a:r>
            <a:endParaRPr lang="en-US" altLang="zh-CN" sz="36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0816" y="2831946"/>
            <a:ext cx="6480720" cy="2084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  <a:latin typeface="+mj-lt"/>
                <a:ea typeface="+mj-ea"/>
              </a:rPr>
              <a:t>(2)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爸爸去年：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36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－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1=35(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岁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)</a:t>
            </a:r>
            <a:endParaRPr lang="en-US" altLang="zh-CN" sz="3600" b="1">
              <a:solidFill>
                <a:srgbClr val="FF0000"/>
              </a:solidFill>
              <a:latin typeface="+mj-lt"/>
              <a:ea typeface="+mj-ea"/>
            </a:endParaRPr>
          </a:p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  <a:latin typeface="+mj-lt"/>
                <a:ea typeface="+mj-ea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小丽去年：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6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－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1=5(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+mj-ea"/>
              </a:rPr>
              <a:t>岁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)</a:t>
            </a:r>
            <a:r>
              <a:rPr lang="en-US" sz="3600" b="1">
                <a:solidFill>
                  <a:srgbClr val="FF0000"/>
                </a:solidFill>
                <a:latin typeface="+mj-lt"/>
                <a:ea typeface="+mj-ea"/>
              </a:rPr>
              <a:t>  </a:t>
            </a:r>
            <a:endParaRPr lang="en-US" sz="3600" b="1">
              <a:solidFill>
                <a:srgbClr val="FF0000"/>
              </a:solidFill>
              <a:latin typeface="+mj-lt"/>
              <a:ea typeface="+mj-ea"/>
            </a:endParaRPr>
          </a:p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  <a:latin typeface="+mj-lt"/>
                <a:ea typeface="+mj-ea"/>
              </a:rPr>
              <a:t>              35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+mj-ea"/>
              </a:rPr>
              <a:t>÷5=7</a:t>
            </a:r>
            <a:endParaRPr lang="en-US" altLang="zh-CN" sz="36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2" name="矩形 5"/>
          <p:cNvSpPr>
            <a:spLocks noChangeArrowheads="1"/>
          </p:cNvSpPr>
          <p:nvPr/>
        </p:nvSpPr>
        <p:spPr bwMode="auto">
          <a:xfrm>
            <a:off x="6092461" y="4537705"/>
            <a:ext cx="27787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r" eaLnBrk="1" hangingPunct="1"/>
            <a:r>
              <a:rPr lang="en-US" altLang="zh-CN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P32 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en-US" altLang="zh-CN" sz="2000" dirty="0">
              <a:solidFill>
                <a:srgbClr val="FF66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3374" y="267494"/>
            <a:ext cx="648072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+mj-lt"/>
                <a:ea typeface="+mj-ea"/>
              </a:rPr>
              <a:t>7.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600" y="267494"/>
            <a:ext cx="7200800" cy="186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dirty="0">
                <a:latin typeface="+mj-lt"/>
                <a:ea typeface="+mj-ea"/>
              </a:rPr>
              <a:t>一种细菌每过</a:t>
            </a:r>
            <a:r>
              <a:rPr lang="en-US" altLang="zh-CN" sz="3200" b="1" dirty="0">
                <a:latin typeface="+mj-lt"/>
                <a:ea typeface="+mj-ea"/>
              </a:rPr>
              <a:t>1</a:t>
            </a:r>
            <a:r>
              <a:rPr lang="zh-CN" altLang="en-US" sz="3200" b="1" dirty="0">
                <a:latin typeface="+mj-lt"/>
                <a:ea typeface="+mj-ea"/>
              </a:rPr>
              <a:t>小时，就由原来的</a:t>
            </a:r>
            <a:r>
              <a:rPr lang="en-US" altLang="zh-CN" sz="3200" b="1" dirty="0">
                <a:latin typeface="+mj-lt"/>
                <a:ea typeface="+mj-ea"/>
              </a:rPr>
              <a:t>1</a:t>
            </a:r>
            <a:r>
              <a:rPr lang="zh-CN" altLang="en-US" sz="3200" b="1" dirty="0">
                <a:latin typeface="+mj-lt"/>
                <a:ea typeface="+mj-ea"/>
              </a:rPr>
              <a:t>个变成</a:t>
            </a:r>
            <a:r>
              <a:rPr lang="en-US" altLang="zh-CN" sz="3200" b="1" dirty="0">
                <a:latin typeface="+mj-lt"/>
                <a:ea typeface="+mj-ea"/>
              </a:rPr>
              <a:t>2</a:t>
            </a:r>
            <a:r>
              <a:rPr lang="zh-CN" altLang="en-US" sz="3200" b="1" dirty="0">
                <a:latin typeface="+mj-lt"/>
                <a:ea typeface="+mj-ea"/>
              </a:rPr>
              <a:t>个。经过</a:t>
            </a:r>
            <a:r>
              <a:rPr lang="en-US" altLang="zh-CN" sz="3200" b="1" dirty="0">
                <a:latin typeface="+mj-lt"/>
                <a:ea typeface="+mj-ea"/>
              </a:rPr>
              <a:t>3</a:t>
            </a:r>
            <a:r>
              <a:rPr lang="zh-CN" altLang="en-US" sz="3200" b="1" dirty="0">
                <a:latin typeface="+mj-lt"/>
                <a:ea typeface="+mj-ea"/>
              </a:rPr>
              <a:t>小时后，这种细菌的数量是原来的几倍？</a:t>
            </a:r>
            <a:endParaRPr lang="zh-CN" altLang="en-US" sz="3200" b="1" dirty="0">
              <a:latin typeface="+mj-lt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1884" y="2087486"/>
            <a:ext cx="7596336" cy="250610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652120" y="3651870"/>
            <a:ext cx="1080120" cy="834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4400" b="1">
                <a:solidFill>
                  <a:srgbClr val="FF0000"/>
                </a:solidFill>
                <a:latin typeface="+mj-lt"/>
                <a:ea typeface="+mj-ea"/>
              </a:rPr>
              <a:t>4</a:t>
            </a:r>
            <a:endParaRPr lang="en-US" sz="44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21030" y="3651870"/>
            <a:ext cx="1080120" cy="834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4400" b="1">
                <a:solidFill>
                  <a:srgbClr val="FF0000"/>
                </a:solidFill>
                <a:latin typeface="+mj-lt"/>
                <a:ea typeface="+mj-ea"/>
              </a:rPr>
              <a:t>8</a:t>
            </a:r>
            <a:endParaRPr lang="en-US" sz="44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42" name="矩形 5"/>
          <p:cNvSpPr>
            <a:spLocks noChangeArrowheads="1"/>
          </p:cNvSpPr>
          <p:nvPr/>
        </p:nvSpPr>
        <p:spPr bwMode="auto">
          <a:xfrm>
            <a:off x="6092461" y="4537705"/>
            <a:ext cx="27787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r" eaLnBrk="1" hangingPunct="1"/>
            <a:r>
              <a:rPr lang="en-US" altLang="zh-CN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P32 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en-US" altLang="zh-CN" sz="2000" dirty="0">
              <a:solidFill>
                <a:srgbClr val="FF66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55140" y="4180840"/>
            <a:ext cx="161480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0000FF"/>
                </a:solidFill>
                <a:latin typeface="+mj-lt"/>
                <a:ea typeface="+mj-ea"/>
              </a:rPr>
              <a:t>1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</a:rPr>
              <a:t>×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+mj-ea"/>
              </a:rPr>
              <a:t>2=2</a:t>
            </a:r>
            <a:endParaRPr lang="en-US" altLang="zh-CN" sz="3600" b="1">
              <a:solidFill>
                <a:srgbClr val="0000FF"/>
              </a:solidFill>
              <a:latin typeface="+mj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04310" y="4180840"/>
            <a:ext cx="161480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0000FF"/>
                </a:solidFill>
                <a:latin typeface="+mj-lt"/>
                <a:ea typeface="+mj-ea"/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</a:rPr>
              <a:t>×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+mj-ea"/>
              </a:rPr>
              <a:t>2=4</a:t>
            </a:r>
            <a:endParaRPr lang="en-US" altLang="zh-CN" sz="3600" b="1">
              <a:solidFill>
                <a:srgbClr val="0000FF"/>
              </a:solidFill>
              <a:latin typeface="+mj-lt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06490" y="2962275"/>
            <a:ext cx="161480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0000FF"/>
                </a:solidFill>
                <a:latin typeface="+mj-lt"/>
                <a:ea typeface="+mj-ea"/>
              </a:rPr>
              <a:t>4</a:t>
            </a:r>
            <a:r>
              <a:rPr lang="zh-CN" altLang="en-US" sz="3600" b="1">
                <a:solidFill>
                  <a:srgbClr val="0000FF"/>
                </a:solidFill>
                <a:latin typeface="+mj-lt"/>
                <a:ea typeface="+mj-ea"/>
              </a:rPr>
              <a:t>×</a:t>
            </a:r>
            <a:r>
              <a:rPr lang="en-US" altLang="zh-CN" sz="3600" b="1">
                <a:solidFill>
                  <a:srgbClr val="0000FF"/>
                </a:solidFill>
                <a:latin typeface="+mj-lt"/>
                <a:ea typeface="+mj-ea"/>
              </a:rPr>
              <a:t>2=8</a:t>
            </a:r>
            <a:endParaRPr lang="en-US" altLang="zh-CN" sz="3600" b="1">
              <a:solidFill>
                <a:srgbClr val="0000FF"/>
              </a:solidFill>
              <a:latin typeface="+mj-lt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35550" y="2025015"/>
            <a:ext cx="19824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000" b="1">
                <a:solidFill>
                  <a:srgbClr val="FF0000"/>
                </a:solidFill>
                <a:latin typeface="+mj-lt"/>
                <a:ea typeface="+mj-ea"/>
              </a:rPr>
              <a:t>8</a:t>
            </a:r>
            <a:r>
              <a:rPr lang="zh-CN" altLang="en-US" sz="4000" b="1">
                <a:solidFill>
                  <a:srgbClr val="FF0000"/>
                </a:solidFill>
                <a:latin typeface="+mj-lt"/>
                <a:ea typeface="+mj-ea"/>
              </a:rPr>
              <a:t>÷</a:t>
            </a:r>
            <a:r>
              <a:rPr lang="en-US" altLang="zh-CN" sz="4000" b="1">
                <a:solidFill>
                  <a:srgbClr val="FF0000"/>
                </a:solidFill>
                <a:latin typeface="+mj-lt"/>
                <a:ea typeface="+mj-ea"/>
              </a:rPr>
              <a:t>1=8</a:t>
            </a:r>
            <a:endParaRPr lang="en-US" altLang="zh-CN" sz="4000" b="1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200" b="1" smtClean="0">
            <a:latin typeface="+mj-lt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693</Words>
  <Application>WPS 演示</Application>
  <PresentationFormat>全屏显示(16:9)</PresentationFormat>
  <Paragraphs>132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楷体</vt:lpstr>
      <vt:lpstr>inpin heiti</vt:lpstr>
      <vt:lpstr>微软雅黑</vt:lpstr>
      <vt:lpstr>黑体</vt:lpstr>
      <vt:lpstr>方正粗黑繁体</vt:lpstr>
      <vt:lpstr>等线 Light</vt:lpstr>
      <vt:lpstr>等线</vt:lpstr>
      <vt:lpstr>Arial Unicode MS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503</cp:revision>
  <dcterms:created xsi:type="dcterms:W3CDTF">2015-08-27T07:30:00Z</dcterms:created>
  <dcterms:modified xsi:type="dcterms:W3CDTF">2026-02-28T06:41:33Z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D6E9F55C14D24EB3ABB15F5CA8095A4A_12</vt:lpwstr>
  </property>
</Properties>
</file>