
<file path=[Content_Types].xml><?xml version="1.0" encoding="utf-8"?>
<Types xmlns="http://schemas.openxmlformats.org/package/2006/content-types"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77" r:id="rId4"/>
    <p:sldId id="258" r:id="rId5"/>
    <p:sldId id="259" r:id="rId6"/>
    <p:sldId id="275" r:id="rId7"/>
    <p:sldId id="276" r:id="rId8"/>
    <p:sldId id="263" r:id="rId9"/>
    <p:sldId id="264" r:id="rId10"/>
    <p:sldId id="260" r:id="rId11"/>
    <p:sldId id="261" r:id="rId12"/>
    <p:sldId id="274" r:id="rId13"/>
    <p:sldId id="266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1D23"/>
    <a:srgbClr val="007AB7"/>
    <a:srgbClr val="FF5050"/>
    <a:srgbClr val="DCEDF6"/>
    <a:srgbClr val="E9E8F3"/>
    <a:srgbClr val="FAE7A0"/>
    <a:srgbClr val="B5DECC"/>
    <a:srgbClr val="3B5643"/>
    <a:srgbClr val="FBDCC4"/>
    <a:srgbClr val="A2C4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90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5336" y="98889"/>
            <a:ext cx="720000" cy="705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 userDrawn="1"/>
        </p:nvGrpSpPr>
        <p:grpSpPr>
          <a:xfrm>
            <a:off x="731520" y="882847"/>
            <a:ext cx="10663544" cy="5183746"/>
            <a:chOff x="731520" y="882847"/>
            <a:chExt cx="10663544" cy="5183746"/>
          </a:xfrm>
        </p:grpSpPr>
        <p:sp>
          <p:nvSpPr>
            <p:cNvPr id="4" name="矩形 3"/>
            <p:cNvSpPr/>
            <p:nvPr/>
          </p:nvSpPr>
          <p:spPr>
            <a:xfrm>
              <a:off x="922623" y="882847"/>
              <a:ext cx="10472441" cy="518374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981200" y="882847"/>
              <a:ext cx="9413864" cy="51837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184264" y="1364137"/>
              <a:ext cx="289560" cy="28956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184264" y="5365783"/>
              <a:ext cx="289560" cy="28956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: 圆角 7"/>
            <p:cNvSpPr/>
            <p:nvPr/>
          </p:nvSpPr>
          <p:spPr>
            <a:xfrm>
              <a:off x="731520" y="1455577"/>
              <a:ext cx="594361" cy="114143"/>
            </a:xfrm>
            <a:prstGeom prst="roundRect">
              <a:avLst/>
            </a:prstGeom>
            <a:gradFill>
              <a:gsLst>
                <a:gs pos="24000">
                  <a:srgbClr val="E54748"/>
                </a:gs>
                <a:gs pos="100000">
                  <a:srgbClr val="EA757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: 圆角 8"/>
            <p:cNvSpPr/>
            <p:nvPr/>
          </p:nvSpPr>
          <p:spPr>
            <a:xfrm>
              <a:off x="731520" y="5457223"/>
              <a:ext cx="594361" cy="114143"/>
            </a:xfrm>
            <a:prstGeom prst="roundRect">
              <a:avLst/>
            </a:prstGeom>
            <a:gradFill>
              <a:gsLst>
                <a:gs pos="24000">
                  <a:srgbClr val="E54748"/>
                </a:gs>
                <a:gs pos="100000">
                  <a:srgbClr val="EA757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777" y="3685799"/>
            <a:ext cx="3752371" cy="377113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00379">
            <a:off x="8051231" y="12434"/>
            <a:ext cx="4094672" cy="4094672"/>
          </a:xfrm>
          <a:prstGeom prst="rect">
            <a:avLst/>
          </a:prstGeom>
          <a:effectLst>
            <a:outerShdw blurRad="50800" dist="88900" dir="5400000" algn="t" rotWithShape="0">
              <a:srgbClr val="3B5643"/>
            </a:outerShdw>
          </a:effectLst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861" y="5164262"/>
            <a:ext cx="1499154" cy="149915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1" y="389687"/>
            <a:ext cx="12191999" cy="6078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6" name="图片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5336" y="98889"/>
            <a:ext cx="720000" cy="705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44244" y="0"/>
            <a:ext cx="1093839" cy="1093839"/>
          </a:xfrm>
          <a:prstGeom prst="rect">
            <a:avLst/>
          </a:prstGeom>
        </p:spPr>
      </p:pic>
      <p:sp>
        <p:nvSpPr>
          <p:cNvPr id="5" name="圆角矩形 12"/>
          <p:cNvSpPr/>
          <p:nvPr userDrawn="1"/>
        </p:nvSpPr>
        <p:spPr>
          <a:xfrm>
            <a:off x="1060261" y="165371"/>
            <a:ext cx="2862448" cy="734428"/>
          </a:xfrm>
          <a:prstGeom prst="roundRect">
            <a:avLst>
              <a:gd name="adj" fmla="val 47243"/>
            </a:avLst>
          </a:prstGeom>
          <a:gradFill>
            <a:gsLst>
              <a:gs pos="24000">
                <a:srgbClr val="E54748"/>
              </a:gs>
              <a:gs pos="100000">
                <a:srgbClr val="EA757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400">
              <a:solidFill>
                <a:schemeClr val="bg1"/>
              </a:solidFill>
              <a:ea typeface="阿里巴巴普惠体" panose="00020600040101010101" pitchFamily="18" charset="-122"/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1" y="389687"/>
            <a:ext cx="12191999" cy="6078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" name="图片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5336" y="98889"/>
            <a:ext cx="720000" cy="705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4000">
                <a:srgbClr val="34A491"/>
              </a:gs>
              <a:gs pos="100000">
                <a:srgbClr val="63CCB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17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file:///\\fuwuqi\kejian\2020&#31179;&#19978;&#23450;&#31295;&#27719;&#24635;\&#29702;&#31185;&#35270;&#39057;+&#20108;&#32500;&#30721;&#27719;&#24635;\20&#31179;&#19978;&#23567;&#25968;&#24917;&#35838;2020.5.11-\&#24917;&#35838;ppt\&#20154;3&#25968;&#19978;\1%20&#26102;&#12289;&#20998;&#12289;&#31186;\&#31532;1&#35838;&#26102;%20&#31186;&#30340;&#35748;&#35782;&#35838;&#20214;\&#38047;&#22768;.wmv" TargetMode="External"/><Relationship Id="rId1" Type="http://schemas.microsoft.com/office/2007/relationships/media" Target="file:///\\fuwuqi\kejian\2020&#31179;&#19978;&#23450;&#31295;&#27719;&#24635;\&#29702;&#31185;&#35270;&#39057;+&#20108;&#32500;&#30721;&#27719;&#24635;\20&#31179;&#19978;&#23567;&#25968;&#24917;&#35838;2020.5.11-\&#24917;&#35838;ppt\&#20154;3&#25968;&#19978;\1%20&#26102;&#12289;&#20998;&#12289;&#31186;\&#31532;1&#35838;&#26102;%20&#31186;&#30340;&#35748;&#35782;&#35838;&#20214;\&#38047;&#22768;.wmv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image" Target="../media/image17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image" Target="../media/image23.jpeg"/><Relationship Id="rId5" Type="http://schemas.openxmlformats.org/officeDocument/2006/relationships/tags" Target="../tags/tag7.xml"/><Relationship Id="rId10" Type="http://schemas.openxmlformats.org/officeDocument/2006/relationships/slideLayout" Target="../slideLayouts/slideLayout3.xml"/><Relationship Id="rId4" Type="http://schemas.openxmlformats.org/officeDocument/2006/relationships/tags" Target="../tags/tag6.xml"/><Relationship Id="rId9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274056" y="193297"/>
            <a:ext cx="2988690" cy="542426"/>
          </a:xfrm>
          <a:prstGeom prst="roundRect">
            <a:avLst>
              <a:gd name="adj" fmla="val 27905"/>
            </a:avLst>
          </a:prstGeom>
          <a:gradFill>
            <a:gsLst>
              <a:gs pos="24000">
                <a:srgbClr val="E54748"/>
              </a:gs>
              <a:gs pos="100000">
                <a:srgbClr val="EA757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R·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二年级数学下册</a:t>
            </a:r>
          </a:p>
        </p:txBody>
      </p:sp>
      <p:sp>
        <p:nvSpPr>
          <p:cNvPr id="5" name="TextBox 48"/>
          <p:cNvSpPr txBox="1"/>
          <p:nvPr/>
        </p:nvSpPr>
        <p:spPr>
          <a:xfrm>
            <a:off x="1386748" y="2456711"/>
            <a:ext cx="7746860" cy="24622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80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我与时间</a:t>
            </a:r>
            <a:endParaRPr lang="en-US" altLang="zh-CN" sz="80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dist="635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80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的故事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690695" y="1178231"/>
            <a:ext cx="464528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4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时间在哪里</a:t>
            </a:r>
            <a:endParaRPr lang="zh-CN" altLang="en-US" sz="4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229029" y="1132065"/>
            <a:ext cx="923331" cy="923331"/>
            <a:chOff x="2693623" y="1673390"/>
            <a:chExt cx="923331" cy="923331"/>
          </a:xfrm>
        </p:grpSpPr>
        <p:sp>
          <p:nvSpPr>
            <p:cNvPr id="8" name="椭圆 7"/>
            <p:cNvSpPr>
              <a:spLocks noChangeAspect="1"/>
            </p:cNvSpPr>
            <p:nvPr/>
          </p:nvSpPr>
          <p:spPr>
            <a:xfrm>
              <a:off x="2693623" y="1673390"/>
              <a:ext cx="923331" cy="923331"/>
            </a:xfrm>
            <a:prstGeom prst="ellipse">
              <a:avLst/>
            </a:prstGeom>
            <a:solidFill>
              <a:srgbClr val="0079AD"/>
            </a:solidFill>
            <a:ln w="12700" cap="flat" cmpd="sng" algn="ctr">
              <a:noFill/>
              <a:prstDash val="solid"/>
              <a:miter lim="800000"/>
            </a:ln>
            <a:effectLst>
              <a:outerShdw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48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854525" y="1843138"/>
              <a:ext cx="601526" cy="57542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EF85ED99-AFDB-6A98-2637-FBF00A9B7571}"/>
              </a:ext>
            </a:extLst>
          </p:cNvPr>
          <p:cNvSpPr txBox="1"/>
          <p:nvPr/>
        </p:nvSpPr>
        <p:spPr>
          <a:xfrm>
            <a:off x="440177" y="929149"/>
            <a:ext cx="91448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+mj-ea"/>
                <a:ea typeface="+mj-ea"/>
              </a:rPr>
              <a:t>现代化社会中一秒的价值。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D766132-4D28-6128-9A79-06920D530A72}"/>
              </a:ext>
            </a:extLst>
          </p:cNvPr>
          <p:cNvSpPr txBox="1"/>
          <p:nvPr/>
        </p:nvSpPr>
        <p:spPr>
          <a:xfrm>
            <a:off x="440177" y="1698114"/>
            <a:ext cx="10454802" cy="41421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>
                <a:latin typeface="+mj-ea"/>
                <a:ea typeface="+mj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>
                <a:latin typeface="+mn-lt"/>
              </a:rPr>
              <a:t>一秒钟，</a:t>
            </a:r>
            <a:r>
              <a:rPr lang="en-US" altLang="zh-CN" b="1" dirty="0">
                <a:latin typeface="+mn-lt"/>
              </a:rPr>
              <a:t>1</a:t>
            </a:r>
            <a:r>
              <a:rPr lang="zh-CN" altLang="en-US" dirty="0">
                <a:latin typeface="+mn-lt"/>
              </a:rPr>
              <a:t>座发电站约发电</a:t>
            </a:r>
            <a:r>
              <a:rPr lang="en-US" altLang="zh-CN" b="1" dirty="0">
                <a:solidFill>
                  <a:srgbClr val="EE1D23"/>
                </a:solidFill>
                <a:latin typeface="+mn-lt"/>
              </a:rPr>
              <a:t>2700</a:t>
            </a:r>
            <a:r>
              <a:rPr lang="zh-CN" altLang="en-US" dirty="0">
                <a:solidFill>
                  <a:srgbClr val="EE1D23"/>
                </a:solidFill>
                <a:latin typeface="+mn-lt"/>
              </a:rPr>
              <a:t>度</a:t>
            </a:r>
            <a:r>
              <a:rPr lang="zh-CN" altLang="en-US" dirty="0">
                <a:latin typeface="+mn-lt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+mn-lt"/>
              </a:rPr>
              <a:t>一秒钟，人造卫星约飞行</a:t>
            </a:r>
            <a:r>
              <a:rPr lang="en-US" altLang="zh-CN" b="1" dirty="0">
                <a:solidFill>
                  <a:srgbClr val="EE1D23"/>
                </a:solidFill>
                <a:latin typeface="+mn-lt"/>
              </a:rPr>
              <a:t>7900</a:t>
            </a:r>
            <a:r>
              <a:rPr lang="zh-CN" altLang="en-US" dirty="0">
                <a:solidFill>
                  <a:srgbClr val="EE1D23"/>
                </a:solidFill>
                <a:latin typeface="+mn-lt"/>
              </a:rPr>
              <a:t>米</a:t>
            </a:r>
            <a:r>
              <a:rPr lang="zh-CN" altLang="en-US" dirty="0">
                <a:latin typeface="+mn-lt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+mn-lt"/>
              </a:rPr>
              <a:t>一秒钟，现代化车间可生产</a:t>
            </a:r>
            <a:r>
              <a:rPr lang="zh-CN" altLang="en-US" dirty="0">
                <a:solidFill>
                  <a:srgbClr val="EE1D23"/>
                </a:solidFill>
                <a:latin typeface="+mn-lt"/>
              </a:rPr>
              <a:t>成千上万个</a:t>
            </a:r>
            <a:r>
              <a:rPr lang="zh-CN" altLang="en-US" dirty="0">
                <a:latin typeface="+mn-lt"/>
              </a:rPr>
              <a:t>零件；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+mn-lt"/>
              </a:rPr>
              <a:t>一秒钟，计算机可进行</a:t>
            </a:r>
            <a:r>
              <a:rPr lang="zh-CN" altLang="en-US" dirty="0">
                <a:solidFill>
                  <a:srgbClr val="EE1D23"/>
                </a:solidFill>
                <a:latin typeface="+mn-lt"/>
              </a:rPr>
              <a:t>几亿次</a:t>
            </a:r>
            <a:r>
              <a:rPr lang="zh-CN" altLang="en-US" dirty="0">
                <a:latin typeface="+mn-lt"/>
              </a:rPr>
              <a:t>运算；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+mn-lt"/>
              </a:rPr>
              <a:t>……</a:t>
            </a:r>
            <a:endParaRPr lang="zh-CN" altLang="en-US" b="1" dirty="0">
              <a:latin typeface="+mn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中国1分钟">
            <a:hlinkClick r:id="" action="ppaction://media"/>
            <a:extLst>
              <a:ext uri="{FF2B5EF4-FFF2-40B4-BE49-F238E27FC236}">
                <a16:creationId xmlns:a16="http://schemas.microsoft.com/office/drawing/2014/main" id="{67385FBF-97D6-4D49-A7F4-18EAC5DE9D2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69357" y="722972"/>
            <a:ext cx="9160030" cy="5152516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EAEA3B1-0929-0228-4691-2439CCFB572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1917" y="4361756"/>
            <a:ext cx="1862459" cy="2001538"/>
          </a:xfrm>
          <a:prstGeom prst="rect">
            <a:avLst/>
          </a:prstGeom>
        </p:spPr>
      </p:pic>
      <p:sp>
        <p:nvSpPr>
          <p:cNvPr id="3" name="AutoShape 27">
            <a:extLst>
              <a:ext uri="{FF2B5EF4-FFF2-40B4-BE49-F238E27FC236}">
                <a16:creationId xmlns:a16="http://schemas.microsoft.com/office/drawing/2014/main" id="{6032457D-1D54-93AB-09BC-6F2120516671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957209" y="4154644"/>
            <a:ext cx="6818146" cy="1251504"/>
          </a:xfrm>
          <a:prstGeom prst="wedgeRoundRectCallout">
            <a:avLst>
              <a:gd name="adj1" fmla="val -58110"/>
              <a:gd name="adj2" fmla="val 26118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让我们珍惜这宝贵的每一分每一秒，做时间的主人吧！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2CBAA81-4226-8483-3911-90A520863187}"/>
              </a:ext>
            </a:extLst>
          </p:cNvPr>
          <p:cNvSpPr txBox="1"/>
          <p:nvPr/>
        </p:nvSpPr>
        <p:spPr>
          <a:xfrm>
            <a:off x="4881291" y="5993962"/>
            <a:ext cx="2429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点击图片播放视频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/>
          <p:cNvSpPr/>
          <p:nvPr/>
        </p:nvSpPr>
        <p:spPr>
          <a:xfrm>
            <a:off x="389327" y="566415"/>
            <a:ext cx="2109354" cy="707886"/>
          </a:xfrm>
          <a:prstGeom prst="roundRect">
            <a:avLst>
              <a:gd name="adj" fmla="val 50000"/>
            </a:avLst>
          </a:prstGeom>
          <a:solidFill>
            <a:srgbClr val="FBDCC4"/>
          </a:solidFill>
          <a:ln>
            <a:noFill/>
          </a:ln>
          <a:effectLst>
            <a:outerShdw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007AB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估一估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787C089-EA0E-2BE4-47DD-AD7431FBDB4D}"/>
              </a:ext>
            </a:extLst>
          </p:cNvPr>
          <p:cNvSpPr txBox="1"/>
          <p:nvPr/>
        </p:nvSpPr>
        <p:spPr>
          <a:xfrm>
            <a:off x="475199" y="1394311"/>
            <a:ext cx="2293296" cy="8254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EE1D2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活动二：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0178A5-E9A6-FAF2-0DDF-1CEEC208DC38}"/>
              </a:ext>
            </a:extLst>
          </p:cNvPr>
          <p:cNvSpPr txBox="1"/>
          <p:nvPr/>
        </p:nvSpPr>
        <p:spPr>
          <a:xfrm>
            <a:off x="2327748" y="1573399"/>
            <a:ext cx="1004624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n-cs"/>
              </a:rPr>
              <a:t>按照秒针的节奏数秒，数到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n-cs"/>
              </a:rPr>
              <a:t>1</a:t>
            </a: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n-cs"/>
              </a:rPr>
              <a:t>分钟为止。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DA3385C-BC9C-B907-E80E-DC54FC65C11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54" y="2398818"/>
            <a:ext cx="6886924" cy="3757086"/>
          </a:xfrm>
          <a:prstGeom prst="rect">
            <a:avLst/>
          </a:prstGeom>
        </p:spPr>
      </p:pic>
      <p:sp>
        <p:nvSpPr>
          <p:cNvPr id="7" name="AutoShape 27">
            <a:extLst>
              <a:ext uri="{FF2B5EF4-FFF2-40B4-BE49-F238E27FC236}">
                <a16:creationId xmlns:a16="http://schemas.microsoft.com/office/drawing/2014/main" id="{B9BF9A36-AAE8-E2F7-3B69-11AAD7EC23BF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99379" y="2612826"/>
            <a:ext cx="3526314" cy="558391"/>
          </a:xfrm>
          <a:prstGeom prst="wedgeRoundRectCallout">
            <a:avLst>
              <a:gd name="adj1" fmla="val -39455"/>
              <a:gd name="adj2" fmla="val 112562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4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+mn-ea"/>
              </a:rPr>
              <a:t>…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59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60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。</a:t>
            </a:r>
          </a:p>
        </p:txBody>
      </p:sp>
      <p:pic>
        <p:nvPicPr>
          <p:cNvPr id="8" name="钟声.wmv">
            <a:hlinkClick r:id="" action="ppaction://media"/>
            <a:extLst>
              <a:ext uri="{FF2B5EF4-FFF2-40B4-BE49-F238E27FC236}">
                <a16:creationId xmlns:a16="http://schemas.microsoft.com/office/drawing/2014/main" id="{71C09158-9D8A-640F-84B3-5E9555CAC64B}"/>
              </a:ext>
            </a:extLst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3253" y="2708843"/>
            <a:ext cx="3921493" cy="3137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45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A64EFA6-3974-1C43-4BC3-2A4577CB3ECB}"/>
              </a:ext>
            </a:extLst>
          </p:cNvPr>
          <p:cNvSpPr txBox="1"/>
          <p:nvPr/>
        </p:nvSpPr>
        <p:spPr>
          <a:xfrm>
            <a:off x="475199" y="479908"/>
            <a:ext cx="2293296" cy="8254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EE1D2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活动三：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F2B039D-20C2-C173-E3B9-176F3EAA602D}"/>
              </a:ext>
            </a:extLst>
          </p:cNvPr>
          <p:cNvSpPr txBox="1"/>
          <p:nvPr/>
        </p:nvSpPr>
        <p:spPr>
          <a:xfrm>
            <a:off x="2327748" y="509926"/>
            <a:ext cx="10046241" cy="16491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n-cs"/>
              </a:rPr>
              <a:t>1.</a:t>
            </a: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n-cs"/>
              </a:rPr>
              <a:t>闭眼数秒，数到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n-cs"/>
              </a:rPr>
              <a:t>30</a:t>
            </a: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n-cs"/>
              </a:rPr>
              <a:t>秒举手，看谁估计得准。</a:t>
            </a:r>
            <a:endParaRPr kumimoji="0" lang="en-US" altLang="zh-CN" sz="3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j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600" b="1" dirty="0">
                <a:solidFill>
                  <a:prstClr val="black"/>
                </a:solidFill>
                <a:ea typeface="+mj-ea"/>
              </a:rPr>
              <a:t>2.</a:t>
            </a:r>
            <a:r>
              <a:rPr lang="zh-CN" altLang="en-US" sz="3600" dirty="0">
                <a:solidFill>
                  <a:prstClr val="black"/>
                </a:solidFill>
                <a:ea typeface="+mj-ea"/>
              </a:rPr>
              <a:t>说一说你是怎样估的？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j-ea"/>
              <a:cs typeface="+mn-cs"/>
            </a:endParaRPr>
          </a:p>
        </p:txBody>
      </p:sp>
      <p:pic>
        <p:nvPicPr>
          <p:cNvPr id="7" name="图片 6" descr="20f529bad87a9f96d7c65d5f6696de98">
            <a:extLst>
              <a:ext uri="{FF2B5EF4-FFF2-40B4-BE49-F238E27FC236}">
                <a16:creationId xmlns:a16="http://schemas.microsoft.com/office/drawing/2014/main" id="{68C85C1A-6C85-A1BB-5EC6-21B60B4DBF2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/>
          <a:srcRect l="9074" t="8889" r="7963" b="9642"/>
          <a:stretch>
            <a:fillRect/>
          </a:stretch>
        </p:blipFill>
        <p:spPr>
          <a:xfrm>
            <a:off x="7362793" y="1509287"/>
            <a:ext cx="4298177" cy="4221373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8D40BBA5-418E-AE1B-8C4A-0D5A7EF91BD3}"/>
              </a:ext>
            </a:extLst>
          </p:cNvPr>
          <p:cNvGrpSpPr/>
          <p:nvPr/>
        </p:nvGrpSpPr>
        <p:grpSpPr>
          <a:xfrm rot="2700000">
            <a:off x="9144769" y="2643564"/>
            <a:ext cx="348485" cy="1783695"/>
            <a:chOff x="8403" y="2965"/>
            <a:chExt cx="839" cy="3112"/>
          </a:xfrm>
        </p:grpSpPr>
        <p:sp>
          <p:nvSpPr>
            <p:cNvPr id="9" name="梯形 8">
              <a:extLst>
                <a:ext uri="{FF2B5EF4-FFF2-40B4-BE49-F238E27FC236}">
                  <a16:creationId xmlns:a16="http://schemas.microsoft.com/office/drawing/2014/main" id="{DE770C4A-C6E3-9D1D-B288-FE18698443F8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 rot="20940000">
              <a:off x="8874" y="2965"/>
              <a:ext cx="368" cy="1427"/>
            </a:xfrm>
            <a:prstGeom prst="trapezoid">
              <a:avLst/>
            </a:prstGeom>
            <a:solidFill>
              <a:sysClr val="windowText" lastClr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华文楷体" panose="02010600040101010101" pitchFamily="2" charset="-122"/>
                <a:cs typeface="+mn-cs"/>
                <a:sym typeface="DongTian" panose="02020603050405020304" pitchFamily="18" charset="0"/>
              </a:endParaRPr>
            </a:p>
          </p:txBody>
        </p:sp>
        <p:sp>
          <p:nvSpPr>
            <p:cNvPr id="10" name="梯形 9">
              <a:extLst>
                <a:ext uri="{FF2B5EF4-FFF2-40B4-BE49-F238E27FC236}">
                  <a16:creationId xmlns:a16="http://schemas.microsoft.com/office/drawing/2014/main" id="{860B4EC8-2BF1-823B-64A3-BE39E72C001B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 rot="10800000">
              <a:off x="8403" y="4650"/>
              <a:ext cx="368" cy="1427"/>
            </a:xfrm>
            <a:prstGeom prst="trapezoid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华文楷体" panose="02010600040101010101" pitchFamily="2" charset="-122"/>
                <a:cs typeface="+mn-cs"/>
                <a:sym typeface="DongTian" panose="02020603050405020304" pitchFamily="18" charset="0"/>
              </a:endParaRPr>
            </a:p>
          </p:txBody>
        </p:sp>
      </p:grpSp>
      <p:grpSp>
        <p:nvGrpSpPr>
          <p:cNvPr id="11" name="秒针">
            <a:extLst>
              <a:ext uri="{FF2B5EF4-FFF2-40B4-BE49-F238E27FC236}">
                <a16:creationId xmlns:a16="http://schemas.microsoft.com/office/drawing/2014/main" id="{2555880C-CC10-DAA1-FE08-7A94FFD490F2}"/>
              </a:ext>
            </a:extLst>
          </p:cNvPr>
          <p:cNvGrpSpPr/>
          <p:nvPr/>
        </p:nvGrpSpPr>
        <p:grpSpPr>
          <a:xfrm>
            <a:off x="9443388" y="2124848"/>
            <a:ext cx="102597" cy="3136941"/>
            <a:chOff x="11640" y="1411"/>
            <a:chExt cx="304" cy="5473"/>
          </a:xfrm>
        </p:grpSpPr>
        <p:sp>
          <p:nvSpPr>
            <p:cNvPr id="12" name="梯形 11">
              <a:extLst>
                <a:ext uri="{FF2B5EF4-FFF2-40B4-BE49-F238E27FC236}">
                  <a16:creationId xmlns:a16="http://schemas.microsoft.com/office/drawing/2014/main" id="{986561D6-8FB4-F496-0D6E-6C485B5255C4}"/>
                </a:ext>
              </a:extLst>
            </p:cNvPr>
            <p:cNvSpPr/>
            <p:nvPr/>
          </p:nvSpPr>
          <p:spPr>
            <a:xfrm>
              <a:off x="11640" y="1411"/>
              <a:ext cx="304" cy="2737"/>
            </a:xfrm>
            <a:prstGeom prst="trapezoid">
              <a:avLst/>
            </a:prstGeom>
            <a:solidFill>
              <a:srgbClr val="009BD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华文楷体" panose="02010600040101010101" pitchFamily="2" charset="-122"/>
                <a:cs typeface="+mn-cs"/>
                <a:sym typeface="DongTian" panose="02020603050405020304" pitchFamily="18" charset="0"/>
              </a:endParaRPr>
            </a:p>
          </p:txBody>
        </p:sp>
        <p:sp>
          <p:nvSpPr>
            <p:cNvPr id="13" name="梯形 12">
              <a:extLst>
                <a:ext uri="{FF2B5EF4-FFF2-40B4-BE49-F238E27FC236}">
                  <a16:creationId xmlns:a16="http://schemas.microsoft.com/office/drawing/2014/main" id="{E4B08D16-2D49-3B3E-11FA-4DA94D955741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 rot="10800000">
              <a:off x="11640" y="4148"/>
              <a:ext cx="304" cy="2737"/>
            </a:xfrm>
            <a:prstGeom prst="trapezoid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4">
                      <a:lumMod val="50000"/>
                    </a:schemeClr>
                  </a:solidFill>
                </a14:hiddenFill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华文楷体" panose="02010600040101010101" pitchFamily="2" charset="-122"/>
                <a:cs typeface="+mn-cs"/>
                <a:sym typeface="DongTian" panose="02020603050405020304" pitchFamily="18" charset="0"/>
              </a:endParaRPr>
            </a:p>
          </p:txBody>
        </p:sp>
      </p:grpSp>
      <p:grpSp>
        <p:nvGrpSpPr>
          <p:cNvPr id="14" name="分针">
            <a:extLst>
              <a:ext uri="{FF2B5EF4-FFF2-40B4-BE49-F238E27FC236}">
                <a16:creationId xmlns:a16="http://schemas.microsoft.com/office/drawing/2014/main" id="{08531067-7972-6FD4-CE31-F2BD0DDB12A6}"/>
              </a:ext>
            </a:extLst>
          </p:cNvPr>
          <p:cNvGrpSpPr/>
          <p:nvPr/>
        </p:nvGrpSpPr>
        <p:grpSpPr>
          <a:xfrm>
            <a:off x="9446540" y="2332334"/>
            <a:ext cx="96292" cy="2443410"/>
            <a:chOff x="7800" y="2405"/>
            <a:chExt cx="264" cy="4263"/>
          </a:xfrm>
        </p:grpSpPr>
        <p:sp>
          <p:nvSpPr>
            <p:cNvPr id="15" name="梯形 14">
              <a:extLst>
                <a:ext uri="{FF2B5EF4-FFF2-40B4-BE49-F238E27FC236}">
                  <a16:creationId xmlns:a16="http://schemas.microsoft.com/office/drawing/2014/main" id="{82099B91-8FD7-F1EA-5F5B-D39081FA94B9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7800" y="2405"/>
              <a:ext cx="265" cy="2139"/>
            </a:xfrm>
            <a:prstGeom prst="trapezoid">
              <a:avLst/>
            </a:prstGeom>
            <a:solidFill>
              <a:srgbClr val="CC33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华文楷体" panose="02010600040101010101" pitchFamily="2" charset="-122"/>
                <a:cs typeface="+mn-cs"/>
                <a:sym typeface="DongTian" panose="02020603050405020304" pitchFamily="18" charset="0"/>
              </a:endParaRPr>
            </a:p>
          </p:txBody>
        </p:sp>
        <p:sp>
          <p:nvSpPr>
            <p:cNvPr id="16" name="梯形 15">
              <a:extLst>
                <a:ext uri="{FF2B5EF4-FFF2-40B4-BE49-F238E27FC236}">
                  <a16:creationId xmlns:a16="http://schemas.microsoft.com/office/drawing/2014/main" id="{1207182A-EC1D-43EF-85CD-55FB93877973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 rot="10800000">
              <a:off x="7800" y="4530"/>
              <a:ext cx="265" cy="2139"/>
            </a:xfrm>
            <a:prstGeom prst="trapezoid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华文楷体" panose="02010600040101010101" pitchFamily="2" charset="-122"/>
                <a:cs typeface="+mn-cs"/>
                <a:sym typeface="DongTian" panose="02020603050405020304" pitchFamily="18" charset="0"/>
              </a:endParaRPr>
            </a:p>
          </p:txBody>
        </p:sp>
      </p:grpSp>
      <p:sp>
        <p:nvSpPr>
          <p:cNvPr id="17" name="椭圆 16">
            <a:extLst>
              <a:ext uri="{FF2B5EF4-FFF2-40B4-BE49-F238E27FC236}">
                <a16:creationId xmlns:a16="http://schemas.microsoft.com/office/drawing/2014/main" id="{002C7590-1E4A-E200-B52D-241BB304BA88}"/>
              </a:ext>
            </a:extLst>
          </p:cNvPr>
          <p:cNvSpPr/>
          <p:nvPr/>
        </p:nvSpPr>
        <p:spPr>
          <a:xfrm>
            <a:off x="9374615" y="3503320"/>
            <a:ext cx="274533" cy="274533"/>
          </a:xfrm>
          <a:prstGeom prst="ellipse">
            <a:avLst/>
          </a:prstGeom>
          <a:solidFill>
            <a:sysClr val="windowText" lastClr="000000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华文楷体" panose="02010600040101010101" pitchFamily="2" charset="-122"/>
              <a:cs typeface="+mn-cs"/>
              <a:sym typeface="DongTian" panose="02020603050405020304" pitchFamily="18" charset="0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94621656-8F53-D8B3-95F4-0A8999C79BC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7733708" y="1882267"/>
            <a:ext cx="3507923" cy="3507923"/>
          </a:xfrm>
          <a:prstGeom prst="ellipse">
            <a:avLst/>
          </a:prstGeom>
          <a:noFill/>
          <a:ln w="107950" cap="flat" cmpd="sng" algn="ctr">
            <a:solidFill>
              <a:srgbClr val="C8EBFC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华文楷体" panose="02010600040101010101" pitchFamily="2" charset="-122"/>
              <a:cs typeface="+mn-cs"/>
              <a:sym typeface="DongTian" panose="02020603050405020304" pitchFamily="18" charset="0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684237D6-2F73-9D92-FF7B-3CF3E5EF9A0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581189" y="1729748"/>
            <a:ext cx="3812960" cy="3812960"/>
          </a:xfrm>
          <a:prstGeom prst="ellipse">
            <a:avLst/>
          </a:prstGeom>
          <a:noFill/>
          <a:ln w="323850" cap="flat" cmpd="sng" algn="ctr">
            <a:solidFill>
              <a:srgbClr val="19C3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华文楷体" panose="02010600040101010101" pitchFamily="2" charset="-122"/>
              <a:cs typeface="+mn-cs"/>
              <a:sym typeface="DongTian" panose="02020603050405020304" pitchFamily="18" charset="0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4CD04024-B9C2-5DEA-FC05-C47D428DD30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7496859" y="1653303"/>
            <a:ext cx="3965478" cy="3965478"/>
          </a:xfrm>
          <a:prstGeom prst="ellipse">
            <a:avLst/>
          </a:prstGeom>
          <a:noFill/>
          <a:ln w="238125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华文楷体" panose="02010600040101010101" pitchFamily="2" charset="-122"/>
              <a:cs typeface="+mn-cs"/>
              <a:sym typeface="DongTian" panose="02020603050405020304" pitchFamily="18" charset="0"/>
            </a:endParaRPr>
          </a:p>
        </p:txBody>
      </p:sp>
      <p:grpSp>
        <p:nvGrpSpPr>
          <p:cNvPr id="21" name="开始">
            <a:extLst>
              <a:ext uri="{FF2B5EF4-FFF2-40B4-BE49-F238E27FC236}">
                <a16:creationId xmlns:a16="http://schemas.microsoft.com/office/drawing/2014/main" id="{28ED2041-B7CC-DA4B-031E-85739E2188CA}"/>
              </a:ext>
            </a:extLst>
          </p:cNvPr>
          <p:cNvGrpSpPr/>
          <p:nvPr/>
        </p:nvGrpSpPr>
        <p:grpSpPr>
          <a:xfrm>
            <a:off x="8945784" y="5674794"/>
            <a:ext cx="1080000" cy="576000"/>
            <a:chOff x="8100347" y="2273344"/>
            <a:chExt cx="1274600" cy="679786"/>
          </a:xfrm>
        </p:grpSpPr>
        <p:sp>
          <p:nvSpPr>
            <p:cNvPr id="22" name="圆角矩形标注 18">
              <a:extLst>
                <a:ext uri="{FF2B5EF4-FFF2-40B4-BE49-F238E27FC236}">
                  <a16:creationId xmlns:a16="http://schemas.microsoft.com/office/drawing/2014/main" id="{C32C08D7-E0F4-A85C-301A-47015D549A8A}"/>
                </a:ext>
              </a:extLst>
            </p:cNvPr>
            <p:cNvSpPr/>
            <p:nvPr/>
          </p:nvSpPr>
          <p:spPr>
            <a:xfrm>
              <a:off x="8100347" y="2273344"/>
              <a:ext cx="1274600" cy="679786"/>
            </a:xfrm>
            <a:prstGeom prst="roundRect">
              <a:avLst>
                <a:gd name="adj" fmla="val 50000"/>
              </a:avLst>
            </a:prstGeom>
            <a:solidFill>
              <a:srgbClr val="F0F9F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华文楷体" panose="02010600040101010101" pitchFamily="2" charset="-122"/>
                <a:cs typeface="+mn-cs"/>
                <a:sym typeface="DongTian" panose="02020603050405020304" pitchFamily="18" charset="0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A4E4473-3A30-06DB-5D3F-9641F709A136}"/>
                </a:ext>
              </a:extLst>
            </p:cNvPr>
            <p:cNvSpPr txBox="1"/>
            <p:nvPr/>
          </p:nvSpPr>
          <p:spPr>
            <a:xfrm>
              <a:off x="8265444" y="2340813"/>
              <a:ext cx="944407" cy="5448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009BD2"/>
                  </a:solidFill>
                  <a:effectLst/>
                  <a:uLnTx/>
                  <a:uFillTx/>
                  <a:ea typeface="华文楷体" panose="02010600040101010101" pitchFamily="2" charset="-122"/>
                  <a:cs typeface="方正楷体简体" panose="03000509000000000000" pitchFamily="65" charset="-122"/>
                  <a:sym typeface="DongTian" panose="02020603050405020304" pitchFamily="18" charset="0"/>
                </a:rPr>
                <a:t>开始</a:t>
              </a:r>
            </a:p>
          </p:txBody>
        </p:sp>
      </p:grpSp>
      <p:pic>
        <p:nvPicPr>
          <p:cNvPr id="24" name="图片 23">
            <a:extLst>
              <a:ext uri="{FF2B5EF4-FFF2-40B4-BE49-F238E27FC236}">
                <a16:creationId xmlns:a16="http://schemas.microsoft.com/office/drawing/2014/main" id="{A457805F-3782-FE4A-CCDC-4BC03EBF692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5199" y="4249256"/>
            <a:ext cx="1862459" cy="2001538"/>
          </a:xfrm>
          <a:prstGeom prst="rect">
            <a:avLst/>
          </a:prstGeom>
        </p:spPr>
      </p:pic>
      <p:sp>
        <p:nvSpPr>
          <p:cNvPr id="25" name="AutoShape 27">
            <a:extLst>
              <a:ext uri="{FF2B5EF4-FFF2-40B4-BE49-F238E27FC236}">
                <a16:creationId xmlns:a16="http://schemas.microsoft.com/office/drawing/2014/main" id="{57C50CFD-64A5-BB0F-BC08-E4C5AF4EC724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533987" y="2803248"/>
            <a:ext cx="5456274" cy="1251504"/>
          </a:xfrm>
          <a:prstGeom prst="wedgeRoundRectCallout">
            <a:avLst>
              <a:gd name="adj1" fmla="val 36701"/>
              <a:gd name="adj2" fmla="val 85190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对于相差太大的情况，调整自己的方法再估一次。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5" dur="3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">
                                      <p:cBhvr>
                                        <p:cTn id="17" dur="3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74937" y="176645"/>
            <a:ext cx="23930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846EBF6-B74E-36D9-3F5C-CE16245D10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109928" y="2818470"/>
            <a:ext cx="4016248" cy="4039530"/>
          </a:xfrm>
          <a:prstGeom prst="rect">
            <a:avLst/>
          </a:prstGeom>
        </p:spPr>
      </p:pic>
      <p:sp>
        <p:nvSpPr>
          <p:cNvPr id="7" name="对话气泡: 圆角矩形 6">
            <a:extLst>
              <a:ext uri="{FF2B5EF4-FFF2-40B4-BE49-F238E27FC236}">
                <a16:creationId xmlns:a16="http://schemas.microsoft.com/office/drawing/2014/main" id="{9134C304-F052-F61A-5E30-DE15AFC66C20}"/>
              </a:ext>
            </a:extLst>
          </p:cNvPr>
          <p:cNvSpPr/>
          <p:nvPr/>
        </p:nvSpPr>
        <p:spPr>
          <a:xfrm>
            <a:off x="1748420" y="2045880"/>
            <a:ext cx="5708631" cy="2010554"/>
          </a:xfrm>
          <a:prstGeom prst="wedgeRoundRectCallout">
            <a:avLst>
              <a:gd name="adj1" fmla="val 65252"/>
              <a:gd name="adj2" fmla="val 28132"/>
              <a:gd name="adj3" fmla="val 16667"/>
            </a:avLst>
          </a:prstGeom>
          <a:solidFill>
            <a:sysClr val="window" lastClr="FFFFFF"/>
          </a:solidFill>
          <a:ln w="19050" cap="flat" cmpd="sng" algn="ctr">
            <a:solidFill>
              <a:srgbClr val="E9713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楷体"/>
                <a:cs typeface="+mn-cs"/>
              </a:rPr>
              <a:t>通过本节课的学习，你有哪些收获？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74937" y="176645"/>
            <a:ext cx="23930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25963" y="3021132"/>
            <a:ext cx="9340074" cy="8157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/>
                <a:cs typeface="Arial" panose="020B0604020202020204" pitchFamily="34" charset="0"/>
              </a:rPr>
              <a:t>见“状元成才路”系列丛书对应课时作业。</a:t>
            </a:r>
            <a:endParaRPr lang="zh-CN" altLang="en-US" sz="7200" b="1" dirty="0">
              <a:solidFill>
                <a:prstClr val="black"/>
              </a:solidFill>
              <a:latin typeface="Arial" panose="020B0604020202020204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" y="1032"/>
            <a:ext cx="12179259" cy="6855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" y="0"/>
            <a:ext cx="12179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74937" y="176645"/>
            <a:ext cx="23930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情境导入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AE6DAC-8897-236A-FD48-72286A6A269D}"/>
              </a:ext>
            </a:extLst>
          </p:cNvPr>
          <p:cNvSpPr txBox="1"/>
          <p:nvPr/>
        </p:nvSpPr>
        <p:spPr>
          <a:xfrm>
            <a:off x="605546" y="1073470"/>
            <a:ext cx="99100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231F20"/>
                </a:solidFill>
                <a:effectLst/>
                <a:latin typeface="+mn-ea"/>
              </a:rPr>
              <a:t>你能在生活中找到哪些与时间有关的事情？</a:t>
            </a:r>
            <a:endParaRPr lang="zh-CN" altLang="en-US" sz="4400" b="1" dirty="0">
              <a:latin typeface="+mn-ea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54FF967-D7A4-D2B0-F71F-AFD659C196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9793" y="1630919"/>
            <a:ext cx="1711613" cy="204739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31E21A1-CC79-56FF-8F20-3A520FD129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3578" y="3118538"/>
            <a:ext cx="1585608" cy="1784203"/>
          </a:xfrm>
          <a:prstGeom prst="rect">
            <a:avLst/>
          </a:prstGeom>
        </p:spPr>
      </p:pic>
      <p:sp>
        <p:nvSpPr>
          <p:cNvPr id="10" name="AutoShape 27">
            <a:extLst>
              <a:ext uri="{FF2B5EF4-FFF2-40B4-BE49-F238E27FC236}">
                <a16:creationId xmlns:a16="http://schemas.microsoft.com/office/drawing/2014/main" id="{D7B1398D-B395-E5B3-C7B9-CD02BCB7E08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3443591" y="2122004"/>
            <a:ext cx="5755179" cy="646331"/>
          </a:xfrm>
          <a:prstGeom prst="wedgeRoundRectCallout">
            <a:avLst>
              <a:gd name="adj1" fmla="val -57503"/>
              <a:gd name="adj2" fmla="val 34592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我每天晚上大约睡 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10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个小时。</a:t>
            </a:r>
          </a:p>
        </p:txBody>
      </p:sp>
      <p:sp>
        <p:nvSpPr>
          <p:cNvPr id="12" name="AutoShape 27">
            <a:extLst>
              <a:ext uri="{FF2B5EF4-FFF2-40B4-BE49-F238E27FC236}">
                <a16:creationId xmlns:a16="http://schemas.microsoft.com/office/drawing/2014/main" id="{C20B74F0-C151-904B-8DCE-A9161A773CBC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668027" y="3256707"/>
            <a:ext cx="4507503" cy="646331"/>
          </a:xfrm>
          <a:prstGeom prst="wedgeRoundRectCallout">
            <a:avLst>
              <a:gd name="adj1" fmla="val 58080"/>
              <a:gd name="adj2" fmla="val 43604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我跑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50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米大约用了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9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秒。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60F9182-0D52-4B62-B37E-7FD9292340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25997" y="4391410"/>
            <a:ext cx="1790966" cy="1865455"/>
          </a:xfrm>
          <a:prstGeom prst="rect">
            <a:avLst/>
          </a:prstGeom>
        </p:spPr>
      </p:pic>
      <p:sp>
        <p:nvSpPr>
          <p:cNvPr id="5" name="AutoShape 27">
            <a:extLst>
              <a:ext uri="{FF2B5EF4-FFF2-40B4-BE49-F238E27FC236}">
                <a16:creationId xmlns:a16="http://schemas.microsoft.com/office/drawing/2014/main" id="{37062C2C-F8F3-8BA4-F6DE-B01E5A9340BF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3443591" y="4391410"/>
            <a:ext cx="4507502" cy="646331"/>
          </a:xfrm>
          <a:prstGeom prst="wedgeRoundRectCallout">
            <a:avLst>
              <a:gd name="adj1" fmla="val -60093"/>
              <a:gd name="adj2" fmla="val 36097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我到校的时间是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8:20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0C144E5-5CB8-EBD3-991F-95F6B12D44E2}"/>
              </a:ext>
            </a:extLst>
          </p:cNvPr>
          <p:cNvSpPr txBox="1"/>
          <p:nvPr/>
        </p:nvSpPr>
        <p:spPr>
          <a:xfrm>
            <a:off x="644863" y="632294"/>
            <a:ext cx="7477733" cy="6688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231F20"/>
                </a:solidFill>
                <a:effectLst/>
                <a:latin typeface="+mn-ea"/>
              </a:rPr>
              <a:t>时间与生活</a:t>
            </a:r>
            <a:r>
              <a:rPr lang="zh-CN" altLang="en-US" sz="3600" b="1" dirty="0">
                <a:solidFill>
                  <a:srgbClr val="231F20"/>
                </a:solidFill>
                <a:latin typeface="+mn-ea"/>
              </a:rPr>
              <a:t>息息相关，无处不在。</a:t>
            </a:r>
            <a:endParaRPr lang="zh-CN" altLang="en-US" sz="3600" b="1" dirty="0">
              <a:solidFill>
                <a:srgbClr val="231F20"/>
              </a:solidFill>
              <a:effectLst/>
              <a:latin typeface="+mn-ea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DF3D4EEC-A34A-A3F5-A807-39380DF2E650}"/>
              </a:ext>
            </a:extLst>
          </p:cNvPr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12961190"/>
              </p:ext>
            </p:extLst>
          </p:nvPr>
        </p:nvGraphicFramePr>
        <p:xfrm>
          <a:off x="4520313" y="1545913"/>
          <a:ext cx="7114373" cy="4543607"/>
        </p:xfrm>
        <a:graphic>
          <a:graphicData uri="http://schemas.openxmlformats.org/drawingml/2006/table">
            <a:tbl>
              <a:tblPr firstRow="1" bandRow="1"/>
              <a:tblGrid>
                <a:gridCol w="868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608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84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823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endParaRPr lang="zh-CN" altLang="en-US" sz="2800" dirty="0">
                        <a:latin typeface="+mn-lt"/>
                        <a:ea typeface="+mj-ea"/>
                        <a:sym typeface="DongTian" panose="02020603050405020304" pitchFamily="18" charset="0"/>
                      </a:endParaRPr>
                    </a:p>
                  </a:txBody>
                  <a:tcPr marL="60662" marR="60662" marT="30331" marB="30331" anchor="ctr">
                    <a:lnL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9F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dirty="0">
                          <a:latin typeface="+mn-lt"/>
                          <a:ea typeface="+mj-ea"/>
                          <a:sym typeface="DongTian" panose="02020603050405020304" pitchFamily="18" charset="0"/>
                        </a:rPr>
                        <a:t>时间</a:t>
                      </a:r>
                    </a:p>
                  </a:txBody>
                  <a:tcPr marL="60662" marR="60662" marT="30331" marB="30331" anchor="ctr">
                    <a:lnL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9F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dirty="0">
                          <a:latin typeface="+mn-lt"/>
                          <a:ea typeface="+mj-ea"/>
                          <a:sym typeface="DongTian" panose="02020603050405020304" pitchFamily="18" charset="0"/>
                        </a:rPr>
                        <a:t>事情</a:t>
                      </a:r>
                    </a:p>
                  </a:txBody>
                  <a:tcPr marL="60662" marR="60662" marT="30331" marB="30331" anchor="ctr">
                    <a:lnL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9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8233">
                <a:tc rowSpan="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dirty="0">
                          <a:latin typeface="+mn-lt"/>
                          <a:ea typeface="+mj-ea"/>
                          <a:sym typeface="DongTian" panose="02020603050405020304" pitchFamily="18" charset="0"/>
                        </a:rPr>
                        <a:t>上</a:t>
                      </a:r>
                    </a:p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dirty="0">
                          <a:latin typeface="+mn-lt"/>
                          <a:ea typeface="+mj-ea"/>
                          <a:sym typeface="DongTian" panose="02020603050405020304" pitchFamily="18" charset="0"/>
                        </a:rPr>
                        <a:t>午</a:t>
                      </a:r>
                    </a:p>
                  </a:txBody>
                  <a:tcPr marL="73488" marR="73488" marT="36744" marB="36744" anchor="ctr">
                    <a:lnL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dirty="0">
                          <a:latin typeface="+mn-lt"/>
                          <a:ea typeface="+mj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8:20</a:t>
                      </a:r>
                    </a:p>
                  </a:txBody>
                  <a:tcPr marL="60662" marR="60662" marT="30331" marB="30331" anchor="ctr">
                    <a:lnL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dirty="0">
                          <a:latin typeface="+mn-lt"/>
                          <a:ea typeface="+mj-ea"/>
                          <a:sym typeface="DongTian" panose="02020603050405020304" pitchFamily="18" charset="0"/>
                        </a:rPr>
                        <a:t>学生到校</a:t>
                      </a:r>
                    </a:p>
                  </a:txBody>
                  <a:tcPr marL="60662" marR="60662" marT="30331" marB="30331" anchor="ctr">
                    <a:lnL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823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dirty="0">
                          <a:latin typeface="+mn-lt"/>
                          <a:ea typeface="+mj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8</a:t>
                      </a:r>
                      <a:r>
                        <a:rPr lang="en-US" altLang="zh-CN" sz="2800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:</a:t>
                      </a:r>
                      <a:r>
                        <a:rPr lang="en-US" altLang="zh-CN" sz="2800" dirty="0">
                          <a:latin typeface="+mn-lt"/>
                          <a:ea typeface="+mj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30—9</a:t>
                      </a:r>
                      <a:r>
                        <a:rPr lang="en-US" altLang="zh-CN" sz="2800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:</a:t>
                      </a:r>
                      <a:r>
                        <a:rPr lang="en-US" altLang="zh-CN" sz="2800" dirty="0">
                          <a:latin typeface="+mn-lt"/>
                          <a:ea typeface="+mj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10</a:t>
                      </a:r>
                    </a:p>
                  </a:txBody>
                  <a:tcPr marL="60662" marR="60662" marT="30331" marB="30331" anchor="ctr">
                    <a:lnL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dirty="0">
                          <a:latin typeface="+mn-lt"/>
                          <a:ea typeface="+mj-ea"/>
                          <a:sym typeface="DongTian" panose="02020603050405020304" pitchFamily="18" charset="0"/>
                        </a:rPr>
                        <a:t>第一节课</a:t>
                      </a:r>
                    </a:p>
                  </a:txBody>
                  <a:tcPr marL="60662" marR="60662" marT="30331" marB="30331" anchor="ctr">
                    <a:lnL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823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dirty="0">
                          <a:latin typeface="+mn-lt"/>
                          <a:ea typeface="+mj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9</a:t>
                      </a:r>
                      <a:r>
                        <a:rPr lang="en-US" altLang="zh-CN" sz="2800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:</a:t>
                      </a:r>
                      <a:r>
                        <a:rPr lang="en-US" altLang="zh-CN" sz="2800" dirty="0">
                          <a:latin typeface="+mn-lt"/>
                          <a:ea typeface="+mj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20—10</a:t>
                      </a:r>
                      <a:r>
                        <a:rPr lang="en-US" altLang="zh-CN" sz="2800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:</a:t>
                      </a:r>
                      <a:r>
                        <a:rPr lang="en-US" altLang="zh-CN" sz="2800" dirty="0">
                          <a:latin typeface="+mn-lt"/>
                          <a:ea typeface="+mj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00</a:t>
                      </a:r>
                    </a:p>
                  </a:txBody>
                  <a:tcPr marL="60662" marR="60662" marT="30331" marB="30331" anchor="ctr">
                    <a:lnL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dirty="0">
                          <a:latin typeface="+mn-lt"/>
                          <a:ea typeface="+mj-ea"/>
                          <a:sym typeface="DongTian" panose="02020603050405020304" pitchFamily="18" charset="0"/>
                        </a:rPr>
                        <a:t>第二节课</a:t>
                      </a:r>
                    </a:p>
                  </a:txBody>
                  <a:tcPr marL="60662" marR="60662" marT="30331" marB="30331" anchor="ctr">
                    <a:lnL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7420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dirty="0">
                          <a:latin typeface="+mn-lt"/>
                          <a:ea typeface="+mj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10</a:t>
                      </a:r>
                      <a:r>
                        <a:rPr lang="en-US" altLang="zh-CN" sz="2800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:</a:t>
                      </a:r>
                      <a:r>
                        <a:rPr lang="en-US" altLang="zh-CN" sz="2800" dirty="0">
                          <a:latin typeface="+mn-lt"/>
                          <a:ea typeface="+mj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00—10</a:t>
                      </a:r>
                      <a:r>
                        <a:rPr lang="en-US" altLang="zh-CN" sz="2800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:</a:t>
                      </a:r>
                      <a:r>
                        <a:rPr lang="en-US" altLang="zh-CN" sz="2800" dirty="0">
                          <a:latin typeface="+mn-lt"/>
                          <a:ea typeface="+mj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30</a:t>
                      </a:r>
                    </a:p>
                  </a:txBody>
                  <a:tcPr marL="60662" marR="60662" marT="30331" marB="30331" anchor="ctr">
                    <a:lnL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dirty="0">
                          <a:latin typeface="+mn-lt"/>
                          <a:ea typeface="+mj-ea"/>
                          <a:sym typeface="DongTian" panose="02020603050405020304" pitchFamily="18" charset="0"/>
                        </a:rPr>
                        <a:t>大课间活动</a:t>
                      </a:r>
                    </a:p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dirty="0">
                          <a:latin typeface="+mn-lt"/>
                          <a:ea typeface="+mj-ea"/>
                          <a:sym typeface="DongTian" panose="02020603050405020304" pitchFamily="18" charset="0"/>
                        </a:rPr>
                        <a:t>（含眼操、课间操）</a:t>
                      </a:r>
                    </a:p>
                  </a:txBody>
                  <a:tcPr marL="60662" marR="60662" marT="30331" marB="30331" anchor="ctr">
                    <a:lnL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823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dirty="0">
                          <a:latin typeface="+mn-lt"/>
                          <a:ea typeface="+mj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10</a:t>
                      </a:r>
                      <a:r>
                        <a:rPr lang="en-US" altLang="zh-CN" sz="2800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:</a:t>
                      </a:r>
                      <a:r>
                        <a:rPr lang="en-US" altLang="zh-CN" sz="2800" dirty="0">
                          <a:latin typeface="+mn-lt"/>
                          <a:ea typeface="+mj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30—11</a:t>
                      </a:r>
                      <a:r>
                        <a:rPr lang="en-US" altLang="zh-CN" sz="2800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:</a:t>
                      </a:r>
                      <a:r>
                        <a:rPr lang="en-US" altLang="zh-CN" sz="2800" dirty="0">
                          <a:latin typeface="+mn-lt"/>
                          <a:ea typeface="+mj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10</a:t>
                      </a:r>
                    </a:p>
                  </a:txBody>
                  <a:tcPr marL="60662" marR="60662" marT="30331" marB="30331" anchor="ctr">
                    <a:lnL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dirty="0">
                          <a:latin typeface="+mn-lt"/>
                          <a:ea typeface="+mj-ea"/>
                          <a:sym typeface="DongTian" panose="02020603050405020304" pitchFamily="18" charset="0"/>
                        </a:rPr>
                        <a:t>第三节课</a:t>
                      </a:r>
                    </a:p>
                  </a:txBody>
                  <a:tcPr marL="60662" marR="60662" marT="30331" marB="30331" anchor="ctr">
                    <a:lnL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823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dirty="0">
                          <a:latin typeface="+mn-lt"/>
                          <a:ea typeface="+mj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11</a:t>
                      </a:r>
                      <a:r>
                        <a:rPr lang="en-US" altLang="zh-CN" sz="2800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:</a:t>
                      </a:r>
                      <a:r>
                        <a:rPr lang="en-US" altLang="zh-CN" sz="2800" dirty="0">
                          <a:latin typeface="+mn-lt"/>
                          <a:ea typeface="+mj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20—12</a:t>
                      </a:r>
                      <a:r>
                        <a:rPr lang="en-US" altLang="zh-CN" sz="2800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:</a:t>
                      </a:r>
                      <a:r>
                        <a:rPr lang="en-US" altLang="zh-CN" sz="2800" dirty="0">
                          <a:latin typeface="+mn-lt"/>
                          <a:ea typeface="+mj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00</a:t>
                      </a:r>
                    </a:p>
                  </a:txBody>
                  <a:tcPr marL="60662" marR="60662" marT="30331" marB="30331" anchor="ctr">
                    <a:lnL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dirty="0">
                          <a:latin typeface="+mn-lt"/>
                          <a:ea typeface="+mj-ea"/>
                          <a:sym typeface="DongTian" panose="02020603050405020304" pitchFamily="18" charset="0"/>
                        </a:rPr>
                        <a:t>第四节课</a:t>
                      </a:r>
                    </a:p>
                  </a:txBody>
                  <a:tcPr marL="60662" marR="60662" marT="30331" marB="30331" anchor="ctr">
                    <a:lnL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248347A6-7AED-1070-4F72-8052DCC4933D}"/>
              </a:ext>
            </a:extLst>
          </p:cNvPr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947054500"/>
              </p:ext>
            </p:extLst>
          </p:nvPr>
        </p:nvGraphicFramePr>
        <p:xfrm>
          <a:off x="557314" y="2220888"/>
          <a:ext cx="3685068" cy="2633215"/>
        </p:xfrm>
        <a:graphic>
          <a:graphicData uri="http://schemas.openxmlformats.org/drawingml/2006/table">
            <a:tbl>
              <a:tblPr firstRow="1" bandRow="1"/>
              <a:tblGrid>
                <a:gridCol w="1842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25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266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dirty="0">
                          <a:latin typeface="+mn-lt"/>
                          <a:ea typeface="+mj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事情</a:t>
                      </a:r>
                    </a:p>
                  </a:txBody>
                  <a:tcPr marL="73488" marR="73488" marT="36744" marB="36744" anchor="ctr">
                    <a:lnL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9FE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dirty="0">
                          <a:latin typeface="+mn-lt"/>
                          <a:ea typeface="+mj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需要时间</a:t>
                      </a:r>
                    </a:p>
                  </a:txBody>
                  <a:tcPr marL="73488" marR="73488" marT="36744" marB="36744" anchor="ctr">
                    <a:lnL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0F9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66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 dirty="0">
                          <a:latin typeface="+mn-lt"/>
                          <a:ea typeface="+mj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50</a:t>
                      </a:r>
                      <a:r>
                        <a:rPr lang="en-US" altLang="zh-CN" sz="2800" dirty="0">
                          <a:latin typeface="+mn-lt"/>
                          <a:ea typeface="+mj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 </a:t>
                      </a:r>
                      <a:r>
                        <a:rPr lang="zh-CN" altLang="en-US" sz="2800" dirty="0">
                          <a:latin typeface="+mn-lt"/>
                          <a:ea typeface="+mj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米跑</a:t>
                      </a:r>
                    </a:p>
                  </a:txBody>
                  <a:tcPr marL="73488" marR="73488" marT="36744" marB="36744" anchor="ctr">
                    <a:lnL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 dirty="0">
                          <a:latin typeface="+mn-lt"/>
                          <a:ea typeface="+mj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11</a:t>
                      </a:r>
                      <a:r>
                        <a:rPr lang="en-US" altLang="zh-CN" sz="2800" dirty="0">
                          <a:latin typeface="+mn-lt"/>
                          <a:ea typeface="+mj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 </a:t>
                      </a:r>
                      <a:r>
                        <a:rPr lang="zh-CN" altLang="en-US" sz="2800" dirty="0">
                          <a:latin typeface="+mn-lt"/>
                          <a:ea typeface="+mj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秒</a:t>
                      </a:r>
                    </a:p>
                  </a:txBody>
                  <a:tcPr marL="73488" marR="73488" marT="36744" marB="36744" anchor="ctr">
                    <a:lnL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66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dirty="0">
                          <a:latin typeface="+mn-lt"/>
                          <a:ea typeface="+mj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一千米跑</a:t>
                      </a:r>
                    </a:p>
                  </a:txBody>
                  <a:tcPr marL="73488" marR="73488" marT="36744" marB="36744" anchor="ctr">
                    <a:lnL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 dirty="0">
                          <a:latin typeface="+mn-lt"/>
                          <a:ea typeface="+mj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3</a:t>
                      </a:r>
                      <a:r>
                        <a:rPr lang="en-US" altLang="zh-CN" sz="2800" dirty="0">
                          <a:latin typeface="+mn-lt"/>
                          <a:ea typeface="+mj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 </a:t>
                      </a:r>
                      <a:r>
                        <a:rPr lang="zh-CN" altLang="en-US" sz="2800" dirty="0">
                          <a:latin typeface="+mn-lt"/>
                          <a:ea typeface="+mj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分 </a:t>
                      </a:r>
                      <a:r>
                        <a:rPr lang="en-US" altLang="zh-CN" sz="2800" b="1" dirty="0">
                          <a:latin typeface="+mn-lt"/>
                          <a:ea typeface="+mj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50</a:t>
                      </a:r>
                      <a:r>
                        <a:rPr lang="zh-CN" altLang="en-US" sz="2800" b="1" dirty="0">
                          <a:latin typeface="+mn-lt"/>
                          <a:ea typeface="+mj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 </a:t>
                      </a:r>
                      <a:r>
                        <a:rPr lang="zh-CN" altLang="en-US" sz="2800" dirty="0">
                          <a:latin typeface="+mn-lt"/>
                          <a:ea typeface="+mj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秒</a:t>
                      </a:r>
                    </a:p>
                  </a:txBody>
                  <a:tcPr marL="73488" marR="73488" marT="36744" marB="36744" anchor="ctr">
                    <a:lnL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66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800" dirty="0">
                          <a:latin typeface="+mn-lt"/>
                          <a:ea typeface="+mj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马拉松</a:t>
                      </a:r>
                    </a:p>
                  </a:txBody>
                  <a:tcPr marL="73488" marR="73488" marT="36744" marB="36744" anchor="ctr">
                    <a:lnL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800" b="1" dirty="0">
                          <a:latin typeface="+mn-lt"/>
                          <a:ea typeface="+mj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3</a:t>
                      </a:r>
                      <a:r>
                        <a:rPr lang="en-US" altLang="zh-CN" sz="2800" dirty="0">
                          <a:latin typeface="+mn-lt"/>
                          <a:ea typeface="+mj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 </a:t>
                      </a:r>
                      <a:r>
                        <a:rPr lang="zh-CN" altLang="en-US" sz="2800" dirty="0">
                          <a:latin typeface="+mn-lt"/>
                          <a:ea typeface="+mj-ea"/>
                          <a:cs typeface="Times New Roman" panose="02020603050405020304" pitchFamily="18" charset="0"/>
                          <a:sym typeface="DongTian" panose="02020603050405020304" pitchFamily="18" charset="0"/>
                        </a:rPr>
                        <a:t>小时</a:t>
                      </a:r>
                    </a:p>
                  </a:txBody>
                  <a:tcPr marL="73488" marR="73488" marT="36744" marB="36744" anchor="ctr">
                    <a:lnL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66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  <a:buNone/>
                      </a:pPr>
                      <a:endParaRPr lang="zh-CN" altLang="en-US" sz="2800" dirty="0">
                        <a:latin typeface="+mn-lt"/>
                        <a:ea typeface="+mj-ea"/>
                        <a:cs typeface="Times New Roman" panose="02020603050405020304" pitchFamily="18" charset="0"/>
                        <a:sym typeface="DongTian" panose="02020603050405020304" pitchFamily="18" charset="0"/>
                      </a:endParaRPr>
                    </a:p>
                  </a:txBody>
                  <a:tcPr marL="73488" marR="73488" marT="36744" marB="36744" anchor="ctr">
                    <a:lnL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  <a:buNone/>
                      </a:pPr>
                      <a:endParaRPr lang="zh-CN" altLang="en-US" sz="2800" dirty="0">
                        <a:latin typeface="+mn-lt"/>
                        <a:ea typeface="+mj-ea"/>
                        <a:cs typeface="Times New Roman" panose="02020603050405020304" pitchFamily="18" charset="0"/>
                        <a:sym typeface="DongTian" panose="02020603050405020304" pitchFamily="18" charset="0"/>
                      </a:endParaRPr>
                    </a:p>
                  </a:txBody>
                  <a:tcPr marL="73488" marR="73488" marT="36744" marB="36744" anchor="ctr">
                    <a:lnL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9BD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50694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74937" y="176645"/>
            <a:ext cx="23930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探索新知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546090" y="5017651"/>
            <a:ext cx="11099820" cy="9340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01:00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00:59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00:58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00:57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00:56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00:55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00:54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00:53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00:52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00:51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00:50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00:49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00:48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00:47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00:46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00:45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00:44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00:43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00:42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00:41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00:40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00:39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00:38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00:37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00:36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00:35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00:34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00:33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00:32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00:31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00:30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00:29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00:28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00:27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00:26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00:25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00:24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00:23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00:22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00:21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00:20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00:19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00:18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00:17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00:16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00:15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00:14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00:13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00:12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00:11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00:10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00:09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00:08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00:07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00:06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00:05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00:04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00:03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00:02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00:01</a:t>
            </a:r>
          </a:p>
          <a:p>
            <a:pPr algn="ctr">
              <a:lnSpc>
                <a:spcPts val="0"/>
              </a:lnSpc>
            </a:pPr>
            <a:r>
              <a:rPr lang="en-US" altLang="zh-CN" sz="28700" dirty="0">
                <a:solidFill>
                  <a:srgbClr val="007A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00:00</a:t>
            </a:r>
          </a:p>
        </p:txBody>
      </p:sp>
      <p:pic>
        <p:nvPicPr>
          <p:cNvPr id="3" name="晚安夜空 (钢琴曲)">
            <a:hlinkClick r:id="" action="ppaction://media"/>
            <a:extLst>
              <a:ext uri="{FF2B5EF4-FFF2-40B4-BE49-F238E27FC236}">
                <a16:creationId xmlns:a16="http://schemas.microsoft.com/office/drawing/2014/main" id="{25BE639B-532C-DB96-5CDA-455146A75E5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40541.9375"/>
                  <p14:fade out="1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5199" y="5540527"/>
            <a:ext cx="822324" cy="82232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9F43D44-5EA1-A382-B5D6-2C38C85F7F78}"/>
              </a:ext>
            </a:extLst>
          </p:cNvPr>
          <p:cNvSpPr txBox="1"/>
          <p:nvPr/>
        </p:nvSpPr>
        <p:spPr>
          <a:xfrm>
            <a:off x="475199" y="937109"/>
            <a:ext cx="2293296" cy="8254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EE1D2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活动一：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BF353ED-5A79-5357-66B9-B5E74F7CE234}"/>
              </a:ext>
            </a:extLst>
          </p:cNvPr>
          <p:cNvSpPr txBox="1"/>
          <p:nvPr/>
        </p:nvSpPr>
        <p:spPr>
          <a:xfrm>
            <a:off x="2327748" y="1116197"/>
            <a:ext cx="1004624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n-cs"/>
              </a:rPr>
              <a:t>试一试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1</a:t>
            </a: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分钟</a:t>
            </a: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n-cs"/>
              </a:rPr>
              <a:t>能做些什么，把结果记录下来。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0"/>
                            </p:stCondLst>
                            <p:childTnLst>
                              <p:par>
                                <p:cTn id="5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7000"/>
                            </p:stCondLst>
                            <p:childTnLst>
                              <p:par>
                                <p:cTn id="5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9000"/>
                            </p:stCondLst>
                            <p:childTnLst>
                              <p:par>
                                <p:cTn id="6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1000"/>
                            </p:stCondLst>
                            <p:childTnLst>
                              <p:par>
                                <p:cTn id="6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000"/>
                            </p:stCondLst>
                            <p:childTnLst>
                              <p:par>
                                <p:cTn id="7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3000"/>
                            </p:stCondLst>
                            <p:childTnLst>
                              <p:par>
                                <p:cTn id="7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000"/>
                            </p:stCondLst>
                            <p:childTnLst>
                              <p:par>
                                <p:cTn id="7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0"/>
                            </p:stCondLst>
                            <p:childTnLst>
                              <p:par>
                                <p:cTn id="8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6000"/>
                            </p:stCondLst>
                            <p:childTnLst>
                              <p:par>
                                <p:cTn id="8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7000"/>
                            </p:stCondLst>
                            <p:childTnLst>
                              <p:par>
                                <p:cTn id="8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8000"/>
                            </p:stCondLst>
                            <p:childTnLst>
                              <p:par>
                                <p:cTn id="8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9000"/>
                            </p:stCondLst>
                            <p:childTnLst>
                              <p:par>
                                <p:cTn id="9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0000"/>
                            </p:stCondLst>
                            <p:childTnLst>
                              <p:par>
                                <p:cTn id="9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1000"/>
                            </p:stCondLst>
                            <p:childTnLst>
                              <p:par>
                                <p:cTn id="9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000"/>
                            </p:stCondLst>
                            <p:childTnLst>
                              <p:par>
                                <p:cTn id="10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33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4000"/>
                            </p:stCondLst>
                            <p:childTnLst>
                              <p:par>
                                <p:cTn id="10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34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0"/>
                            </p:stCondLst>
                            <p:childTnLst>
                              <p:par>
                                <p:cTn id="11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35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36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7000"/>
                            </p:stCondLst>
                            <p:childTnLst>
                              <p:par>
                                <p:cTn id="11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37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8000"/>
                            </p:stCondLst>
                            <p:childTnLst>
                              <p:par>
                                <p:cTn id="11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38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39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0000"/>
                            </p:stCondLst>
                            <p:childTnLst>
                              <p:par>
                                <p:cTn id="12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4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1000"/>
                            </p:stCondLst>
                            <p:childTnLst>
                              <p:par>
                                <p:cTn id="12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41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42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3000"/>
                            </p:stCondLst>
                            <p:childTnLst>
                              <p:par>
                                <p:cTn id="13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43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44000"/>
                            </p:stCondLst>
                            <p:childTnLst>
                              <p:par>
                                <p:cTn id="13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44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5000"/>
                            </p:stCondLst>
                            <p:childTnLst>
                              <p:par>
                                <p:cTn id="14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45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46000"/>
                            </p:stCondLst>
                            <p:childTnLst>
                              <p:par>
                                <p:cTn id="14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46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7000"/>
                            </p:stCondLst>
                            <p:childTnLst>
                              <p:par>
                                <p:cTn id="1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47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8000"/>
                            </p:stCondLst>
                            <p:childTnLst>
                              <p:par>
                                <p:cTn id="14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48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49000"/>
                            </p:stCondLst>
                            <p:childTnLst>
                              <p:par>
                                <p:cTn id="15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49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00"/>
                            </p:stCondLst>
                            <p:childTnLst>
                              <p:par>
                                <p:cTn id="15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5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1000"/>
                            </p:stCondLst>
                            <p:childTnLst>
                              <p:par>
                                <p:cTn id="15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51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2000"/>
                            </p:stCondLst>
                            <p:childTnLst>
                              <p:par>
                                <p:cTn id="16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52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3000"/>
                            </p:stCondLst>
                            <p:childTnLst>
                              <p:par>
                                <p:cTn id="16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53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4000"/>
                            </p:stCondLst>
                            <p:childTnLst>
                              <p:par>
                                <p:cTn id="16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54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5000"/>
                            </p:stCondLst>
                            <p:childTnLst>
                              <p:par>
                                <p:cTn id="17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55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6000"/>
                            </p:stCondLst>
                            <p:childTnLst>
                              <p:par>
                                <p:cTn id="17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56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7000"/>
                            </p:stCondLst>
                            <p:childTnLst>
                              <p:par>
                                <p:cTn id="17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57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8000"/>
                            </p:stCondLst>
                            <p:childTnLst>
                              <p:par>
                                <p:cTn id="17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58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59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60000"/>
                            </p:stCondLst>
                            <p:childTnLst>
                              <p:par>
                                <p:cTn id="18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6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1" dur="60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9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0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1EE1F4F-30B1-76B7-0EA6-31F25B0A4C40}"/>
              </a:ext>
            </a:extLst>
          </p:cNvPr>
          <p:cNvSpPr txBox="1"/>
          <p:nvPr/>
        </p:nvSpPr>
        <p:spPr>
          <a:xfrm>
            <a:off x="475199" y="937109"/>
            <a:ext cx="2293296" cy="8254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EE1D2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活动一：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3654DF-E169-43DB-1845-7B3866074F4B}"/>
              </a:ext>
            </a:extLst>
          </p:cNvPr>
          <p:cNvSpPr txBox="1"/>
          <p:nvPr/>
        </p:nvSpPr>
        <p:spPr>
          <a:xfrm>
            <a:off x="2327748" y="1116197"/>
            <a:ext cx="1004624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n-cs"/>
              </a:rPr>
              <a:t>试一试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1</a:t>
            </a: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j-ea"/>
                <a:cs typeface="+mn-cs"/>
              </a:rPr>
              <a:t>分钟</a:t>
            </a: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n-cs"/>
              </a:rPr>
              <a:t>能做些什么，把结果记录下来。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922D02D-C428-D587-7A7D-EA6952778342}"/>
              </a:ext>
            </a:extLst>
          </p:cNvPr>
          <p:cNvSpPr txBox="1"/>
          <p:nvPr/>
        </p:nvSpPr>
        <p:spPr>
          <a:xfrm>
            <a:off x="1274937" y="176645"/>
            <a:ext cx="23930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探索新知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018" y="2019438"/>
            <a:ext cx="1469736" cy="2081305"/>
          </a:xfrm>
          <a:prstGeom prst="rect">
            <a:avLst/>
          </a:prstGeom>
        </p:spPr>
      </p:pic>
      <p:sp>
        <p:nvSpPr>
          <p:cNvPr id="6" name="AutoShape 27"/>
          <p:cNvSpPr>
            <a:spLocks noChangeArrowheads="1"/>
          </p:cNvSpPr>
          <p:nvPr/>
        </p:nvSpPr>
        <p:spPr bwMode="auto">
          <a:xfrm flipH="1">
            <a:off x="2443973" y="2019438"/>
            <a:ext cx="3071610" cy="1230075"/>
          </a:xfrm>
          <a:prstGeom prst="wedgeRoundRectCallout">
            <a:avLst>
              <a:gd name="adj1" fmla="val 63643"/>
              <a:gd name="adj2" fmla="val 26372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我的脉搏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分钟跳了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88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次。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83919" y="2048743"/>
            <a:ext cx="1970063" cy="2052000"/>
          </a:xfrm>
          <a:prstGeom prst="rect">
            <a:avLst/>
          </a:prstGeom>
        </p:spPr>
      </p:pic>
      <p:sp>
        <p:nvSpPr>
          <p:cNvPr id="7" name="AutoShape 27"/>
          <p:cNvSpPr>
            <a:spLocks noChangeArrowheads="1"/>
          </p:cNvSpPr>
          <p:nvPr/>
        </p:nvSpPr>
        <p:spPr bwMode="auto">
          <a:xfrm flipH="1">
            <a:off x="6442042" y="2136169"/>
            <a:ext cx="2517133" cy="1230075"/>
          </a:xfrm>
          <a:prstGeom prst="wedgeRoundRectCallout">
            <a:avLst>
              <a:gd name="adj1" fmla="val -66733"/>
              <a:gd name="adj2" fmla="val 24790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我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分钟能跳绳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99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次。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5414" y="4201136"/>
            <a:ext cx="1678559" cy="2007859"/>
          </a:xfrm>
          <a:prstGeom prst="rect">
            <a:avLst/>
          </a:prstGeom>
        </p:spPr>
      </p:pic>
      <p:sp>
        <p:nvSpPr>
          <p:cNvPr id="25" name="AutoShape 27"/>
          <p:cNvSpPr>
            <a:spLocks noChangeArrowheads="1"/>
          </p:cNvSpPr>
          <p:nvPr/>
        </p:nvSpPr>
        <p:spPr bwMode="auto">
          <a:xfrm flipH="1">
            <a:off x="2471464" y="3491975"/>
            <a:ext cx="3258766" cy="1882920"/>
          </a:xfrm>
          <a:prstGeom prst="wedgeRoundRectCallout">
            <a:avLst>
              <a:gd name="adj1" fmla="val 61291"/>
              <a:gd name="adj2" fmla="val 34575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新闻联播播音员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分钟能念大约三百个字。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6698" y="4310656"/>
            <a:ext cx="1738674" cy="1956440"/>
          </a:xfrm>
          <a:prstGeom prst="rect">
            <a:avLst/>
          </a:prstGeom>
        </p:spPr>
      </p:pic>
      <p:sp>
        <p:nvSpPr>
          <p:cNvPr id="29" name="AutoShape 27"/>
          <p:cNvSpPr>
            <a:spLocks noChangeArrowheads="1"/>
          </p:cNvSpPr>
          <p:nvPr/>
        </p:nvSpPr>
        <p:spPr bwMode="auto">
          <a:xfrm flipH="1">
            <a:off x="6176090" y="3781061"/>
            <a:ext cx="2896513" cy="1882920"/>
          </a:xfrm>
          <a:prstGeom prst="wedgeRoundRectCallout">
            <a:avLst>
              <a:gd name="adj1" fmla="val -67405"/>
              <a:gd name="adj2" fmla="val 32539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蜂鸟的心脏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分钟大约跳动六百次。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5" grpId="0" animBg="1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C717D5B-E181-1CA7-A8EE-F7E771172CDA}"/>
              </a:ext>
            </a:extLst>
          </p:cNvPr>
          <p:cNvSpPr txBox="1"/>
          <p:nvPr/>
        </p:nvSpPr>
        <p:spPr>
          <a:xfrm>
            <a:off x="440177" y="608137"/>
            <a:ext cx="91448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+mj-ea"/>
                <a:ea typeface="+mj-ea"/>
              </a:rPr>
              <a:t>在短短的一分钟世界在发生什么变化？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9A913EA-8EF0-28B0-1AC5-4745776A92BB}"/>
              </a:ext>
            </a:extLst>
          </p:cNvPr>
          <p:cNvSpPr txBox="1"/>
          <p:nvPr/>
        </p:nvSpPr>
        <p:spPr>
          <a:xfrm>
            <a:off x="4881292" y="6065197"/>
            <a:ext cx="2429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点击图片播放视频</a:t>
            </a:r>
          </a:p>
        </p:txBody>
      </p:sp>
      <p:pic>
        <p:nvPicPr>
          <p:cNvPr id="8" name="1分钟">
            <a:hlinkClick r:id="" action="ppaction://media"/>
            <a:extLst>
              <a:ext uri="{FF2B5EF4-FFF2-40B4-BE49-F238E27FC236}">
                <a16:creationId xmlns:a16="http://schemas.microsoft.com/office/drawing/2014/main" id="{3F8C382B-17A5-E6C8-3123-61CE245842C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61609" y="1392637"/>
            <a:ext cx="9068780" cy="4534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3D7C692-FE28-7858-B321-71CD5C337B05}"/>
              </a:ext>
            </a:extLst>
          </p:cNvPr>
          <p:cNvSpPr txBox="1"/>
          <p:nvPr/>
        </p:nvSpPr>
        <p:spPr>
          <a:xfrm>
            <a:off x="440177" y="929149"/>
            <a:ext cx="91448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+mj-ea"/>
                <a:ea typeface="+mj-ea"/>
              </a:rPr>
              <a:t>在短短的一分钟全世界都在发生变化。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FF1E01-55B1-8218-A26A-ABE1A84CA9F4}"/>
              </a:ext>
            </a:extLst>
          </p:cNvPr>
          <p:cNvSpPr txBox="1"/>
          <p:nvPr/>
        </p:nvSpPr>
        <p:spPr>
          <a:xfrm>
            <a:off x="440177" y="1698114"/>
            <a:ext cx="10454802" cy="414773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>
                <a:latin typeface="+mj-ea"/>
                <a:ea typeface="+mj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dirty="0">
                <a:latin typeface="+mn-lt"/>
              </a:rPr>
              <a:t>一分钟，会有</a:t>
            </a:r>
            <a:r>
              <a:rPr lang="en-US" altLang="zh-CN" b="1" dirty="0">
                <a:solidFill>
                  <a:srgbClr val="EE1D23"/>
                </a:solidFill>
                <a:latin typeface="+mn-lt"/>
              </a:rPr>
              <a:t>55</a:t>
            </a:r>
            <a:r>
              <a:rPr lang="zh-CN" altLang="en-US" dirty="0">
                <a:solidFill>
                  <a:srgbClr val="EE1D23"/>
                </a:solidFill>
                <a:latin typeface="+mn-lt"/>
              </a:rPr>
              <a:t>架</a:t>
            </a:r>
            <a:r>
              <a:rPr lang="zh-CN" altLang="en-US" dirty="0">
                <a:latin typeface="+mn-lt"/>
              </a:rPr>
              <a:t>飞机起飞；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+mn-lt"/>
              </a:rPr>
              <a:t>一分钟，我们会眨眼</a:t>
            </a:r>
            <a:r>
              <a:rPr lang="en-US" altLang="zh-CN" b="1" dirty="0">
                <a:solidFill>
                  <a:srgbClr val="EE1D23"/>
                </a:solidFill>
                <a:latin typeface="+mn-lt"/>
              </a:rPr>
              <a:t>12</a:t>
            </a:r>
            <a:r>
              <a:rPr lang="zh-CN" altLang="en-US" dirty="0">
                <a:solidFill>
                  <a:srgbClr val="EE1D23"/>
                </a:solidFill>
                <a:latin typeface="+mn-lt"/>
              </a:rPr>
              <a:t>次</a:t>
            </a:r>
            <a:r>
              <a:rPr lang="zh-CN" altLang="en-US" dirty="0">
                <a:latin typeface="+mn-lt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+mn-lt"/>
              </a:rPr>
              <a:t>一分钟，有</a:t>
            </a:r>
            <a:r>
              <a:rPr lang="en-US" altLang="zh-CN" b="1" dirty="0">
                <a:solidFill>
                  <a:srgbClr val="EE1D23"/>
                </a:solidFill>
                <a:latin typeface="+mn-lt"/>
              </a:rPr>
              <a:t>255</a:t>
            </a:r>
            <a:r>
              <a:rPr lang="zh-CN" altLang="en-US" dirty="0">
                <a:solidFill>
                  <a:srgbClr val="EE1D23"/>
                </a:solidFill>
                <a:latin typeface="+mn-lt"/>
              </a:rPr>
              <a:t>个</a:t>
            </a:r>
            <a:r>
              <a:rPr lang="zh-CN" altLang="en-US" dirty="0">
                <a:latin typeface="+mn-lt"/>
              </a:rPr>
              <a:t>孩子出生；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+mn-lt"/>
              </a:rPr>
              <a:t>一分钟，铅笔厂生产</a:t>
            </a:r>
            <a:r>
              <a:rPr lang="en-US" altLang="zh-CN" b="1" dirty="0">
                <a:solidFill>
                  <a:srgbClr val="EE1D23"/>
                </a:solidFill>
                <a:latin typeface="+mn-lt"/>
              </a:rPr>
              <a:t>1600</a:t>
            </a:r>
            <a:r>
              <a:rPr lang="zh-CN" altLang="en-US" dirty="0">
                <a:solidFill>
                  <a:srgbClr val="EE1D23"/>
                </a:solidFill>
                <a:latin typeface="+mn-lt"/>
              </a:rPr>
              <a:t>支</a:t>
            </a:r>
            <a:r>
              <a:rPr lang="zh-CN" altLang="en-US" dirty="0">
                <a:latin typeface="+mn-lt"/>
              </a:rPr>
              <a:t>铅笔；</a:t>
            </a:r>
            <a:endParaRPr lang="en-US" altLang="zh-CN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+mn-lt"/>
              </a:rPr>
              <a:t>……</a:t>
            </a:r>
            <a:endParaRPr lang="zh-CN" altLang="en-US" b="1" dirty="0">
              <a:latin typeface="+mn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D7225727-7534-1743-5DC4-75668ED2385D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2928" y="578660"/>
            <a:ext cx="5700681" cy="5700681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026ABB97-BBE0-415A-10D1-C026E7AD9CCE}"/>
              </a:ext>
            </a:extLst>
          </p:cNvPr>
          <p:cNvGrpSpPr>
            <a:grpSpLocks/>
          </p:cNvGrpSpPr>
          <p:nvPr/>
        </p:nvGrpSpPr>
        <p:grpSpPr>
          <a:xfrm>
            <a:off x="3676809" y="1458940"/>
            <a:ext cx="32917" cy="3940121"/>
            <a:chOff x="8638320" y="1274445"/>
            <a:chExt cx="36000" cy="4309110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9C3FA132-082F-1F9E-B6FF-4E843731D162}"/>
                </a:ext>
              </a:extLst>
            </p:cNvPr>
            <p:cNvSpPr>
              <a:spLocks/>
            </p:cNvSpPr>
            <p:nvPr/>
          </p:nvSpPr>
          <p:spPr>
            <a:xfrm>
              <a:off x="8638320" y="1274445"/>
              <a:ext cx="36000" cy="2154555"/>
            </a:xfrm>
            <a:custGeom>
              <a:avLst/>
              <a:gdLst>
                <a:gd name="connsiteX0" fmla="*/ 18000 w 36000"/>
                <a:gd name="connsiteY0" fmla="*/ 0 h 2154555"/>
                <a:gd name="connsiteX1" fmla="*/ 36000 w 36000"/>
                <a:gd name="connsiteY1" fmla="*/ 249555 h 2154555"/>
                <a:gd name="connsiteX2" fmla="*/ 36000 w 36000"/>
                <a:gd name="connsiteY2" fmla="*/ 2154555 h 2154555"/>
                <a:gd name="connsiteX3" fmla="*/ 0 w 36000"/>
                <a:gd name="connsiteY3" fmla="*/ 2154555 h 2154555"/>
                <a:gd name="connsiteX4" fmla="*/ 0 w 36000"/>
                <a:gd name="connsiteY4" fmla="*/ 249555 h 215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0" h="2154555">
                  <a:moveTo>
                    <a:pt x="18000" y="0"/>
                  </a:moveTo>
                  <a:lnTo>
                    <a:pt x="36000" y="249555"/>
                  </a:lnTo>
                  <a:lnTo>
                    <a:pt x="36000" y="2154555"/>
                  </a:lnTo>
                  <a:lnTo>
                    <a:pt x="0" y="2154555"/>
                  </a:lnTo>
                  <a:lnTo>
                    <a:pt x="0" y="24955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CBB969C9-71E0-F73E-5D89-C2FC8AE30D16}"/>
                </a:ext>
              </a:extLst>
            </p:cNvPr>
            <p:cNvSpPr>
              <a:spLocks/>
            </p:cNvSpPr>
            <p:nvPr/>
          </p:nvSpPr>
          <p:spPr>
            <a:xfrm flipH="1" flipV="1">
              <a:off x="8638320" y="3429000"/>
              <a:ext cx="36000" cy="2154555"/>
            </a:xfrm>
            <a:custGeom>
              <a:avLst/>
              <a:gdLst>
                <a:gd name="connsiteX0" fmla="*/ 18000 w 36000"/>
                <a:gd name="connsiteY0" fmla="*/ 0 h 2154555"/>
                <a:gd name="connsiteX1" fmla="*/ 36000 w 36000"/>
                <a:gd name="connsiteY1" fmla="*/ 249555 h 2154555"/>
                <a:gd name="connsiteX2" fmla="*/ 36000 w 36000"/>
                <a:gd name="connsiteY2" fmla="*/ 2154555 h 2154555"/>
                <a:gd name="connsiteX3" fmla="*/ 0 w 36000"/>
                <a:gd name="connsiteY3" fmla="*/ 2154555 h 2154555"/>
                <a:gd name="connsiteX4" fmla="*/ 0 w 36000"/>
                <a:gd name="connsiteY4" fmla="*/ 249555 h 215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0" h="2154555">
                  <a:moveTo>
                    <a:pt x="18000" y="0"/>
                  </a:moveTo>
                  <a:lnTo>
                    <a:pt x="36000" y="249555"/>
                  </a:lnTo>
                  <a:lnTo>
                    <a:pt x="36000" y="2154555"/>
                  </a:lnTo>
                  <a:lnTo>
                    <a:pt x="0" y="2154555"/>
                  </a:lnTo>
                  <a:lnTo>
                    <a:pt x="0" y="249555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5C6843F0-5844-8A96-77B2-EE7D837C6999}"/>
              </a:ext>
            </a:extLst>
          </p:cNvPr>
          <p:cNvGrpSpPr>
            <a:grpSpLocks/>
          </p:cNvGrpSpPr>
          <p:nvPr/>
        </p:nvGrpSpPr>
        <p:grpSpPr>
          <a:xfrm rot="360000">
            <a:off x="3676809" y="1458940"/>
            <a:ext cx="32917" cy="3940121"/>
            <a:chOff x="8638320" y="1274445"/>
            <a:chExt cx="36000" cy="4309110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6A20B49-8475-B79C-008B-77814522D627}"/>
                </a:ext>
              </a:extLst>
            </p:cNvPr>
            <p:cNvSpPr>
              <a:spLocks/>
            </p:cNvSpPr>
            <p:nvPr/>
          </p:nvSpPr>
          <p:spPr>
            <a:xfrm>
              <a:off x="8638320" y="1274445"/>
              <a:ext cx="36000" cy="2154555"/>
            </a:xfrm>
            <a:custGeom>
              <a:avLst/>
              <a:gdLst>
                <a:gd name="connsiteX0" fmla="*/ 18000 w 36000"/>
                <a:gd name="connsiteY0" fmla="*/ 0 h 2154555"/>
                <a:gd name="connsiteX1" fmla="*/ 36000 w 36000"/>
                <a:gd name="connsiteY1" fmla="*/ 249555 h 2154555"/>
                <a:gd name="connsiteX2" fmla="*/ 36000 w 36000"/>
                <a:gd name="connsiteY2" fmla="*/ 2154555 h 2154555"/>
                <a:gd name="connsiteX3" fmla="*/ 0 w 36000"/>
                <a:gd name="connsiteY3" fmla="*/ 2154555 h 2154555"/>
                <a:gd name="connsiteX4" fmla="*/ 0 w 36000"/>
                <a:gd name="connsiteY4" fmla="*/ 249555 h 215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0" h="2154555">
                  <a:moveTo>
                    <a:pt x="18000" y="0"/>
                  </a:moveTo>
                  <a:lnTo>
                    <a:pt x="36000" y="249555"/>
                  </a:lnTo>
                  <a:lnTo>
                    <a:pt x="36000" y="2154555"/>
                  </a:lnTo>
                  <a:lnTo>
                    <a:pt x="0" y="2154555"/>
                  </a:lnTo>
                  <a:lnTo>
                    <a:pt x="0" y="24955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BBBF8C22-2DE3-F1D2-F869-100C61568812}"/>
                </a:ext>
              </a:extLst>
            </p:cNvPr>
            <p:cNvSpPr>
              <a:spLocks/>
            </p:cNvSpPr>
            <p:nvPr/>
          </p:nvSpPr>
          <p:spPr>
            <a:xfrm flipH="1" flipV="1">
              <a:off x="8638320" y="3429000"/>
              <a:ext cx="36000" cy="2154555"/>
            </a:xfrm>
            <a:custGeom>
              <a:avLst/>
              <a:gdLst>
                <a:gd name="connsiteX0" fmla="*/ 18000 w 36000"/>
                <a:gd name="connsiteY0" fmla="*/ 0 h 2154555"/>
                <a:gd name="connsiteX1" fmla="*/ 36000 w 36000"/>
                <a:gd name="connsiteY1" fmla="*/ 249555 h 2154555"/>
                <a:gd name="connsiteX2" fmla="*/ 36000 w 36000"/>
                <a:gd name="connsiteY2" fmla="*/ 2154555 h 2154555"/>
                <a:gd name="connsiteX3" fmla="*/ 0 w 36000"/>
                <a:gd name="connsiteY3" fmla="*/ 2154555 h 2154555"/>
                <a:gd name="connsiteX4" fmla="*/ 0 w 36000"/>
                <a:gd name="connsiteY4" fmla="*/ 249555 h 215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0" h="2154555">
                  <a:moveTo>
                    <a:pt x="18000" y="0"/>
                  </a:moveTo>
                  <a:lnTo>
                    <a:pt x="36000" y="249555"/>
                  </a:lnTo>
                  <a:lnTo>
                    <a:pt x="36000" y="2154555"/>
                  </a:lnTo>
                  <a:lnTo>
                    <a:pt x="0" y="2154555"/>
                  </a:lnTo>
                  <a:lnTo>
                    <a:pt x="0" y="249555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0F263A1-0669-3BB6-D582-7038E32A74C5}"/>
              </a:ext>
            </a:extLst>
          </p:cNvPr>
          <p:cNvGrpSpPr>
            <a:grpSpLocks/>
          </p:cNvGrpSpPr>
          <p:nvPr/>
        </p:nvGrpSpPr>
        <p:grpSpPr>
          <a:xfrm>
            <a:off x="3628660" y="1997990"/>
            <a:ext cx="129215" cy="2862020"/>
            <a:chOff x="8585662" y="1863977"/>
            <a:chExt cx="141316" cy="3130046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77FB701E-2C2B-D70C-6AA8-A5D3554BBEAE}"/>
                </a:ext>
              </a:extLst>
            </p:cNvPr>
            <p:cNvSpPr>
              <a:spLocks/>
            </p:cNvSpPr>
            <p:nvPr/>
          </p:nvSpPr>
          <p:spPr>
            <a:xfrm>
              <a:off x="8585662" y="1863977"/>
              <a:ext cx="141316" cy="1565023"/>
            </a:xfrm>
            <a:custGeom>
              <a:avLst/>
              <a:gdLst>
                <a:gd name="connsiteX0" fmla="*/ 71116 w 141316"/>
                <a:gd name="connsiteY0" fmla="*/ 0 h 1565023"/>
                <a:gd name="connsiteX1" fmla="*/ 139122 w 141316"/>
                <a:gd name="connsiteY1" fmla="*/ 181993 h 1565023"/>
                <a:gd name="connsiteX2" fmla="*/ 141316 w 141316"/>
                <a:gd name="connsiteY2" fmla="*/ 181993 h 1565023"/>
                <a:gd name="connsiteX3" fmla="*/ 141316 w 141316"/>
                <a:gd name="connsiteY3" fmla="*/ 187865 h 1565023"/>
                <a:gd name="connsiteX4" fmla="*/ 141316 w 141316"/>
                <a:gd name="connsiteY4" fmla="*/ 1565023 h 1565023"/>
                <a:gd name="connsiteX5" fmla="*/ 0 w 141316"/>
                <a:gd name="connsiteY5" fmla="*/ 1565023 h 1565023"/>
                <a:gd name="connsiteX6" fmla="*/ 0 w 141316"/>
                <a:gd name="connsiteY6" fmla="*/ 181993 h 1565023"/>
                <a:gd name="connsiteX7" fmla="*/ 3110 w 141316"/>
                <a:gd name="connsiteY7" fmla="*/ 181993 h 1565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316" h="1565023">
                  <a:moveTo>
                    <a:pt x="71116" y="0"/>
                  </a:moveTo>
                  <a:lnTo>
                    <a:pt x="139122" y="181993"/>
                  </a:lnTo>
                  <a:lnTo>
                    <a:pt x="141316" y="181993"/>
                  </a:lnTo>
                  <a:lnTo>
                    <a:pt x="141316" y="187865"/>
                  </a:lnTo>
                  <a:lnTo>
                    <a:pt x="141316" y="1565023"/>
                  </a:lnTo>
                  <a:lnTo>
                    <a:pt x="0" y="1565023"/>
                  </a:lnTo>
                  <a:lnTo>
                    <a:pt x="0" y="181993"/>
                  </a:lnTo>
                  <a:lnTo>
                    <a:pt x="3110" y="181993"/>
                  </a:lnTo>
                  <a:close/>
                </a:path>
              </a:pathLst>
            </a:custGeom>
            <a:solidFill>
              <a:srgbClr val="007AB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E33651DC-F3D3-98B7-BF58-9ABDC80A3939}"/>
                </a:ext>
              </a:extLst>
            </p:cNvPr>
            <p:cNvSpPr>
              <a:spLocks/>
            </p:cNvSpPr>
            <p:nvPr/>
          </p:nvSpPr>
          <p:spPr>
            <a:xfrm flipV="1">
              <a:off x="8585662" y="3429000"/>
              <a:ext cx="141316" cy="1565023"/>
            </a:xfrm>
            <a:custGeom>
              <a:avLst/>
              <a:gdLst>
                <a:gd name="connsiteX0" fmla="*/ 71116 w 141316"/>
                <a:gd name="connsiteY0" fmla="*/ 0 h 1565023"/>
                <a:gd name="connsiteX1" fmla="*/ 139122 w 141316"/>
                <a:gd name="connsiteY1" fmla="*/ 181993 h 1565023"/>
                <a:gd name="connsiteX2" fmla="*/ 141316 w 141316"/>
                <a:gd name="connsiteY2" fmla="*/ 181993 h 1565023"/>
                <a:gd name="connsiteX3" fmla="*/ 141316 w 141316"/>
                <a:gd name="connsiteY3" fmla="*/ 187865 h 1565023"/>
                <a:gd name="connsiteX4" fmla="*/ 141316 w 141316"/>
                <a:gd name="connsiteY4" fmla="*/ 1565023 h 1565023"/>
                <a:gd name="connsiteX5" fmla="*/ 0 w 141316"/>
                <a:gd name="connsiteY5" fmla="*/ 1565023 h 1565023"/>
                <a:gd name="connsiteX6" fmla="*/ 0 w 141316"/>
                <a:gd name="connsiteY6" fmla="*/ 181993 h 1565023"/>
                <a:gd name="connsiteX7" fmla="*/ 3110 w 141316"/>
                <a:gd name="connsiteY7" fmla="*/ 181993 h 1565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316" h="1565023">
                  <a:moveTo>
                    <a:pt x="71116" y="0"/>
                  </a:moveTo>
                  <a:lnTo>
                    <a:pt x="139122" y="181993"/>
                  </a:lnTo>
                  <a:lnTo>
                    <a:pt x="141316" y="181993"/>
                  </a:lnTo>
                  <a:lnTo>
                    <a:pt x="141316" y="187865"/>
                  </a:lnTo>
                  <a:lnTo>
                    <a:pt x="141316" y="1565023"/>
                  </a:lnTo>
                  <a:lnTo>
                    <a:pt x="0" y="1565023"/>
                  </a:lnTo>
                  <a:lnTo>
                    <a:pt x="0" y="181993"/>
                  </a:lnTo>
                  <a:lnTo>
                    <a:pt x="3110" y="181993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59AF8A4-AE0F-FA13-EE35-420014B85A08}"/>
              </a:ext>
            </a:extLst>
          </p:cNvPr>
          <p:cNvGrpSpPr>
            <a:grpSpLocks/>
          </p:cNvGrpSpPr>
          <p:nvPr/>
        </p:nvGrpSpPr>
        <p:grpSpPr>
          <a:xfrm rot="12600000">
            <a:off x="3610975" y="2565117"/>
            <a:ext cx="164587" cy="1727766"/>
            <a:chOff x="8566320" y="2484215"/>
            <a:chExt cx="180000" cy="1889570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CF2D4A0D-A3CF-4547-4500-BB9FB2BBB06F}"/>
                </a:ext>
              </a:extLst>
            </p:cNvPr>
            <p:cNvSpPr>
              <a:spLocks/>
            </p:cNvSpPr>
            <p:nvPr/>
          </p:nvSpPr>
          <p:spPr>
            <a:xfrm>
              <a:off x="8566320" y="2484215"/>
              <a:ext cx="180000" cy="944785"/>
            </a:xfrm>
            <a:custGeom>
              <a:avLst/>
              <a:gdLst>
                <a:gd name="connsiteX0" fmla="*/ 90000 w 180000"/>
                <a:gd name="connsiteY0" fmla="*/ 0 h 944785"/>
                <a:gd name="connsiteX1" fmla="*/ 180000 w 180000"/>
                <a:gd name="connsiteY1" fmla="*/ 187865 h 944785"/>
                <a:gd name="connsiteX2" fmla="*/ 179878 w 180000"/>
                <a:gd name="connsiteY2" fmla="*/ 188120 h 944785"/>
                <a:gd name="connsiteX3" fmla="*/ 179878 w 180000"/>
                <a:gd name="connsiteY3" fmla="*/ 944785 h 944785"/>
                <a:gd name="connsiteX4" fmla="*/ 0 w 180000"/>
                <a:gd name="connsiteY4" fmla="*/ 944785 h 944785"/>
                <a:gd name="connsiteX5" fmla="*/ 0 w 180000"/>
                <a:gd name="connsiteY5" fmla="*/ 187865 h 944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000" h="944785">
                  <a:moveTo>
                    <a:pt x="90000" y="0"/>
                  </a:moveTo>
                  <a:lnTo>
                    <a:pt x="180000" y="187865"/>
                  </a:lnTo>
                  <a:lnTo>
                    <a:pt x="179878" y="188120"/>
                  </a:lnTo>
                  <a:lnTo>
                    <a:pt x="179878" y="944785"/>
                  </a:lnTo>
                  <a:lnTo>
                    <a:pt x="0" y="944785"/>
                  </a:lnTo>
                  <a:lnTo>
                    <a:pt x="0" y="187865"/>
                  </a:lnTo>
                  <a:close/>
                </a:path>
              </a:pathLst>
            </a:custGeom>
            <a:solidFill>
              <a:srgbClr val="EE1D2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88AB70D5-C66B-B9A4-76BE-D608BB78E6DF}"/>
                </a:ext>
              </a:extLst>
            </p:cNvPr>
            <p:cNvSpPr>
              <a:spLocks/>
            </p:cNvSpPr>
            <p:nvPr/>
          </p:nvSpPr>
          <p:spPr>
            <a:xfrm flipV="1">
              <a:off x="8566320" y="3429000"/>
              <a:ext cx="180000" cy="944785"/>
            </a:xfrm>
            <a:custGeom>
              <a:avLst/>
              <a:gdLst>
                <a:gd name="connsiteX0" fmla="*/ 90000 w 180000"/>
                <a:gd name="connsiteY0" fmla="*/ 0 h 944785"/>
                <a:gd name="connsiteX1" fmla="*/ 180000 w 180000"/>
                <a:gd name="connsiteY1" fmla="*/ 187865 h 944785"/>
                <a:gd name="connsiteX2" fmla="*/ 179878 w 180000"/>
                <a:gd name="connsiteY2" fmla="*/ 188120 h 944785"/>
                <a:gd name="connsiteX3" fmla="*/ 179878 w 180000"/>
                <a:gd name="connsiteY3" fmla="*/ 944785 h 944785"/>
                <a:gd name="connsiteX4" fmla="*/ 0 w 180000"/>
                <a:gd name="connsiteY4" fmla="*/ 944785 h 944785"/>
                <a:gd name="connsiteX5" fmla="*/ 0 w 180000"/>
                <a:gd name="connsiteY5" fmla="*/ 187865 h 944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000" h="944785">
                  <a:moveTo>
                    <a:pt x="90000" y="0"/>
                  </a:moveTo>
                  <a:lnTo>
                    <a:pt x="180000" y="187865"/>
                  </a:lnTo>
                  <a:lnTo>
                    <a:pt x="179878" y="188120"/>
                  </a:lnTo>
                  <a:lnTo>
                    <a:pt x="179878" y="944785"/>
                  </a:lnTo>
                  <a:lnTo>
                    <a:pt x="0" y="944785"/>
                  </a:lnTo>
                  <a:lnTo>
                    <a:pt x="0" y="187865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18D5E060-C6BB-3BF4-BE97-CCF9FCBF5977}"/>
              </a:ext>
            </a:extLst>
          </p:cNvPr>
          <p:cNvGrpSpPr>
            <a:grpSpLocks/>
          </p:cNvGrpSpPr>
          <p:nvPr/>
        </p:nvGrpSpPr>
        <p:grpSpPr>
          <a:xfrm>
            <a:off x="3504681" y="3240413"/>
            <a:ext cx="377174" cy="377174"/>
            <a:chOff x="8450072" y="3222752"/>
            <a:chExt cx="412496" cy="412496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9654731D-DC41-A373-AEAB-8EB023C2012A}"/>
                </a:ext>
              </a:extLst>
            </p:cNvPr>
            <p:cNvSpPr>
              <a:spLocks/>
            </p:cNvSpPr>
            <p:nvPr/>
          </p:nvSpPr>
          <p:spPr>
            <a:xfrm>
              <a:off x="8450072" y="3222752"/>
              <a:ext cx="412496" cy="412496"/>
            </a:xfrm>
            <a:prstGeom prst="ellipse">
              <a:avLst/>
            </a:prstGeom>
            <a:solidFill>
              <a:srgbClr val="B5DEC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3D972F93-D304-050F-96F2-1B2402284EEC}"/>
                </a:ext>
              </a:extLst>
            </p:cNvPr>
            <p:cNvSpPr>
              <a:spLocks/>
            </p:cNvSpPr>
            <p:nvPr/>
          </p:nvSpPr>
          <p:spPr>
            <a:xfrm>
              <a:off x="8506778" y="3279458"/>
              <a:ext cx="299085" cy="299085"/>
            </a:xfrm>
            <a:prstGeom prst="ellipse">
              <a:avLst/>
            </a:prstGeom>
            <a:solidFill>
              <a:srgbClr val="FAE7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矩形 2">
            <a:extLst>
              <a:ext uri="{FF2B5EF4-FFF2-40B4-BE49-F238E27FC236}">
                <a16:creationId xmlns:a16="http://schemas.microsoft.com/office/drawing/2014/main" id="{BB1E9CCD-485F-B940-B4C6-B91DF744F7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0465" y="1176228"/>
            <a:ext cx="593153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钟表“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嘀嗒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”一声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36" name="TextBox 3">
            <a:extLst>
              <a:ext uri="{FF2B5EF4-FFF2-40B4-BE49-F238E27FC236}">
                <a16:creationId xmlns:a16="http://schemas.microsoft.com/office/drawing/2014/main" id="{A8A8E183-1614-1E2A-1379-BB3A1BDCE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78150" y="1157429"/>
            <a:ext cx="128397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秒</a:t>
            </a: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1DD5C372-6B25-96D0-DA19-582BCB2EF7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9740" y="4361756"/>
            <a:ext cx="1862459" cy="2001538"/>
          </a:xfrm>
          <a:prstGeom prst="rect">
            <a:avLst/>
          </a:prstGeom>
        </p:spPr>
      </p:pic>
      <p:sp>
        <p:nvSpPr>
          <p:cNvPr id="38" name="AutoShape 27">
            <a:extLst>
              <a:ext uri="{FF2B5EF4-FFF2-40B4-BE49-F238E27FC236}">
                <a16:creationId xmlns:a16="http://schemas.microsoft.com/office/drawing/2014/main" id="{D8DEC123-62EE-CF03-7A05-A9273D92061D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858259" y="2641290"/>
            <a:ext cx="4064959" cy="1301946"/>
          </a:xfrm>
          <a:prstGeom prst="wedgeRoundRectCallout">
            <a:avLst>
              <a:gd name="adj1" fmla="val -34427"/>
              <a:gd name="adj2" fmla="val 89085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这么短的时间，你能做什么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? 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试一试。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A5BDB0F-4345-26CA-B559-D82CCBA388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00" y="860370"/>
            <a:ext cx="1469736" cy="2081305"/>
          </a:xfrm>
          <a:prstGeom prst="rect">
            <a:avLst/>
          </a:prstGeom>
        </p:spPr>
      </p:pic>
      <p:sp>
        <p:nvSpPr>
          <p:cNvPr id="3" name="AutoShape 27">
            <a:extLst>
              <a:ext uri="{FF2B5EF4-FFF2-40B4-BE49-F238E27FC236}">
                <a16:creationId xmlns:a16="http://schemas.microsoft.com/office/drawing/2014/main" id="{0F11867D-40AE-480D-7576-C80D47472839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473155" y="860370"/>
            <a:ext cx="3071610" cy="1230075"/>
          </a:xfrm>
          <a:prstGeom prst="wedgeRoundRectCallout">
            <a:avLst>
              <a:gd name="adj1" fmla="val 63643"/>
              <a:gd name="adj2" fmla="val 26372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钟表“嘀嗒”一声是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秒。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70BF8EE-7450-509E-8EF0-6D09906F9D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03374" y="1473335"/>
            <a:ext cx="1970063" cy="2052000"/>
          </a:xfrm>
          <a:prstGeom prst="rect">
            <a:avLst/>
          </a:prstGeom>
        </p:spPr>
      </p:pic>
      <p:sp>
        <p:nvSpPr>
          <p:cNvPr id="5" name="AutoShape 27">
            <a:extLst>
              <a:ext uri="{FF2B5EF4-FFF2-40B4-BE49-F238E27FC236}">
                <a16:creationId xmlns:a16="http://schemas.microsoft.com/office/drawing/2014/main" id="{3E58F792-FA3C-9142-148A-37BF709DF39A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096000" y="1045195"/>
            <a:ext cx="3097646" cy="1230075"/>
          </a:xfrm>
          <a:prstGeom prst="wedgeRoundRectCallout">
            <a:avLst>
              <a:gd name="adj1" fmla="val -62337"/>
              <a:gd name="adj2" fmla="val 3744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我眨一次眼睛用时大约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秒。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58EC39C-343D-D6DD-70FA-0690A036C17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73155" y="2421012"/>
            <a:ext cx="1846415" cy="2208645"/>
          </a:xfrm>
          <a:prstGeom prst="rect">
            <a:avLst/>
          </a:prstGeom>
        </p:spPr>
      </p:pic>
      <p:sp>
        <p:nvSpPr>
          <p:cNvPr id="7" name="AutoShape 27">
            <a:extLst>
              <a:ext uri="{FF2B5EF4-FFF2-40B4-BE49-F238E27FC236}">
                <a16:creationId xmlns:a16="http://schemas.microsoft.com/office/drawing/2014/main" id="{F49FECDD-C768-9C7F-8200-D08E0D9AE0AA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4421512" y="2829305"/>
            <a:ext cx="3348975" cy="701393"/>
          </a:xfrm>
          <a:prstGeom prst="wedgeRoundRectCallout">
            <a:avLst>
              <a:gd name="adj1" fmla="val 61291"/>
              <a:gd name="adj2" fmla="val 34575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4000"/>
              </a:lnSpc>
            </a:pP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秒的时间真短！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7931545-A5ED-30FD-92BB-5E8B194198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9489" y="4708575"/>
            <a:ext cx="1553948" cy="1479717"/>
          </a:xfrm>
          <a:prstGeom prst="rect">
            <a:avLst/>
          </a:prstGeom>
        </p:spPr>
      </p:pic>
      <p:sp>
        <p:nvSpPr>
          <p:cNvPr id="9" name="AutoShape 27">
            <a:extLst>
              <a:ext uri="{FF2B5EF4-FFF2-40B4-BE49-F238E27FC236}">
                <a16:creationId xmlns:a16="http://schemas.microsoft.com/office/drawing/2014/main" id="{D86B8A68-B60B-4F3D-91CE-C6BD22D962A8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18563" y="4833397"/>
            <a:ext cx="9091248" cy="1230075"/>
          </a:xfrm>
          <a:prstGeom prst="wedgeRoundRectCallout">
            <a:avLst>
              <a:gd name="adj1" fmla="val -56559"/>
              <a:gd name="adj2" fmla="val 9764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4000"/>
              </a:lnSpc>
            </a:pP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秒虽然很短，但抢险急救时要争分夺秒。例如，消防员能在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15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秒内用挂钩梯从地面爬至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楼。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580*348"/>
  <p:tag name="TABLE_ENDDRAG_RECT" val="232*139*580*34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299*166"/>
  <p:tag name="TABLE_ENDDRAG_RECT" val="144*195*299*16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</TotalTime>
  <Words>562</Words>
  <Application>Microsoft Office PowerPoint</Application>
  <PresentationFormat>宽屏</PresentationFormat>
  <Paragraphs>142</Paragraphs>
  <Slides>17</Slides>
  <Notes>0</Notes>
  <HiddenSlides>0</HiddenSlides>
  <MMClips>4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黑体</vt:lpstr>
      <vt:lpstr>楷体</vt:lpstr>
      <vt:lpstr>宋体</vt:lpstr>
      <vt:lpstr>微软雅黑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Q</cp:lastModifiedBy>
  <cp:revision>47</cp:revision>
  <dcterms:created xsi:type="dcterms:W3CDTF">2025-11-22T02:15:00Z</dcterms:created>
  <dcterms:modified xsi:type="dcterms:W3CDTF">2025-12-09T08:44:24Z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2DF0E03A117948EA8381DB155C221E2C_12</vt:lpwstr>
  </property>
  <property fmtid="{D5CDD505-2E9C-101B-9397-08002B2CF9AE}" pid="3" name="KSOProductBuildVer">
    <vt:lpwstr>2052-12.8.2.17838</vt:lpwstr>
  </property>
</Properties>
</file>