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74" r:id="rId6"/>
    <p:sldId id="386" r:id="rId7"/>
    <p:sldId id="385" r:id="rId8"/>
    <p:sldId id="387" r:id="rId9"/>
    <p:sldId id="388" r:id="rId10"/>
    <p:sldId id="390" r:id="rId11"/>
    <p:sldId id="391" r:id="rId12"/>
    <p:sldId id="392" r:id="rId13"/>
    <p:sldId id="380" r:id="rId14"/>
    <p:sldId id="394" r:id="rId15"/>
    <p:sldId id="395" r:id="rId16"/>
    <p:sldId id="396" r:id="rId17"/>
    <p:sldId id="277" r:id="rId18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1A1F"/>
    <a:srgbClr val="4368AA"/>
    <a:srgbClr val="BCEADF"/>
    <a:srgbClr val="FFFFF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3" autoAdjust="0"/>
    <p:restoredTop sz="95238" autoAdjust="0"/>
  </p:normalViewPr>
  <p:slideViewPr>
    <p:cSldViewPr showGuides="1">
      <p:cViewPr varScale="1">
        <p:scale>
          <a:sx n="98" d="100"/>
          <a:sy n="98" d="100"/>
        </p:scale>
        <p:origin x="96" y="882"/>
      </p:cViewPr>
      <p:guideLst>
        <p:guide orient="horz" pos="1632"/>
        <p:guide orient="horz" pos="713"/>
        <p:guide orient="horz" pos="2970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539552" y="1275606"/>
            <a:ext cx="6696744" cy="126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黑体" panose="02010609060101010101" pitchFamily="49" charset="-122"/>
              </a:rPr>
              <a:t>整理和复习</a:t>
            </a:r>
            <a:endParaRPr lang="zh-CN" altLang="en-US" sz="60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9792" y="387822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78234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130631" y="4555298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P39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30862" y="3163905"/>
            <a:ext cx="3292501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×4=32(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141" y="84438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803" y="844380"/>
            <a:ext cx="7386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公园的湖里去年飞来了</a:t>
            </a:r>
            <a:r>
              <a:rPr lang="en-US" altLang="zh-CN" sz="3200" b="1"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只过冬的天鹅。由于生态环境的改善，今年飞来过冬的天鹅数量是去年的</a:t>
            </a:r>
            <a:r>
              <a:rPr lang="en-US" altLang="zh-CN" sz="32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倍。今年飞来过冬的天鹅有多少只？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141" y="84438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1201" y="902324"/>
            <a:ext cx="7283227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小亮星期五写了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个毛笔字，星期六写了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个毛笔字。小亮星期六写的毛笔字是星期五的几倍？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1800" y="2918264"/>
            <a:ext cx="4248472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÷6=3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130631" y="4555298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P39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1311" y="483518"/>
            <a:ext cx="8064896" cy="2111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舞蹈兴趣小组有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名男生，女生人数是男生的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倍。女生有多少人？舞蹈兴趣小组一共有多少人？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舞蹈兴趣小组有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名男生，女生比男生多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名。女生有多少人？舞蹈兴趣小组一共有多少人？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483518"/>
            <a:ext cx="1080120" cy="564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792035"/>
            <a:ext cx="3456384" cy="115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(1)9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×3=27(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  9+27=36(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7721" y="2792035"/>
            <a:ext cx="3456384" cy="1151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(2)9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+18=27(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     9+27=36(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130631" y="4555298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P39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4712" y="449917"/>
            <a:ext cx="7704856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看图补充合适的条件或问题，再解答。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41151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48343" y="2460090"/>
            <a:ext cx="3467444" cy="2259978"/>
            <a:chOff x="395536" y="1279601"/>
            <a:chExt cx="3467444" cy="22599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6" y="1279601"/>
              <a:ext cx="3467444" cy="22599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5157" y="1316939"/>
              <a:ext cx="504056" cy="51413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4913" y="2182945"/>
              <a:ext cx="564543" cy="4889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0103" y="3023748"/>
              <a:ext cx="524218" cy="493974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811109" y="1007391"/>
            <a:ext cx="8153379" cy="1147302"/>
            <a:chOff x="4067943" y="1201618"/>
            <a:chExt cx="8153379" cy="1147302"/>
          </a:xfrm>
        </p:grpSpPr>
        <p:sp>
          <p:nvSpPr>
            <p:cNvPr id="4" name="文本框 3"/>
            <p:cNvSpPr txBox="1"/>
            <p:nvPr/>
          </p:nvSpPr>
          <p:spPr>
            <a:xfrm>
              <a:off x="4067943" y="1201618"/>
              <a:ext cx="8153379" cy="114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 algn="l">
                <a:lnSpc>
                  <a:spcPct val="120000"/>
                </a:lnSpc>
                <a:buAutoNum type="arabicParenBoth"/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有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朵，    是     的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倍。</a:t>
              </a:r>
              <a:r>
                <a:rPr lang="en-US" altLang="zh-CN" sz="3000" b="1">
                  <a:ea typeface="黑体" panose="02010609060101010101" pitchFamily="49" charset="-122"/>
                  <a:cs typeface="Times New Roman" panose="02020603050405020304" pitchFamily="18" charset="0"/>
                </a:rPr>
                <a:t>_____________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marL="514350" indent="-514350" algn="l">
                <a:lnSpc>
                  <a:spcPct val="120000"/>
                </a:lnSpc>
                <a:buAutoNum type="arabicParenBoth" startAt="2"/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 有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朵，</a:t>
              </a:r>
              <a:r>
                <a:rPr 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_____________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。 </a:t>
              </a:r>
              <a:r>
                <a:rPr lang="en-US" altLang="zh-CN" sz="3000" b="1">
                  <a:ea typeface="黑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有多少朵？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0" y="1244930"/>
              <a:ext cx="504056" cy="51413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64288" y="1244930"/>
              <a:ext cx="504056" cy="514137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7873" y="1257531"/>
              <a:ext cx="564543" cy="4889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EFB"/>
                </a:clrFrom>
                <a:clrTo>
                  <a:srgbClr val="FFFEFB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000" y="1830173"/>
              <a:ext cx="504056" cy="51413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409229" y="1794922"/>
              <a:ext cx="524218" cy="49397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896910" y="947367"/>
            <a:ext cx="2229748" cy="593304"/>
            <a:chOff x="4222300" y="1776398"/>
            <a:chExt cx="2229748" cy="59330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22300" y="1860101"/>
              <a:ext cx="515500" cy="446459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4603513" y="1776398"/>
              <a:ext cx="1848535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有多少朵</a:t>
              </a:r>
              <a:endPara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31840" y="1491630"/>
            <a:ext cx="2698537" cy="593304"/>
            <a:chOff x="6049927" y="2337457"/>
            <a:chExt cx="2698537" cy="593304"/>
          </a:xfrm>
        </p:grpSpPr>
        <p:sp>
          <p:nvSpPr>
            <p:cNvPr id="23" name="文本框 22"/>
            <p:cNvSpPr txBox="1"/>
            <p:nvPr/>
          </p:nvSpPr>
          <p:spPr>
            <a:xfrm>
              <a:off x="6452048" y="2337457"/>
              <a:ext cx="2296416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是      的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倍</a:t>
              </a:r>
              <a:endPara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49927" y="2434281"/>
              <a:ext cx="476562" cy="44906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99178" y="2421346"/>
              <a:ext cx="458233" cy="467397"/>
            </a:xfrm>
            <a:prstGeom prst="rect">
              <a:avLst/>
            </a:prstGeom>
          </p:spPr>
        </p:pic>
      </p:grpSp>
      <p:sp>
        <p:nvSpPr>
          <p:cNvPr id="27" name="文本框 26"/>
          <p:cNvSpPr txBox="1"/>
          <p:nvPr/>
        </p:nvSpPr>
        <p:spPr>
          <a:xfrm>
            <a:off x="4823334" y="2940141"/>
            <a:ext cx="3147008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×3=24(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00314" y="3905245"/>
            <a:ext cx="3147008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×5=40(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朵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复习导入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576" y="1203598"/>
            <a:ext cx="7902878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        回顾一下，本单元学习了哪些知识？有什么新的收获？</a:t>
            </a:r>
            <a:endParaRPr lang="en-US" altLang="zh-CN" sz="32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460523"/>
            <a:ext cx="3237844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倍的概念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9562" y="3305289"/>
            <a:ext cx="5244876" cy="1258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”是两个量比较的结果，有几个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份，就是几倍。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02266" y="1368283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984472" y="1372360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15389" y="1797153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97595" y="1797153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79801" y="1797153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62007" y="1797153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79454" y="1209160"/>
            <a:ext cx="1926698" cy="1872208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681790" y="1354591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059832" y="1354591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666601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062645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58689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854733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555776" y="1224266"/>
            <a:ext cx="2620832" cy="1857101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37874" y="1354591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250777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46821" y="1808837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80126" y="1355138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860265" y="1355138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480126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860751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241376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622001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364088" y="1224267"/>
            <a:ext cx="3300458" cy="1857100"/>
          </a:xfrm>
          <a:prstGeom prst="round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40404" y="1355138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002626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383251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20543" y="1355292"/>
            <a:ext cx="360040" cy="360040"/>
          </a:xfrm>
          <a:prstGeom prst="ellipse">
            <a:avLst/>
          </a:prstGeom>
          <a:solidFill>
            <a:srgbClr val="00B05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763877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6770" y="2196028"/>
            <a:ext cx="1872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+mj-lt"/>
                <a:cs typeface="Times New Roman" panose="02020603050405020304" pitchFamily="18" charset="0"/>
              </a:rPr>
              <a:t>红色数量是绿色的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倍</a:t>
            </a:r>
            <a:endParaRPr lang="en-US" sz="2400" b="1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54634" y="2196028"/>
            <a:ext cx="1872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+mj-lt"/>
                <a:cs typeface="Times New Roman" panose="02020603050405020304" pitchFamily="18" charset="0"/>
              </a:rPr>
              <a:t>红色数量是绿色的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倍</a:t>
            </a:r>
            <a:endParaRPr lang="en-US" sz="2400" b="1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97462" y="2211710"/>
            <a:ext cx="18722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+mj-lt"/>
                <a:cs typeface="Times New Roman" panose="02020603050405020304" pitchFamily="18" charset="0"/>
              </a:rPr>
              <a:t>红色数量是绿色的</a:t>
            </a:r>
            <a:r>
              <a:rPr lang="en-US" altLang="zh-CN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倍</a:t>
            </a:r>
            <a:endParaRPr lang="en-US" sz="2400" b="1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47865" y="195486"/>
            <a:ext cx="5165318" cy="863022"/>
            <a:chOff x="3347865" y="195485"/>
            <a:chExt cx="5165318" cy="974437"/>
          </a:xfrm>
        </p:grpSpPr>
        <p:sp>
          <p:nvSpPr>
            <p:cNvPr id="36" name="思想气泡: 云 35"/>
            <p:cNvSpPr/>
            <p:nvPr/>
          </p:nvSpPr>
          <p:spPr>
            <a:xfrm>
              <a:off x="3347865" y="195485"/>
              <a:ext cx="5165318" cy="974437"/>
            </a:xfrm>
            <a:prstGeom prst="cloudCallout">
              <a:avLst>
                <a:gd name="adj1" fmla="val -35560"/>
                <a:gd name="adj2" fmla="val 61893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828200" y="355622"/>
              <a:ext cx="4671781" cy="632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数量不同</a:t>
              </a:r>
              <a:r>
                <a:rPr lang="en-US" altLang="zh-CN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为什么都是</a:t>
              </a:r>
              <a:r>
                <a:rPr lang="en-US" altLang="zh-CN" sz="2800" b="1">
                  <a:latin typeface="+mj-lt"/>
                  <a:cs typeface="Times New Roman" panose="02020603050405020304" pitchFamily="18" charset="0"/>
                </a:rPr>
                <a:t>2</a:t>
              </a:r>
              <a:r>
                <a:rPr lang="zh-CN" altLang="en-US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倍？</a:t>
              </a:r>
              <a:endParaRPr lang="en-US" sz="28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9" name="椭圆 38"/>
          <p:cNvSpPr/>
          <p:nvPr/>
        </p:nvSpPr>
        <p:spPr>
          <a:xfrm>
            <a:off x="8153143" y="1805766"/>
            <a:ext cx="360040" cy="360040"/>
          </a:xfrm>
          <a:prstGeom prst="ellipse">
            <a:avLst/>
          </a:prstGeom>
          <a:solidFill>
            <a:srgbClr val="FF0000"/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endParaRPr 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1600" y="1275606"/>
            <a:ext cx="691276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①什么时候用加、减、乘、除？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460523"/>
            <a:ext cx="3237844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1978446"/>
            <a:ext cx="720080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②如何清晰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地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表示数量之间的倍数关系？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94644" y="4011910"/>
            <a:ext cx="463354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数量关系：和、差、倍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394" y="992727"/>
            <a:ext cx="5677705" cy="261855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3588" y="339502"/>
            <a:ext cx="7416824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的几倍，怎样思考？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9592" y="1851670"/>
            <a:ext cx="1746294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0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线段图</a:t>
            </a:r>
            <a:endParaRPr lang="en-US" sz="3000" b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27542" y="1704021"/>
            <a:ext cx="2520279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÷5=3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63180" y="1176627"/>
            <a:ext cx="5769838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+mj-lt"/>
                <a:cs typeface="Times New Roman" panose="02020603050405020304" pitchFamily="18" charset="0"/>
              </a:rPr>
              <a:t>想：</a:t>
            </a:r>
            <a:r>
              <a:rPr lang="en-US" altLang="zh-CN" sz="2800" b="1">
                <a:latin typeface="+mj-lt"/>
                <a:cs typeface="Times New Roman" panose="02020603050405020304" pitchFamily="18" charset="0"/>
              </a:rPr>
              <a:t>15</a:t>
            </a:r>
            <a:r>
              <a:rPr lang="zh-CN" altLang="en-US" sz="2800" b="1">
                <a:latin typeface="+mj-lt"/>
                <a:cs typeface="Times New Roman" panose="02020603050405020304" pitchFamily="18" charset="0"/>
              </a:rPr>
              <a:t>里面有几个</a:t>
            </a:r>
            <a:r>
              <a:rPr lang="en-US" altLang="zh-CN" sz="2800" b="1">
                <a:latin typeface="+mj-lt"/>
                <a:cs typeface="Times New Roman" panose="02020603050405020304" pitchFamily="18" charset="0"/>
              </a:rPr>
              <a:t>5</a:t>
            </a:r>
            <a:r>
              <a:rPr lang="zh-CN" altLang="en-US" sz="2800" b="1">
                <a:latin typeface="+mj-lt"/>
                <a:cs typeface="Times New Roman" panose="02020603050405020304" pitchFamily="18" charset="0"/>
              </a:rPr>
              <a:t>，用除法计算。</a:t>
            </a:r>
            <a:endParaRPr lang="en-US" sz="2800" b="1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9" name="对话气泡: 圆角矩形 28"/>
          <p:cNvSpPr/>
          <p:nvPr/>
        </p:nvSpPr>
        <p:spPr>
          <a:xfrm>
            <a:off x="1043608" y="3677250"/>
            <a:ext cx="3829728" cy="1162875"/>
          </a:xfrm>
          <a:prstGeom prst="wedgeRoundRectCallout">
            <a:avLst>
              <a:gd name="adj1" fmla="val -20849"/>
              <a:gd name="adj2" fmla="val -88389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改变条件、问题，你还能列出哪些式子？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27542" y="3118620"/>
            <a:ext cx="3196511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×3=15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÷3=5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（个）</a:t>
            </a:r>
            <a:endParaRPr lang="en-US" altLang="zh-CN" sz="3000" b="1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 animBg="1"/>
      <p:bldP spid="3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5672" y="339502"/>
            <a:ext cx="1656184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3200" b="1">
                <a:solidFill>
                  <a:srgbClr val="00B0F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0047" y="3026977"/>
            <a:ext cx="5130105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松鼠的只数是小兔的几倍？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672" y="3624961"/>
            <a:ext cx="525658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小兔和青蛙一共有多少只？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651" y="4210694"/>
            <a:ext cx="525658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松鼠的只数是青蛙的几倍？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206931" y="1115540"/>
            <a:ext cx="7037477" cy="1849415"/>
            <a:chOff x="1206931" y="1115540"/>
            <a:chExt cx="7037477" cy="184941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8573" y="1127656"/>
              <a:ext cx="1980701" cy="141129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931" y="1411844"/>
              <a:ext cx="1234925" cy="115990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950" y="1521399"/>
              <a:ext cx="1432226" cy="101900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6789" y="1115540"/>
              <a:ext cx="1152128" cy="1365768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403648" y="2371651"/>
              <a:ext cx="6840760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 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 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？只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对话气泡: 圆角矩形 6"/>
          <p:cNvSpPr/>
          <p:nvPr/>
        </p:nvSpPr>
        <p:spPr>
          <a:xfrm>
            <a:off x="2339752" y="245354"/>
            <a:ext cx="3960440" cy="1008112"/>
          </a:xfrm>
          <a:prstGeom prst="wedgeRoundRectCallout">
            <a:avLst>
              <a:gd name="adj1" fmla="val 26422"/>
              <a:gd name="adj2" fmla="val 6619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请你根据图片信息再提出一个问题并解答。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96136" y="2969635"/>
            <a:ext cx="237626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÷6=4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82766" y="3599493"/>
            <a:ext cx="237626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6+8=14(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73241" y="4209384"/>
            <a:ext cx="237626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8=3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03548" y="191975"/>
            <a:ext cx="813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latin typeface="楷体" panose="02010609060101010101" pitchFamily="49" charset="-122"/>
                <a:cs typeface="Times New Roman" panose="02020603050405020304" pitchFamily="18" charset="0"/>
              </a:rPr>
              <a:t>  要求有多少只小狗，可以补充怎样的条件？请你补充合适的条件并解答。</a:t>
            </a:r>
            <a:endParaRPr lang="en-US" sz="30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3074112"/>
            <a:ext cx="5256584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松鼠的只数是小狗的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小狗的只数是青蛙的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altLang="zh-CN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小兔和小狗一共有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只。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2213" y="3052210"/>
            <a:ext cx="35001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4=6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（只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2213" y="3667733"/>
            <a:ext cx="38435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8×2=16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（只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42213" y="4252508"/>
            <a:ext cx="3600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6=4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（只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sz="320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06931" y="1115540"/>
            <a:ext cx="7037477" cy="1849415"/>
            <a:chOff x="1206931" y="1115540"/>
            <a:chExt cx="7037477" cy="184941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8573" y="1127656"/>
              <a:ext cx="1980701" cy="141129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931" y="1411844"/>
              <a:ext cx="1234925" cy="115990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3950" y="1521399"/>
              <a:ext cx="1432226" cy="101900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6789" y="1115540"/>
              <a:ext cx="1152128" cy="136576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1403648" y="2371651"/>
              <a:ext cx="6840760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 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 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只           ？只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68634" y="715054"/>
            <a:ext cx="7647782" cy="3368864"/>
            <a:chOff x="668634" y="715054"/>
            <a:chExt cx="7647782" cy="3368864"/>
          </a:xfrm>
        </p:grpSpPr>
        <p:grpSp>
          <p:nvGrpSpPr>
            <p:cNvPr id="2" name="组合 1"/>
            <p:cNvGrpSpPr/>
            <p:nvPr/>
          </p:nvGrpSpPr>
          <p:grpSpPr>
            <a:xfrm>
              <a:off x="827584" y="843558"/>
              <a:ext cx="7488832" cy="3240360"/>
              <a:chOff x="4679606" y="1854168"/>
              <a:chExt cx="4162939" cy="3240360"/>
            </a:xfrm>
          </p:grpSpPr>
          <p:pic>
            <p:nvPicPr>
              <p:cNvPr id="3" name="图片 8" descr="画一画，算一算框_副本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9606" y="1854168"/>
                <a:ext cx="4162939" cy="3240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4919776" y="2393573"/>
                <a:ext cx="3842713" cy="23775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3200" b="1">
                    <a:latin typeface="楷体" panose="02010609060101010101" pitchFamily="49" charset="-122"/>
                    <a:cs typeface="Times New Roman" panose="02020603050405020304" pitchFamily="18" charset="0"/>
                  </a:rPr>
                  <a:t>    在解决有关倍数的问题时，可以通过</a:t>
                </a:r>
                <a:r>
                  <a:rPr lang="zh-CN" altLang="en-US" sz="3200" b="1">
                    <a:solidFill>
                      <a:srgbClr val="FF0000"/>
                    </a:solidFill>
                    <a:latin typeface="楷体" panose="02010609060101010101" pitchFamily="49" charset="-122"/>
                    <a:cs typeface="Times New Roman" panose="02020603050405020304" pitchFamily="18" charset="0"/>
                  </a:rPr>
                  <a:t>画线段图</a:t>
                </a:r>
                <a:r>
                  <a:rPr lang="zh-CN" altLang="en-US" sz="3200" b="1">
                    <a:latin typeface="楷体" panose="02010609060101010101" pitchFamily="49" charset="-122"/>
                    <a:cs typeface="Times New Roman" panose="02020603050405020304" pitchFamily="18" charset="0"/>
                  </a:rPr>
                  <a:t>帮助分析数量关系；提出问题或补充条件时，要考虑好数量关系。</a:t>
                </a:r>
                <a:endParaRPr lang="en-US" sz="3200" b="1">
                  <a:latin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668634" y="715054"/>
              <a:ext cx="1959150" cy="564257"/>
            </a:xfrm>
            <a:prstGeom prst="rect">
              <a:avLst/>
            </a:prstGeom>
            <a:solidFill>
              <a:srgbClr val="FFC000"/>
            </a:solidFill>
            <a:ln w="38100" cap="flat" cmpd="sng" algn="ctr">
              <a:solidFill>
                <a:srgbClr val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squar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800" b="1">
                  <a:solidFill>
                    <a:srgbClr val="0000FF"/>
                  </a:solidFill>
                  <a:ea typeface="黑体" panose="02010609060101010101" pitchFamily="49" charset="-122"/>
                  <a:cs typeface="Times New Roman" panose="02020603050405020304" pitchFamily="18" charset="0"/>
                </a:rPr>
                <a:t>小结</a:t>
              </a:r>
              <a:endParaRPr lang="en-US" altLang="zh-CN" sz="28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左大括号 3"/>
          <p:cNvSpPr/>
          <p:nvPr/>
        </p:nvSpPr>
        <p:spPr>
          <a:xfrm>
            <a:off x="2785939" y="1504279"/>
            <a:ext cx="576064" cy="2304256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框 1"/>
          <p:cNvSpPr txBox="1"/>
          <p:nvPr/>
        </p:nvSpPr>
        <p:spPr>
          <a:xfrm>
            <a:off x="883915" y="497566"/>
            <a:ext cx="633670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你知道两个数量之间有什么关系吗？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8589" y="2078042"/>
            <a:ext cx="2736304" cy="1156729"/>
            <a:chOff x="945507" y="2202283"/>
            <a:chExt cx="2736304" cy="1156729"/>
          </a:xfrm>
        </p:grpSpPr>
        <p:sp>
          <p:nvSpPr>
            <p:cNvPr id="13" name="圆角矩形 118"/>
            <p:cNvSpPr/>
            <p:nvPr/>
          </p:nvSpPr>
          <p:spPr>
            <a:xfrm>
              <a:off x="1130036" y="2233854"/>
              <a:ext cx="2289836" cy="112515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2225">
              <a:solidFill>
                <a:srgbClr val="DD69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45507" y="2202283"/>
              <a:ext cx="2736304" cy="1147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两个数量</a:t>
              </a:r>
              <a:endPara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之间的关系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57155" y="1339930"/>
            <a:ext cx="2736304" cy="899425"/>
            <a:chOff x="3057155" y="1339930"/>
            <a:chExt cx="2736304" cy="899425"/>
          </a:xfrm>
        </p:grpSpPr>
        <p:sp>
          <p:nvSpPr>
            <p:cNvPr id="14" name="椭圆 13"/>
            <p:cNvSpPr/>
            <p:nvPr/>
          </p:nvSpPr>
          <p:spPr>
            <a:xfrm>
              <a:off x="3429034" y="1339930"/>
              <a:ext cx="1972493" cy="89942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057155" y="1475442"/>
              <a:ext cx="2736304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相差关系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82568" y="1380648"/>
            <a:ext cx="2493953" cy="683684"/>
            <a:chOff x="185557" y="478367"/>
            <a:chExt cx="5669380" cy="683684"/>
          </a:xfrm>
        </p:grpSpPr>
        <p:sp>
          <p:nvSpPr>
            <p:cNvPr id="10" name="PA-Google Shape;460;p19"/>
            <p:cNvSpPr/>
            <p:nvPr>
              <p:custDataLst>
                <p:tags r:id="rId1"/>
              </p:custDataLst>
            </p:nvPr>
          </p:nvSpPr>
          <p:spPr>
            <a:xfrm>
              <a:off x="819151" y="478367"/>
              <a:ext cx="4512733" cy="683684"/>
            </a:xfrm>
            <a:custGeom>
              <a:avLst/>
              <a:gdLst/>
              <a:ahLst/>
              <a:cxnLst/>
              <a:rect l="l" t="t" r="r" b="b"/>
              <a:pathLst>
                <a:path w="61263" h="19386" extrusionOk="0">
                  <a:moveTo>
                    <a:pt x="43319" y="1"/>
                  </a:moveTo>
                  <a:cubicBezTo>
                    <a:pt x="39318" y="1"/>
                    <a:pt x="35137" y="51"/>
                    <a:pt x="31401" y="138"/>
                  </a:cubicBezTo>
                  <a:cubicBezTo>
                    <a:pt x="29624" y="183"/>
                    <a:pt x="27560" y="198"/>
                    <a:pt x="25361" y="198"/>
                  </a:cubicBezTo>
                  <a:cubicBezTo>
                    <a:pt x="21419" y="198"/>
                    <a:pt x="17041" y="151"/>
                    <a:pt x="13095" y="151"/>
                  </a:cubicBezTo>
                  <a:cubicBezTo>
                    <a:pt x="7200" y="151"/>
                    <a:pt x="2268" y="254"/>
                    <a:pt x="1189" y="768"/>
                  </a:cubicBezTo>
                  <a:cubicBezTo>
                    <a:pt x="0" y="1362"/>
                    <a:pt x="140" y="7901"/>
                    <a:pt x="280" y="10559"/>
                  </a:cubicBezTo>
                  <a:cubicBezTo>
                    <a:pt x="315" y="11538"/>
                    <a:pt x="105" y="16223"/>
                    <a:pt x="979" y="18531"/>
                  </a:cubicBezTo>
                  <a:cubicBezTo>
                    <a:pt x="1210" y="19207"/>
                    <a:pt x="4462" y="19385"/>
                    <a:pt x="9098" y="19385"/>
                  </a:cubicBezTo>
                  <a:cubicBezTo>
                    <a:pt x="14300" y="19385"/>
                    <a:pt x="21246" y="19160"/>
                    <a:pt x="27624" y="19160"/>
                  </a:cubicBezTo>
                  <a:cubicBezTo>
                    <a:pt x="31844" y="19160"/>
                    <a:pt x="39110" y="19270"/>
                    <a:pt x="45748" y="19270"/>
                  </a:cubicBezTo>
                  <a:cubicBezTo>
                    <a:pt x="52642" y="19270"/>
                    <a:pt x="58858" y="19152"/>
                    <a:pt x="60283" y="18671"/>
                  </a:cubicBezTo>
                  <a:cubicBezTo>
                    <a:pt x="61228" y="18356"/>
                    <a:pt x="61088" y="13741"/>
                    <a:pt x="61053" y="11258"/>
                  </a:cubicBezTo>
                  <a:cubicBezTo>
                    <a:pt x="61018" y="7971"/>
                    <a:pt x="61263" y="1852"/>
                    <a:pt x="60423" y="838"/>
                  </a:cubicBezTo>
                  <a:cubicBezTo>
                    <a:pt x="59920" y="238"/>
                    <a:pt x="52050" y="1"/>
                    <a:pt x="43319" y="1"/>
                  </a:cubicBezTo>
                  <a:close/>
                </a:path>
              </a:pathLst>
            </a:custGeom>
            <a:solidFill>
              <a:srgbClr val="5FB4F2"/>
            </a:solidFill>
            <a:ln>
              <a:noFill/>
            </a:ln>
          </p:spPr>
          <p:txBody>
            <a:bodyPr spcFirstLastPara="1" lIns="162533" tIns="162533" rIns="162533" bIns="162533" anchor="ctr"/>
            <a:lstStyle/>
            <a:p>
              <a:pPr defTabSz="1625600">
                <a:buClr>
                  <a:srgbClr val="000000"/>
                </a:buClr>
                <a:defRPr/>
              </a:pPr>
              <a:endParaRPr sz="2490" kern="0">
                <a:solidFill>
                  <a:srgbClr val="000000"/>
                </a:solidFill>
                <a:latin typeface="字魂120号-排笔手绘" panose="00000500000000000000" pitchFamily="2" charset="-122"/>
                <a:ea typeface="字魂120号-排笔手绘" panose="00000500000000000000" pitchFamily="2" charset="-122"/>
                <a:cs typeface="Arial" panose="020B0604020202020204"/>
                <a:sym typeface="字魂120号-排笔手绘" panose="00000500000000000000" pitchFamily="2" charset="-122"/>
              </a:endParaRPr>
            </a:p>
          </p:txBody>
        </p:sp>
        <p:sp>
          <p:nvSpPr>
            <p:cNvPr id="12" name="文本框 11"/>
            <p:cNvSpPr txBox="1">
              <a:spLocks noChangeArrowheads="1"/>
            </p:cNvSpPr>
            <p:nvPr/>
          </p:nvSpPr>
          <p:spPr bwMode="auto">
            <a:xfrm>
              <a:off x="185557" y="481331"/>
              <a:ext cx="5669380" cy="62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3200" b="1">
                  <a:ea typeface="黑体" panose="02010609060101010101" pitchFamily="49" charset="-122"/>
                  <a:cs typeface="Times New Roman" panose="02020603050405020304" pitchFamily="18" charset="0"/>
                </a:rPr>
                <a:t>加减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关系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45695" y="3014920"/>
            <a:ext cx="2736304" cy="899425"/>
            <a:chOff x="3073905" y="3003798"/>
            <a:chExt cx="2736304" cy="899425"/>
          </a:xfrm>
        </p:grpSpPr>
        <p:sp>
          <p:nvSpPr>
            <p:cNvPr id="15" name="椭圆 14"/>
            <p:cNvSpPr/>
            <p:nvPr/>
          </p:nvSpPr>
          <p:spPr>
            <a:xfrm>
              <a:off x="3419872" y="3003798"/>
              <a:ext cx="1972493" cy="89942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endParaRPr 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73905" y="3148314"/>
              <a:ext cx="2736304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000" b="1">
                  <a:ea typeface="黑体" panose="02010609060101010101" pitchFamily="49" charset="-122"/>
                  <a:cs typeface="Times New Roman" panose="02020603050405020304" pitchFamily="18" charset="0"/>
                </a:rPr>
                <a:t>倍的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关系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2568" y="3148314"/>
            <a:ext cx="2493953" cy="683684"/>
            <a:chOff x="185557" y="478367"/>
            <a:chExt cx="5669380" cy="683684"/>
          </a:xfrm>
        </p:grpSpPr>
        <p:sp>
          <p:nvSpPr>
            <p:cNvPr id="20" name="PA-Google Shape;460;p19"/>
            <p:cNvSpPr/>
            <p:nvPr>
              <p:custDataLst>
                <p:tags r:id="rId2"/>
              </p:custDataLst>
            </p:nvPr>
          </p:nvSpPr>
          <p:spPr>
            <a:xfrm>
              <a:off x="819151" y="478367"/>
              <a:ext cx="4512733" cy="683684"/>
            </a:xfrm>
            <a:custGeom>
              <a:avLst/>
              <a:gdLst/>
              <a:ahLst/>
              <a:cxnLst/>
              <a:rect l="l" t="t" r="r" b="b"/>
              <a:pathLst>
                <a:path w="61263" h="19386" extrusionOk="0">
                  <a:moveTo>
                    <a:pt x="43319" y="1"/>
                  </a:moveTo>
                  <a:cubicBezTo>
                    <a:pt x="39318" y="1"/>
                    <a:pt x="35137" y="51"/>
                    <a:pt x="31401" y="138"/>
                  </a:cubicBezTo>
                  <a:cubicBezTo>
                    <a:pt x="29624" y="183"/>
                    <a:pt x="27560" y="198"/>
                    <a:pt x="25361" y="198"/>
                  </a:cubicBezTo>
                  <a:cubicBezTo>
                    <a:pt x="21419" y="198"/>
                    <a:pt x="17041" y="151"/>
                    <a:pt x="13095" y="151"/>
                  </a:cubicBezTo>
                  <a:cubicBezTo>
                    <a:pt x="7200" y="151"/>
                    <a:pt x="2268" y="254"/>
                    <a:pt x="1189" y="768"/>
                  </a:cubicBezTo>
                  <a:cubicBezTo>
                    <a:pt x="0" y="1362"/>
                    <a:pt x="140" y="7901"/>
                    <a:pt x="280" y="10559"/>
                  </a:cubicBezTo>
                  <a:cubicBezTo>
                    <a:pt x="315" y="11538"/>
                    <a:pt x="105" y="16223"/>
                    <a:pt x="979" y="18531"/>
                  </a:cubicBezTo>
                  <a:cubicBezTo>
                    <a:pt x="1210" y="19207"/>
                    <a:pt x="4462" y="19385"/>
                    <a:pt x="9098" y="19385"/>
                  </a:cubicBezTo>
                  <a:cubicBezTo>
                    <a:pt x="14300" y="19385"/>
                    <a:pt x="21246" y="19160"/>
                    <a:pt x="27624" y="19160"/>
                  </a:cubicBezTo>
                  <a:cubicBezTo>
                    <a:pt x="31844" y="19160"/>
                    <a:pt x="39110" y="19270"/>
                    <a:pt x="45748" y="19270"/>
                  </a:cubicBezTo>
                  <a:cubicBezTo>
                    <a:pt x="52642" y="19270"/>
                    <a:pt x="58858" y="19152"/>
                    <a:pt x="60283" y="18671"/>
                  </a:cubicBezTo>
                  <a:cubicBezTo>
                    <a:pt x="61228" y="18356"/>
                    <a:pt x="61088" y="13741"/>
                    <a:pt x="61053" y="11258"/>
                  </a:cubicBezTo>
                  <a:cubicBezTo>
                    <a:pt x="61018" y="7971"/>
                    <a:pt x="61263" y="1852"/>
                    <a:pt x="60423" y="838"/>
                  </a:cubicBezTo>
                  <a:cubicBezTo>
                    <a:pt x="59920" y="238"/>
                    <a:pt x="52050" y="1"/>
                    <a:pt x="43319" y="1"/>
                  </a:cubicBezTo>
                  <a:close/>
                </a:path>
              </a:pathLst>
            </a:custGeom>
            <a:solidFill>
              <a:srgbClr val="5FB4F2"/>
            </a:solidFill>
            <a:ln>
              <a:noFill/>
            </a:ln>
          </p:spPr>
          <p:txBody>
            <a:bodyPr spcFirstLastPara="1" lIns="162533" tIns="162533" rIns="162533" bIns="162533" anchor="ctr"/>
            <a:lstStyle/>
            <a:p>
              <a:pPr defTabSz="1625600">
                <a:buClr>
                  <a:srgbClr val="000000"/>
                </a:buClr>
                <a:defRPr/>
              </a:pPr>
              <a:endParaRPr sz="2490" kern="0">
                <a:solidFill>
                  <a:srgbClr val="000000"/>
                </a:solidFill>
                <a:latin typeface="字魂120号-排笔手绘" panose="00000500000000000000" pitchFamily="2" charset="-122"/>
                <a:ea typeface="字魂120号-排笔手绘" panose="00000500000000000000" pitchFamily="2" charset="-122"/>
                <a:cs typeface="Arial" panose="020B0604020202020204"/>
                <a:sym typeface="字魂120号-排笔手绘" panose="00000500000000000000" pitchFamily="2" charset="-122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85557" y="481331"/>
              <a:ext cx="5669380" cy="626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None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乘除关系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5492427" y="1789642"/>
            <a:ext cx="72008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450169" y="3492557"/>
            <a:ext cx="72008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WPS 演示</Application>
  <PresentationFormat>全屏显示(16:9)</PresentationFormat>
  <Paragraphs>140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字魂120号-排笔手绘</vt:lpstr>
      <vt:lpstr>Arial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604</cp:revision>
  <dcterms:created xsi:type="dcterms:W3CDTF">2015-08-27T07:30:00Z</dcterms:created>
  <dcterms:modified xsi:type="dcterms:W3CDTF">2026-02-28T06:41:51Z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2B73746D53F747E4A585E87A971A8CFF_12</vt:lpwstr>
  </property>
</Properties>
</file>