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63" r:id="rId4"/>
    <p:sldId id="374" r:id="rId6"/>
    <p:sldId id="382" r:id="rId7"/>
    <p:sldId id="375" r:id="rId8"/>
    <p:sldId id="383" r:id="rId9"/>
    <p:sldId id="379" r:id="rId10"/>
    <p:sldId id="380" r:id="rId11"/>
    <p:sldId id="381" r:id="rId12"/>
    <p:sldId id="277" r:id="rId13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2970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B1A1F"/>
    <a:srgbClr val="4368AA"/>
    <a:srgbClr val="BCEADF"/>
    <a:srgbClr val="FFFFFF"/>
    <a:srgbClr val="FDFCED"/>
    <a:srgbClr val="CBE10E"/>
    <a:srgbClr val="4066A9"/>
    <a:srgbClr val="385787"/>
    <a:srgbClr val="203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41" autoAdjust="0"/>
    <p:restoredTop sz="95238" autoAdjust="0"/>
  </p:normalViewPr>
  <p:slideViewPr>
    <p:cSldViewPr showGuides="1">
      <p:cViewPr varScale="1">
        <p:scale>
          <a:sx n="95" d="100"/>
          <a:sy n="95" d="100"/>
        </p:scale>
        <p:origin x="96" y="204"/>
      </p:cViewPr>
      <p:guideLst>
        <p:guide orient="horz" pos="1632"/>
        <p:guide orient="horz" pos="713"/>
        <p:guide orient="horz" pos="2970"/>
        <p:guide pos="15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E0A1E2D-B385-43C7-BB9A-79B0E519B2E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8CC23553-F365-4EB0-A0C2-1172FCBD740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5A0AFD59-176C-481E-A339-9990600C4365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23813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3688"/>
            <a:ext cx="9144000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形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89175" y="3327400"/>
            <a:ext cx="4565650" cy="16208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99297" y="2381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-4763" y="19050"/>
            <a:ext cx="9159876" cy="5143500"/>
            <a:chOff x="-15865" y="0"/>
            <a:chExt cx="9159866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 bwMode="auto">
            <a:xfrm>
              <a:off x="-15865" y="207562"/>
              <a:ext cx="9159866" cy="4935938"/>
              <a:chOff x="-15864" y="207562"/>
              <a:chExt cx="9159866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6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8DC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grpSp>
            <p:nvGrpSpPr>
              <p:cNvPr id="6" name="组合 5"/>
              <p:cNvGrpSpPr/>
              <p:nvPr/>
            </p:nvGrpSpPr>
            <p:grpSpPr bwMode="auto">
              <a:xfrm rot="-1291772">
                <a:off x="4773845" y="2066086"/>
                <a:ext cx="921544" cy="1913812"/>
                <a:chOff x="10922634" y="3936050"/>
                <a:chExt cx="1228725" cy="2551749"/>
              </a:xfrm>
            </p:grpSpPr>
            <p:grpSp>
              <p:nvGrpSpPr>
                <p:cNvPr id="38" name="组合 37"/>
                <p:cNvGrpSpPr/>
                <p:nvPr/>
              </p:nvGrpSpPr>
              <p:grpSpPr bwMode="auto">
                <a:xfrm>
                  <a:off x="11029950" y="4058923"/>
                  <a:ext cx="1033462" cy="2428876"/>
                  <a:chOff x="10836275" y="9112251"/>
                  <a:chExt cx="1033462" cy="2428876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38431" y="10088210"/>
                    <a:ext cx="194733" cy="146051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1947" y="9099959"/>
                    <a:ext cx="764115" cy="927100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82607" y="9189341"/>
                    <a:ext cx="757765" cy="844549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54071" y="9190474"/>
                    <a:ext cx="764115" cy="838200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34615" y="10206948"/>
                    <a:ext cx="459315" cy="1293283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8DC31E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40321" y="9089168"/>
                    <a:ext cx="954614" cy="960967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901662" y="3933210"/>
                  <a:ext cx="1250949" cy="1212851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" name="组合 6"/>
              <p:cNvGrpSpPr/>
              <p:nvPr userDrawn="1"/>
            </p:nvGrpSpPr>
            <p:grpSpPr bwMode="auto"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10" name="图片 9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1" name="图片 10" descr="12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2" name="组合 11"/>
                <p:cNvGrpSpPr/>
                <p:nvPr/>
              </p:nvGrpSpPr>
              <p:grpSpPr bwMode="auto">
                <a:xfrm rot="6000000">
                  <a:off x="1331569" y="3487054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48758" y="13289963"/>
                    <a:ext cx="3037424" cy="1665367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4847" y="13987145"/>
                    <a:ext cx="149916" cy="231391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89" y="13828941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57118" y="13823325"/>
                    <a:ext cx="149916" cy="218354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73129" y="13719770"/>
                    <a:ext cx="153176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01528" y="13640923"/>
                    <a:ext cx="153176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7983" y="13582168"/>
                    <a:ext cx="149916" cy="218354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79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59196" y="14336365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3771" y="14260824"/>
                    <a:ext cx="153174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6253" y="14181620"/>
                    <a:ext cx="149916" cy="237909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50336" y="14154702"/>
                    <a:ext cx="146658" cy="211838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74183" y="14056414"/>
                    <a:ext cx="149916" cy="211836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94650" y="13644226"/>
                    <a:ext cx="2936393" cy="1440494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3" name="组合 12"/>
                <p:cNvGrpSpPr>
                  <a:grpSpLocks noChangeAspect="1"/>
                </p:cNvGrpSpPr>
                <p:nvPr/>
              </p:nvGrpSpPr>
              <p:grpSpPr bwMode="auto"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88061" y="3800616"/>
                    <a:ext cx="1975554" cy="344939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88061" y="3800616"/>
                    <a:ext cx="1975554" cy="344939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7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17" name="Picture 100"/>
                  <p:cNvPicPr>
                    <a:picLocks noChangeAspect="1" noChangeArrowheads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60197" y="3809608"/>
                    <a:ext cx="431172" cy="339712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4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7145" y="3875335"/>
                    <a:ext cx="248250" cy="99300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4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algn="dist" eaLnBrk="1" hangingPunct="1">
                  <a:defRPr/>
                </a:pPr>
                <a:r>
                  <a:rPr lang="en-US" altLang="zh-CN" sz="5400" b="1">
                    <a:solidFill>
                      <a:srgbClr val="404040"/>
                    </a:solidFill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lang="zh-CN" altLang="en-US" sz="5400" b="1">
                  <a:solidFill>
                    <a:srgbClr val="404040"/>
                  </a:solidFill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985960" y="913572"/>
                <a:ext cx="1110927" cy="10889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088"/>
            <a:ext cx="9144000" cy="507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1588"/>
            <a:ext cx="9182100" cy="5146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0979FD5-0802-45A8-9107-261FF98F0BD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fld id="{8CE50C9D-1F5D-4BD3-B626-0A82E0632E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sp>
        <p:nvSpPr>
          <p:cNvPr id="4" name="任意多边形: 形状 11"/>
          <p:cNvSpPr/>
          <p:nvPr userDrawn="1"/>
        </p:nvSpPr>
        <p:spPr>
          <a:xfrm>
            <a:off x="0" y="647700"/>
            <a:ext cx="9144000" cy="3848100"/>
          </a:xfrm>
          <a:custGeom>
            <a:avLst/>
            <a:gdLst>
              <a:gd name="connsiteX0" fmla="*/ 529389 w 12191998"/>
              <a:gd name="connsiteY0" fmla="*/ 3579398 h 5149516"/>
              <a:gd name="connsiteX1" fmla="*/ 505325 w 12191998"/>
              <a:gd name="connsiteY1" fmla="*/ 3603462 h 5149516"/>
              <a:gd name="connsiteX2" fmla="*/ 505325 w 12191998"/>
              <a:gd name="connsiteY2" fmla="*/ 4686303 h 5149516"/>
              <a:gd name="connsiteX3" fmla="*/ 529389 w 12191998"/>
              <a:gd name="connsiteY3" fmla="*/ 4710367 h 5149516"/>
              <a:gd name="connsiteX4" fmla="*/ 625640 w 12191998"/>
              <a:gd name="connsiteY4" fmla="*/ 4710367 h 5149516"/>
              <a:gd name="connsiteX5" fmla="*/ 649703 w 12191998"/>
              <a:gd name="connsiteY5" fmla="*/ 4686303 h 5149516"/>
              <a:gd name="connsiteX6" fmla="*/ 649703 w 12191998"/>
              <a:gd name="connsiteY6" fmla="*/ 3603462 h 5149516"/>
              <a:gd name="connsiteX7" fmla="*/ 625640 w 12191998"/>
              <a:gd name="connsiteY7" fmla="*/ 3579398 h 5149516"/>
              <a:gd name="connsiteX8" fmla="*/ 11566356 w 12191998"/>
              <a:gd name="connsiteY8" fmla="*/ 3579394 h 5149516"/>
              <a:gd name="connsiteX9" fmla="*/ 11542292 w 12191998"/>
              <a:gd name="connsiteY9" fmla="*/ 3603458 h 5149516"/>
              <a:gd name="connsiteX10" fmla="*/ 11542292 w 12191998"/>
              <a:gd name="connsiteY10" fmla="*/ 4686299 h 5149516"/>
              <a:gd name="connsiteX11" fmla="*/ 11566356 w 12191998"/>
              <a:gd name="connsiteY11" fmla="*/ 4710363 h 5149516"/>
              <a:gd name="connsiteX12" fmla="*/ 11662607 w 12191998"/>
              <a:gd name="connsiteY12" fmla="*/ 4710363 h 5149516"/>
              <a:gd name="connsiteX13" fmla="*/ 11686671 w 12191998"/>
              <a:gd name="connsiteY13" fmla="*/ 4686299 h 5149516"/>
              <a:gd name="connsiteX14" fmla="*/ 11686671 w 12191998"/>
              <a:gd name="connsiteY14" fmla="*/ 3603458 h 5149516"/>
              <a:gd name="connsiteX15" fmla="*/ 11662607 w 12191998"/>
              <a:gd name="connsiteY15" fmla="*/ 3579394 h 5149516"/>
              <a:gd name="connsiteX16" fmla="*/ 529389 w 12191998"/>
              <a:gd name="connsiteY16" fmla="*/ 2009277 h 5149516"/>
              <a:gd name="connsiteX17" fmla="*/ 505325 w 12191998"/>
              <a:gd name="connsiteY17" fmla="*/ 2033341 h 5149516"/>
              <a:gd name="connsiteX18" fmla="*/ 505325 w 12191998"/>
              <a:gd name="connsiteY18" fmla="*/ 3116182 h 5149516"/>
              <a:gd name="connsiteX19" fmla="*/ 529389 w 12191998"/>
              <a:gd name="connsiteY19" fmla="*/ 3140246 h 5149516"/>
              <a:gd name="connsiteX20" fmla="*/ 625640 w 12191998"/>
              <a:gd name="connsiteY20" fmla="*/ 3140246 h 5149516"/>
              <a:gd name="connsiteX21" fmla="*/ 649703 w 12191998"/>
              <a:gd name="connsiteY21" fmla="*/ 3116182 h 5149516"/>
              <a:gd name="connsiteX22" fmla="*/ 649703 w 12191998"/>
              <a:gd name="connsiteY22" fmla="*/ 2033341 h 5149516"/>
              <a:gd name="connsiteX23" fmla="*/ 625640 w 12191998"/>
              <a:gd name="connsiteY23" fmla="*/ 2009277 h 5149516"/>
              <a:gd name="connsiteX24" fmla="*/ 11566356 w 12191998"/>
              <a:gd name="connsiteY24" fmla="*/ 2009273 h 5149516"/>
              <a:gd name="connsiteX25" fmla="*/ 11542292 w 12191998"/>
              <a:gd name="connsiteY25" fmla="*/ 2033337 h 5149516"/>
              <a:gd name="connsiteX26" fmla="*/ 11542292 w 12191998"/>
              <a:gd name="connsiteY26" fmla="*/ 3116178 h 5149516"/>
              <a:gd name="connsiteX27" fmla="*/ 11566356 w 12191998"/>
              <a:gd name="connsiteY27" fmla="*/ 3140242 h 5149516"/>
              <a:gd name="connsiteX28" fmla="*/ 11662607 w 12191998"/>
              <a:gd name="connsiteY28" fmla="*/ 3140242 h 5149516"/>
              <a:gd name="connsiteX29" fmla="*/ 11686671 w 12191998"/>
              <a:gd name="connsiteY29" fmla="*/ 3116178 h 5149516"/>
              <a:gd name="connsiteX30" fmla="*/ 11686671 w 12191998"/>
              <a:gd name="connsiteY30" fmla="*/ 2033337 h 5149516"/>
              <a:gd name="connsiteX31" fmla="*/ 11662607 w 12191998"/>
              <a:gd name="connsiteY31" fmla="*/ 2009273 h 5149516"/>
              <a:gd name="connsiteX32" fmla="*/ 529389 w 12191998"/>
              <a:gd name="connsiteY32" fmla="*/ 439156 h 5149516"/>
              <a:gd name="connsiteX33" fmla="*/ 505325 w 12191998"/>
              <a:gd name="connsiteY33" fmla="*/ 463220 h 5149516"/>
              <a:gd name="connsiteX34" fmla="*/ 505325 w 12191998"/>
              <a:gd name="connsiteY34" fmla="*/ 1546061 h 5149516"/>
              <a:gd name="connsiteX35" fmla="*/ 529389 w 12191998"/>
              <a:gd name="connsiteY35" fmla="*/ 1570125 h 5149516"/>
              <a:gd name="connsiteX36" fmla="*/ 625641 w 12191998"/>
              <a:gd name="connsiteY36" fmla="*/ 1570125 h 5149516"/>
              <a:gd name="connsiteX37" fmla="*/ 649705 w 12191998"/>
              <a:gd name="connsiteY37" fmla="*/ 1546061 h 5149516"/>
              <a:gd name="connsiteX38" fmla="*/ 649705 w 12191998"/>
              <a:gd name="connsiteY38" fmla="*/ 463220 h 5149516"/>
              <a:gd name="connsiteX39" fmla="*/ 625641 w 12191998"/>
              <a:gd name="connsiteY39" fmla="*/ 439156 h 5149516"/>
              <a:gd name="connsiteX40" fmla="*/ 11566356 w 12191998"/>
              <a:gd name="connsiteY40" fmla="*/ 439152 h 5149516"/>
              <a:gd name="connsiteX41" fmla="*/ 11542292 w 12191998"/>
              <a:gd name="connsiteY41" fmla="*/ 463216 h 5149516"/>
              <a:gd name="connsiteX42" fmla="*/ 11542292 w 12191998"/>
              <a:gd name="connsiteY42" fmla="*/ 1546057 h 5149516"/>
              <a:gd name="connsiteX43" fmla="*/ 11566356 w 12191998"/>
              <a:gd name="connsiteY43" fmla="*/ 1570121 h 5149516"/>
              <a:gd name="connsiteX44" fmla="*/ 11662607 w 12191998"/>
              <a:gd name="connsiteY44" fmla="*/ 1570121 h 5149516"/>
              <a:gd name="connsiteX45" fmla="*/ 11686671 w 12191998"/>
              <a:gd name="connsiteY45" fmla="*/ 1546057 h 5149516"/>
              <a:gd name="connsiteX46" fmla="*/ 11686671 w 12191998"/>
              <a:gd name="connsiteY46" fmla="*/ 463216 h 5149516"/>
              <a:gd name="connsiteX47" fmla="*/ 11662607 w 12191998"/>
              <a:gd name="connsiteY47" fmla="*/ 439152 h 5149516"/>
              <a:gd name="connsiteX48" fmla="*/ 0 w 12191998"/>
              <a:gd name="connsiteY48" fmla="*/ 0 h 5149516"/>
              <a:gd name="connsiteX49" fmla="*/ 12191998 w 12191998"/>
              <a:gd name="connsiteY49" fmla="*/ 0 h 5149516"/>
              <a:gd name="connsiteX50" fmla="*/ 12191998 w 12191998"/>
              <a:gd name="connsiteY50" fmla="*/ 5149516 h 5149516"/>
              <a:gd name="connsiteX51" fmla="*/ 0 w 12191998"/>
              <a:gd name="connsiteY51" fmla="*/ 5149516 h 5149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1998" h="5149516">
                <a:moveTo>
                  <a:pt x="529389" y="3579398"/>
                </a:moveTo>
                <a:cubicBezTo>
                  <a:pt x="516099" y="3579398"/>
                  <a:pt x="505325" y="3590172"/>
                  <a:pt x="505325" y="3603462"/>
                </a:cubicBezTo>
                <a:lnTo>
                  <a:pt x="505325" y="4686303"/>
                </a:lnTo>
                <a:cubicBezTo>
                  <a:pt x="505325" y="4699593"/>
                  <a:pt x="516099" y="4710367"/>
                  <a:pt x="529389" y="4710367"/>
                </a:cubicBezTo>
                <a:lnTo>
                  <a:pt x="625640" y="4710367"/>
                </a:lnTo>
                <a:cubicBezTo>
                  <a:pt x="638930" y="4710367"/>
                  <a:pt x="649703" y="4699593"/>
                  <a:pt x="649703" y="4686303"/>
                </a:cubicBezTo>
                <a:lnTo>
                  <a:pt x="649703" y="3603462"/>
                </a:lnTo>
                <a:cubicBezTo>
                  <a:pt x="649703" y="3590172"/>
                  <a:pt x="638930" y="3579398"/>
                  <a:pt x="625640" y="3579398"/>
                </a:cubicBezTo>
                <a:close/>
                <a:moveTo>
                  <a:pt x="11566356" y="3579394"/>
                </a:moveTo>
                <a:cubicBezTo>
                  <a:pt x="11553066" y="3579394"/>
                  <a:pt x="11542292" y="3590168"/>
                  <a:pt x="11542292" y="3603458"/>
                </a:cubicBezTo>
                <a:lnTo>
                  <a:pt x="11542292" y="4686299"/>
                </a:lnTo>
                <a:cubicBezTo>
                  <a:pt x="11542292" y="4699589"/>
                  <a:pt x="11553066" y="4710363"/>
                  <a:pt x="11566356" y="4710363"/>
                </a:cubicBezTo>
                <a:lnTo>
                  <a:pt x="11662607" y="4710363"/>
                </a:lnTo>
                <a:cubicBezTo>
                  <a:pt x="11675897" y="4710363"/>
                  <a:pt x="11686671" y="4699589"/>
                  <a:pt x="11686671" y="4686299"/>
                </a:cubicBezTo>
                <a:lnTo>
                  <a:pt x="11686671" y="3603458"/>
                </a:lnTo>
                <a:cubicBezTo>
                  <a:pt x="11686671" y="3590168"/>
                  <a:pt x="11675897" y="3579394"/>
                  <a:pt x="11662607" y="3579394"/>
                </a:cubicBezTo>
                <a:close/>
                <a:moveTo>
                  <a:pt x="529389" y="2009277"/>
                </a:moveTo>
                <a:cubicBezTo>
                  <a:pt x="516099" y="2009277"/>
                  <a:pt x="505325" y="2020051"/>
                  <a:pt x="505325" y="2033341"/>
                </a:cubicBezTo>
                <a:lnTo>
                  <a:pt x="505325" y="3116182"/>
                </a:lnTo>
                <a:cubicBezTo>
                  <a:pt x="505325" y="3129472"/>
                  <a:pt x="516099" y="3140246"/>
                  <a:pt x="529389" y="3140246"/>
                </a:cubicBezTo>
                <a:lnTo>
                  <a:pt x="625640" y="3140246"/>
                </a:lnTo>
                <a:cubicBezTo>
                  <a:pt x="638930" y="3140246"/>
                  <a:pt x="649703" y="3129472"/>
                  <a:pt x="649703" y="3116182"/>
                </a:cubicBezTo>
                <a:lnTo>
                  <a:pt x="649703" y="2033341"/>
                </a:lnTo>
                <a:cubicBezTo>
                  <a:pt x="649703" y="2020051"/>
                  <a:pt x="638930" y="2009277"/>
                  <a:pt x="625640" y="2009277"/>
                </a:cubicBezTo>
                <a:close/>
                <a:moveTo>
                  <a:pt x="11566356" y="2009273"/>
                </a:moveTo>
                <a:cubicBezTo>
                  <a:pt x="11553066" y="2009273"/>
                  <a:pt x="11542292" y="2020047"/>
                  <a:pt x="11542292" y="2033337"/>
                </a:cubicBezTo>
                <a:lnTo>
                  <a:pt x="11542292" y="3116178"/>
                </a:lnTo>
                <a:cubicBezTo>
                  <a:pt x="11542292" y="3129468"/>
                  <a:pt x="11553066" y="3140242"/>
                  <a:pt x="11566356" y="3140242"/>
                </a:cubicBezTo>
                <a:lnTo>
                  <a:pt x="11662607" y="3140242"/>
                </a:lnTo>
                <a:cubicBezTo>
                  <a:pt x="11675897" y="3140242"/>
                  <a:pt x="11686671" y="3129468"/>
                  <a:pt x="11686671" y="3116178"/>
                </a:cubicBezTo>
                <a:lnTo>
                  <a:pt x="11686671" y="2033337"/>
                </a:lnTo>
                <a:cubicBezTo>
                  <a:pt x="11686671" y="2020047"/>
                  <a:pt x="11675897" y="2009273"/>
                  <a:pt x="11662607" y="2009273"/>
                </a:cubicBezTo>
                <a:close/>
                <a:moveTo>
                  <a:pt x="529389" y="439156"/>
                </a:moveTo>
                <a:cubicBezTo>
                  <a:pt x="516100" y="439156"/>
                  <a:pt x="505325" y="449930"/>
                  <a:pt x="505325" y="463220"/>
                </a:cubicBezTo>
                <a:lnTo>
                  <a:pt x="505325" y="1546061"/>
                </a:lnTo>
                <a:cubicBezTo>
                  <a:pt x="505325" y="1559351"/>
                  <a:pt x="516100" y="1570125"/>
                  <a:pt x="529389" y="1570125"/>
                </a:cubicBezTo>
                <a:lnTo>
                  <a:pt x="625641" y="1570125"/>
                </a:lnTo>
                <a:cubicBezTo>
                  <a:pt x="638931" y="1570125"/>
                  <a:pt x="649705" y="1559351"/>
                  <a:pt x="649705" y="1546061"/>
                </a:cubicBezTo>
                <a:lnTo>
                  <a:pt x="649705" y="463220"/>
                </a:lnTo>
                <a:cubicBezTo>
                  <a:pt x="649705" y="449930"/>
                  <a:pt x="638931" y="439156"/>
                  <a:pt x="625641" y="439156"/>
                </a:cubicBezTo>
                <a:close/>
                <a:moveTo>
                  <a:pt x="11566356" y="439152"/>
                </a:moveTo>
                <a:cubicBezTo>
                  <a:pt x="11553066" y="439152"/>
                  <a:pt x="11542292" y="449926"/>
                  <a:pt x="11542292" y="463216"/>
                </a:cubicBezTo>
                <a:lnTo>
                  <a:pt x="11542292" y="1546057"/>
                </a:lnTo>
                <a:cubicBezTo>
                  <a:pt x="11542292" y="1559347"/>
                  <a:pt x="11553066" y="1570121"/>
                  <a:pt x="11566356" y="1570121"/>
                </a:cubicBezTo>
                <a:lnTo>
                  <a:pt x="11662607" y="1570121"/>
                </a:lnTo>
                <a:cubicBezTo>
                  <a:pt x="11675897" y="1570121"/>
                  <a:pt x="11686671" y="1559347"/>
                  <a:pt x="11686671" y="1546057"/>
                </a:cubicBezTo>
                <a:lnTo>
                  <a:pt x="11686671" y="463216"/>
                </a:lnTo>
                <a:cubicBezTo>
                  <a:pt x="11686671" y="449926"/>
                  <a:pt x="11675897" y="439152"/>
                  <a:pt x="11662607" y="439152"/>
                </a:cubicBezTo>
                <a:close/>
                <a:moveTo>
                  <a:pt x="0" y="0"/>
                </a:moveTo>
                <a:lnTo>
                  <a:pt x="12191998" y="0"/>
                </a:lnTo>
                <a:lnTo>
                  <a:pt x="12191998" y="5149516"/>
                </a:lnTo>
                <a:lnTo>
                  <a:pt x="0" y="51495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" t="14001" r="5267" b="17400"/>
          <a:stretch>
            <a:fillRect/>
          </a:stretch>
        </p:blipFill>
        <p:spPr bwMode="auto">
          <a:xfrm>
            <a:off x="6084888" y="2332038"/>
            <a:ext cx="3098800" cy="237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sp>
        <p:nvSpPr>
          <p:cNvPr id="3" name="同侧圆角矩形 2"/>
          <p:cNvSpPr/>
          <p:nvPr userDrawn="1"/>
        </p:nvSpPr>
        <p:spPr>
          <a:xfrm>
            <a:off x="179388" y="158750"/>
            <a:ext cx="8785225" cy="4826000"/>
          </a:xfrm>
          <a:prstGeom prst="round2SameRect">
            <a:avLst/>
          </a:prstGeom>
          <a:solidFill>
            <a:schemeClr val="bg1"/>
          </a:solidFill>
          <a:ln w="38100">
            <a:solidFill>
              <a:srgbClr val="203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56" t="72400" r="7721" b="6599"/>
          <a:stretch>
            <a:fillRect/>
          </a:stretch>
        </p:blipFill>
        <p:spPr bwMode="auto">
          <a:xfrm>
            <a:off x="0" y="4435475"/>
            <a:ext cx="755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sp>
        <p:nvSpPr>
          <p:cNvPr id="3" name="同侧圆角矩形 2"/>
          <p:cNvSpPr/>
          <p:nvPr userDrawn="1"/>
        </p:nvSpPr>
        <p:spPr>
          <a:xfrm>
            <a:off x="179388" y="158750"/>
            <a:ext cx="8785225" cy="4826000"/>
          </a:xfrm>
          <a:prstGeom prst="round2SameRect">
            <a:avLst/>
          </a:prstGeom>
          <a:solidFill>
            <a:schemeClr val="bg1"/>
          </a:solidFill>
          <a:ln w="38100">
            <a:solidFill>
              <a:srgbClr val="203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56" t="72400" r="7721" b="6599"/>
          <a:stretch>
            <a:fillRect/>
          </a:stretch>
        </p:blipFill>
        <p:spPr bwMode="auto">
          <a:xfrm>
            <a:off x="0" y="4435475"/>
            <a:ext cx="755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3" t="2089" r="5139" b="65712"/>
          <a:stretch>
            <a:fillRect/>
          </a:stretch>
        </p:blipFill>
        <p:spPr bwMode="auto">
          <a:xfrm rot="231081">
            <a:off x="3207063" y="61972"/>
            <a:ext cx="2399515" cy="984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8" t="17801" r="15086" b="2619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9435" y="0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9" t="36337" r="26479" b="47771"/>
          <a:stretch>
            <a:fillRect/>
          </a:stretch>
        </p:blipFill>
        <p:spPr bwMode="auto">
          <a:xfrm>
            <a:off x="0" y="3771900"/>
            <a:ext cx="9144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一、新课导入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二、探究新知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三、随堂练习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四、课堂小结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五、巩固练习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26988" y="-38100"/>
            <a:ext cx="9197976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indent="4572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声  明</a:t>
            </a:r>
            <a:endParaRPr lang="zh-CN" altLang="en-US" sz="35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35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武汉天成贵龙文化传播有限公司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湖北山河律师事务所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9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image" Target="../media/image9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0" name="矩形 10"/>
          <p:cNvSpPr>
            <a:spLocks noChangeArrowheads="1"/>
          </p:cNvSpPr>
          <p:nvPr/>
        </p:nvSpPr>
        <p:spPr bwMode="auto">
          <a:xfrm>
            <a:off x="539552" y="1275606"/>
            <a:ext cx="6696744" cy="1260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6000" b="1">
                <a:latin typeface="楷体" panose="02010609060101010101" pitchFamily="49" charset="-122"/>
                <a:ea typeface="黑体" panose="02010609060101010101" pitchFamily="49" charset="-122"/>
              </a:rPr>
              <a:t>补条件</a:t>
            </a:r>
            <a:endParaRPr lang="zh-CN" altLang="en-US" sz="6000" b="1">
              <a:latin typeface="楷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27784" y="3939902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latin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b="1">
                <a:latin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b="1">
                <a:latin typeface="楷体" panose="02010609060101010101" pitchFamily="49" charset="-122"/>
                <a:cs typeface="Times New Roman" panose="02020603050405020304" pitchFamily="18" charset="0"/>
              </a:rPr>
              <a:t>二年级下册</a:t>
            </a:r>
            <a:endParaRPr lang="en-US" b="1" dirty="0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4"/>
          <p:cNvSpPr txBox="1">
            <a:spLocks noChangeArrowheads="1"/>
          </p:cNvSpPr>
          <p:nvPr/>
        </p:nvSpPr>
        <p:spPr bwMode="auto">
          <a:xfrm>
            <a:off x="3606800" y="195486"/>
            <a:ext cx="193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zh-CN" altLang="en-US" sz="3200" b="1">
                <a:solidFill>
                  <a:srgbClr val="375685"/>
                </a:solidFill>
                <a:latin typeface="楷体" panose="02010609060101010101" pitchFamily="49" charset="-122"/>
              </a:rPr>
              <a:t>问题导入</a:t>
            </a:r>
            <a:endParaRPr lang="zh-CN" altLang="en-US" sz="3200" b="1">
              <a:solidFill>
                <a:srgbClr val="375685"/>
              </a:solidFill>
              <a:latin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7624" y="1017814"/>
            <a:ext cx="7074786" cy="61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>
                <a:ea typeface="黑体" panose="02010609060101010101" pitchFamily="49" charset="-122"/>
                <a:cs typeface="Times New Roman" panose="02020603050405020304" pitchFamily="18" charset="0"/>
              </a:rPr>
              <a:t>这套衣服一共多少钱？</a:t>
            </a:r>
            <a:endParaRPr lang="en-US" altLang="zh-CN" sz="2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1287" y="1779662"/>
            <a:ext cx="2916932" cy="27636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文本框 9"/>
          <p:cNvSpPr txBox="1"/>
          <p:nvPr/>
        </p:nvSpPr>
        <p:spPr>
          <a:xfrm>
            <a:off x="1905689" y="3813868"/>
            <a:ext cx="2916932" cy="476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cs typeface="Times New Roman" panose="02020603050405020304" pitchFamily="18" charset="0"/>
              </a:rPr>
              <a:t>上衣：</a:t>
            </a:r>
            <a:r>
              <a:rPr lang="en-US" sz="2400" b="1">
                <a:latin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zh-CN" altLang="en-US" sz="2400" b="1">
                <a:latin typeface="楷体" panose="02010609060101010101" pitchFamily="49" charset="-122"/>
                <a:cs typeface="Times New Roman" panose="02020603050405020304" pitchFamily="18" charset="0"/>
              </a:rPr>
              <a:t>元</a:t>
            </a:r>
            <a:endParaRPr lang="en-US" sz="2400" b="1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对话气泡: 圆角矩形 10"/>
          <p:cNvSpPr/>
          <p:nvPr/>
        </p:nvSpPr>
        <p:spPr>
          <a:xfrm>
            <a:off x="5107223" y="1896579"/>
            <a:ext cx="3281201" cy="1350342"/>
          </a:xfrm>
          <a:prstGeom prst="wedgeRoundRectCallout">
            <a:avLst>
              <a:gd name="adj1" fmla="val -57392"/>
              <a:gd name="adj2" fmla="val 17678"/>
              <a:gd name="adj3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怎样才能知道整套衣服的价钱呢？</a:t>
            </a:r>
            <a:endParaRPr 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19128" y="1451405"/>
            <a:ext cx="1368152" cy="1002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5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65208" y="1113724"/>
            <a:ext cx="2347168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补充条件</a:t>
            </a:r>
            <a:endParaRPr 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6"/>
            <a:ext cx="9144000" cy="514140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0" y="4643090"/>
            <a:ext cx="9144000" cy="426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学校要举办元宵灯会，同学们一起用灯笼布置教室。</a:t>
            </a:r>
            <a:endParaRPr lang="en-US" sz="20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1760" y="795412"/>
            <a:ext cx="540771" cy="738664"/>
            <a:chOff x="245169" y="833418"/>
            <a:chExt cx="405578" cy="553997"/>
          </a:xfrm>
        </p:grpSpPr>
        <p:sp>
          <p:nvSpPr>
            <p:cNvPr id="3" name="椭圆 2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4" name="矩形 3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对话气泡: 圆角矩形 6"/>
          <p:cNvSpPr/>
          <p:nvPr/>
        </p:nvSpPr>
        <p:spPr>
          <a:xfrm>
            <a:off x="755576" y="3970745"/>
            <a:ext cx="7272808" cy="774278"/>
          </a:xfrm>
          <a:prstGeom prst="wedgeRoundRectCallout">
            <a:avLst>
              <a:gd name="adj1" fmla="val 12665"/>
              <a:gd name="adj2" fmla="val -48410"/>
              <a:gd name="adj3" fmla="val 16667"/>
            </a:avLst>
          </a:prstGeom>
          <a:noFill/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通过读题，你获得了哪些数学信息？</a:t>
            </a:r>
            <a:endParaRPr 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24"/>
          <p:cNvSpPr txBox="1">
            <a:spLocks noChangeArrowheads="1"/>
          </p:cNvSpPr>
          <p:nvPr/>
        </p:nvSpPr>
        <p:spPr bwMode="auto">
          <a:xfrm>
            <a:off x="3606800" y="195486"/>
            <a:ext cx="193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zh-CN" altLang="en-US" sz="3200" b="1">
                <a:solidFill>
                  <a:srgbClr val="375685"/>
                </a:solidFill>
                <a:latin typeface="楷体" panose="02010609060101010101" pitchFamily="49" charset="-122"/>
              </a:rPr>
              <a:t>探索新知</a:t>
            </a:r>
            <a:endParaRPr lang="zh-CN" altLang="en-US" sz="3200" b="1">
              <a:solidFill>
                <a:srgbClr val="375685"/>
              </a:solidFill>
              <a:latin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9832" y="830610"/>
            <a:ext cx="8024168" cy="1701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同学们在教室里挂了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           ，</a:t>
            </a:r>
            <a:r>
              <a:rPr lang="zh-CN" altLang="en-US" sz="3000" b="1" u="sng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。挂了多少个        ？请你口头补充合适的条件并解答。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963494" y="1991565"/>
            <a:ext cx="3842713" cy="2013726"/>
            <a:chOff x="4999832" y="2214208"/>
            <a:chExt cx="3842713" cy="2013726"/>
          </a:xfrm>
        </p:grpSpPr>
        <p:pic>
          <p:nvPicPr>
            <p:cNvPr id="12" name="图片 8" descr="画一画，算一算框_副本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9832" y="2214208"/>
              <a:ext cx="3842713" cy="2013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文本框 9"/>
            <p:cNvSpPr txBox="1"/>
            <p:nvPr/>
          </p:nvSpPr>
          <p:spPr>
            <a:xfrm>
              <a:off x="5076056" y="2305133"/>
              <a:ext cx="3600400" cy="1806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400" b="1">
                  <a:latin typeface="楷体" panose="02010609060101010101" pitchFamily="49" charset="-122"/>
                  <a:cs typeface="Times New Roman" panose="02020603050405020304" pitchFamily="18" charset="0"/>
                </a:rPr>
                <a:t>    补充的条件要反映出金鱼灯笼和莲花灯笼之间的数量关系。小组讨论并补充条件。</a:t>
              </a:r>
              <a:endParaRPr lang="en-US" sz="2400" b="1">
                <a:latin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对话气泡: 圆角矩形 10"/>
          <p:cNvSpPr/>
          <p:nvPr/>
        </p:nvSpPr>
        <p:spPr>
          <a:xfrm>
            <a:off x="417379" y="2627554"/>
            <a:ext cx="4420580" cy="1350342"/>
          </a:xfrm>
          <a:prstGeom prst="wedgeRoundRectCallout">
            <a:avLst>
              <a:gd name="adj1" fmla="val 36905"/>
              <a:gd name="adj2" fmla="val -66574"/>
              <a:gd name="adj3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猜一猜，两种灯笼可能存在什么样的数量关系呢？</a:t>
            </a:r>
            <a:endParaRPr 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1609">
            <a:off x="5253630" y="956529"/>
            <a:ext cx="888888" cy="4703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1840" y="1441493"/>
            <a:ext cx="721001" cy="7917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1276248" y="1459994"/>
            <a:ext cx="3430362" cy="1583996"/>
            <a:chOff x="1276248" y="1459994"/>
            <a:chExt cx="3430362" cy="1583996"/>
          </a:xfrm>
        </p:grpSpPr>
        <p:sp>
          <p:nvSpPr>
            <p:cNvPr id="6" name="对话气泡: 圆角矩形 5"/>
            <p:cNvSpPr/>
            <p:nvPr/>
          </p:nvSpPr>
          <p:spPr>
            <a:xfrm>
              <a:off x="1276248" y="1459994"/>
              <a:ext cx="3430362" cy="1583996"/>
            </a:xfrm>
            <a:prstGeom prst="wedgeRoundRectCallout">
              <a:avLst>
                <a:gd name="adj1" fmla="val 30411"/>
                <a:gd name="adj2" fmla="val -48936"/>
                <a:gd name="adj3" fmla="val 16667"/>
              </a:avLst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800" b="1">
                  <a:solidFill>
                    <a:schemeClr val="tx1"/>
                  </a:solidFill>
                  <a:latin typeface="times" panose="02020603050405020304" pitchFamily="18" charset="0"/>
                  <a:ea typeface="楷体" panose="02010609060101010101" pitchFamily="49" charset="-122"/>
                  <a:cs typeface="times" panose="02020603050405020304" pitchFamily="18" charset="0"/>
                </a:rPr>
                <a:t>1.</a:t>
              </a:r>
              <a:r>
                <a:rPr lang="zh-CN" altLang="en-US" sz="2800" b="1">
                  <a:solidFill>
                    <a:schemeClr val="tx1"/>
                  </a:solidFill>
                  <a:latin typeface="times" panose="02020603050405020304" pitchFamily="18" charset="0"/>
                  <a:ea typeface="楷体" panose="02010609060101010101" pitchFamily="49" charset="-122"/>
                  <a:cs typeface="times" panose="02020603050405020304" pitchFamily="18" charset="0"/>
                </a:rPr>
                <a:t>      和         一共有</a:t>
              </a:r>
              <a:r>
                <a:rPr lang="en-US" altLang="zh-CN" sz="2800" b="1">
                  <a:solidFill>
                    <a:schemeClr val="tx1"/>
                  </a:solidFill>
                  <a:latin typeface="times" panose="02020603050405020304" pitchFamily="18" charset="0"/>
                  <a:ea typeface="楷体" panose="02010609060101010101" pitchFamily="49" charset="-122"/>
                  <a:cs typeface="times" panose="02020603050405020304" pitchFamily="18" charset="0"/>
                </a:rPr>
                <a:t>19</a:t>
              </a:r>
              <a:r>
                <a:rPr lang="zh-CN" altLang="en-US" sz="2800" b="1">
                  <a:solidFill>
                    <a:schemeClr val="tx1"/>
                  </a:solidFill>
                  <a:latin typeface="times" panose="02020603050405020304" pitchFamily="18" charset="0"/>
                  <a:ea typeface="楷体" panose="02010609060101010101" pitchFamily="49" charset="-122"/>
                  <a:cs typeface="times" panose="02020603050405020304" pitchFamily="18" charset="0"/>
                </a:rPr>
                <a:t>个。</a:t>
              </a:r>
              <a:endParaRPr lang="en-US" altLang="zh-CN" sz="2800" b="1">
                <a:solidFill>
                  <a:schemeClr val="tx1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endParaRPr>
            </a:p>
            <a:p>
              <a:endParaRPr lang="en-US" sz="2800" b="1">
                <a:solidFill>
                  <a:schemeClr val="tx1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19672" y="1550684"/>
              <a:ext cx="570956" cy="626948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11609">
              <a:off x="2584688" y="1610828"/>
              <a:ext cx="796055" cy="421193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4860032" y="1459994"/>
            <a:ext cx="3430362" cy="1583996"/>
            <a:chOff x="4860032" y="1459994"/>
            <a:chExt cx="3430362" cy="1583996"/>
          </a:xfrm>
        </p:grpSpPr>
        <p:sp>
          <p:nvSpPr>
            <p:cNvPr id="9" name="对话气泡: 圆角矩形 8"/>
            <p:cNvSpPr/>
            <p:nvPr/>
          </p:nvSpPr>
          <p:spPr>
            <a:xfrm>
              <a:off x="4860032" y="1459994"/>
              <a:ext cx="3430362" cy="1583996"/>
            </a:xfrm>
            <a:prstGeom prst="wedgeRoundRectCallout">
              <a:avLst>
                <a:gd name="adj1" fmla="val -29517"/>
                <a:gd name="adj2" fmla="val -49803"/>
                <a:gd name="adj3" fmla="val 16667"/>
              </a:avLst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514350" indent="-514350">
                <a:buAutoNum type="arabicPeriod" startAt="2"/>
              </a:pPr>
              <a:r>
                <a:rPr lang="zh-CN" altLang="en-US" sz="2800" b="1">
                  <a:solidFill>
                    <a:schemeClr val="tx1"/>
                  </a:solidFill>
                  <a:latin typeface="times" panose="02020603050405020304" pitchFamily="18" charset="0"/>
                  <a:ea typeface="楷体" panose="02010609060101010101" pitchFamily="49" charset="-122"/>
                  <a:cs typeface="times" panose="02020603050405020304" pitchFamily="18" charset="0"/>
                </a:rPr>
                <a:t>  比       </a:t>
              </a:r>
              <a:r>
                <a:rPr lang="en-US" altLang="zh-CN" sz="2800" b="1">
                  <a:solidFill>
                    <a:schemeClr val="tx1"/>
                  </a:solidFill>
                  <a:latin typeface="times" panose="02020603050405020304" pitchFamily="18" charset="0"/>
                  <a:ea typeface="楷体" panose="02010609060101010101" pitchFamily="49" charset="-122"/>
                  <a:cs typeface="times" panose="02020603050405020304" pitchFamily="18" charset="0"/>
                </a:rPr>
                <a:t> </a:t>
              </a:r>
              <a:r>
                <a:rPr lang="zh-CN" altLang="en-US" sz="2800" b="1">
                  <a:solidFill>
                    <a:schemeClr val="tx1"/>
                  </a:solidFill>
                  <a:latin typeface="times" panose="02020603050405020304" pitchFamily="18" charset="0"/>
                  <a:ea typeface="楷体" panose="02010609060101010101" pitchFamily="49" charset="-122"/>
                  <a:cs typeface="times" panose="02020603050405020304" pitchFamily="18" charset="0"/>
                </a:rPr>
                <a:t>多</a:t>
              </a:r>
              <a:r>
                <a:rPr lang="en-US" altLang="zh-CN" sz="2800" b="1">
                  <a:solidFill>
                    <a:schemeClr val="tx1"/>
                  </a:solidFill>
                  <a:latin typeface="times" panose="02020603050405020304" pitchFamily="18" charset="0"/>
                  <a:ea typeface="楷体" panose="02010609060101010101" pitchFamily="49" charset="-122"/>
                  <a:cs typeface="times" panose="02020603050405020304" pitchFamily="18" charset="0"/>
                </a:rPr>
                <a:t>5</a:t>
              </a:r>
              <a:r>
                <a:rPr lang="zh-CN" altLang="en-US" sz="2800" b="1">
                  <a:solidFill>
                    <a:schemeClr val="tx1"/>
                  </a:solidFill>
                  <a:latin typeface="times" panose="02020603050405020304" pitchFamily="18" charset="0"/>
                  <a:ea typeface="楷体" panose="02010609060101010101" pitchFamily="49" charset="-122"/>
                  <a:cs typeface="times" panose="02020603050405020304" pitchFamily="18" charset="0"/>
                </a:rPr>
                <a:t>个。</a:t>
              </a:r>
              <a:endParaRPr lang="en-US" altLang="zh-CN" sz="2800" b="1">
                <a:solidFill>
                  <a:schemeClr val="tx1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endParaRPr>
            </a:p>
            <a:p>
              <a:endParaRPr lang="en-US" altLang="zh-CN" sz="2800" b="1">
                <a:solidFill>
                  <a:schemeClr val="tx1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endParaRPr>
            </a:p>
            <a:p>
              <a:endParaRPr lang="en-US" sz="2800" b="1">
                <a:solidFill>
                  <a:schemeClr val="tx1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20072" y="1608550"/>
              <a:ext cx="570956" cy="626948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11609">
              <a:off x="6083598" y="1617646"/>
              <a:ext cx="796055" cy="421193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1276248" y="3216473"/>
            <a:ext cx="3430362" cy="1583996"/>
            <a:chOff x="1276248" y="3216473"/>
            <a:chExt cx="3430362" cy="1583996"/>
          </a:xfrm>
        </p:grpSpPr>
        <p:sp>
          <p:nvSpPr>
            <p:cNvPr id="7" name="对话气泡: 圆角矩形 6"/>
            <p:cNvSpPr/>
            <p:nvPr/>
          </p:nvSpPr>
          <p:spPr>
            <a:xfrm>
              <a:off x="1276248" y="3216473"/>
              <a:ext cx="3430362" cy="1583996"/>
            </a:xfrm>
            <a:prstGeom prst="wedgeRoundRectCallout">
              <a:avLst>
                <a:gd name="adj1" fmla="val 30411"/>
                <a:gd name="adj2" fmla="val -48936"/>
                <a:gd name="adj3" fmla="val 16667"/>
              </a:avLst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800" b="1">
                  <a:solidFill>
                    <a:schemeClr val="tx1"/>
                  </a:solidFill>
                  <a:latin typeface="times" panose="02020603050405020304" pitchFamily="18" charset="0"/>
                  <a:ea typeface="楷体" panose="02010609060101010101" pitchFamily="49" charset="-122"/>
                  <a:cs typeface="times" panose="02020603050405020304" pitchFamily="18" charset="0"/>
                </a:rPr>
                <a:t>3.   </a:t>
              </a:r>
              <a:r>
                <a:rPr lang="zh-CN" altLang="en-US" sz="2800" b="1">
                  <a:solidFill>
                    <a:schemeClr val="tx1"/>
                  </a:solidFill>
                  <a:latin typeface="times" panose="02020603050405020304" pitchFamily="18" charset="0"/>
                  <a:ea typeface="楷体" panose="02010609060101010101" pitchFamily="49" charset="-122"/>
                  <a:cs typeface="times" panose="02020603050405020304" pitchFamily="18" charset="0"/>
                </a:rPr>
                <a:t>  比        少</a:t>
              </a:r>
              <a:r>
                <a:rPr lang="en-US" altLang="zh-CN" sz="2800" b="1">
                  <a:solidFill>
                    <a:schemeClr val="tx1"/>
                  </a:solidFill>
                  <a:latin typeface="times" panose="02020603050405020304" pitchFamily="18" charset="0"/>
                  <a:ea typeface="楷体" panose="02010609060101010101" pitchFamily="49" charset="-122"/>
                  <a:cs typeface="times" panose="02020603050405020304" pitchFamily="18" charset="0"/>
                </a:rPr>
                <a:t>2</a:t>
              </a:r>
              <a:r>
                <a:rPr lang="zh-CN" altLang="en-US" sz="2800" b="1">
                  <a:solidFill>
                    <a:schemeClr val="tx1"/>
                  </a:solidFill>
                  <a:latin typeface="times" panose="02020603050405020304" pitchFamily="18" charset="0"/>
                  <a:ea typeface="楷体" panose="02010609060101010101" pitchFamily="49" charset="-122"/>
                  <a:cs typeface="times" panose="02020603050405020304" pitchFamily="18" charset="0"/>
                </a:rPr>
                <a:t>个。</a:t>
              </a:r>
              <a:endParaRPr lang="en-US" altLang="zh-CN" sz="2800" b="1">
                <a:solidFill>
                  <a:schemeClr val="tx1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endParaRPr>
            </a:p>
            <a:p>
              <a:endParaRPr lang="en-US" altLang="zh-CN" sz="2800" b="1">
                <a:solidFill>
                  <a:schemeClr val="tx1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endParaRPr>
            </a:p>
            <a:p>
              <a:endParaRPr lang="en-US" sz="2800" b="1">
                <a:solidFill>
                  <a:schemeClr val="tx1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0028" y="3338229"/>
              <a:ext cx="570956" cy="626948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11609">
              <a:off x="2507642" y="3370329"/>
              <a:ext cx="796055" cy="421193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>
            <a:off x="4860032" y="3216473"/>
            <a:ext cx="3430362" cy="1583996"/>
            <a:chOff x="4860032" y="3216473"/>
            <a:chExt cx="3430362" cy="1583996"/>
          </a:xfrm>
        </p:grpSpPr>
        <p:sp>
          <p:nvSpPr>
            <p:cNvPr id="8" name="对话气泡: 圆角矩形 7"/>
            <p:cNvSpPr/>
            <p:nvPr/>
          </p:nvSpPr>
          <p:spPr>
            <a:xfrm>
              <a:off x="4860032" y="3216473"/>
              <a:ext cx="3430362" cy="1583996"/>
            </a:xfrm>
            <a:prstGeom prst="wedgeRoundRectCallout">
              <a:avLst>
                <a:gd name="adj1" fmla="val -29378"/>
                <a:gd name="adj2" fmla="val -49360"/>
                <a:gd name="adj3" fmla="val 16667"/>
              </a:avLst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800" b="1">
                  <a:solidFill>
                    <a:schemeClr val="tx1"/>
                  </a:solidFill>
                  <a:latin typeface="times" panose="02020603050405020304" pitchFamily="18" charset="0"/>
                  <a:ea typeface="楷体" panose="02010609060101010101" pitchFamily="49" charset="-122"/>
                  <a:cs typeface="times" panose="02020603050405020304" pitchFamily="18" charset="0"/>
                </a:rPr>
                <a:t>4.  </a:t>
              </a:r>
              <a:r>
                <a:rPr lang="zh-CN" altLang="en-US" sz="2800" b="1">
                  <a:solidFill>
                    <a:schemeClr val="tx1"/>
                  </a:solidFill>
                  <a:latin typeface="times" panose="02020603050405020304" pitchFamily="18" charset="0"/>
                  <a:ea typeface="楷体" panose="02010609060101010101" pitchFamily="49" charset="-122"/>
                  <a:cs typeface="times" panose="02020603050405020304" pitchFamily="18" charset="0"/>
                </a:rPr>
                <a:t>       的个数是    的</a:t>
              </a:r>
              <a:r>
                <a:rPr lang="en-US" altLang="zh-CN" sz="2800" b="1">
                  <a:solidFill>
                    <a:schemeClr val="tx1"/>
                  </a:solidFill>
                  <a:latin typeface="times" panose="02020603050405020304" pitchFamily="18" charset="0"/>
                  <a:ea typeface="楷体" panose="02010609060101010101" pitchFamily="49" charset="-122"/>
                  <a:cs typeface="times" panose="02020603050405020304" pitchFamily="18" charset="0"/>
                </a:rPr>
                <a:t>2</a:t>
              </a:r>
              <a:r>
                <a:rPr lang="zh-CN" altLang="en-US" sz="2800" b="1">
                  <a:solidFill>
                    <a:schemeClr val="tx1"/>
                  </a:solidFill>
                  <a:latin typeface="times" panose="02020603050405020304" pitchFamily="18" charset="0"/>
                  <a:ea typeface="楷体" panose="02010609060101010101" pitchFamily="49" charset="-122"/>
                  <a:cs typeface="times" panose="02020603050405020304" pitchFamily="18" charset="0"/>
                </a:rPr>
                <a:t>倍。</a:t>
              </a:r>
              <a:endParaRPr lang="en-US" altLang="zh-CN" sz="2800" b="1">
                <a:solidFill>
                  <a:schemeClr val="tx1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endParaRPr>
            </a:p>
            <a:p>
              <a:endParaRPr lang="en-US" sz="2800" b="1">
                <a:solidFill>
                  <a:schemeClr val="tx1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50093" y="3348308"/>
              <a:ext cx="570956" cy="626948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11609">
              <a:off x="5337692" y="3379433"/>
              <a:ext cx="796055" cy="421193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/>
        </p:nvSpPr>
        <p:spPr>
          <a:xfrm>
            <a:off x="1691680" y="2439256"/>
            <a:ext cx="2592288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19</a:t>
            </a:r>
            <a:r>
              <a:rPr lang="zh-CN" altLang="en-US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=11(</a:t>
            </a:r>
            <a:r>
              <a:rPr lang="zh-CN" altLang="en-US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27949" y="2250408"/>
            <a:ext cx="2592288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=13(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86704" y="4137660"/>
            <a:ext cx="2592288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=6(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29201" y="4137660"/>
            <a:ext cx="2592288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÷2</a:t>
            </a: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074901" y="1900108"/>
            <a:ext cx="3056226" cy="2896401"/>
            <a:chOff x="2971879" y="1693419"/>
            <a:chExt cx="3056226" cy="2896401"/>
          </a:xfrm>
        </p:grpSpPr>
        <p:pic>
          <p:nvPicPr>
            <p:cNvPr id="19" name="图片 1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879" y="1693419"/>
              <a:ext cx="3056226" cy="2896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文本框 19"/>
            <p:cNvSpPr txBox="1"/>
            <p:nvPr/>
          </p:nvSpPr>
          <p:spPr>
            <a:xfrm>
              <a:off x="3488909" y="2369314"/>
              <a:ext cx="2132197" cy="1126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000" b="1">
                  <a:latin typeface="楷体" panose="02010609060101010101" pitchFamily="49" charset="-122"/>
                  <a:cs typeface="Times New Roman" panose="02020603050405020304" pitchFamily="18" charset="0"/>
                </a:rPr>
                <a:t>还有其他的条件吗？</a:t>
              </a:r>
              <a:endParaRPr lang="en-US" sz="3000" b="1">
                <a:latin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39787" y="226825"/>
            <a:ext cx="540771" cy="738664"/>
            <a:chOff x="245169" y="833418"/>
            <a:chExt cx="405578" cy="553997"/>
          </a:xfrm>
        </p:grpSpPr>
        <p:sp>
          <p:nvSpPr>
            <p:cNvPr id="22" name="椭圆 21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23" name="矩形 22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7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087859" y="262023"/>
            <a:ext cx="7372573" cy="93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同学们在教室里挂了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           ，</a:t>
            </a:r>
            <a:r>
              <a:rPr lang="zh-CN" altLang="en-US" sz="2400" b="1" u="sng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。挂了多少个        ？请你口头补充合适的条件并解答。</a:t>
            </a:r>
            <a:endParaRPr 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1609">
            <a:off x="4389535" y="282567"/>
            <a:ext cx="888888" cy="47031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4223" y="695278"/>
            <a:ext cx="637538" cy="700060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619882" y="1459994"/>
            <a:ext cx="694058" cy="1444986"/>
          </a:xfrm>
          <a:prstGeom prst="roundRect">
            <a:avLst/>
          </a:prstGeom>
          <a:solidFill>
            <a:srgbClr val="9BBB59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>
                <a:solidFill>
                  <a:sysClr val="window" lastClr="FFFF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总和</a:t>
            </a:r>
            <a:endParaRPr lang="zh-CN" altLang="en-US" sz="2800" dirty="0">
              <a:solidFill>
                <a:sysClr val="window" lastClr="FFFFFF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ea"/>
            </a:endParaRPr>
          </a:p>
        </p:txBody>
      </p:sp>
      <p:sp>
        <p:nvSpPr>
          <p:cNvPr id="11" name="圆角矩形 9"/>
          <p:cNvSpPr/>
          <p:nvPr/>
        </p:nvSpPr>
        <p:spPr>
          <a:xfrm>
            <a:off x="8028384" y="1486986"/>
            <a:ext cx="694058" cy="1444986"/>
          </a:xfrm>
          <a:prstGeom prst="roundRect">
            <a:avLst/>
          </a:prstGeom>
          <a:solidFill>
            <a:srgbClr val="9BBB59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>
                <a:solidFill>
                  <a:sysClr val="window" lastClr="FFFF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相差</a:t>
            </a:r>
            <a:endParaRPr lang="zh-CN" altLang="en-US" sz="2800" dirty="0">
              <a:solidFill>
                <a:sysClr val="window" lastClr="FFFFFF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ea"/>
            </a:endParaRPr>
          </a:p>
        </p:txBody>
      </p:sp>
      <p:sp>
        <p:nvSpPr>
          <p:cNvPr id="14" name="圆角矩形 9"/>
          <p:cNvSpPr/>
          <p:nvPr/>
        </p:nvSpPr>
        <p:spPr>
          <a:xfrm>
            <a:off x="619882" y="3285978"/>
            <a:ext cx="694058" cy="1444986"/>
          </a:xfrm>
          <a:prstGeom prst="roundRect">
            <a:avLst/>
          </a:prstGeom>
          <a:solidFill>
            <a:srgbClr val="9BBB59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>
                <a:solidFill>
                  <a:sysClr val="window" lastClr="FFFF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相差</a:t>
            </a:r>
            <a:endParaRPr lang="zh-CN" altLang="en-US" sz="2800" dirty="0">
              <a:solidFill>
                <a:sysClr val="window" lastClr="FFFFFF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ea"/>
            </a:endParaRPr>
          </a:p>
        </p:txBody>
      </p:sp>
      <p:sp>
        <p:nvSpPr>
          <p:cNvPr id="13" name="圆角矩形 9"/>
          <p:cNvSpPr/>
          <p:nvPr/>
        </p:nvSpPr>
        <p:spPr>
          <a:xfrm>
            <a:off x="8021489" y="3285978"/>
            <a:ext cx="694058" cy="1444986"/>
          </a:xfrm>
          <a:prstGeom prst="roundRect">
            <a:avLst/>
          </a:prstGeom>
          <a:solidFill>
            <a:srgbClr val="9BBB59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>
                <a:solidFill>
                  <a:sysClr val="window" lastClr="FFFF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倍数</a:t>
            </a:r>
            <a:endParaRPr lang="zh-CN" altLang="en-US" sz="2800" dirty="0">
              <a:solidFill>
                <a:sysClr val="window" lastClr="FFFFFF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>
        <p159:morph option="byObject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0" grpId="0" animBg="1"/>
      <p:bldP spid="11" grpId="0" animBg="1"/>
      <p:bldP spid="14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76" y="255661"/>
            <a:ext cx="2160240" cy="6701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文本框 3"/>
          <p:cNvSpPr txBox="1"/>
          <p:nvPr/>
        </p:nvSpPr>
        <p:spPr>
          <a:xfrm>
            <a:off x="1115616" y="1059582"/>
            <a:ext cx="7128792" cy="1147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从补充条件解答这道题的不同方法和过程中，可以发现什么？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252536" y="2340638"/>
            <a:ext cx="4842111" cy="2809699"/>
            <a:chOff x="-180528" y="2340638"/>
            <a:chExt cx="4842111" cy="280969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80528" y="3017499"/>
              <a:ext cx="1504188" cy="2132838"/>
            </a:xfrm>
            <a:prstGeom prst="rect">
              <a:avLst/>
            </a:prstGeom>
          </p:spPr>
        </p:pic>
        <p:sp>
          <p:nvSpPr>
            <p:cNvPr id="7" name="对话气泡: 圆角矩形 6"/>
            <p:cNvSpPr/>
            <p:nvPr/>
          </p:nvSpPr>
          <p:spPr>
            <a:xfrm>
              <a:off x="1170048" y="2340638"/>
              <a:ext cx="3491535" cy="2376264"/>
            </a:xfrm>
            <a:prstGeom prst="wedgeRoundRectCallout">
              <a:avLst>
                <a:gd name="adj1" fmla="val -53719"/>
                <a:gd name="adj2" fmla="val -9361"/>
                <a:gd name="adj3" fmla="val 16667"/>
              </a:avLst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虽然要求的问题相同，但根据不同的数量关系可以补充不同的条件。</a:t>
              </a:r>
              <a:endParaRPr 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27154" y="2327644"/>
            <a:ext cx="4619711" cy="3268442"/>
            <a:chOff x="4786003" y="2340638"/>
            <a:chExt cx="4619711" cy="3268442"/>
          </a:xfrm>
        </p:grpSpPr>
        <p:sp>
          <p:nvSpPr>
            <p:cNvPr id="8" name="对话气泡: 圆角矩形 7"/>
            <p:cNvSpPr/>
            <p:nvPr/>
          </p:nvSpPr>
          <p:spPr>
            <a:xfrm>
              <a:off x="4786003" y="2340638"/>
              <a:ext cx="3661270" cy="2376264"/>
            </a:xfrm>
            <a:prstGeom prst="wedgeRoundRectCallout">
              <a:avLst>
                <a:gd name="adj1" fmla="val 54394"/>
                <a:gd name="adj2" fmla="val 37544"/>
                <a:gd name="adj3" fmla="val 16667"/>
              </a:avLst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>
                  <a:solidFill>
                    <a:schemeClr val="tx1"/>
                  </a:solidFill>
                  <a:latin typeface="times" panose="02020603050405020304" pitchFamily="18" charset="0"/>
                  <a:ea typeface="楷体" panose="02010609060101010101" pitchFamily="49" charset="-122"/>
                  <a:cs typeface="times" panose="02020603050405020304" pitchFamily="18" charset="0"/>
                </a:rPr>
                <a:t>补充的条件要合理。例如，如果补充的是它们的总数，必须超过</a:t>
              </a:r>
              <a:r>
                <a:rPr lang="en-US" altLang="zh-CN" sz="2800" b="1">
                  <a:solidFill>
                    <a:schemeClr val="tx1"/>
                  </a:solidFill>
                  <a:latin typeface="times" panose="02020603050405020304" pitchFamily="18" charset="0"/>
                  <a:ea typeface="楷体" panose="02010609060101010101" pitchFamily="49" charset="-122"/>
                  <a:cs typeface="times" panose="02020603050405020304" pitchFamily="18" charset="0"/>
                </a:rPr>
                <a:t>8</a:t>
              </a:r>
              <a:r>
                <a:rPr lang="zh-CN" altLang="en-US" sz="2800" b="1">
                  <a:solidFill>
                    <a:schemeClr val="tx1"/>
                  </a:solidFill>
                  <a:latin typeface="times" panose="02020603050405020304" pitchFamily="18" charset="0"/>
                  <a:ea typeface="楷体" panose="02010609060101010101" pitchFamily="49" charset="-122"/>
                  <a:cs typeface="times" panose="02020603050405020304" pitchFamily="18" charset="0"/>
                </a:rPr>
                <a:t>个。</a:t>
              </a:r>
              <a:endParaRPr lang="en-US" sz="2800" b="1">
                <a:solidFill>
                  <a:schemeClr val="tx1"/>
                </a:solidFill>
                <a:latin typeface="times" panose="02020603050405020304" pitchFamily="18" charset="0"/>
                <a:ea typeface="楷体" panose="02010609060101010101" pitchFamily="49" charset="-122"/>
                <a:cs typeface="times" panose="02020603050405020304" pitchFamily="18" charset="0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03257" y="3232816"/>
              <a:ext cx="1102457" cy="237626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99592" y="897525"/>
            <a:ext cx="7848872" cy="3606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根据已知条件和问题，提出问题或补充合适的条件，再解答。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  <a:spcBef>
                <a:spcPts val="1200"/>
              </a:spcBef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同学们挂了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个红气球、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个黄气球。</a:t>
            </a:r>
            <a:r>
              <a:rPr lang="zh-CN" altLang="en-US" sz="2800" b="1" u="sng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</a:t>
            </a:r>
            <a:endParaRPr lang="en-US" altLang="zh-CN" sz="2800" b="1" u="sng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  <a:spcBef>
                <a:spcPts val="1200"/>
              </a:spcBef>
            </a:pPr>
            <a:r>
              <a:rPr lang="en-US" altLang="zh-CN" sz="2800" b="1" u="sng"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  <a:spcBef>
                <a:spcPts val="1200"/>
              </a:spcBef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老师买了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       ，</a:t>
            </a:r>
            <a:r>
              <a:rPr lang="zh-CN" altLang="en-US" sz="2800" b="1" u="sng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。买了多少个       ？</a:t>
            </a:r>
            <a:endParaRPr 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24"/>
          <p:cNvSpPr txBox="1">
            <a:spLocks noChangeArrowheads="1"/>
          </p:cNvSpPr>
          <p:nvPr/>
        </p:nvSpPr>
        <p:spPr bwMode="auto">
          <a:xfrm>
            <a:off x="3606800" y="178234"/>
            <a:ext cx="193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zh-CN" altLang="en-US" sz="3200" b="1">
                <a:solidFill>
                  <a:srgbClr val="375685"/>
                </a:solidFill>
                <a:latin typeface="楷体" panose="02010609060101010101" pitchFamily="49" charset="-122"/>
              </a:rPr>
              <a:t>随堂练习</a:t>
            </a:r>
            <a:endParaRPr lang="zh-CN" altLang="en-US" sz="3200" b="1">
              <a:solidFill>
                <a:srgbClr val="375685"/>
              </a:solidFill>
              <a:latin typeface="楷体" panose="02010609060101010101" pitchFamily="49" charset="-122"/>
            </a:endParaRPr>
          </a:p>
        </p:txBody>
      </p:sp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6130631" y="4555298"/>
            <a:ext cx="28055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P35 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做一做 第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2000" dirty="0">
              <a:solidFill>
                <a:srgbClr val="4368AA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05936" y="2571750"/>
            <a:ext cx="3292501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42+7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=49(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1713" y="860105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72957" y="3915120"/>
            <a:ext cx="3351218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en-US" altLang="zh-CN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÷5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9(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3556" y="3424932"/>
            <a:ext cx="740115" cy="5159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90303" y="3893449"/>
            <a:ext cx="683253" cy="59540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079701" y="2634382"/>
            <a:ext cx="4104456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一共挂了多少个气球</a:t>
            </a:r>
            <a:endParaRPr 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322392" y="3261162"/>
            <a:ext cx="4295661" cy="603070"/>
            <a:chOff x="4452802" y="3557130"/>
            <a:chExt cx="4295661" cy="603070"/>
          </a:xfrm>
        </p:grpSpPr>
        <p:sp>
          <p:nvSpPr>
            <p:cNvPr id="12" name="文本框 11"/>
            <p:cNvSpPr txBox="1"/>
            <p:nvPr/>
          </p:nvSpPr>
          <p:spPr>
            <a:xfrm>
              <a:off x="4452802" y="3588986"/>
              <a:ext cx="4295661" cy="559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买       的数量是      的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倍</a:t>
              </a:r>
              <a:endParaRPr 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45823" y="3644296"/>
              <a:ext cx="740115" cy="51590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92846" y="3557130"/>
              <a:ext cx="683253" cy="59540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323528" y="621375"/>
            <a:ext cx="8566216" cy="2935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要使下面的问题用加法解决，可以补充怎样的条件？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）一盆月季花原价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元，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____________________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。现在一盆月季花多少钱？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）李爷爷买了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棵桃树苗，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__________________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。李爷爷买了多少棵杏树苗？</a:t>
            </a:r>
            <a:endParaRPr 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6084168" y="4515966"/>
            <a:ext cx="28055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P37 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2000" dirty="0">
              <a:solidFill>
                <a:srgbClr val="4368AA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552" y="122842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89211" y="1219765"/>
            <a:ext cx="3627205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现价比原价多</a:t>
            </a:r>
            <a:r>
              <a:rPr lang="en-US" altLang="zh-CN" sz="28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endParaRPr lang="en-US" sz="2800" b="1">
              <a:solidFill>
                <a:srgbClr val="EB1A1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60735" y="3044183"/>
            <a:ext cx="2805576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0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18 + 6 </a:t>
            </a:r>
            <a:r>
              <a:rPr lang="en-US" altLang="zh-CN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24(</a:t>
            </a:r>
            <a:r>
              <a:rPr lang="zh-CN" altLang="en-US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en-US" altLang="zh-CN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EB1A1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04048" y="2426453"/>
            <a:ext cx="3600400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桃树苗比杏树苗少</a:t>
            </a:r>
            <a:r>
              <a:rPr lang="en-US" altLang="zh-CN" sz="28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棵</a:t>
            </a:r>
            <a:endParaRPr lang="en-US" sz="2800" b="1">
              <a:solidFill>
                <a:srgbClr val="EB1A1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55976" y="1788872"/>
            <a:ext cx="2592288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0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9 + 2 </a:t>
            </a:r>
            <a:r>
              <a:rPr lang="en-US" altLang="zh-CN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11(</a:t>
            </a:r>
            <a:r>
              <a:rPr lang="zh-CN" altLang="en-US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EB1A1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2"/>
          <p:cNvSpPr>
            <a:spLocks noChangeArrowheads="1"/>
          </p:cNvSpPr>
          <p:nvPr/>
        </p:nvSpPr>
        <p:spPr bwMode="auto">
          <a:xfrm>
            <a:off x="1763713" y="2355850"/>
            <a:ext cx="59547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" panose="02010609060101010101" pitchFamily="49" charset="-122"/>
              </a:rPr>
              <a:t>通过本节课的学习，你有什么收获？</a:t>
            </a:r>
            <a:endParaRPr lang="zh-CN" altLang="en-US" sz="2800" b="1">
              <a:latin typeface="楷体" panose="02010609060101010101" pitchFamily="49" charset="-122"/>
            </a:endParaRPr>
          </a:p>
        </p:txBody>
      </p:sp>
      <p:sp>
        <p:nvSpPr>
          <p:cNvPr id="35843" name="文本框 24"/>
          <p:cNvSpPr txBox="1">
            <a:spLocks noChangeArrowheads="1"/>
          </p:cNvSpPr>
          <p:nvPr/>
        </p:nvSpPr>
        <p:spPr bwMode="auto">
          <a:xfrm>
            <a:off x="3651250" y="339725"/>
            <a:ext cx="193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zh-CN" altLang="en-US" sz="3200" b="1">
                <a:solidFill>
                  <a:srgbClr val="375685"/>
                </a:solidFill>
                <a:latin typeface="楷体" panose="02010609060101010101" pitchFamily="49" charset="-122"/>
              </a:rPr>
              <a:t>课堂小结</a:t>
            </a:r>
            <a:endParaRPr lang="zh-CN" altLang="en-US" sz="3200" b="1">
              <a:solidFill>
                <a:srgbClr val="375685"/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8575">
          <a:solidFill>
            <a:srgbClr val="00B0F0"/>
          </a:solidFill>
        </a:ln>
      </a:spPr>
      <a:bodyPr rtlCol="0" anchor="ctr"/>
      <a:lstStyle>
        <a:defPPr algn="l">
          <a:lnSpc>
            <a:spcPct val="120000"/>
          </a:lnSpc>
          <a:defRPr b="1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  <a:cs typeface="Times New Roman" panose="02020603050405020304" pitchFamily="18" charset="0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3000" b="1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994</Words>
  <Application>WPS 演示</Application>
  <PresentationFormat>全屏显示(16:9)</PresentationFormat>
  <Paragraphs>111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楷体</vt:lpstr>
      <vt:lpstr>inpin heiti</vt:lpstr>
      <vt:lpstr>微软雅黑</vt:lpstr>
      <vt:lpstr>黑体</vt:lpstr>
      <vt:lpstr>方正粗黑繁体</vt:lpstr>
      <vt:lpstr>等线</vt:lpstr>
      <vt:lpstr>times</vt:lpstr>
      <vt:lpstr>Traditional Arabic</vt:lpstr>
      <vt:lpstr>华文新魏</vt:lpstr>
      <vt:lpstr>Arial Unicode MS</vt:lpstr>
      <vt:lpstr>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zyccl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572</cp:revision>
  <dcterms:created xsi:type="dcterms:W3CDTF">2015-08-27T07:30:00Z</dcterms:created>
  <dcterms:modified xsi:type="dcterms:W3CDTF">2026-02-28T06:41:05Z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DCEC442418E14493A2E750288A180635_12</vt:lpwstr>
  </property>
</Properties>
</file>