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3" r:id="rId4"/>
    <p:sldId id="374" r:id="rId6"/>
    <p:sldId id="382" r:id="rId7"/>
    <p:sldId id="375" r:id="rId8"/>
    <p:sldId id="383" r:id="rId9"/>
    <p:sldId id="384" r:id="rId10"/>
    <p:sldId id="379" r:id="rId11"/>
    <p:sldId id="380" r:id="rId12"/>
    <p:sldId id="381" r:id="rId13"/>
    <p:sldId id="277" r:id="rId1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B1A1F"/>
    <a:srgbClr val="4368AA"/>
    <a:srgbClr val="BCEADF"/>
    <a:srgbClr val="FFFFFF"/>
    <a:srgbClr val="FDFCED"/>
    <a:srgbClr val="CBE10E"/>
    <a:srgbClr val="4066A9"/>
    <a:srgbClr val="385787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22" autoAdjust="0"/>
    <p:restoredTop sz="95238" autoAdjust="0"/>
  </p:normalViewPr>
  <p:slideViewPr>
    <p:cSldViewPr showGuides="1">
      <p:cViewPr varScale="1">
        <p:scale>
          <a:sx n="93" d="100"/>
          <a:sy n="93" d="100"/>
        </p:scale>
        <p:origin x="-306" y="186"/>
      </p:cViewPr>
      <p:guideLst>
        <p:guide orient="horz" pos="1632"/>
        <p:guide orient="horz" pos="713"/>
        <p:guide orient="horz" pos="2970"/>
        <p:guide pos="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A1E2D-B385-43C7-BB9A-79B0E519B2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8CC23553-F365-4EB0-A0C2-1172FCBD74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A0AFD59-176C-481E-A339-9990600C436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8431" y="1008821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1947" y="9099959"/>
                    <a:ext cx="764115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607" y="9189341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4071" y="9190474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4615" y="10206948"/>
                    <a:ext cx="459315" cy="1293283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0321" y="908916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662" y="3933210"/>
                  <a:ext cx="1250949" cy="1212851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8758" y="13289963"/>
                    <a:ext cx="3037424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847" y="13987145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7118" y="13823325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3129" y="137197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983" y="13582168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9196" y="14336365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771" y="1426082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253" y="14181620"/>
                    <a:ext cx="149916" cy="237909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336" y="14154702"/>
                    <a:ext cx="146658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183" y="14056414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650" y="13644226"/>
                    <a:ext cx="2936393" cy="144049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9608"/>
                    <a:ext cx="431172" cy="339712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979FD5-0802-45A8-9107-261FF98F0B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8CE50C9D-1F5D-4BD3-B626-0A82E0632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sp>
        <p:nvSpPr>
          <p:cNvPr id="4" name="任意多边形: 形状 11"/>
          <p:cNvSpPr/>
          <p:nvPr userDrawn="1"/>
        </p:nvSpPr>
        <p:spPr>
          <a:xfrm>
            <a:off x="0" y="647700"/>
            <a:ext cx="9144000" cy="3848100"/>
          </a:xfrm>
          <a:custGeom>
            <a:avLst/>
            <a:gdLst>
              <a:gd name="connsiteX0" fmla="*/ 529389 w 12191998"/>
              <a:gd name="connsiteY0" fmla="*/ 3579398 h 5149516"/>
              <a:gd name="connsiteX1" fmla="*/ 505325 w 12191998"/>
              <a:gd name="connsiteY1" fmla="*/ 3603462 h 5149516"/>
              <a:gd name="connsiteX2" fmla="*/ 505325 w 12191998"/>
              <a:gd name="connsiteY2" fmla="*/ 4686303 h 5149516"/>
              <a:gd name="connsiteX3" fmla="*/ 529389 w 12191998"/>
              <a:gd name="connsiteY3" fmla="*/ 4710367 h 5149516"/>
              <a:gd name="connsiteX4" fmla="*/ 625640 w 12191998"/>
              <a:gd name="connsiteY4" fmla="*/ 4710367 h 5149516"/>
              <a:gd name="connsiteX5" fmla="*/ 649703 w 12191998"/>
              <a:gd name="connsiteY5" fmla="*/ 4686303 h 5149516"/>
              <a:gd name="connsiteX6" fmla="*/ 649703 w 12191998"/>
              <a:gd name="connsiteY6" fmla="*/ 3603462 h 5149516"/>
              <a:gd name="connsiteX7" fmla="*/ 625640 w 12191998"/>
              <a:gd name="connsiteY7" fmla="*/ 3579398 h 5149516"/>
              <a:gd name="connsiteX8" fmla="*/ 11566356 w 12191998"/>
              <a:gd name="connsiteY8" fmla="*/ 3579394 h 5149516"/>
              <a:gd name="connsiteX9" fmla="*/ 11542292 w 12191998"/>
              <a:gd name="connsiteY9" fmla="*/ 3603458 h 5149516"/>
              <a:gd name="connsiteX10" fmla="*/ 11542292 w 12191998"/>
              <a:gd name="connsiteY10" fmla="*/ 4686299 h 5149516"/>
              <a:gd name="connsiteX11" fmla="*/ 11566356 w 12191998"/>
              <a:gd name="connsiteY11" fmla="*/ 4710363 h 5149516"/>
              <a:gd name="connsiteX12" fmla="*/ 11662607 w 12191998"/>
              <a:gd name="connsiteY12" fmla="*/ 4710363 h 5149516"/>
              <a:gd name="connsiteX13" fmla="*/ 11686671 w 12191998"/>
              <a:gd name="connsiteY13" fmla="*/ 4686299 h 5149516"/>
              <a:gd name="connsiteX14" fmla="*/ 11686671 w 12191998"/>
              <a:gd name="connsiteY14" fmla="*/ 3603458 h 5149516"/>
              <a:gd name="connsiteX15" fmla="*/ 11662607 w 12191998"/>
              <a:gd name="connsiteY15" fmla="*/ 3579394 h 5149516"/>
              <a:gd name="connsiteX16" fmla="*/ 529389 w 12191998"/>
              <a:gd name="connsiteY16" fmla="*/ 2009277 h 5149516"/>
              <a:gd name="connsiteX17" fmla="*/ 505325 w 12191998"/>
              <a:gd name="connsiteY17" fmla="*/ 2033341 h 5149516"/>
              <a:gd name="connsiteX18" fmla="*/ 505325 w 12191998"/>
              <a:gd name="connsiteY18" fmla="*/ 3116182 h 5149516"/>
              <a:gd name="connsiteX19" fmla="*/ 529389 w 12191998"/>
              <a:gd name="connsiteY19" fmla="*/ 3140246 h 5149516"/>
              <a:gd name="connsiteX20" fmla="*/ 625640 w 12191998"/>
              <a:gd name="connsiteY20" fmla="*/ 3140246 h 5149516"/>
              <a:gd name="connsiteX21" fmla="*/ 649703 w 12191998"/>
              <a:gd name="connsiteY21" fmla="*/ 3116182 h 5149516"/>
              <a:gd name="connsiteX22" fmla="*/ 649703 w 12191998"/>
              <a:gd name="connsiteY22" fmla="*/ 2033341 h 5149516"/>
              <a:gd name="connsiteX23" fmla="*/ 625640 w 12191998"/>
              <a:gd name="connsiteY23" fmla="*/ 2009277 h 5149516"/>
              <a:gd name="connsiteX24" fmla="*/ 11566356 w 12191998"/>
              <a:gd name="connsiteY24" fmla="*/ 2009273 h 5149516"/>
              <a:gd name="connsiteX25" fmla="*/ 11542292 w 12191998"/>
              <a:gd name="connsiteY25" fmla="*/ 2033337 h 5149516"/>
              <a:gd name="connsiteX26" fmla="*/ 11542292 w 12191998"/>
              <a:gd name="connsiteY26" fmla="*/ 3116178 h 5149516"/>
              <a:gd name="connsiteX27" fmla="*/ 11566356 w 12191998"/>
              <a:gd name="connsiteY27" fmla="*/ 3140242 h 5149516"/>
              <a:gd name="connsiteX28" fmla="*/ 11662607 w 12191998"/>
              <a:gd name="connsiteY28" fmla="*/ 3140242 h 5149516"/>
              <a:gd name="connsiteX29" fmla="*/ 11686671 w 12191998"/>
              <a:gd name="connsiteY29" fmla="*/ 3116178 h 5149516"/>
              <a:gd name="connsiteX30" fmla="*/ 11686671 w 12191998"/>
              <a:gd name="connsiteY30" fmla="*/ 2033337 h 5149516"/>
              <a:gd name="connsiteX31" fmla="*/ 11662607 w 12191998"/>
              <a:gd name="connsiteY31" fmla="*/ 2009273 h 5149516"/>
              <a:gd name="connsiteX32" fmla="*/ 529389 w 12191998"/>
              <a:gd name="connsiteY32" fmla="*/ 439156 h 5149516"/>
              <a:gd name="connsiteX33" fmla="*/ 505325 w 12191998"/>
              <a:gd name="connsiteY33" fmla="*/ 463220 h 5149516"/>
              <a:gd name="connsiteX34" fmla="*/ 505325 w 12191998"/>
              <a:gd name="connsiteY34" fmla="*/ 1546061 h 5149516"/>
              <a:gd name="connsiteX35" fmla="*/ 529389 w 12191998"/>
              <a:gd name="connsiteY35" fmla="*/ 1570125 h 5149516"/>
              <a:gd name="connsiteX36" fmla="*/ 625641 w 12191998"/>
              <a:gd name="connsiteY36" fmla="*/ 1570125 h 5149516"/>
              <a:gd name="connsiteX37" fmla="*/ 649705 w 12191998"/>
              <a:gd name="connsiteY37" fmla="*/ 1546061 h 5149516"/>
              <a:gd name="connsiteX38" fmla="*/ 649705 w 12191998"/>
              <a:gd name="connsiteY38" fmla="*/ 463220 h 5149516"/>
              <a:gd name="connsiteX39" fmla="*/ 625641 w 12191998"/>
              <a:gd name="connsiteY39" fmla="*/ 439156 h 5149516"/>
              <a:gd name="connsiteX40" fmla="*/ 11566356 w 12191998"/>
              <a:gd name="connsiteY40" fmla="*/ 439152 h 5149516"/>
              <a:gd name="connsiteX41" fmla="*/ 11542292 w 12191998"/>
              <a:gd name="connsiteY41" fmla="*/ 463216 h 5149516"/>
              <a:gd name="connsiteX42" fmla="*/ 11542292 w 12191998"/>
              <a:gd name="connsiteY42" fmla="*/ 1546057 h 5149516"/>
              <a:gd name="connsiteX43" fmla="*/ 11566356 w 12191998"/>
              <a:gd name="connsiteY43" fmla="*/ 1570121 h 5149516"/>
              <a:gd name="connsiteX44" fmla="*/ 11662607 w 12191998"/>
              <a:gd name="connsiteY44" fmla="*/ 1570121 h 5149516"/>
              <a:gd name="connsiteX45" fmla="*/ 11686671 w 12191998"/>
              <a:gd name="connsiteY45" fmla="*/ 1546057 h 5149516"/>
              <a:gd name="connsiteX46" fmla="*/ 11686671 w 12191998"/>
              <a:gd name="connsiteY46" fmla="*/ 463216 h 5149516"/>
              <a:gd name="connsiteX47" fmla="*/ 11662607 w 12191998"/>
              <a:gd name="connsiteY47" fmla="*/ 439152 h 5149516"/>
              <a:gd name="connsiteX48" fmla="*/ 0 w 12191998"/>
              <a:gd name="connsiteY48" fmla="*/ 0 h 5149516"/>
              <a:gd name="connsiteX49" fmla="*/ 12191998 w 12191998"/>
              <a:gd name="connsiteY49" fmla="*/ 0 h 5149516"/>
              <a:gd name="connsiteX50" fmla="*/ 12191998 w 12191998"/>
              <a:gd name="connsiteY50" fmla="*/ 5149516 h 5149516"/>
              <a:gd name="connsiteX51" fmla="*/ 0 w 12191998"/>
              <a:gd name="connsiteY51" fmla="*/ 5149516 h 514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8" h="5149516">
                <a:moveTo>
                  <a:pt x="529389" y="3579398"/>
                </a:moveTo>
                <a:cubicBezTo>
                  <a:pt x="516099" y="3579398"/>
                  <a:pt x="505325" y="3590172"/>
                  <a:pt x="505325" y="3603462"/>
                </a:cubicBezTo>
                <a:lnTo>
                  <a:pt x="505325" y="4686303"/>
                </a:lnTo>
                <a:cubicBezTo>
                  <a:pt x="505325" y="4699593"/>
                  <a:pt x="516099" y="4710367"/>
                  <a:pt x="529389" y="4710367"/>
                </a:cubicBezTo>
                <a:lnTo>
                  <a:pt x="625640" y="4710367"/>
                </a:lnTo>
                <a:cubicBezTo>
                  <a:pt x="638930" y="4710367"/>
                  <a:pt x="649703" y="4699593"/>
                  <a:pt x="649703" y="4686303"/>
                </a:cubicBezTo>
                <a:lnTo>
                  <a:pt x="649703" y="3603462"/>
                </a:lnTo>
                <a:cubicBezTo>
                  <a:pt x="649703" y="3590172"/>
                  <a:pt x="638930" y="3579398"/>
                  <a:pt x="625640" y="3579398"/>
                </a:cubicBezTo>
                <a:close/>
                <a:moveTo>
                  <a:pt x="11566356" y="3579394"/>
                </a:moveTo>
                <a:cubicBezTo>
                  <a:pt x="11553066" y="3579394"/>
                  <a:pt x="11542292" y="3590168"/>
                  <a:pt x="11542292" y="3603458"/>
                </a:cubicBezTo>
                <a:lnTo>
                  <a:pt x="11542292" y="4686299"/>
                </a:lnTo>
                <a:cubicBezTo>
                  <a:pt x="11542292" y="4699589"/>
                  <a:pt x="11553066" y="4710363"/>
                  <a:pt x="11566356" y="4710363"/>
                </a:cubicBezTo>
                <a:lnTo>
                  <a:pt x="11662607" y="4710363"/>
                </a:lnTo>
                <a:cubicBezTo>
                  <a:pt x="11675897" y="4710363"/>
                  <a:pt x="11686671" y="4699589"/>
                  <a:pt x="11686671" y="4686299"/>
                </a:cubicBezTo>
                <a:lnTo>
                  <a:pt x="11686671" y="3603458"/>
                </a:lnTo>
                <a:cubicBezTo>
                  <a:pt x="11686671" y="3590168"/>
                  <a:pt x="11675897" y="3579394"/>
                  <a:pt x="11662607" y="3579394"/>
                </a:cubicBezTo>
                <a:close/>
                <a:moveTo>
                  <a:pt x="529389" y="2009277"/>
                </a:moveTo>
                <a:cubicBezTo>
                  <a:pt x="516099" y="2009277"/>
                  <a:pt x="505325" y="2020051"/>
                  <a:pt x="505325" y="2033341"/>
                </a:cubicBezTo>
                <a:lnTo>
                  <a:pt x="505325" y="3116182"/>
                </a:lnTo>
                <a:cubicBezTo>
                  <a:pt x="505325" y="3129472"/>
                  <a:pt x="516099" y="3140246"/>
                  <a:pt x="529389" y="3140246"/>
                </a:cubicBezTo>
                <a:lnTo>
                  <a:pt x="625640" y="3140246"/>
                </a:lnTo>
                <a:cubicBezTo>
                  <a:pt x="638930" y="3140246"/>
                  <a:pt x="649703" y="3129472"/>
                  <a:pt x="649703" y="3116182"/>
                </a:cubicBezTo>
                <a:lnTo>
                  <a:pt x="649703" y="2033341"/>
                </a:lnTo>
                <a:cubicBezTo>
                  <a:pt x="649703" y="2020051"/>
                  <a:pt x="638930" y="2009277"/>
                  <a:pt x="625640" y="2009277"/>
                </a:cubicBezTo>
                <a:close/>
                <a:moveTo>
                  <a:pt x="11566356" y="2009273"/>
                </a:moveTo>
                <a:cubicBezTo>
                  <a:pt x="11553066" y="2009273"/>
                  <a:pt x="11542292" y="2020047"/>
                  <a:pt x="11542292" y="2033337"/>
                </a:cubicBezTo>
                <a:lnTo>
                  <a:pt x="11542292" y="3116178"/>
                </a:lnTo>
                <a:cubicBezTo>
                  <a:pt x="11542292" y="3129468"/>
                  <a:pt x="11553066" y="3140242"/>
                  <a:pt x="11566356" y="3140242"/>
                </a:cubicBezTo>
                <a:lnTo>
                  <a:pt x="11662607" y="3140242"/>
                </a:lnTo>
                <a:cubicBezTo>
                  <a:pt x="11675897" y="3140242"/>
                  <a:pt x="11686671" y="3129468"/>
                  <a:pt x="11686671" y="3116178"/>
                </a:cubicBezTo>
                <a:lnTo>
                  <a:pt x="11686671" y="2033337"/>
                </a:lnTo>
                <a:cubicBezTo>
                  <a:pt x="11686671" y="2020047"/>
                  <a:pt x="11675897" y="2009273"/>
                  <a:pt x="11662607" y="2009273"/>
                </a:cubicBezTo>
                <a:close/>
                <a:moveTo>
                  <a:pt x="529389" y="439156"/>
                </a:moveTo>
                <a:cubicBezTo>
                  <a:pt x="516100" y="439156"/>
                  <a:pt x="505325" y="449930"/>
                  <a:pt x="505325" y="463220"/>
                </a:cubicBezTo>
                <a:lnTo>
                  <a:pt x="505325" y="1546061"/>
                </a:lnTo>
                <a:cubicBezTo>
                  <a:pt x="505325" y="1559351"/>
                  <a:pt x="516100" y="1570125"/>
                  <a:pt x="529389" y="1570125"/>
                </a:cubicBezTo>
                <a:lnTo>
                  <a:pt x="625641" y="1570125"/>
                </a:lnTo>
                <a:cubicBezTo>
                  <a:pt x="638931" y="1570125"/>
                  <a:pt x="649705" y="1559351"/>
                  <a:pt x="649705" y="1546061"/>
                </a:cubicBezTo>
                <a:lnTo>
                  <a:pt x="649705" y="463220"/>
                </a:lnTo>
                <a:cubicBezTo>
                  <a:pt x="649705" y="449930"/>
                  <a:pt x="638931" y="439156"/>
                  <a:pt x="625641" y="439156"/>
                </a:cubicBezTo>
                <a:close/>
                <a:moveTo>
                  <a:pt x="11566356" y="439152"/>
                </a:moveTo>
                <a:cubicBezTo>
                  <a:pt x="11553066" y="439152"/>
                  <a:pt x="11542292" y="449926"/>
                  <a:pt x="11542292" y="463216"/>
                </a:cubicBezTo>
                <a:lnTo>
                  <a:pt x="11542292" y="1546057"/>
                </a:lnTo>
                <a:cubicBezTo>
                  <a:pt x="11542292" y="1559347"/>
                  <a:pt x="11553066" y="1570121"/>
                  <a:pt x="11566356" y="1570121"/>
                </a:cubicBezTo>
                <a:lnTo>
                  <a:pt x="11662607" y="1570121"/>
                </a:lnTo>
                <a:cubicBezTo>
                  <a:pt x="11675897" y="1570121"/>
                  <a:pt x="11686671" y="1559347"/>
                  <a:pt x="11686671" y="1546057"/>
                </a:cubicBezTo>
                <a:lnTo>
                  <a:pt x="11686671" y="463216"/>
                </a:lnTo>
                <a:cubicBezTo>
                  <a:pt x="11686671" y="449926"/>
                  <a:pt x="11675897" y="439152"/>
                  <a:pt x="11662607" y="43915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5149516"/>
                </a:lnTo>
                <a:lnTo>
                  <a:pt x="0" y="5149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14001" r="5267" b="17400"/>
          <a:stretch>
            <a:fillRect/>
          </a:stretch>
        </p:blipFill>
        <p:spPr bwMode="auto">
          <a:xfrm>
            <a:off x="6084888" y="2332038"/>
            <a:ext cx="30988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2089" r="5139" b="65712"/>
          <a:stretch>
            <a:fillRect/>
          </a:stretch>
        </p:blipFill>
        <p:spPr bwMode="auto">
          <a:xfrm rot="231081">
            <a:off x="3207063" y="61972"/>
            <a:ext cx="2399515" cy="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17801" r="15086" b="261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35" y="0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539552" y="1275606"/>
            <a:ext cx="6696744" cy="126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6000" b="1">
                <a:latin typeface="楷体" panose="02010609060101010101" pitchFamily="49" charset="-122"/>
                <a:ea typeface="黑体" panose="02010609060101010101" pitchFamily="49" charset="-122"/>
              </a:rPr>
              <a:t>提问题</a:t>
            </a:r>
            <a:endParaRPr lang="zh-CN" altLang="en-US" sz="6000" b="1"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3768" y="39399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7637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sp>
        <p:nvSpPr>
          <p:cNvPr id="35843" name="文本框 24"/>
          <p:cNvSpPr txBox="1">
            <a:spLocks noChangeArrowheads="1"/>
          </p:cNvSpPr>
          <p:nvPr/>
        </p:nvSpPr>
        <p:spPr bwMode="auto">
          <a:xfrm>
            <a:off x="3651250" y="339725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复习导入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510" y="987574"/>
            <a:ext cx="8820980" cy="301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一般情况下，如果提问：</a:t>
            </a:r>
            <a:endParaRPr lang="en-US" altLang="zh-CN" sz="26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“求两部分一共是多少”用什么方法计算？</a:t>
            </a:r>
            <a:endParaRPr lang="en-US" altLang="zh-CN" sz="26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“求一个数比另一个数多</a:t>
            </a:r>
            <a:r>
              <a:rPr lang="en-US" altLang="zh-CN" sz="2600" b="1"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少</a:t>
            </a:r>
            <a:r>
              <a:rPr lang="en-US" altLang="zh-CN" sz="2600" b="1"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多少”用什么方法计算？</a:t>
            </a:r>
            <a:endParaRPr lang="en-US" altLang="zh-CN" sz="26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“求一个数是另一个数的几倍”用什么方法计算？</a:t>
            </a:r>
            <a:endParaRPr lang="en-US" altLang="zh-CN" sz="2600" b="1"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600" b="1">
                <a:ea typeface="黑体" panose="02010609060101010101" pitchFamily="49" charset="-122"/>
                <a:cs typeface="Times New Roman" panose="02020603050405020304" pitchFamily="18" charset="0"/>
              </a:rPr>
              <a:t>“求一个数的几倍是多少”用什么方法计算？</a:t>
            </a:r>
            <a:endParaRPr lang="en-US" altLang="zh-CN" sz="2600" b="1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44208" y="1563638"/>
            <a:ext cx="1224136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加法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58726" y="2185153"/>
            <a:ext cx="1224136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减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法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80312" y="2737165"/>
            <a:ext cx="1224136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法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68244" y="3358680"/>
            <a:ext cx="1224136" cy="693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法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6"/>
            <a:ext cx="9144000" cy="51414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4643090"/>
            <a:ext cx="9144000" cy="42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学校要举办元宵灯会，同学们一起用灯笼布置教室。</a:t>
            </a:r>
            <a:endParaRPr lang="en-US" sz="20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760" y="795412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对话气泡: 圆角矩形 6"/>
          <p:cNvSpPr/>
          <p:nvPr/>
        </p:nvSpPr>
        <p:spPr>
          <a:xfrm>
            <a:off x="755576" y="3970745"/>
            <a:ext cx="7272808" cy="774278"/>
          </a:xfrm>
          <a:prstGeom prst="wedgeRoundRectCallout">
            <a:avLst>
              <a:gd name="adj1" fmla="val 12665"/>
              <a:gd name="adj2" fmla="val -48410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通过读题，你获得了哪些数学信息？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探索新知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9832" y="830610"/>
            <a:ext cx="7619628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布置教室的同学中，男生有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人，女生有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人。请你提出数学问题并解答。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04048" y="1977912"/>
            <a:ext cx="3842713" cy="2013726"/>
            <a:chOff x="4999832" y="2214208"/>
            <a:chExt cx="3842713" cy="2013726"/>
          </a:xfrm>
        </p:grpSpPr>
        <p:pic>
          <p:nvPicPr>
            <p:cNvPr id="12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9832" y="2214208"/>
              <a:ext cx="3842713" cy="2013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9"/>
            <p:cNvSpPr txBox="1"/>
            <p:nvPr/>
          </p:nvSpPr>
          <p:spPr>
            <a:xfrm>
              <a:off x="5076056" y="2369934"/>
              <a:ext cx="3659188" cy="1806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hangingPunct="1"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pitchFamily="49" charset="-122"/>
                  <a:cs typeface="Times New Roman" panose="02020603050405020304" pitchFamily="18" charset="0"/>
                </a:rPr>
                <a:t>  首先明确：要求的是这两个数量之间的什么关系，再根据需求提问。</a:t>
              </a:r>
              <a:endParaRPr lang="en-US" altLang="zh-CN" sz="24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algn="l" hangingPunct="1">
                <a:lnSpc>
                  <a:spcPct val="120000"/>
                </a:lnSpc>
              </a:pPr>
              <a:r>
                <a:rPr lang="en-US" altLang="zh-CN" sz="2400" b="1">
                  <a:latin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400" b="1">
                  <a:latin typeface="楷体" panose="02010609060101010101" pitchFamily="49" charset="-122"/>
                  <a:cs typeface="Times New Roman" panose="02020603050405020304" pitchFamily="18" charset="0"/>
                </a:rPr>
                <a:t>小组讨论并提出问题。</a:t>
              </a:r>
              <a:endParaRPr lang="en-US" sz="24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对话气泡: 圆角矩形 10"/>
          <p:cNvSpPr/>
          <p:nvPr/>
        </p:nvSpPr>
        <p:spPr>
          <a:xfrm>
            <a:off x="463328" y="2333792"/>
            <a:ext cx="4429012" cy="1107589"/>
          </a:xfrm>
          <a:prstGeom prst="wedgeRoundRectCallout">
            <a:avLst>
              <a:gd name="adj1" fmla="val 36703"/>
              <a:gd name="adj2" fmla="val -84381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hangingPunct="1"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你能分别提出用加、减、乘、除解答的数学问题吗？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话气泡: 圆角矩形 5"/>
          <p:cNvSpPr/>
          <p:nvPr/>
        </p:nvSpPr>
        <p:spPr>
          <a:xfrm>
            <a:off x="1276248" y="1459994"/>
            <a:ext cx="3258844" cy="1583996"/>
          </a:xfrm>
          <a:prstGeom prst="wedgeRoundRectCallout">
            <a:avLst>
              <a:gd name="adj1" fmla="val 30411"/>
              <a:gd name="adj2" fmla="val -48936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布置教室的一共有多少人？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4860032" y="1459994"/>
            <a:ext cx="3430362" cy="1583996"/>
          </a:xfrm>
          <a:prstGeom prst="wedgeRoundRectCallout">
            <a:avLst>
              <a:gd name="adj1" fmla="val -29517"/>
              <a:gd name="adj2" fmla="val -49803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男生比女生少多少人？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6187" y="232296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94259" y="267494"/>
            <a:ext cx="7619628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布置教室的同学中，男生有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人，女生有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人。请你提出数学问题并解答。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对话气泡: 圆角矩形 6"/>
          <p:cNvSpPr/>
          <p:nvPr/>
        </p:nvSpPr>
        <p:spPr>
          <a:xfrm>
            <a:off x="1276248" y="3216473"/>
            <a:ext cx="3258844" cy="1583996"/>
          </a:xfrm>
          <a:prstGeom prst="wedgeRoundRectCallout">
            <a:avLst>
              <a:gd name="adj1" fmla="val 30411"/>
              <a:gd name="adj2" fmla="val -48936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女生比男生多多少人？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对话气泡: 圆角矩形 7"/>
          <p:cNvSpPr/>
          <p:nvPr/>
        </p:nvSpPr>
        <p:spPr>
          <a:xfrm>
            <a:off x="4860032" y="3216473"/>
            <a:ext cx="3430362" cy="1583996"/>
          </a:xfrm>
          <a:prstGeom prst="wedgeRoundRectCallout">
            <a:avLst>
              <a:gd name="adj1" fmla="val -29378"/>
              <a:gd name="adj2" fmla="val -49360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女生人数是男生的几倍？</a:t>
            </a:r>
            <a:endParaRPr lang="en-US" altLang="zh-CN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9882" y="1459994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总人数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1" name="圆角矩形 9"/>
          <p:cNvSpPr/>
          <p:nvPr/>
        </p:nvSpPr>
        <p:spPr>
          <a:xfrm>
            <a:off x="8028384" y="1486986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比较多少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3" name="圆角矩形 9"/>
          <p:cNvSpPr/>
          <p:nvPr/>
        </p:nvSpPr>
        <p:spPr>
          <a:xfrm>
            <a:off x="8021489" y="3285978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倍数关系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4" name="圆角矩形 9"/>
          <p:cNvSpPr/>
          <p:nvPr/>
        </p:nvSpPr>
        <p:spPr>
          <a:xfrm>
            <a:off x="619882" y="3285978"/>
            <a:ext cx="694058" cy="1444986"/>
          </a:xfrm>
          <a:prstGeom prst="roundRect">
            <a:avLst/>
          </a:prstGeom>
          <a:solidFill>
            <a:srgbClr val="9BBB5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anchor="ctr"/>
          <a:lstStyle/>
          <a:p>
            <a:pPr algn="ctr"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>
                <a:solidFill>
                  <a:sysClr val="window" lastClr="FFFF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比较多少</a:t>
            </a:r>
            <a:endParaRPr lang="zh-CN" altLang="en-US" sz="2800" dirty="0">
              <a:solidFill>
                <a:sysClr val="window" lastClr="FFFFFF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91680" y="2439256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9+18=27(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36096" y="2424910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6704" y="4137660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29201" y="4137660"/>
            <a:ext cx="2592288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÷9</a:t>
            </a:r>
            <a:r>
              <a: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971879" y="1693419"/>
            <a:ext cx="3056226" cy="2896401"/>
            <a:chOff x="2971879" y="1693419"/>
            <a:chExt cx="3056226" cy="2896401"/>
          </a:xfrm>
        </p:grpSpPr>
        <p:pic>
          <p:nvPicPr>
            <p:cNvPr id="19" name="图片 1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879" y="1693419"/>
              <a:ext cx="3056226" cy="2896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19"/>
            <p:cNvSpPr txBox="1"/>
            <p:nvPr/>
          </p:nvSpPr>
          <p:spPr>
            <a:xfrm>
              <a:off x="3450030" y="2308174"/>
              <a:ext cx="2114137" cy="1126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latin typeface="楷体" panose="02010609060101010101" pitchFamily="49" charset="-122"/>
                  <a:cs typeface="Times New Roman" panose="02020603050405020304" pitchFamily="18" charset="0"/>
                </a:rPr>
                <a:t>怎么没有用乘法的？</a:t>
              </a:r>
              <a:endParaRPr lang="en-US" sz="30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6187" y="232296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94259" y="267494"/>
            <a:ext cx="7619628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布置教室的同学中，男生有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人，女生有</a:t>
            </a:r>
            <a:r>
              <a:rPr lang="en-US" altLang="zh-CN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人。请你提出数学问题并解答。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218871" y="766453"/>
            <a:ext cx="2778387" cy="2633092"/>
            <a:chOff x="3110799" y="1825073"/>
            <a:chExt cx="2778387" cy="2633092"/>
          </a:xfrm>
        </p:grpSpPr>
        <p:pic>
          <p:nvPicPr>
            <p:cNvPr id="19" name="图片 1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0799" y="1825073"/>
              <a:ext cx="2778387" cy="2633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19"/>
            <p:cNvSpPr txBox="1"/>
            <p:nvPr/>
          </p:nvSpPr>
          <p:spPr>
            <a:xfrm>
              <a:off x="3488909" y="2369314"/>
              <a:ext cx="2114137" cy="1126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latin typeface="楷体" panose="02010609060101010101" pitchFamily="49" charset="-122"/>
                  <a:cs typeface="Times New Roman" panose="02020603050405020304" pitchFamily="18" charset="0"/>
                </a:rPr>
                <a:t>怎么没有用乘法的？</a:t>
              </a:r>
              <a:endParaRPr lang="en-US" sz="30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41104" y="2513818"/>
            <a:ext cx="4969721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楷体" panose="02010609060101010101" pitchFamily="49" charset="-122"/>
                <a:cs typeface="Times New Roman" panose="02020603050405020304" pitchFamily="18" charset="0"/>
              </a:rPr>
              <a:t>乘法通常求几个几是多少。</a:t>
            </a:r>
            <a:endParaRPr lang="en-US" sz="30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2936" y="3176764"/>
            <a:ext cx="75365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latin typeface="楷体" panose="02010609060101010101" pitchFamily="49" charset="-122"/>
                <a:cs typeface="Times New Roman" panose="02020603050405020304" pitchFamily="18" charset="0"/>
              </a:rPr>
              <a:t>乘法还可以是求一个数的几倍是多少。</a:t>
            </a:r>
            <a:endParaRPr lang="en-US" sz="30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4218" y="1908707"/>
            <a:ext cx="6667119" cy="559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与已知数量关系不符合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664418" y="4023185"/>
            <a:ext cx="7806732" cy="559897"/>
          </a:xfrm>
          <a:prstGeom prst="rect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b="1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根据题目的已知信息去分析，不能盲目提问。</a:t>
            </a:r>
            <a:endParaRPr lang="en-US" altLang="zh-CN" sz="2800" b="1">
              <a:solidFill>
                <a:srgbClr val="0000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576" y="255661"/>
            <a:ext cx="2160240" cy="670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115616" y="1059582"/>
            <a:ext cx="8208912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你知道怎样提出并解决数学问题吗？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48340" y="1873161"/>
            <a:ext cx="5214308" cy="3270339"/>
            <a:chOff x="-248340" y="1873161"/>
            <a:chExt cx="5214308" cy="327033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48340" y="2767236"/>
              <a:ext cx="1363956" cy="2376264"/>
            </a:xfrm>
            <a:prstGeom prst="rect">
              <a:avLst/>
            </a:prstGeom>
          </p:spPr>
        </p:pic>
        <p:sp>
          <p:nvSpPr>
            <p:cNvPr id="7" name="对话气泡: 圆角矩形 6"/>
            <p:cNvSpPr/>
            <p:nvPr/>
          </p:nvSpPr>
          <p:spPr>
            <a:xfrm>
              <a:off x="1080465" y="1873161"/>
              <a:ext cx="3885503" cy="2376264"/>
            </a:xfrm>
            <a:prstGeom prst="wedgeRoundRectCallout">
              <a:avLst>
                <a:gd name="adj1" fmla="val -53719"/>
                <a:gd name="adj2" fmla="val -9361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已知两个数量</a:t>
              </a:r>
              <a:r>
                <a:rPr lang="en-US" altLang="zh-CN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可以根据需要求它们的和、差，以及它们之间的倍数关系。</a:t>
              </a:r>
              <a:endPara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76056" y="2067694"/>
            <a:ext cx="4054785" cy="3528392"/>
            <a:chOff x="5076056" y="2067694"/>
            <a:chExt cx="4054785" cy="3528392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5076056" y="2067694"/>
              <a:ext cx="2952328" cy="1605667"/>
            </a:xfrm>
            <a:prstGeom prst="wedgeRoundRectCallout">
              <a:avLst>
                <a:gd name="adj1" fmla="val 54394"/>
                <a:gd name="adj2" fmla="val 37544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条件相同，问题不同，解答时用的运算也不同。</a:t>
              </a:r>
              <a:endPara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3219822"/>
              <a:ext cx="1102457" cy="23762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78234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130631" y="4555298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1141" y="844380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804" y="872041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李老师为演讲比赛买奖品。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买了多少支铅笔？</a:t>
            </a:r>
            <a:endParaRPr lang="en-US" altLang="zh-CN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看图提出一个问题并解答。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36099" y="1315480"/>
            <a:ext cx="3292501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×3=15(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23477" y="1842652"/>
            <a:ext cx="335121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5+15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=20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46199" y="2343756"/>
            <a:ext cx="6062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一共</a:t>
            </a:r>
            <a:endParaRPr lang="en-US" altLang="zh-CN" sz="28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sz="28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支</a:t>
            </a:r>
            <a:endParaRPr lang="en-US" sz="28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664" y="2462829"/>
            <a:ext cx="4692318" cy="2082055"/>
          </a:xfrm>
          <a:prstGeom prst="rect">
            <a:avLst/>
          </a:prstGeom>
        </p:spPr>
      </p:pic>
      <p:sp>
        <p:nvSpPr>
          <p:cNvPr id="45" name="左大括号 44"/>
          <p:cNvSpPr/>
          <p:nvPr/>
        </p:nvSpPr>
        <p:spPr>
          <a:xfrm flipH="1">
            <a:off x="6443067" y="2667924"/>
            <a:ext cx="237673" cy="1330977"/>
          </a:xfrm>
          <a:prstGeom prst="leftBrace">
            <a:avLst>
              <a:gd name="adj1" fmla="val 37188"/>
              <a:gd name="adj2" fmla="val 50000"/>
            </a:avLst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1313634"/>
            <a:ext cx="7917191" cy="2530237"/>
          </a:xfrm>
          <a:prstGeom prst="rect">
            <a:avLst/>
          </a:prstGeom>
        </p:spPr>
      </p:pic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084168" y="4515966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P37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240129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4705" y="3651870"/>
            <a:ext cx="5310590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科普书有</a:t>
            </a: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zh-CN" altLang="en-US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本，是漫画书数量的</a:t>
            </a: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倍，漫画书有多少本？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1620" y="278536"/>
            <a:ext cx="7020780" cy="114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看图选择合适的条件，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提</a:t>
            </a: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出一个数学问题并解答。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66224" y="3787675"/>
            <a:ext cx="381642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000" b="1">
                <a:solidFill>
                  <a:srgbClr val="EB1A1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27÷3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=9(</a:t>
            </a:r>
            <a:r>
              <a:rPr lang="zh-CN" altLang="en-US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本</a:t>
            </a:r>
            <a:r>
              <a:rPr lang="en-US" altLang="zh-CN" sz="3000" b="1">
                <a:solidFill>
                  <a:srgbClr val="EB1A1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EB1A1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l">
          <a:lnSpc>
            <a:spcPct val="120000"/>
          </a:lnSpc>
          <a:defRPr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0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WPS 演示</Application>
  <PresentationFormat>全屏显示(16:9)</PresentationFormat>
  <Paragraphs>121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</vt:lpstr>
      <vt:lpstr>华文新魏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542</cp:revision>
  <dcterms:created xsi:type="dcterms:W3CDTF">2015-08-27T07:30:00Z</dcterms:created>
  <dcterms:modified xsi:type="dcterms:W3CDTF">2026-02-28T06:40:55Z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C7065C3D9A6C4E4785A7C809CCBBD188_12</vt:lpwstr>
  </property>
</Properties>
</file>